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Github</a:t>
            </a:r>
            <a:r>
              <a:rPr lang="en-US" dirty="0" smtClean="0"/>
              <a:t> vs </a:t>
            </a:r>
            <a:r>
              <a:rPr lang="en-US" dirty="0" err="1" smtClean="0"/>
              <a:t>svn</a:t>
            </a:r>
            <a:endParaRPr lang="en-US" dirty="0"/>
          </a:p>
        </p:txBody>
      </p:sp>
      <p:sp>
        <p:nvSpPr>
          <p:cNvPr id="3" name="Sous-titre 2"/>
          <p:cNvSpPr>
            <a:spLocks noGrp="1"/>
          </p:cNvSpPr>
          <p:nvPr>
            <p:ph type="subTitle" idx="1"/>
          </p:nvPr>
        </p:nvSpPr>
        <p:spPr/>
        <p:txBody>
          <a:bodyPr/>
          <a:lstStyle/>
          <a:p>
            <a:r>
              <a:rPr lang="en-US" dirty="0" smtClean="0"/>
              <a:t>What is the difference </a:t>
            </a:r>
            <a:endParaRPr lang="en-US" dirty="0"/>
          </a:p>
        </p:txBody>
      </p:sp>
    </p:spTree>
    <p:extLst>
      <p:ext uri="{BB962C8B-B14F-4D97-AF65-F5344CB8AC3E}">
        <p14:creationId xmlns:p14="http://schemas.microsoft.com/office/powerpoint/2010/main" val="231306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a:t>
            </a:r>
            <a:r>
              <a:rPr lang="en-US" dirty="0" err="1"/>
              <a:t>G</a:t>
            </a:r>
            <a:r>
              <a:rPr lang="en-US" dirty="0" err="1" smtClean="0"/>
              <a:t>ithub</a:t>
            </a:r>
            <a:endParaRPr lang="en-US" dirty="0"/>
          </a:p>
        </p:txBody>
      </p:sp>
      <p:sp>
        <p:nvSpPr>
          <p:cNvPr id="3" name="Espace réservé du contenu 2"/>
          <p:cNvSpPr>
            <a:spLocks noGrp="1"/>
          </p:cNvSpPr>
          <p:nvPr>
            <p:ph idx="1"/>
          </p:nvPr>
        </p:nvSpPr>
        <p:spPr/>
        <p:txBody>
          <a:bodyPr/>
          <a:lstStyle/>
          <a:p>
            <a:r>
              <a:rPr lang="en-US" dirty="0"/>
              <a:t>When working on a project, you will clone the master or the main </a:t>
            </a:r>
            <a:r>
              <a:rPr lang="en-US" dirty="0" smtClean="0"/>
              <a:t>repository. </a:t>
            </a:r>
            <a:r>
              <a:rPr lang="en-US" dirty="0"/>
              <a:t>this means you are making a copy of the code. This process creates a local GitHub repository on your local machine to start or continue to work on this new feature. When the new feature is finished and you are ready to make your changes back into the master repository, you need to push all your changes from the local repository to the master or main repository. GitHub is chosen because of its flexibility and quickness also; it can be used offline. So you don’t have to be connected to the internet all the time you work in GitHub except for pushing changes back to the central server.</a:t>
            </a:r>
          </a:p>
        </p:txBody>
      </p:sp>
    </p:spTree>
    <p:extLst>
      <p:ext uri="{BB962C8B-B14F-4D97-AF65-F5344CB8AC3E}">
        <p14:creationId xmlns:p14="http://schemas.microsoft.com/office/powerpoint/2010/main" val="996764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svn</a:t>
            </a:r>
            <a:endParaRPr lang="en-US" dirty="0"/>
          </a:p>
        </p:txBody>
      </p:sp>
      <p:sp>
        <p:nvSpPr>
          <p:cNvPr id="3" name="Espace réservé du contenu 2"/>
          <p:cNvSpPr>
            <a:spLocks noGrp="1"/>
          </p:cNvSpPr>
          <p:nvPr>
            <p:ph idx="1"/>
          </p:nvPr>
        </p:nvSpPr>
        <p:spPr/>
        <p:txBody>
          <a:bodyPr/>
          <a:lstStyle/>
          <a:p>
            <a:r>
              <a:rPr lang="en-US" dirty="0"/>
              <a:t>SVN is very popular because it’s very easy to understand and straightforward to work with it. It works by having a central server for the repository where the developer stores the code; this repository is split into 3 key areas, i.e. Branches, Tags and trunk. Each one of these areas has an important role to play.</a:t>
            </a:r>
          </a:p>
          <a:p>
            <a:r>
              <a:rPr lang="en-US" dirty="0"/>
              <a:t>Let’s understand what these components are about:</a:t>
            </a:r>
          </a:p>
          <a:p>
            <a:endParaRPr lang="en-US" dirty="0"/>
          </a:p>
        </p:txBody>
      </p:sp>
    </p:spTree>
    <p:extLst>
      <p:ext uri="{BB962C8B-B14F-4D97-AF65-F5344CB8AC3E}">
        <p14:creationId xmlns:p14="http://schemas.microsoft.com/office/powerpoint/2010/main" val="370658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Trunk</a:t>
            </a:r>
            <a:r>
              <a:rPr lang="en-US" dirty="0"/>
              <a:t/>
            </a:r>
            <a:br>
              <a:rPr lang="en-US" dirty="0"/>
            </a:br>
            <a:endParaRPr lang="en-US" dirty="0"/>
          </a:p>
        </p:txBody>
      </p:sp>
      <p:sp>
        <p:nvSpPr>
          <p:cNvPr id="3" name="Espace réservé du contenu 2"/>
          <p:cNvSpPr>
            <a:spLocks noGrp="1"/>
          </p:cNvSpPr>
          <p:nvPr>
            <p:ph idx="1"/>
          </p:nvPr>
        </p:nvSpPr>
        <p:spPr/>
        <p:txBody>
          <a:bodyPr/>
          <a:lstStyle/>
          <a:p>
            <a:r>
              <a:rPr lang="en-US" dirty="0"/>
              <a:t>In this area, the developer keeps the original code; no one should ever commit any broken code into the trunk as this is the central area where everyone has access to view the original code. When you want to modify or change the features and functionalities, you should branch your code from the trunk; when you have finished coding, you should merge all the branches into the trunk.</a:t>
            </a:r>
          </a:p>
        </p:txBody>
      </p:sp>
    </p:spTree>
    <p:extLst>
      <p:ext uri="{BB962C8B-B14F-4D97-AF65-F5344CB8AC3E}">
        <p14:creationId xmlns:p14="http://schemas.microsoft.com/office/powerpoint/2010/main" val="91329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Branches</a:t>
            </a:r>
            <a:r>
              <a:rPr lang="en-US" dirty="0"/>
              <a:t/>
            </a:r>
            <a:br>
              <a:rPr lang="en-US" dirty="0"/>
            </a:br>
            <a:endParaRPr lang="en-US" dirty="0"/>
          </a:p>
        </p:txBody>
      </p:sp>
      <p:sp>
        <p:nvSpPr>
          <p:cNvPr id="3" name="Espace réservé du contenu 2"/>
          <p:cNvSpPr>
            <a:spLocks noGrp="1"/>
          </p:cNvSpPr>
          <p:nvPr>
            <p:ph idx="1"/>
          </p:nvPr>
        </p:nvSpPr>
        <p:spPr/>
        <p:txBody>
          <a:bodyPr/>
          <a:lstStyle/>
          <a:p>
            <a:r>
              <a:rPr lang="en-US" dirty="0"/>
              <a:t>As we already discussed, a branch is used when you want to add/modify a new feature, so you branch the code from the trunk of that project. This means you take a copy of the trunk code into the branches and start working on the branch code until the coding part is finished. When you finished coding, you can merge your changes back into the trunk. The benefit to this is that when you are developing your new feature, you can make commits into the branches as many times as possible, and you know that you are not going to break the trunk code for anyone, keeping the trunk code safe and stable.</a:t>
            </a:r>
          </a:p>
        </p:txBody>
      </p:sp>
    </p:spTree>
    <p:extLst>
      <p:ext uri="{BB962C8B-B14F-4D97-AF65-F5344CB8AC3E}">
        <p14:creationId xmlns:p14="http://schemas.microsoft.com/office/powerpoint/2010/main" val="3834998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Tags</a:t>
            </a:r>
            <a:r>
              <a:rPr lang="en-US" dirty="0"/>
              <a:t/>
            </a:r>
            <a:br>
              <a:rPr lang="en-US" dirty="0"/>
            </a:br>
            <a:endParaRPr lang="en-US" dirty="0"/>
          </a:p>
        </p:txBody>
      </p:sp>
      <p:sp>
        <p:nvSpPr>
          <p:cNvPr id="3" name="Espace réservé du contenu 2"/>
          <p:cNvSpPr>
            <a:spLocks noGrp="1"/>
          </p:cNvSpPr>
          <p:nvPr>
            <p:ph idx="1"/>
          </p:nvPr>
        </p:nvSpPr>
        <p:spPr/>
        <p:txBody>
          <a:bodyPr/>
          <a:lstStyle/>
          <a:p>
            <a:r>
              <a:rPr lang="en-US" dirty="0"/>
              <a:t>A tag is used for marking your code at few points in time; it is similar to branching your code except that it will never be used. They will do is by taking a copy of the trunk code and placing it inside a new folder along with the tag directory. The difference between tag and branches is that it is not used for developing the code; instead, it is used for reverting your code back. Tags are used when you are deploying the code from the trunk, and you will make a tag on the trunk and mark it as a new feature. When you realize that the new tag has a broken code, you can easily revert it back and fix the problem.</a:t>
            </a:r>
          </a:p>
        </p:txBody>
      </p:sp>
    </p:spTree>
    <p:extLst>
      <p:ext uri="{BB962C8B-B14F-4D97-AF65-F5344CB8AC3E}">
        <p14:creationId xmlns:p14="http://schemas.microsoft.com/office/powerpoint/2010/main" val="1095131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6933" y="256775"/>
            <a:ext cx="9404723" cy="967868"/>
          </a:xfrm>
        </p:spPr>
        <p:txBody>
          <a:bodyPr/>
          <a:lstStyle/>
          <a:p>
            <a:r>
              <a:rPr lang="en-US" b="1" dirty="0"/>
              <a:t>Comparison Table of GitHub vs SVN</a:t>
            </a:r>
            <a:br>
              <a:rPr lang="en-US" b="1" dirty="0"/>
            </a:br>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460309701"/>
              </p:ext>
            </p:extLst>
          </p:nvPr>
        </p:nvGraphicFramePr>
        <p:xfrm>
          <a:off x="1648279" y="1927981"/>
          <a:ext cx="8128000" cy="3984604"/>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823930228"/>
                    </a:ext>
                  </a:extLst>
                </a:gridCol>
                <a:gridCol w="4064000">
                  <a:extLst>
                    <a:ext uri="{9D8B030D-6E8A-4147-A177-3AD203B41FA5}">
                      <a16:colId xmlns:a16="http://schemas.microsoft.com/office/drawing/2014/main" val="719377489"/>
                    </a:ext>
                  </a:extLst>
                </a:gridCol>
              </a:tblGrid>
              <a:tr h="430202">
                <a:tc>
                  <a:txBody>
                    <a:bodyPr/>
                    <a:lstStyle/>
                    <a:p>
                      <a:pPr algn="ctr"/>
                      <a:r>
                        <a:rPr lang="en-US" dirty="0" err="1" smtClean="0"/>
                        <a:t>Git</a:t>
                      </a:r>
                      <a:r>
                        <a:rPr lang="en-US" baseline="0" dirty="0" err="1" smtClean="0"/>
                        <a:t>hub</a:t>
                      </a:r>
                      <a:endParaRPr lang="en-US" dirty="0"/>
                    </a:p>
                  </a:txBody>
                  <a:tcPr/>
                </a:tc>
                <a:tc>
                  <a:txBody>
                    <a:bodyPr/>
                    <a:lstStyle/>
                    <a:p>
                      <a:pPr algn="ctr"/>
                      <a:r>
                        <a:rPr lang="en-US" dirty="0" err="1" smtClean="0"/>
                        <a:t>svn</a:t>
                      </a:r>
                      <a:endParaRPr lang="en-US" dirty="0"/>
                    </a:p>
                  </a:txBody>
                  <a:tcPr/>
                </a:tc>
                <a:extLst>
                  <a:ext uri="{0D108BD9-81ED-4DB2-BD59-A6C34878D82A}">
                    <a16:rowId xmlns:a16="http://schemas.microsoft.com/office/drawing/2014/main" val="333538302"/>
                  </a:ext>
                </a:extLst>
              </a:tr>
              <a:tr h="430202">
                <a:tc>
                  <a:txBody>
                    <a:bodyPr/>
                    <a:lstStyle/>
                    <a:p>
                      <a:pPr algn="ctr" fontAlgn="t"/>
                      <a:r>
                        <a:rPr lang="en-US" sz="1400" dirty="0">
                          <a:effectLst/>
                        </a:rPr>
                        <a:t>GitHub is a distributed version control platform.</a:t>
                      </a:r>
                    </a:p>
                  </a:txBody>
                  <a:tcPr anchor="ctr"/>
                </a:tc>
                <a:tc>
                  <a:txBody>
                    <a:bodyPr/>
                    <a:lstStyle/>
                    <a:p>
                      <a:pPr algn="ctr" fontAlgn="t"/>
                      <a:r>
                        <a:rPr lang="en-US" sz="1400" dirty="0">
                          <a:effectLst/>
                        </a:rPr>
                        <a:t>SVN is a centralized version control platform.</a:t>
                      </a:r>
                    </a:p>
                  </a:txBody>
                  <a:tcPr anchor="ctr"/>
                </a:tc>
                <a:extLst>
                  <a:ext uri="{0D108BD9-81ED-4DB2-BD59-A6C34878D82A}">
                    <a16:rowId xmlns:a16="http://schemas.microsoft.com/office/drawing/2014/main" val="1749579494"/>
                  </a:ext>
                </a:extLst>
              </a:tr>
              <a:tr h="430202">
                <a:tc>
                  <a:txBody>
                    <a:bodyPr/>
                    <a:lstStyle/>
                    <a:p>
                      <a:pPr algn="ctr"/>
                      <a:r>
                        <a:rPr lang="en-US" sz="1400" b="0" i="0" kern="1200" dirty="0" smtClean="0">
                          <a:solidFill>
                            <a:schemeClr val="dk1"/>
                          </a:solidFill>
                          <a:effectLst/>
                          <a:latin typeface="+mn-lt"/>
                          <a:ea typeface="+mn-ea"/>
                          <a:cs typeface="+mn-cs"/>
                        </a:rPr>
                        <a:t>It uses multiple repositories for accessing and maintenance of code.</a:t>
                      </a:r>
                      <a:endParaRPr lang="en-US" sz="1400" dirty="0"/>
                    </a:p>
                  </a:txBody>
                  <a:tcPr/>
                </a:tc>
                <a:tc>
                  <a:txBody>
                    <a:bodyPr/>
                    <a:lstStyle/>
                    <a:p>
                      <a:pPr algn="ctr"/>
                      <a:r>
                        <a:rPr lang="en-US" sz="1400" b="0" i="0" kern="1200" dirty="0" smtClean="0">
                          <a:solidFill>
                            <a:schemeClr val="dk1"/>
                          </a:solidFill>
                          <a:effectLst/>
                          <a:latin typeface="+mn-lt"/>
                          <a:ea typeface="+mn-ea"/>
                          <a:cs typeface="+mn-cs"/>
                        </a:rPr>
                        <a:t>SVN does not have any centralized repository for code maintenance.</a:t>
                      </a:r>
                      <a:endParaRPr lang="en-US" sz="1400" dirty="0"/>
                    </a:p>
                  </a:txBody>
                  <a:tcPr/>
                </a:tc>
                <a:extLst>
                  <a:ext uri="{0D108BD9-81ED-4DB2-BD59-A6C34878D82A}">
                    <a16:rowId xmlns:a16="http://schemas.microsoft.com/office/drawing/2014/main" val="3950975462"/>
                  </a:ext>
                </a:extLst>
              </a:tr>
              <a:tr h="430202">
                <a:tc>
                  <a:txBody>
                    <a:bodyPr/>
                    <a:lstStyle/>
                    <a:p>
                      <a:pPr algn="ctr"/>
                      <a:r>
                        <a:rPr lang="en-US" sz="1400" b="0" i="0" kern="1200" dirty="0" smtClean="0">
                          <a:solidFill>
                            <a:schemeClr val="dk1"/>
                          </a:solidFill>
                          <a:effectLst/>
                          <a:latin typeface="+mn-lt"/>
                          <a:ea typeface="+mn-ea"/>
                          <a:cs typeface="+mn-cs"/>
                        </a:rPr>
                        <a:t>It is available offline means you can continue working even if the connection is lost.</a:t>
                      </a:r>
                      <a:endParaRPr lang="en-US" sz="1400" dirty="0"/>
                    </a:p>
                  </a:txBody>
                  <a:tcPr/>
                </a:tc>
                <a:tc>
                  <a:txBody>
                    <a:bodyPr/>
                    <a:lstStyle/>
                    <a:p>
                      <a:pPr algn="ctr"/>
                      <a:r>
                        <a:rPr lang="en-US" sz="1400" b="0" i="0" kern="1200" dirty="0" smtClean="0">
                          <a:solidFill>
                            <a:schemeClr val="dk1"/>
                          </a:solidFill>
                          <a:effectLst/>
                          <a:latin typeface="+mn-lt"/>
                          <a:ea typeface="+mn-ea"/>
                          <a:cs typeface="+mn-cs"/>
                        </a:rPr>
                        <a:t>In SVN, the connection has to be there for code commitment.</a:t>
                      </a:r>
                      <a:endParaRPr lang="en-US" sz="1400" dirty="0"/>
                    </a:p>
                  </a:txBody>
                  <a:tcPr/>
                </a:tc>
                <a:extLst>
                  <a:ext uri="{0D108BD9-81ED-4DB2-BD59-A6C34878D82A}">
                    <a16:rowId xmlns:a16="http://schemas.microsoft.com/office/drawing/2014/main" val="3629711051"/>
                  </a:ext>
                </a:extLst>
              </a:tr>
              <a:tr h="430202">
                <a:tc>
                  <a:txBody>
                    <a:bodyPr/>
                    <a:lstStyle/>
                    <a:p>
                      <a:pPr algn="ctr"/>
                      <a:r>
                        <a:rPr lang="en-US" sz="1400" b="0" i="0" kern="1200" dirty="0" smtClean="0">
                          <a:solidFill>
                            <a:schemeClr val="dk1"/>
                          </a:solidFill>
                          <a:effectLst/>
                          <a:latin typeface="+mn-lt"/>
                          <a:ea typeface="+mn-ea"/>
                          <a:cs typeface="+mn-cs"/>
                        </a:rPr>
                        <a:t>Faster commit in GitHub because you work on local repositories.</a:t>
                      </a:r>
                      <a:endParaRPr lang="en-US" sz="1400" dirty="0"/>
                    </a:p>
                  </a:txBody>
                  <a:tcPr/>
                </a:tc>
                <a:tc>
                  <a:txBody>
                    <a:bodyPr/>
                    <a:lstStyle/>
                    <a:p>
                      <a:pPr algn="ctr"/>
                      <a:r>
                        <a:rPr lang="en-US" sz="1400" b="0" i="0" kern="1200" dirty="0" smtClean="0">
                          <a:solidFill>
                            <a:schemeClr val="dk1"/>
                          </a:solidFill>
                          <a:effectLst/>
                          <a:latin typeface="+mn-lt"/>
                          <a:ea typeface="+mn-ea"/>
                          <a:cs typeface="+mn-cs"/>
                        </a:rPr>
                        <a:t>Slower than GitHub as you commit the code to the central repository.</a:t>
                      </a:r>
                      <a:endParaRPr lang="en-US" sz="1400" dirty="0"/>
                    </a:p>
                  </a:txBody>
                  <a:tcPr/>
                </a:tc>
                <a:extLst>
                  <a:ext uri="{0D108BD9-81ED-4DB2-BD59-A6C34878D82A}">
                    <a16:rowId xmlns:a16="http://schemas.microsoft.com/office/drawing/2014/main" val="3744878255"/>
                  </a:ext>
                </a:extLst>
              </a:tr>
              <a:tr h="430202">
                <a:tc>
                  <a:txBody>
                    <a:bodyPr/>
                    <a:lstStyle/>
                    <a:p>
                      <a:pPr algn="ctr" fontAlgn="t"/>
                      <a:r>
                        <a:rPr lang="en-US" sz="1400" dirty="0">
                          <a:effectLst/>
                        </a:rPr>
                        <a:t>The content in GitHub is stored as metadata.</a:t>
                      </a:r>
                    </a:p>
                  </a:txBody>
                  <a:tcPr anchor="ctr"/>
                </a:tc>
                <a:tc>
                  <a:txBody>
                    <a:bodyPr/>
                    <a:lstStyle/>
                    <a:p>
                      <a:pPr algn="ctr" fontAlgn="t"/>
                      <a:r>
                        <a:rPr lang="en-US" sz="1400" dirty="0" smtClean="0">
                          <a:effectLst/>
                        </a:rPr>
                        <a:t>SVN </a:t>
                      </a:r>
                      <a:r>
                        <a:rPr lang="en-US" sz="1400" dirty="0">
                          <a:effectLst/>
                        </a:rPr>
                        <a:t>stores files of content.</a:t>
                      </a:r>
                    </a:p>
                  </a:txBody>
                  <a:tcPr anchor="ctr"/>
                </a:tc>
                <a:extLst>
                  <a:ext uri="{0D108BD9-81ED-4DB2-BD59-A6C34878D82A}">
                    <a16:rowId xmlns:a16="http://schemas.microsoft.com/office/drawing/2014/main" val="4052953712"/>
                  </a:ext>
                </a:extLst>
              </a:tr>
              <a:tr h="320040">
                <a:tc>
                  <a:txBody>
                    <a:bodyPr/>
                    <a:lstStyle/>
                    <a:p>
                      <a:pPr algn="ctr" fontAlgn="t"/>
                      <a:r>
                        <a:rPr lang="en-US" sz="1400" dirty="0">
                          <a:effectLst/>
                        </a:rPr>
                        <a:t>The cloning feature is available on GitHub.</a:t>
                      </a:r>
                    </a:p>
                  </a:txBody>
                  <a:tcPr anchor="ctr"/>
                </a:tc>
                <a:tc>
                  <a:txBody>
                    <a:bodyPr/>
                    <a:lstStyle/>
                    <a:p>
                      <a:pPr algn="ctr"/>
                      <a:r>
                        <a:rPr lang="en-US" sz="1400" b="0" i="0" kern="1200" dirty="0" smtClean="0">
                          <a:solidFill>
                            <a:schemeClr val="dk1"/>
                          </a:solidFill>
                          <a:effectLst/>
                          <a:latin typeface="+mn-lt"/>
                          <a:ea typeface="+mn-ea"/>
                          <a:cs typeface="+mn-cs"/>
                        </a:rPr>
                        <a:t>The cloning feature is not available in SVN.</a:t>
                      </a:r>
                      <a:endParaRPr lang="en-US" sz="1400" dirty="0"/>
                    </a:p>
                  </a:txBody>
                  <a:tcPr/>
                </a:tc>
                <a:extLst>
                  <a:ext uri="{0D108BD9-81ED-4DB2-BD59-A6C34878D82A}">
                    <a16:rowId xmlns:a16="http://schemas.microsoft.com/office/drawing/2014/main" val="820204226"/>
                  </a:ext>
                </a:extLst>
              </a:tr>
              <a:tr h="320040">
                <a:tc>
                  <a:txBody>
                    <a:bodyPr/>
                    <a:lstStyle/>
                    <a:p>
                      <a:pPr algn="ctr"/>
                      <a:r>
                        <a:rPr lang="en-US" sz="1400" b="0" i="0" kern="1200" dirty="0" smtClean="0">
                          <a:solidFill>
                            <a:schemeClr val="dk1"/>
                          </a:solidFill>
                          <a:effectLst/>
                          <a:latin typeface="+mn-lt"/>
                          <a:ea typeface="+mn-ea"/>
                          <a:cs typeface="+mn-cs"/>
                        </a:rPr>
                        <a:t>Branching and merging support is available in GitHub.</a:t>
                      </a:r>
                      <a:endParaRPr lang="en-US" sz="1400" dirty="0"/>
                    </a:p>
                  </a:txBody>
                  <a:tcPr/>
                </a:tc>
                <a:tc>
                  <a:txBody>
                    <a:bodyPr/>
                    <a:lstStyle/>
                    <a:p>
                      <a:pPr algn="ctr"/>
                      <a:r>
                        <a:rPr lang="en-US" sz="1400" b="0" i="0" kern="1200" dirty="0" smtClean="0">
                          <a:solidFill>
                            <a:schemeClr val="dk1"/>
                          </a:solidFill>
                          <a:effectLst/>
                          <a:latin typeface="+mn-lt"/>
                          <a:ea typeface="+mn-ea"/>
                          <a:cs typeface="+mn-cs"/>
                        </a:rPr>
                        <a:t>Merging support is not available in SVN.</a:t>
                      </a:r>
                      <a:endParaRPr lang="en-US" sz="1400" dirty="0"/>
                    </a:p>
                  </a:txBody>
                  <a:tcPr/>
                </a:tc>
                <a:extLst>
                  <a:ext uri="{0D108BD9-81ED-4DB2-BD59-A6C34878D82A}">
                    <a16:rowId xmlns:a16="http://schemas.microsoft.com/office/drawing/2014/main" val="650004595"/>
                  </a:ext>
                </a:extLst>
              </a:tr>
            </a:tbl>
          </a:graphicData>
        </a:graphic>
      </p:graphicFrame>
    </p:spTree>
    <p:extLst>
      <p:ext uri="{BB962C8B-B14F-4D97-AF65-F5344CB8AC3E}">
        <p14:creationId xmlns:p14="http://schemas.microsoft.com/office/powerpoint/2010/main" val="2782165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Conclusion</a:t>
            </a:r>
            <a:br>
              <a:rPr lang="en-US" b="1" dirty="0"/>
            </a:br>
            <a:endParaRPr lang="en-US" dirty="0"/>
          </a:p>
        </p:txBody>
      </p:sp>
      <p:sp>
        <p:nvSpPr>
          <p:cNvPr id="3" name="Espace réservé du contenu 2"/>
          <p:cNvSpPr>
            <a:spLocks noGrp="1"/>
          </p:cNvSpPr>
          <p:nvPr>
            <p:ph idx="1"/>
          </p:nvPr>
        </p:nvSpPr>
        <p:spPr/>
        <p:txBody>
          <a:bodyPr/>
          <a:lstStyle/>
          <a:p>
            <a:r>
              <a:rPr lang="en-US" dirty="0"/>
              <a:t>Whether you use SVN or GitHub, in the end, both of them have their own pros and cons. It is just a version control platform to store your code in the server that can be used or accessed by multiple users in a distributed or centralized manner.</a:t>
            </a:r>
          </a:p>
        </p:txBody>
      </p:sp>
    </p:spTree>
    <p:extLst>
      <p:ext uri="{BB962C8B-B14F-4D97-AF65-F5344CB8AC3E}">
        <p14:creationId xmlns:p14="http://schemas.microsoft.com/office/powerpoint/2010/main" val="7791804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749</Words>
  <Application>Microsoft Office PowerPoint</Application>
  <PresentationFormat>Grand écran</PresentationFormat>
  <Paragraphs>32</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Century Gothic</vt:lpstr>
      <vt:lpstr>Wingdings 3</vt:lpstr>
      <vt:lpstr>Ion</vt:lpstr>
      <vt:lpstr>Github vs svn</vt:lpstr>
      <vt:lpstr>What is Github</vt:lpstr>
      <vt:lpstr>svn</vt:lpstr>
      <vt:lpstr>Trunk </vt:lpstr>
      <vt:lpstr>Branches </vt:lpstr>
      <vt:lpstr>Tags </vt:lpstr>
      <vt:lpstr>Comparison Table of GitHub vs SVN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vs svn</dc:title>
  <dc:creator>Youcode</dc:creator>
  <cp:lastModifiedBy>Youcode</cp:lastModifiedBy>
  <cp:revision>5</cp:revision>
  <dcterms:created xsi:type="dcterms:W3CDTF">2021-11-09T09:22:43Z</dcterms:created>
  <dcterms:modified xsi:type="dcterms:W3CDTF">2021-11-09T10:41:01Z</dcterms:modified>
</cp:coreProperties>
</file>