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37"/>
  </p:sldMasterIdLst>
  <p:notesMasterIdLst>
    <p:notesMasterId r:id="rId55"/>
  </p:notesMasterIdLst>
  <p:handoutMasterIdLst>
    <p:handoutMasterId r:id="rId56"/>
  </p:handoutMasterIdLst>
  <p:sldIdLst>
    <p:sldId id="284" r:id="rId38"/>
    <p:sldId id="285" r:id="rId39"/>
    <p:sldId id="286" r:id="rId40"/>
    <p:sldId id="287" r:id="rId41"/>
    <p:sldId id="288" r:id="rId42"/>
    <p:sldId id="289" r:id="rId43"/>
    <p:sldId id="290" r:id="rId44"/>
    <p:sldId id="291" r:id="rId45"/>
    <p:sldId id="292" r:id="rId46"/>
    <p:sldId id="296" r:id="rId47"/>
    <p:sldId id="293" r:id="rId48"/>
    <p:sldId id="295" r:id="rId49"/>
    <p:sldId id="297" r:id="rId50"/>
    <p:sldId id="298" r:id="rId51"/>
    <p:sldId id="294" r:id="rId52"/>
    <p:sldId id="282" r:id="rId53"/>
    <p:sldId id="28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E2"/>
    <a:srgbClr val="487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155" autoAdjust="0"/>
  </p:normalViewPr>
  <p:slideViewPr>
    <p:cSldViewPr snapToGrid="0" showGuides="1">
      <p:cViewPr varScale="1">
        <p:scale>
          <a:sx n="108" d="100"/>
          <a:sy n="108" d="100"/>
        </p:scale>
        <p:origin x="850" y="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1" d="100"/>
          <a:sy n="121" d="100"/>
        </p:scale>
        <p:origin x="493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54"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2.xml"/><Relationship Id="rId57"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26/08/2020</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26/08/2020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3</a:t>
            </a:fld>
            <a:endParaRPr lang="en-GB"/>
          </a:p>
        </p:txBody>
      </p:sp>
    </p:spTree>
    <p:extLst>
      <p:ext uri="{BB962C8B-B14F-4D97-AF65-F5344CB8AC3E}">
        <p14:creationId xmlns:p14="http://schemas.microsoft.com/office/powerpoint/2010/main" val="201665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12</a:t>
            </a:fld>
            <a:endParaRPr lang="en-GB"/>
          </a:p>
        </p:txBody>
      </p:sp>
    </p:spTree>
    <p:extLst>
      <p:ext uri="{BB962C8B-B14F-4D97-AF65-F5344CB8AC3E}">
        <p14:creationId xmlns:p14="http://schemas.microsoft.com/office/powerpoint/2010/main" val="266497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13</a:t>
            </a:fld>
            <a:endParaRPr lang="en-GB"/>
          </a:p>
        </p:txBody>
      </p:sp>
    </p:spTree>
    <p:extLst>
      <p:ext uri="{BB962C8B-B14F-4D97-AF65-F5344CB8AC3E}">
        <p14:creationId xmlns:p14="http://schemas.microsoft.com/office/powerpoint/2010/main" val="369109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14</a:t>
            </a:fld>
            <a:endParaRPr lang="en-GB"/>
          </a:p>
        </p:txBody>
      </p:sp>
    </p:spTree>
    <p:extLst>
      <p:ext uri="{BB962C8B-B14F-4D97-AF65-F5344CB8AC3E}">
        <p14:creationId xmlns:p14="http://schemas.microsoft.com/office/powerpoint/2010/main" val="205105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15</a:t>
            </a:fld>
            <a:endParaRPr lang="en-GB"/>
          </a:p>
        </p:txBody>
      </p:sp>
    </p:spTree>
    <p:extLst>
      <p:ext uri="{BB962C8B-B14F-4D97-AF65-F5344CB8AC3E}">
        <p14:creationId xmlns:p14="http://schemas.microsoft.com/office/powerpoint/2010/main" val="398522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4</a:t>
            </a:fld>
            <a:endParaRPr lang="en-GB"/>
          </a:p>
        </p:txBody>
      </p:sp>
    </p:spTree>
    <p:extLst>
      <p:ext uri="{BB962C8B-B14F-4D97-AF65-F5344CB8AC3E}">
        <p14:creationId xmlns:p14="http://schemas.microsoft.com/office/powerpoint/2010/main" val="324613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5</a:t>
            </a:fld>
            <a:endParaRPr lang="en-GB"/>
          </a:p>
        </p:txBody>
      </p:sp>
    </p:spTree>
    <p:extLst>
      <p:ext uri="{BB962C8B-B14F-4D97-AF65-F5344CB8AC3E}">
        <p14:creationId xmlns:p14="http://schemas.microsoft.com/office/powerpoint/2010/main" val="230969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6</a:t>
            </a:fld>
            <a:endParaRPr lang="en-GB"/>
          </a:p>
        </p:txBody>
      </p:sp>
    </p:spTree>
    <p:extLst>
      <p:ext uri="{BB962C8B-B14F-4D97-AF65-F5344CB8AC3E}">
        <p14:creationId xmlns:p14="http://schemas.microsoft.com/office/powerpoint/2010/main" val="194578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7</a:t>
            </a:fld>
            <a:endParaRPr lang="en-GB"/>
          </a:p>
        </p:txBody>
      </p:sp>
    </p:spTree>
    <p:extLst>
      <p:ext uri="{BB962C8B-B14F-4D97-AF65-F5344CB8AC3E}">
        <p14:creationId xmlns:p14="http://schemas.microsoft.com/office/powerpoint/2010/main" val="321704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8</a:t>
            </a:fld>
            <a:endParaRPr lang="en-GB"/>
          </a:p>
        </p:txBody>
      </p:sp>
    </p:spTree>
    <p:extLst>
      <p:ext uri="{BB962C8B-B14F-4D97-AF65-F5344CB8AC3E}">
        <p14:creationId xmlns:p14="http://schemas.microsoft.com/office/powerpoint/2010/main" val="347977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9</a:t>
            </a:fld>
            <a:endParaRPr lang="en-GB"/>
          </a:p>
        </p:txBody>
      </p:sp>
    </p:spTree>
    <p:extLst>
      <p:ext uri="{BB962C8B-B14F-4D97-AF65-F5344CB8AC3E}">
        <p14:creationId xmlns:p14="http://schemas.microsoft.com/office/powerpoint/2010/main" val="140920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10</a:t>
            </a:fld>
            <a:endParaRPr lang="en-GB"/>
          </a:p>
        </p:txBody>
      </p:sp>
    </p:spTree>
    <p:extLst>
      <p:ext uri="{BB962C8B-B14F-4D97-AF65-F5344CB8AC3E}">
        <p14:creationId xmlns:p14="http://schemas.microsoft.com/office/powerpoint/2010/main" val="247113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11</a:t>
            </a:fld>
            <a:endParaRPr lang="en-GB"/>
          </a:p>
        </p:txBody>
      </p:sp>
    </p:spTree>
    <p:extLst>
      <p:ext uri="{BB962C8B-B14F-4D97-AF65-F5344CB8AC3E}">
        <p14:creationId xmlns:p14="http://schemas.microsoft.com/office/powerpoint/2010/main" val="568065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8" name="Picture Placeholder 27"/>
          <p:cNvSpPr>
            <a:spLocks noGrp="1"/>
          </p:cNvSpPr>
          <p:nvPr>
            <p:ph type="pic" sz="quarter" idx="13" hasCustomPrompt="1"/>
          </p:nvPr>
        </p:nvSpPr>
        <p:spPr>
          <a:xfrm>
            <a:off x="233363" y="233362"/>
            <a:ext cx="11722100" cy="6401647"/>
          </a:xfrm>
        </p:spPr>
        <p:txBody>
          <a:bodyPr bIns="792000" anchor="ctr" anchorCtr="0"/>
          <a:lstStyle>
            <a:lvl1pPr marL="0" indent="0" algn="ctr">
              <a:buNone/>
              <a:defRPr sz="1400"/>
            </a:lvl1pPr>
          </a:lstStyle>
          <a:p>
            <a:r>
              <a:rPr lang="en-GB" dirty="0"/>
              <a:t>Insert image</a:t>
            </a:r>
          </a:p>
        </p:txBody>
      </p:sp>
      <p:sp>
        <p:nvSpPr>
          <p:cNvPr id="2" name="Title 1"/>
          <p:cNvSpPr>
            <a:spLocks noGrp="1"/>
          </p:cNvSpPr>
          <p:nvPr>
            <p:ph type="ctrTitle"/>
          </p:nvPr>
        </p:nvSpPr>
        <p:spPr>
          <a:xfrm>
            <a:off x="233363" y="3981600"/>
            <a:ext cx="11722099" cy="2448000"/>
          </a:xfrm>
          <a:solidFill>
            <a:schemeClr val="tx2">
              <a:alpha val="40000"/>
            </a:schemeClr>
          </a:solidFill>
        </p:spPr>
        <p:txBody>
          <a:bodyPr lIns="360000" tIns="180000" rIns="360000" bIns="450000" anchor="b">
            <a:normAutofit/>
          </a:bodyPr>
          <a:lstStyle>
            <a:lvl1pPr algn="r">
              <a:lnSpc>
                <a:spcPct val="83000"/>
              </a:lnSpc>
              <a:defRPr sz="6600" b="1" cap="all" baseline="0">
                <a:solidFill>
                  <a:schemeClr val="bg1"/>
                </a:solidFill>
                <a:latin typeface="Franklin Gothic Book" panose="020B05030201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33363" y="5908418"/>
            <a:ext cx="11722099" cy="521020"/>
          </a:xfrm>
        </p:spPr>
        <p:txBody>
          <a:bodyPr lIns="360000" rIns="360000">
            <a:normAutofit/>
          </a:bodyPr>
          <a:lstStyle>
            <a:lvl1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1pPr>
            <a:lvl2pPr marL="0" indent="0" algn="r">
              <a:lnSpc>
                <a:spcPct val="90000"/>
              </a:lnSpc>
              <a:spcBef>
                <a:spcPts val="0"/>
              </a:spcBef>
              <a:buFont typeface="Arial" panose="020B0604020202020204" pitchFamily="34" charset="0"/>
              <a:buNone/>
              <a:defRPr sz="2400">
                <a:solidFill>
                  <a:schemeClr val="bg1"/>
                </a:solidFill>
                <a:latin typeface="Franklin Gothic Book" panose="020B0503020102020204" pitchFamily="34" charset="0"/>
              </a:defRPr>
            </a:lvl2pPr>
            <a:lvl3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3pPr>
            <a:lvl4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4pPr>
            <a:lvl5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5pPr>
            <a:lvl6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6pPr>
            <a:lvl7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7pPr>
            <a:lvl8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8pPr>
            <a:lvl9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30" name="Logo"/>
          <p:cNvSpPr>
            <a:spLocks noGrp="1"/>
          </p:cNvSpPr>
          <p:nvPr>
            <p:ph type="body" sz="quarter" idx="14" hasCustomPrompt="1"/>
          </p:nvPr>
        </p:nvSpPr>
        <p:spPr>
          <a:xfrm>
            <a:off x="435600" y="424800"/>
            <a:ext cx="1944000" cy="849600"/>
          </a:xfrm>
          <a:blipFill>
            <a:blip r:embed="rId3"/>
            <a:stretch>
              <a:fillRect/>
            </a:stretch>
          </a:blipFill>
        </p:spPr>
        <p:txBody>
          <a:bodyPr/>
          <a:lstStyle>
            <a:lvl1pPr marL="0" indent="0">
              <a:buNone/>
              <a:defRPr sz="100">
                <a:noFill/>
              </a:defRPr>
            </a:lvl1pPr>
          </a:lstStyle>
          <a:p>
            <a:pPr lvl="0"/>
            <a:r>
              <a:rPr lang="en-US" dirty="0"/>
              <a:t>.</a:t>
            </a: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6"/>
          </p:nvPr>
        </p:nvSpPr>
        <p:spPr>
          <a:xfrm>
            <a:off x="234000" y="234000"/>
            <a:ext cx="11721600" cy="6400800"/>
          </a:xfrm>
        </p:spPr>
        <p:txBody>
          <a:bodyPr bIns="792000" anchor="ctr" anchorCtr="0"/>
          <a:lstStyle>
            <a:lvl1pPr marL="0" indent="0" algn="ctr">
              <a:buNone/>
              <a:defRPr/>
            </a:lvl1pPr>
          </a:lstStyle>
          <a:p>
            <a:r>
              <a:rPr lang="en-US"/>
              <a:t>Click icon to add media</a:t>
            </a:r>
          </a:p>
        </p:txBody>
      </p:sp>
      <p:sp>
        <p:nvSpPr>
          <p:cNvPr id="6"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5D2C1A38-1E2C-4C9F-AF0A-FF217E189377}"/>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36981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I">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33363" y="233363"/>
            <a:ext cx="5400000" cy="6394450"/>
          </a:xfrm>
          <a:solidFill>
            <a:schemeClr val="accent3"/>
          </a:solidFill>
        </p:spPr>
        <p:txBody>
          <a:bodyPr lIns="306000" tIns="234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2" name="Text Placeholder 11"/>
          <p:cNvSpPr>
            <a:spLocks noGrp="1"/>
          </p:cNvSpPr>
          <p:nvPr>
            <p:ph type="body" sz="quarter" idx="13"/>
          </p:nvPr>
        </p:nvSpPr>
        <p:spPr>
          <a:xfrm>
            <a:off x="5657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3" name="Picture Placeholder 10"/>
          <p:cNvSpPr>
            <a:spLocks noGrp="1"/>
          </p:cNvSpPr>
          <p:nvPr>
            <p:ph type="pic" sz="quarter" idx="14" hasCustomPrompt="1"/>
          </p:nvPr>
        </p:nvSpPr>
        <p:spPr>
          <a:xfrm>
            <a:off x="5831800"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233363"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8BCFED7C-947E-4AD2-BFF3-06A762643B02}"/>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34653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II">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233363"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6" name="Subtitle 2"/>
          <p:cNvSpPr>
            <a:spLocks noGrp="1"/>
          </p:cNvSpPr>
          <p:nvPr>
            <p:ph type="subTitle" idx="1" hasCustomPrompt="1"/>
          </p:nvPr>
        </p:nvSpPr>
        <p:spPr>
          <a:xfrm>
            <a:off x="6555463" y="233363"/>
            <a:ext cx="5400000" cy="6394450"/>
          </a:xfrm>
          <a:solidFill>
            <a:schemeClr val="tx2"/>
          </a:solidFill>
        </p:spPr>
        <p:txBody>
          <a:bodyPr lIns="306000" tIns="540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2" name="Text Placeholder 11"/>
          <p:cNvSpPr>
            <a:spLocks noGrp="1"/>
          </p:cNvSpPr>
          <p:nvPr>
            <p:ph type="body" sz="quarter" idx="13"/>
          </p:nvPr>
        </p:nvSpPr>
        <p:spPr>
          <a:xfrm>
            <a:off x="68878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6555462"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C998D6DA-FCD8-4DA0-9513-31213CEB500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p>
        </p:txBody>
      </p:sp>
    </p:spTree>
    <p:extLst>
      <p:ext uri="{BB962C8B-B14F-4D97-AF65-F5344CB8AC3E}">
        <p14:creationId xmlns:p14="http://schemas.microsoft.com/office/powerpoint/2010/main" val="32566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
    <p:bg>
      <p:bgPr>
        <a:solidFill>
          <a:schemeClr val="bg2"/>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881863 h 6394450"/>
              <a:gd name="connsiteX3" fmla="*/ 5166576 w 5472000"/>
              <a:gd name="connsiteY3" fmla="*/ 881863 h 6394450"/>
              <a:gd name="connsiteX4" fmla="*/ 5166576 w 5472000"/>
              <a:gd name="connsiteY4" fmla="*/ 3699343 h 6394450"/>
              <a:gd name="connsiteX5" fmla="*/ 5472000 w 5472000"/>
              <a:gd name="connsiteY5" fmla="*/ 3699343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881863"/>
                </a:lnTo>
                <a:lnTo>
                  <a:pt x="5166576" y="881863"/>
                </a:lnTo>
                <a:lnTo>
                  <a:pt x="5166576" y="3699343"/>
                </a:lnTo>
                <a:lnTo>
                  <a:pt x="5472000" y="3699343"/>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7" r="18227" b="71660"/>
          <a:stretch/>
        </p:blipFill>
        <p:spPr>
          <a:xfrm>
            <a:off x="5705363" y="233362"/>
            <a:ext cx="6250099" cy="888691"/>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55999" r="18227" b="16880"/>
          <a:stretch/>
        </p:blipFill>
        <p:spPr>
          <a:xfrm>
            <a:off x="5705363" y="3881993"/>
            <a:ext cx="6250099" cy="2756540"/>
          </a:xfrm>
          <a:prstGeom prst="rect">
            <a:avLst/>
          </a:prstGeom>
        </p:spPr>
      </p:pic>
      <p:sp>
        <p:nvSpPr>
          <p:cNvPr id="6" name="Subtitle 2"/>
          <p:cNvSpPr>
            <a:spLocks noGrp="1"/>
          </p:cNvSpPr>
          <p:nvPr>
            <p:ph type="subTitle" idx="1" hasCustomPrompt="1"/>
          </p:nvPr>
        </p:nvSpPr>
        <p:spPr>
          <a:xfrm>
            <a:off x="5705363" y="1122053"/>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6" name="TextBox 25"/>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4A6DE9F8-407C-4E4A-B198-F1AFEF3FAC8A}"/>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5B96C7B3-455E-4773-994F-F3267FEE3DB6}"/>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34785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I">
    <p:bg>
      <p:bgPr>
        <a:solidFill>
          <a:schemeClr val="tx2"/>
        </a:soli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2839880 h 6394450"/>
              <a:gd name="connsiteX3" fmla="*/ 5173476 w 5472000"/>
              <a:gd name="connsiteY3" fmla="*/ 2839880 h 6394450"/>
              <a:gd name="connsiteX4" fmla="*/ 5173476 w 5472000"/>
              <a:gd name="connsiteY4" fmla="*/ 5683880 h 6394450"/>
              <a:gd name="connsiteX5" fmla="*/ 5472000 w 5472000"/>
              <a:gd name="connsiteY5" fmla="*/ 5683880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2839880"/>
                </a:lnTo>
                <a:lnTo>
                  <a:pt x="5173476" y="2839880"/>
                </a:lnTo>
                <a:lnTo>
                  <a:pt x="5173476" y="5683880"/>
                </a:lnTo>
                <a:lnTo>
                  <a:pt x="5472000" y="5683880"/>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9" r="18227" b="52804"/>
          <a:stretch/>
        </p:blipFill>
        <p:spPr>
          <a:xfrm>
            <a:off x="5705363" y="233362"/>
            <a:ext cx="6250099" cy="2805253"/>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75999" r="18227" b="16880"/>
          <a:stretch/>
        </p:blipFill>
        <p:spPr>
          <a:xfrm>
            <a:off x="5705363" y="5914608"/>
            <a:ext cx="6250099" cy="723926"/>
          </a:xfrm>
          <a:prstGeom prst="rect">
            <a:avLst/>
          </a:prstGeom>
        </p:spPr>
      </p:pic>
      <p:sp>
        <p:nvSpPr>
          <p:cNvPr id="6" name="Subtitle 2"/>
          <p:cNvSpPr>
            <a:spLocks noGrp="1"/>
          </p:cNvSpPr>
          <p:nvPr>
            <p:ph type="subTitle" idx="1" hasCustomPrompt="1"/>
          </p:nvPr>
        </p:nvSpPr>
        <p:spPr>
          <a:xfrm>
            <a:off x="5705363" y="3043837"/>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1" name="TextBox 20"/>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DA719737-5C53-4B3E-B5D0-8D27A8E9E9A4}"/>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DE256A97-A382-4A18-BFFD-3159A7295E0F}"/>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05706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
    <p:bg>
      <p:bgPr>
        <a:solidFill>
          <a:schemeClr val="accent1"/>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7" r="56181" b="72703"/>
          <a:stretch/>
        </p:blipFill>
        <p:spPr>
          <a:xfrm>
            <a:off x="233363" y="233362"/>
            <a:ext cx="6011165" cy="782656"/>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3870" t="54275" r="56181" b="16881"/>
          <a:stretch/>
        </p:blipFill>
        <p:spPr>
          <a:xfrm>
            <a:off x="233364" y="3706861"/>
            <a:ext cx="6011166" cy="2931672"/>
          </a:xfrm>
          <a:prstGeom prst="rect">
            <a:avLst/>
          </a:prstGeom>
        </p:spPr>
      </p:pic>
      <p:sp>
        <p:nvSpPr>
          <p:cNvPr id="6" name="Subtitle 2"/>
          <p:cNvSpPr>
            <a:spLocks noGrp="1"/>
          </p:cNvSpPr>
          <p:nvPr>
            <p:ph type="subTitle" idx="1" hasCustomPrompt="1"/>
          </p:nvPr>
        </p:nvSpPr>
        <p:spPr>
          <a:xfrm>
            <a:off x="559768" y="1247944"/>
            <a:ext cx="5684761" cy="2304725"/>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2" name="Picture Placeholder 21"/>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3331593 h 6394450"/>
              <a:gd name="connsiteX5" fmla="*/ 296947 w 5713200"/>
              <a:gd name="connsiteY5" fmla="*/ 3331593 h 6394450"/>
              <a:gd name="connsiteX6" fmla="*/ 296947 w 5713200"/>
              <a:gd name="connsiteY6" fmla="*/ 803615 h 6394450"/>
              <a:gd name="connsiteX7" fmla="*/ 0 w 5713200"/>
              <a:gd name="connsiteY7" fmla="*/ 803615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3331593"/>
                </a:lnTo>
                <a:lnTo>
                  <a:pt x="296947" y="3331593"/>
                </a:lnTo>
                <a:lnTo>
                  <a:pt x="296947" y="803615"/>
                </a:lnTo>
                <a:lnTo>
                  <a:pt x="0" y="803615"/>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23"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5" name="TextBox 24"/>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150221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I">
    <p:bg>
      <p:bgPr>
        <a:solidFill>
          <a:schemeClr val="accent3"/>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8" r="56181" b="49871"/>
          <a:stretch/>
        </p:blipFill>
        <p:spPr>
          <a:xfrm>
            <a:off x="233363" y="233362"/>
            <a:ext cx="6011165" cy="3103260"/>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5448" t="54453" r="54603" b="38933"/>
          <a:stretch/>
        </p:blipFill>
        <p:spPr>
          <a:xfrm>
            <a:off x="233364" y="5966233"/>
            <a:ext cx="6011166" cy="672299"/>
          </a:xfrm>
          <a:prstGeom prst="rect">
            <a:avLst/>
          </a:prstGeom>
        </p:spPr>
      </p:pic>
      <p:sp>
        <p:nvSpPr>
          <p:cNvPr id="6" name="Subtitle 2"/>
          <p:cNvSpPr>
            <a:spLocks noGrp="1"/>
          </p:cNvSpPr>
          <p:nvPr>
            <p:ph type="subTitle" idx="1" hasCustomPrompt="1"/>
          </p:nvPr>
        </p:nvSpPr>
        <p:spPr>
          <a:xfrm>
            <a:off x="559768" y="3573702"/>
            <a:ext cx="5684761" cy="2377049"/>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3" name="Picture Placeholder 12"/>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5713258 h 6394450"/>
              <a:gd name="connsiteX5" fmla="*/ 296947 w 5713200"/>
              <a:gd name="connsiteY5" fmla="*/ 5713258 h 6394450"/>
              <a:gd name="connsiteX6" fmla="*/ 296947 w 5713200"/>
              <a:gd name="connsiteY6" fmla="*/ 3103258 h 6394450"/>
              <a:gd name="connsiteX7" fmla="*/ 0 w 5713200"/>
              <a:gd name="connsiteY7" fmla="*/ 3103258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5713258"/>
                </a:lnTo>
                <a:lnTo>
                  <a:pt x="296947" y="5713258"/>
                </a:lnTo>
                <a:lnTo>
                  <a:pt x="296947" y="3103258"/>
                </a:lnTo>
                <a:lnTo>
                  <a:pt x="0" y="3103258"/>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8"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9" name="TextBox 18"/>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42214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132340853"/>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01576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tted, dark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2" y="234000"/>
            <a:ext cx="11722099" cy="6405171"/>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7" name="text" descr="{&quot;templafy&quot;:{&quot;binding&quot;:&quot;Form.Classification.Classification&quot;,&quot;type&quot;:&quot;text&quot;}}" title="Form.Classification.Classification">
            <a:extLst>
              <a:ext uri="{FF2B5EF4-FFF2-40B4-BE49-F238E27FC236}">
                <a16:creationId xmlns:a16="http://schemas.microsoft.com/office/drawing/2014/main" id="{F8424D77-B4CB-488F-90FE-1CD388C64795}"/>
              </a:ext>
            </a:extLst>
          </p:cNvPr>
          <p:cNvSpPr txBox="1"/>
          <p:nvPr userDrawn="1"/>
        </p:nvSpPr>
        <p:spPr>
          <a:xfrm>
            <a:off x="9964882" y="6464688"/>
            <a:ext cx="1397223"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162328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369087490"/>
      </p:ext>
    </p:extLst>
  </p:cSld>
  <p:clrMapOvr>
    <a:masterClrMapping/>
  </p:clrMapOvr>
  <p:extLst>
    <p:ext uri="{DCECCB84-F9BA-43D5-87BE-67443E8EF086}">
      <p15:sldGuideLst xmlns:p15="http://schemas.microsoft.com/office/powerpoint/2012/main">
        <p15:guide id="1" pos="147"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6" name="Rectangle 5"/>
          <p:cNvSpPr/>
          <p:nvPr userDrawn="1"/>
        </p:nvSpPr>
        <p:spPr>
          <a:xfrm>
            <a:off x="234000" y="234000"/>
            <a:ext cx="11721463" cy="63938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2554" y="2723960"/>
            <a:ext cx="862945" cy="854494"/>
          </a:xfrm>
          <a:prstGeom prst="rect">
            <a:avLst/>
          </a:prstGeom>
        </p:spPr>
      </p:pic>
      <p:sp>
        <p:nvSpPr>
          <p:cNvPr id="3" name="Date Placeholder 2"/>
          <p:cNvSpPr>
            <a:spLocks noGrp="1"/>
          </p:cNvSpPr>
          <p:nvPr>
            <p:ph type="dt" sz="half" idx="10"/>
          </p:nvPr>
        </p:nvSpPr>
        <p:spPr>
          <a:xfrm>
            <a:off x="0" y="6912000"/>
            <a:ext cx="0" cy="0"/>
          </a:xfrm>
          <a:prstGeom prst="rect">
            <a:avLst/>
          </a:prstGeom>
        </p:spPr>
        <p:txBody>
          <a:bodyPr/>
          <a:lstStyle>
            <a:lvl1pPr>
              <a:defRPr sz="100">
                <a:noFill/>
              </a:defRPr>
            </a:lvl1pPr>
          </a:lstStyle>
          <a:p>
            <a:endParaRPr lang="en-GB" dirty="0"/>
          </a:p>
        </p:txBody>
      </p:sp>
      <p:sp>
        <p:nvSpPr>
          <p:cNvPr id="4" name="Footer Placeholder 3"/>
          <p:cNvSpPr>
            <a:spLocks noGrp="1"/>
          </p:cNvSpPr>
          <p:nvPr>
            <p:ph type="ftr" sz="quarter" idx="11"/>
          </p:nvPr>
        </p:nvSpPr>
        <p:spPr>
          <a:xfrm>
            <a:off x="0" y="6912000"/>
            <a:ext cx="0" cy="0"/>
          </a:xfrm>
          <a:prstGeom prst="rect">
            <a:avLst/>
          </a:prstGeo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7" name="Rectangle 6"/>
          <p:cNvSpPr/>
          <p:nvPr userDrawn="1"/>
        </p:nvSpPr>
        <p:spPr>
          <a:xfrm>
            <a:off x="430212" y="5870483"/>
            <a:ext cx="11318875" cy="54033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700" dirty="0">
                <a:solidFill>
                  <a:schemeClr val="tx1"/>
                </a:solidFill>
                <a:latin typeface="Tahoma" charset="0"/>
                <a:ea typeface="Tahoma" charset="0"/>
                <a:cs typeface="Tahoma" charset="0"/>
              </a:rPr>
              <a:t>LEGAL NOTICE</a:t>
            </a:r>
            <a:endParaRPr lang="en-US" sz="700" dirty="0">
              <a:solidFill>
                <a:schemeClr val="tx1"/>
              </a:solidFill>
              <a:latin typeface="Tahoma" charset="0"/>
              <a:ea typeface="Tahoma" charset="0"/>
              <a:cs typeface="Tahoma" charset="0"/>
            </a:endParaRPr>
          </a:p>
          <a:p>
            <a:r>
              <a:rPr lang="en-GB" sz="700" dirty="0">
                <a:solidFill>
                  <a:schemeClr val="tx1"/>
                </a:solidFill>
                <a:latin typeface="Tahoma" charset="0"/>
                <a:ea typeface="Tahoma" charset="0"/>
                <a:cs typeface="Tahoma" charset="0"/>
              </a:rPr>
              <a:t>The contents of this publication are for general information and illustrative purposes only and are used at the reader’s own risk. Danske Commodities uses all reasonable endeavours to ensure the accuracy of the information. However, Danske Commodities does not guarantee or warrant the accuracy, completeness, factual correctness, or reliability of any information in this publication and does not accept liability for errors, omissions, inaccuracies, or typographical flaws. The views and opinions expressed in this publication are not necessarily those of Danske Commodities. © 2017 Danske Commodities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Danske Commodities A/S. Danske Commodities, Danske Commodities A/S and the Danske Commodities logo are either registered trademarks or trademarks of Danske Commodities A/S in Denmark and/or other countries. Refer to www.danskecommodities.com. Other trademarks referred to in this document are the property of their respective owners.</a:t>
            </a:r>
            <a:endParaRPr lang="en-US" sz="700" dirty="0">
              <a:solidFill>
                <a:schemeClr val="tx1"/>
              </a:solidFill>
              <a:latin typeface="Tahoma" charset="0"/>
              <a:ea typeface="Tahoma" charset="0"/>
              <a:cs typeface="Tahoma" charset="0"/>
            </a:endParaRPr>
          </a:p>
        </p:txBody>
      </p:sp>
      <p:sp>
        <p:nvSpPr>
          <p:cNvPr id="9" name="Rectangle 8"/>
          <p:cNvSpPr/>
          <p:nvPr/>
        </p:nvSpPr>
        <p:spPr>
          <a:xfrm>
            <a:off x="5741203" y="2366377"/>
            <a:ext cx="2374097" cy="1569660"/>
          </a:xfrm>
          <a:prstGeom prst="rect">
            <a:avLst/>
          </a:prstGeom>
        </p:spPr>
        <p:txBody>
          <a:bodyPr wrap="square" anchor="ctr">
            <a:spAutoFit/>
          </a:bodyPr>
          <a:lstStyle/>
          <a:p>
            <a:r>
              <a:rPr lang="en-GB" sz="3200" b="1" dirty="0">
                <a:solidFill>
                  <a:schemeClr val="tx2"/>
                </a:solidFill>
                <a:latin typeface="Tahoma" charset="0"/>
                <a:ea typeface="Tahoma" charset="0"/>
                <a:cs typeface="Tahoma" charset="0"/>
              </a:rPr>
              <a:t>Challenge.</a:t>
            </a:r>
          </a:p>
          <a:p>
            <a:r>
              <a:rPr lang="en-GB" sz="3200" b="1" dirty="0">
                <a:solidFill>
                  <a:schemeClr val="tx2"/>
                </a:solidFill>
                <a:latin typeface="Tahoma" charset="0"/>
                <a:ea typeface="Tahoma" charset="0"/>
                <a:cs typeface="Tahoma" charset="0"/>
              </a:rPr>
              <a:t>Compete.</a:t>
            </a:r>
          </a:p>
          <a:p>
            <a:r>
              <a:rPr lang="en-GB" sz="3200" b="1" dirty="0">
                <a:solidFill>
                  <a:schemeClr val="tx2"/>
                </a:solidFill>
                <a:latin typeface="Tahoma" charset="0"/>
                <a:ea typeface="Tahoma" charset="0"/>
                <a:cs typeface="Tahoma" charset="0"/>
              </a:rPr>
              <a:t>Repeat.</a:t>
            </a:r>
          </a:p>
        </p:txBody>
      </p:sp>
      <p:cxnSp>
        <p:nvCxnSpPr>
          <p:cNvPr id="11" name="Straight Connector 10"/>
          <p:cNvCxnSpPr/>
          <p:nvPr userDrawn="1"/>
        </p:nvCxnSpPr>
        <p:spPr>
          <a:xfrm>
            <a:off x="5602307" y="2479876"/>
            <a:ext cx="0" cy="1342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69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9" name="Header"/>
          <p:cNvSpPr txBox="1"/>
          <p:nvPr userDrawn="1"/>
        </p:nvSpPr>
        <p:spPr>
          <a:xfrm>
            <a:off x="431800" y="539750"/>
            <a:ext cx="11217273" cy="650171"/>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1800" dirty="0"/>
          </a:p>
        </p:txBody>
      </p:sp>
      <p:sp>
        <p:nvSpPr>
          <p:cNvPr id="29" name="Text Box 2"/>
          <p:cNvSpPr txBox="1">
            <a:spLocks noChangeArrowheads="1"/>
          </p:cNvSpPr>
          <p:nvPr userDrawn="1"/>
        </p:nvSpPr>
        <p:spPr bwMode="auto">
          <a:xfrm>
            <a:off x="456624" y="1833789"/>
            <a:ext cx="21607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p>
          <a:p>
            <a:pPr fontAlgn="auto">
              <a:spcBef>
                <a:spcPts val="1200"/>
              </a:spcBef>
              <a:spcAft>
                <a:spcPts val="6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4498494" y="1833789"/>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 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7925241" y="1815926"/>
            <a:ext cx="216079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Change slide number,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date 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only used on one slide</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viewing of guides</a:t>
            </a:r>
          </a:p>
        </p:txBody>
      </p:sp>
      <p:pic>
        <p:nvPicPr>
          <p:cNvPr id="28" name="1 Increase decrease"/>
          <p:cNvPicPr>
            <a:picLocks noChangeAspect="1"/>
          </p:cNvPicPr>
          <p:nvPr userDrawn="1"/>
        </p:nvPicPr>
        <p:blipFill>
          <a:blip r:embed="rId2"/>
          <a:stretch>
            <a:fillRect/>
          </a:stretch>
        </p:blipFill>
        <p:spPr>
          <a:xfrm>
            <a:off x="2617421" y="2877130"/>
            <a:ext cx="549328" cy="285228"/>
          </a:xfrm>
          <a:prstGeom prst="rect">
            <a:avLst/>
          </a:prstGeom>
        </p:spPr>
      </p:pic>
      <p:pic>
        <p:nvPicPr>
          <p:cNvPr id="13" name="2 New picture"/>
          <p:cNvPicPr>
            <a:picLocks noChangeAspect="1"/>
          </p:cNvPicPr>
          <p:nvPr userDrawn="1"/>
        </p:nvPicPr>
        <p:blipFill>
          <a:blip r:embed="rId3"/>
          <a:stretch>
            <a:fillRect/>
          </a:stretch>
        </p:blipFill>
        <p:spPr>
          <a:xfrm>
            <a:off x="2650815" y="3538594"/>
            <a:ext cx="324764" cy="578237"/>
          </a:xfrm>
          <a:prstGeom prst="rect">
            <a:avLst/>
          </a:prstGeom>
        </p:spPr>
      </p:pic>
      <p:pic>
        <p:nvPicPr>
          <p:cNvPr id="16" name="3 Layout"/>
          <p:cNvPicPr>
            <a:picLocks noChangeAspect="1"/>
          </p:cNvPicPr>
          <p:nvPr userDrawn="1"/>
        </p:nvPicPr>
        <p:blipFill rotWithShape="1">
          <a:blip r:embed="rId4"/>
          <a:srcRect l="36944" r="2272" b="69429"/>
          <a:stretch/>
        </p:blipFill>
        <p:spPr>
          <a:xfrm>
            <a:off x="2646805" y="4208198"/>
            <a:ext cx="593368" cy="192211"/>
          </a:xfrm>
          <a:prstGeom prst="rect">
            <a:avLst/>
          </a:prstGeom>
        </p:spPr>
      </p:pic>
      <p:pic>
        <p:nvPicPr>
          <p:cNvPr id="19" name="4 Reset"/>
          <p:cNvPicPr>
            <a:picLocks noChangeAspect="1"/>
          </p:cNvPicPr>
          <p:nvPr userDrawn="1"/>
        </p:nvPicPr>
        <p:blipFill>
          <a:blip r:embed="rId5"/>
          <a:stretch>
            <a:fillRect/>
          </a:stretch>
        </p:blipFill>
        <p:spPr>
          <a:xfrm>
            <a:off x="2648793" y="5318642"/>
            <a:ext cx="492452" cy="200416"/>
          </a:xfrm>
          <a:prstGeom prst="rect">
            <a:avLst/>
          </a:prstGeom>
        </p:spPr>
      </p:pic>
      <p:pic>
        <p:nvPicPr>
          <p:cNvPr id="5" name="5 Insert picture"/>
          <p:cNvPicPr>
            <a:picLocks noChangeAspect="1"/>
          </p:cNvPicPr>
          <p:nvPr userDrawn="1"/>
        </p:nvPicPr>
        <p:blipFill>
          <a:blip r:embed="rId6"/>
          <a:stretch>
            <a:fillRect/>
          </a:stretch>
        </p:blipFill>
        <p:spPr>
          <a:xfrm>
            <a:off x="6425716" y="2075087"/>
            <a:ext cx="262151" cy="256054"/>
          </a:xfrm>
          <a:prstGeom prst="rect">
            <a:avLst/>
          </a:prstGeom>
        </p:spPr>
      </p:pic>
      <p:pic>
        <p:nvPicPr>
          <p:cNvPr id="23" name="6 Crop"/>
          <p:cNvPicPr>
            <a:picLocks noChangeAspect="1"/>
          </p:cNvPicPr>
          <p:nvPr userDrawn="1"/>
        </p:nvPicPr>
        <p:blipFill>
          <a:blip r:embed="rId7"/>
          <a:stretch>
            <a:fillRect/>
          </a:stretch>
        </p:blipFill>
        <p:spPr>
          <a:xfrm>
            <a:off x="6406348" y="2748409"/>
            <a:ext cx="337400" cy="321707"/>
          </a:xfrm>
          <a:prstGeom prst="rect">
            <a:avLst/>
          </a:prstGeom>
        </p:spPr>
      </p:pic>
      <p:pic>
        <p:nvPicPr>
          <p:cNvPr id="2" name="7 Scale picture"/>
          <p:cNvPicPr>
            <a:picLocks noChangeAspect="1"/>
          </p:cNvPicPr>
          <p:nvPr userDrawn="1"/>
        </p:nvPicPr>
        <p:blipFill>
          <a:blip r:embed="rId8"/>
          <a:stretch>
            <a:fillRect/>
          </a:stretch>
        </p:blipFill>
        <p:spPr>
          <a:xfrm>
            <a:off x="6384053" y="324239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subtitle, dotted">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 name="Title 1"/>
          <p:cNvSpPr>
            <a:spLocks noGrp="1"/>
          </p:cNvSpPr>
          <p:nvPr>
            <p:ph type="title"/>
          </p:nvPr>
        </p:nvSpPr>
        <p:spPr>
          <a:xfrm>
            <a:off x="431799" y="628650"/>
            <a:ext cx="10272713" cy="818550"/>
          </a:xfrm>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2D67C53D-A1BD-45A3-9C4A-7AD7170EEB2D}"/>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3840452627"/>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teal">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2" name="Title 1"/>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Subtitle 2">
            <a:extLst>
              <a:ext uri="{FF2B5EF4-FFF2-40B4-BE49-F238E27FC236}">
                <a16:creationId xmlns:a16="http://schemas.microsoft.com/office/drawing/2014/main" id="{A1A665EE-4A9F-4E41-9B31-6E21DF79F945}"/>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5" name="text" descr="{&quot;templafy&quot;:{&quot;binding&quot;:&quot;Form.Classification.Classification&quot;,&quot;type&quot;:&quot;text&quot;}}" title="Form.Classification.Classification">
            <a:extLst>
              <a:ext uri="{FF2B5EF4-FFF2-40B4-BE49-F238E27FC236}">
                <a16:creationId xmlns:a16="http://schemas.microsoft.com/office/drawing/2014/main" id="{5DD57BCD-3D39-44FD-9E8A-F7DF5F632F65}"/>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1323410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ight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165954" y="217879"/>
            <a:ext cx="11722099" cy="6405171"/>
          </a:xfrm>
          <a:prstGeom prst="rect">
            <a:avLst/>
          </a:prstGeom>
        </p:spPr>
      </p:pic>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3DF58B3E-95A9-F547-BA59-FADE20588820}"/>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2" name="Subtitle 2">
            <a:extLst>
              <a:ext uri="{FF2B5EF4-FFF2-40B4-BE49-F238E27FC236}">
                <a16:creationId xmlns:a16="http://schemas.microsoft.com/office/drawing/2014/main" id="{29B04626-1629-EC43-A9E3-42B3A4044DA8}"/>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6" name="text" descr="{&quot;templafy&quot;:{&quot;binding&quot;:&quot;Form.Classification.Classification&quot;,&quot;type&quot;:&quot;text&quot;}}" title="Form.Classification.Classification">
            <a:extLst>
              <a:ext uri="{FF2B5EF4-FFF2-40B4-BE49-F238E27FC236}">
                <a16:creationId xmlns:a16="http://schemas.microsoft.com/office/drawing/2014/main" id="{62B03FBA-6802-4598-99AA-42E2BA5860F4}"/>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286650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green">
    <p:bg>
      <p:bgRef idx="1001">
        <a:schemeClr val="bg1"/>
      </p:bgRef>
    </p:bg>
    <p:spTree>
      <p:nvGrpSpPr>
        <p:cNvPr id="1" name=""/>
        <p:cNvGrpSpPr/>
        <p:nvPr/>
      </p:nvGrpSpPr>
      <p:grpSpPr>
        <a:xfrm>
          <a:off x="0" y="0"/>
          <a:ext cx="0" cy="0"/>
          <a:chOff x="0" y="0"/>
          <a:chExt cx="0" cy="0"/>
        </a:xfrm>
      </p:grpSpPr>
      <p:sp>
        <p:nvSpPr>
          <p:cNvPr id="8"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10" name="Colored background"/>
          <p:cNvSpPr/>
          <p:nvPr userDrawn="1"/>
        </p:nvSpPr>
        <p:spPr>
          <a:xfrm>
            <a:off x="233363" y="234000"/>
            <a:ext cx="11722099" cy="6404533"/>
          </a:xfrm>
          <a:prstGeom prst="rect">
            <a:avLst/>
          </a:prstGeom>
          <a:solidFill>
            <a:srgbClr val="487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0F99CEAF-7174-9D42-BD5C-E27DF9FA04B4}"/>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4" name="Subtitle 2">
            <a:extLst>
              <a:ext uri="{FF2B5EF4-FFF2-40B4-BE49-F238E27FC236}">
                <a16:creationId xmlns:a16="http://schemas.microsoft.com/office/drawing/2014/main" id="{3A76D995-4DE8-6F4C-BB2E-209E1877A553}"/>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7" name="Slide Number Placeholder 5">
            <a:extLst>
              <a:ext uri="{FF2B5EF4-FFF2-40B4-BE49-F238E27FC236}">
                <a16:creationId xmlns:a16="http://schemas.microsoft.com/office/drawing/2014/main" id="{D6940A3E-7BAA-4F82-905A-E89066FD0CB2}"/>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1"/>
                </a:solidFill>
              </a:defRPr>
            </a:lvl1pPr>
          </a:lstStyle>
          <a:p>
            <a:fld id="{24C8C45C-947F-4981-8B3F-4F32E973C901}" type="slidenum">
              <a:rPr lang="en-GB" smtClean="0"/>
              <a:pPr/>
              <a:t>‹#›</a:t>
            </a:fld>
            <a:endParaRPr lang="en-GB" dirty="0"/>
          </a:p>
        </p:txBody>
      </p:sp>
      <p:sp>
        <p:nvSpPr>
          <p:cNvPr id="18" name="text" descr="{&quot;templafy&quot;:{&quot;binding&quot;:&quot;Form.Classification.Classification&quot;,&quot;type&quot;:&quot;text&quot;}}" title="Form.Classification.Classification">
            <a:extLst>
              <a:ext uri="{FF2B5EF4-FFF2-40B4-BE49-F238E27FC236}">
                <a16:creationId xmlns:a16="http://schemas.microsoft.com/office/drawing/2014/main" id="{DF3F656C-B709-4583-9C91-C093597BCF9A}"/>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1"/>
              </a:solidFill>
            </a:endParaRPr>
          </a:p>
        </p:txBody>
      </p:sp>
    </p:spTree>
    <p:extLst>
      <p:ext uri="{BB962C8B-B14F-4D97-AF65-F5344CB8AC3E}">
        <p14:creationId xmlns:p14="http://schemas.microsoft.com/office/powerpoint/2010/main" val="32189217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Picture Placeholder 16"/>
          <p:cNvSpPr>
            <a:spLocks noGrp="1"/>
          </p:cNvSpPr>
          <p:nvPr>
            <p:ph type="pic" sz="quarter" idx="13" hasCustomPrompt="1"/>
          </p:nvPr>
        </p:nvSpPr>
        <p:spPr>
          <a:xfrm>
            <a:off x="431800" y="1591200"/>
            <a:ext cx="1413329" cy="1333047"/>
          </a:xfrm>
        </p:spPr>
        <p:txBody>
          <a:bodyPr tIns="36000"/>
          <a:lstStyle>
            <a:lvl1pPr marL="0" indent="0" algn="ctr">
              <a:buNone/>
              <a:defRPr sz="1000"/>
            </a:lvl1pPr>
          </a:lstStyle>
          <a:p>
            <a:r>
              <a:rPr lang="en-GB" dirty="0"/>
              <a:t>Insert image</a:t>
            </a:r>
          </a:p>
        </p:txBody>
      </p:sp>
      <p:sp>
        <p:nvSpPr>
          <p:cNvPr id="18" name="Subtitle 2"/>
          <p:cNvSpPr>
            <a:spLocks noGrp="1"/>
          </p:cNvSpPr>
          <p:nvPr>
            <p:ph type="subTitle" idx="14"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 name="Title 1"/>
          <p:cNvSpPr>
            <a:spLocks noGrp="1"/>
          </p:cNvSpPr>
          <p:nvPr>
            <p:ph type="title"/>
          </p:nvPr>
        </p:nvSpPr>
        <p:spPr/>
        <p:txBody>
          <a:bodyPr/>
          <a:lstStyle/>
          <a:p>
            <a:r>
              <a:rPr lang="en-US"/>
              <a:t>Click to edit Master title style</a:t>
            </a:r>
            <a:endParaRPr lang="en-GB"/>
          </a:p>
        </p:txBody>
      </p:sp>
      <p:sp>
        <p:nvSpPr>
          <p:cNvPr id="21" name="Picture Placeholder 16"/>
          <p:cNvSpPr>
            <a:spLocks noGrp="1"/>
          </p:cNvSpPr>
          <p:nvPr>
            <p:ph type="pic" sz="quarter" idx="15" hasCustomPrompt="1"/>
          </p:nvPr>
        </p:nvSpPr>
        <p:spPr>
          <a:xfrm>
            <a:off x="431800" y="3152272"/>
            <a:ext cx="1413329" cy="1333047"/>
          </a:xfrm>
        </p:spPr>
        <p:txBody>
          <a:bodyPr tIns="36000"/>
          <a:lstStyle>
            <a:lvl1pPr marL="0" indent="0" algn="ctr">
              <a:buNone/>
              <a:defRPr sz="1000"/>
            </a:lvl1pPr>
          </a:lstStyle>
          <a:p>
            <a:r>
              <a:rPr lang="en-GB" dirty="0"/>
              <a:t>Insert image</a:t>
            </a:r>
          </a:p>
        </p:txBody>
      </p:sp>
      <p:sp>
        <p:nvSpPr>
          <p:cNvPr id="22" name="Picture Placeholder 16"/>
          <p:cNvSpPr>
            <a:spLocks noGrp="1"/>
          </p:cNvSpPr>
          <p:nvPr>
            <p:ph type="pic" sz="quarter" idx="16" hasCustomPrompt="1"/>
          </p:nvPr>
        </p:nvSpPr>
        <p:spPr>
          <a:xfrm>
            <a:off x="431799" y="4713344"/>
            <a:ext cx="1413329" cy="1333047"/>
          </a:xfrm>
        </p:spPr>
        <p:txBody>
          <a:bodyPr tIns="36000"/>
          <a:lstStyle>
            <a:lvl1pPr marL="0" indent="0" algn="ctr">
              <a:buNone/>
              <a:defRPr sz="1000"/>
            </a:lvl1pPr>
          </a:lstStyle>
          <a:p>
            <a:r>
              <a:rPr lang="en-GB" dirty="0"/>
              <a:t>Insert image</a:t>
            </a:r>
          </a:p>
        </p:txBody>
      </p:sp>
      <p:sp>
        <p:nvSpPr>
          <p:cNvPr id="24" name="Text Placeholder 23"/>
          <p:cNvSpPr>
            <a:spLocks noGrp="1"/>
          </p:cNvSpPr>
          <p:nvPr>
            <p:ph type="body" sz="quarter" idx="17"/>
          </p:nvPr>
        </p:nvSpPr>
        <p:spPr>
          <a:xfrm>
            <a:off x="2007508" y="159120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28" name="Text Placeholder 27"/>
          <p:cNvSpPr>
            <a:spLocks noGrp="1"/>
          </p:cNvSpPr>
          <p:nvPr>
            <p:ph type="body" sz="quarter" idx="18"/>
          </p:nvPr>
        </p:nvSpPr>
        <p:spPr>
          <a:xfrm>
            <a:off x="2008187" y="1820355"/>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29" name="Picture Placeholder 16"/>
          <p:cNvSpPr>
            <a:spLocks noGrp="1"/>
          </p:cNvSpPr>
          <p:nvPr>
            <p:ph type="pic" sz="quarter" idx="19" hasCustomPrompt="1"/>
          </p:nvPr>
        </p:nvSpPr>
        <p:spPr>
          <a:xfrm>
            <a:off x="5924293" y="1591199"/>
            <a:ext cx="1413329" cy="1333047"/>
          </a:xfrm>
        </p:spPr>
        <p:txBody>
          <a:bodyPr tIns="36000"/>
          <a:lstStyle>
            <a:lvl1pPr marL="0" indent="0" algn="ctr">
              <a:buNone/>
              <a:defRPr sz="1000"/>
            </a:lvl1pPr>
          </a:lstStyle>
          <a:p>
            <a:r>
              <a:rPr lang="en-GB" dirty="0"/>
              <a:t>Insert image</a:t>
            </a:r>
          </a:p>
        </p:txBody>
      </p:sp>
      <p:sp>
        <p:nvSpPr>
          <p:cNvPr id="30" name="Picture Placeholder 16"/>
          <p:cNvSpPr>
            <a:spLocks noGrp="1"/>
          </p:cNvSpPr>
          <p:nvPr>
            <p:ph type="pic" sz="quarter" idx="20" hasCustomPrompt="1"/>
          </p:nvPr>
        </p:nvSpPr>
        <p:spPr>
          <a:xfrm>
            <a:off x="5924293" y="3152271"/>
            <a:ext cx="1413329" cy="1333047"/>
          </a:xfrm>
        </p:spPr>
        <p:txBody>
          <a:bodyPr tIns="36000"/>
          <a:lstStyle>
            <a:lvl1pPr marL="0" indent="0" algn="ctr">
              <a:buNone/>
              <a:defRPr sz="1000"/>
            </a:lvl1pPr>
          </a:lstStyle>
          <a:p>
            <a:r>
              <a:rPr lang="en-GB" dirty="0"/>
              <a:t>Insert image</a:t>
            </a:r>
          </a:p>
        </p:txBody>
      </p:sp>
      <p:sp>
        <p:nvSpPr>
          <p:cNvPr id="33" name="Text Placeholder 23"/>
          <p:cNvSpPr>
            <a:spLocks noGrp="1"/>
          </p:cNvSpPr>
          <p:nvPr>
            <p:ph type="body" sz="quarter" idx="21"/>
          </p:nvPr>
        </p:nvSpPr>
        <p:spPr>
          <a:xfrm>
            <a:off x="2006993" y="31536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4" name="Text Placeholder 27"/>
          <p:cNvSpPr>
            <a:spLocks noGrp="1"/>
          </p:cNvSpPr>
          <p:nvPr>
            <p:ph type="body" sz="quarter" idx="22"/>
          </p:nvPr>
        </p:nvSpPr>
        <p:spPr>
          <a:xfrm>
            <a:off x="2007672" y="33840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5" name="Text Placeholder 23"/>
          <p:cNvSpPr>
            <a:spLocks noGrp="1"/>
          </p:cNvSpPr>
          <p:nvPr>
            <p:ph type="body" sz="quarter" idx="23"/>
          </p:nvPr>
        </p:nvSpPr>
        <p:spPr>
          <a:xfrm>
            <a:off x="2000066" y="4713873"/>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6" name="Text Placeholder 27"/>
          <p:cNvSpPr>
            <a:spLocks noGrp="1"/>
          </p:cNvSpPr>
          <p:nvPr>
            <p:ph type="body" sz="quarter" idx="24"/>
          </p:nvPr>
        </p:nvSpPr>
        <p:spPr>
          <a:xfrm>
            <a:off x="2000745" y="4944273"/>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7" name="Text Placeholder 23"/>
          <p:cNvSpPr>
            <a:spLocks noGrp="1"/>
          </p:cNvSpPr>
          <p:nvPr>
            <p:ph type="body" sz="quarter" idx="25"/>
          </p:nvPr>
        </p:nvSpPr>
        <p:spPr>
          <a:xfrm>
            <a:off x="7498800" y="15912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8" name="Text Placeholder 27"/>
          <p:cNvSpPr>
            <a:spLocks noGrp="1"/>
          </p:cNvSpPr>
          <p:nvPr>
            <p:ph type="body" sz="quarter" idx="26"/>
          </p:nvPr>
        </p:nvSpPr>
        <p:spPr>
          <a:xfrm>
            <a:off x="7498800" y="18216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9" name="Text Placeholder 23"/>
          <p:cNvSpPr>
            <a:spLocks noGrp="1"/>
          </p:cNvSpPr>
          <p:nvPr>
            <p:ph type="body" sz="quarter" idx="27"/>
          </p:nvPr>
        </p:nvSpPr>
        <p:spPr>
          <a:xfrm>
            <a:off x="7496851" y="315227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0" name="Text Placeholder 27"/>
          <p:cNvSpPr>
            <a:spLocks noGrp="1"/>
          </p:cNvSpPr>
          <p:nvPr>
            <p:ph type="body" sz="quarter" idx="28"/>
          </p:nvPr>
        </p:nvSpPr>
        <p:spPr>
          <a:xfrm>
            <a:off x="7497530" y="3382671"/>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41" name="Text Placeholder 23"/>
          <p:cNvSpPr>
            <a:spLocks noGrp="1"/>
          </p:cNvSpPr>
          <p:nvPr>
            <p:ph type="body" sz="quarter" idx="29"/>
          </p:nvPr>
        </p:nvSpPr>
        <p:spPr>
          <a:xfrm>
            <a:off x="7507729" y="4713342"/>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2" name="Text Placeholder 27"/>
          <p:cNvSpPr>
            <a:spLocks noGrp="1"/>
          </p:cNvSpPr>
          <p:nvPr>
            <p:ph type="body" sz="quarter" idx="30"/>
          </p:nvPr>
        </p:nvSpPr>
        <p:spPr>
          <a:xfrm>
            <a:off x="7508408" y="4943742"/>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9990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8" name="Background"/>
          <p:cNvSpPr/>
          <p:nvPr userDrawn="1"/>
        </p:nvSpPr>
        <p:spPr>
          <a:xfrm>
            <a:off x="6555600" y="234000"/>
            <a:ext cx="5400000" cy="6407150"/>
          </a:xfrm>
          <a:prstGeom prst="rect">
            <a:avLst/>
          </a:prstGeom>
          <a:solidFill>
            <a:srgbClr val="A4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charset="0"/>
              <a:ea typeface="Tahoma" charset="0"/>
              <a:cs typeface="Tahoma" charset="0"/>
            </a:endParaRPr>
          </a:p>
        </p:txBody>
      </p:sp>
      <p:pic>
        <p:nvPicPr>
          <p:cNvPr id="13" name="Background dots"/>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l="54187" t="23354" r="-1" b="3508"/>
          <a:stretch/>
        </p:blipFill>
        <p:spPr>
          <a:xfrm>
            <a:off x="6579704" y="233361"/>
            <a:ext cx="5353750" cy="6394016"/>
          </a:xfrm>
          <a:prstGeom prst="rect">
            <a:avLst/>
          </a:prstGeom>
        </p:spPr>
      </p:pic>
      <p:sp>
        <p:nvSpPr>
          <p:cNvPr id="6" name="Title 1"/>
          <p:cNvSpPr>
            <a:spLocks noGrp="1"/>
          </p:cNvSpPr>
          <p:nvPr>
            <p:ph type="title"/>
          </p:nvPr>
        </p:nvSpPr>
        <p:spPr>
          <a:xfrm>
            <a:off x="6947271" y="628650"/>
            <a:ext cx="3757242" cy="818550"/>
          </a:xfrm>
        </p:spPr>
        <p:txBody>
          <a:bodyPr/>
          <a:lstStyle/>
          <a:p>
            <a:r>
              <a:rPr lang="en-US"/>
              <a:t>Click to edit Master title style</a:t>
            </a:r>
            <a:endParaRPr lang="en-US" dirty="0"/>
          </a:p>
        </p:txBody>
      </p:sp>
      <p:sp>
        <p:nvSpPr>
          <p:cNvPr id="11" name="Subtitle 2"/>
          <p:cNvSpPr>
            <a:spLocks noGrp="1"/>
          </p:cNvSpPr>
          <p:nvPr>
            <p:ph type="subTitle" idx="15" hasCustomPrompt="1"/>
          </p:nvPr>
        </p:nvSpPr>
        <p:spPr>
          <a:xfrm>
            <a:off x="6947270" y="233363"/>
            <a:ext cx="375724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3" name="Picture Placeholder 3"/>
          <p:cNvSpPr>
            <a:spLocks noGrp="1"/>
          </p:cNvSpPr>
          <p:nvPr>
            <p:ph type="pic" sz="quarter" idx="14" hasCustomPrompt="1"/>
          </p:nvPr>
        </p:nvSpPr>
        <p:spPr>
          <a:xfrm>
            <a:off x="233362" y="233362"/>
            <a:ext cx="6127449" cy="6389688"/>
          </a:xfrm>
        </p:spPr>
        <p:txBody>
          <a:bodyPr tIns="0" bIns="792000" anchor="ctr" anchorCtr="0"/>
          <a:lstStyle>
            <a:lvl1pPr marL="0" indent="0" algn="ctr">
              <a:buNone/>
              <a:defRPr sz="1600"/>
            </a:lvl1pPr>
          </a:lstStyle>
          <a:p>
            <a:r>
              <a:rPr lang="en-GB" dirty="0"/>
              <a:t>Insert image</a:t>
            </a:r>
          </a:p>
        </p:txBody>
      </p:sp>
      <p:sp>
        <p:nvSpPr>
          <p:cNvPr id="14" name="Content Placeholder 13"/>
          <p:cNvSpPr>
            <a:spLocks noGrp="1"/>
          </p:cNvSpPr>
          <p:nvPr>
            <p:ph sz="quarter" idx="16"/>
          </p:nvPr>
        </p:nvSpPr>
        <p:spPr>
          <a:xfrm>
            <a:off x="6947270" y="1592263"/>
            <a:ext cx="4598112"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6" name="Slide Number Placeholder 5">
            <a:extLst>
              <a:ext uri="{FF2B5EF4-FFF2-40B4-BE49-F238E27FC236}">
                <a16:creationId xmlns:a16="http://schemas.microsoft.com/office/drawing/2014/main" id="{BB1FF71A-E10F-4A58-ADFA-E798FBF633F5}"/>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7" name="text" descr="{&quot;templafy&quot;:{&quot;binding&quot;:&quot;Form.Classification.Classification&quot;,&quot;type&quot;:&quot;text&quot;}}" title="Form.Classification.Classification">
            <a:extLst>
              <a:ext uri="{FF2B5EF4-FFF2-40B4-BE49-F238E27FC236}">
                <a16:creationId xmlns:a16="http://schemas.microsoft.com/office/drawing/2014/main" id="{3CF48AEB-2706-4A71-B0B7-9767E536DABE}"/>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3571430540"/>
      </p:ext>
    </p:extLst>
  </p:cSld>
  <p:clrMapOvr>
    <a:masterClrMapping/>
  </p:clrMapOvr>
  <p:extLst>
    <p:ext uri="{DCECCB84-F9BA-43D5-87BE-67443E8EF086}">
      <p15:sldGuideLst xmlns:p15="http://schemas.microsoft.com/office/powerpoint/2012/main">
        <p15:guide id="1" pos="7276" userDrawn="1">
          <p15:clr>
            <a:srgbClr val="F26B43"/>
          </p15:clr>
        </p15:guide>
        <p15:guide id="2" pos="4373"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icture">
    <p:spTree>
      <p:nvGrpSpPr>
        <p:cNvPr id="1" name=""/>
        <p:cNvGrpSpPr/>
        <p:nvPr/>
      </p:nvGrpSpPr>
      <p:grpSpPr>
        <a:xfrm>
          <a:off x="0" y="0"/>
          <a:ext cx="0" cy="0"/>
          <a:chOff x="0" y="0"/>
          <a:chExt cx="0" cy="0"/>
        </a:xfrm>
      </p:grpSpPr>
      <p:sp>
        <p:nvSpPr>
          <p:cNvPr id="8" name="Picture Placeholder 6"/>
          <p:cNvSpPr>
            <a:spLocks noGrp="1"/>
          </p:cNvSpPr>
          <p:nvPr>
            <p:ph type="pic" sz="quarter" idx="14" hasCustomPrompt="1"/>
          </p:nvPr>
        </p:nvSpPr>
        <p:spPr>
          <a:xfrm>
            <a:off x="233362" y="234000"/>
            <a:ext cx="11722101" cy="6400800"/>
          </a:xfrm>
          <a:solidFill>
            <a:schemeClr val="bg1">
              <a:lumMod val="85000"/>
            </a:schemeClr>
          </a:solidFill>
        </p:spPr>
        <p:txBody>
          <a:bodyPr tIns="0" bIns="792000" anchor="ctr" anchorCtr="0"/>
          <a:lstStyle>
            <a:lvl1pPr marL="0" indent="0" algn="ctr">
              <a:buNone/>
              <a:defRPr sz="1400"/>
            </a:lvl1pPr>
          </a:lstStyle>
          <a:p>
            <a:r>
              <a:rPr lang="en-GB" dirty="0"/>
              <a:t>Insert image</a:t>
            </a:r>
          </a:p>
        </p:txBody>
      </p:sp>
      <p:sp>
        <p:nvSpPr>
          <p:cNvPr id="11" name="Logo"/>
          <p:cNvSpPr>
            <a:spLocks noGrp="1" noChangeAspect="1"/>
          </p:cNvSpPr>
          <p:nvPr>
            <p:ph type="body" sz="quarter" idx="15" hasCustomPrompt="1"/>
          </p:nvPr>
        </p:nvSpPr>
        <p:spPr>
          <a:xfrm>
            <a:off x="11106000" y="0"/>
            <a:ext cx="655535"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E6890080-F784-4AF2-B077-38D03E14099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065117985"/>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799" y="628650"/>
            <a:ext cx="10272713" cy="81855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31799" y="1592262"/>
            <a:ext cx="11326814" cy="44561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2"/>
                </a:solidFill>
              </a:defRPr>
            </a:lvl1pPr>
          </a:lstStyle>
          <a:p>
            <a:fld id="{24C8C45C-947F-4981-8B3F-4F32E973C901}" type="slidenum">
              <a:rPr lang="en-GB" smtClean="0"/>
              <a:pPr/>
              <a:t>‹#›</a:t>
            </a:fld>
            <a:endParaRPr lang="en-GB" dirty="0"/>
          </a:p>
        </p:txBody>
      </p:sp>
      <p:pic>
        <p:nvPicPr>
          <p:cNvPr id="14" name="Picture 1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6CE20FCD-3485-4733-B41B-3581D3F47468}"/>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2"/>
              </a:solidFill>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724" r:id="rId3"/>
    <p:sldLayoutId id="2147483728" r:id="rId4"/>
    <p:sldLayoutId id="2147483748" r:id="rId5"/>
    <p:sldLayoutId id="2147483745" r:id="rId6"/>
    <p:sldLayoutId id="2147483740" r:id="rId7"/>
    <p:sldLayoutId id="2147483662"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9" r:id="rId17"/>
    <p:sldLayoutId id="2147483655" r:id="rId18"/>
    <p:sldLayoutId id="2147483746" r:id="rId19"/>
    <p:sldLayoutId id="2147483738" r:id="rId20"/>
    <p:sldLayoutId id="2147483667" r:id="rId21"/>
  </p:sldLayoutIdLst>
  <p:hf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6" orient="horz" pos="1003" userDrawn="1">
          <p15:clr>
            <a:srgbClr val="F26B43"/>
          </p15:clr>
        </p15:guide>
        <p15:guide id="7" pos="147" userDrawn="1">
          <p15:clr>
            <a:srgbClr val="F26B43"/>
          </p15:clr>
        </p15:guide>
        <p15:guide id="8" pos="272" userDrawn="1">
          <p15:clr>
            <a:srgbClr val="F26B43"/>
          </p15:clr>
        </p15:guide>
        <p15:guide id="9" pos="7531" userDrawn="1">
          <p15:clr>
            <a:srgbClr val="F26B43"/>
          </p15:clr>
        </p15:guide>
        <p15:guide id="10" pos="7406" userDrawn="1">
          <p15:clr>
            <a:srgbClr val="F26B43"/>
          </p15:clr>
        </p15:guide>
        <p15:guide id="11" orient="horz" pos="147" userDrawn="1">
          <p15:clr>
            <a:srgbClr val="F26B43"/>
          </p15:clr>
        </p15:guide>
        <p15:guide id="13" orient="horz" pos="4178" userDrawn="1">
          <p15:clr>
            <a:srgbClr val="F26B43"/>
          </p15:clr>
        </p15:guide>
        <p15:guide id="14" orient="horz" pos="40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14.xml"/><Relationship Id="rId1" Type="http://schemas.openxmlformats.org/officeDocument/2006/relationships/customXml" Target="../../customXml/item6.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32.xml"/><Relationship Id="rId1" Type="http://schemas.openxmlformats.org/officeDocument/2006/relationships/customXml" Target="../../customXml/item31.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customXml" Target="../../customXml/item26.xml"/><Relationship Id="rId1" Type="http://schemas.openxmlformats.org/officeDocument/2006/relationships/customXml" Target="../../customXml/item25.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image" Target="../media/image23.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customXml" Target="../../customXml/item33.xml"/><Relationship Id="rId1" Type="http://schemas.openxmlformats.org/officeDocument/2006/relationships/customXml" Target="../../customXml/item34.xml"/><Relationship Id="rId6" Type="http://schemas.openxmlformats.org/officeDocument/2006/relationships/image" Target="../media/image24.png"/><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36.xml"/><Relationship Id="rId1" Type="http://schemas.openxmlformats.org/officeDocument/2006/relationships/customXml" Target="../../customXml/item35.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28.xml"/><Relationship Id="rId1" Type="http://schemas.openxmlformats.org/officeDocument/2006/relationships/customXml" Target="../../customXml/item2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1.xml"/><Relationship Id="rId1" Type="http://schemas.openxmlformats.org/officeDocument/2006/relationships/customXml" Target="../../customXml/item16.xml"/><Relationship Id="rId4"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customXml" Target="../../customXml/item15.xml"/><Relationship Id="rId1" Type="http://schemas.openxmlformats.org/officeDocument/2006/relationships/customXml" Target="../../customXml/item3.xml"/><Relationship Id="rId4"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8.xml"/><Relationship Id="rId1" Type="http://schemas.openxmlformats.org/officeDocument/2006/relationships/customXml" Target="../../customXml/item4.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5.xml"/><Relationship Id="rId1" Type="http://schemas.openxmlformats.org/officeDocument/2006/relationships/customXml" Target="../../customXml/item17.xml"/><Relationship Id="rId6" Type="http://schemas.openxmlformats.org/officeDocument/2006/relationships/image" Target="../media/image14.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6.png"/><Relationship Id="rId2" Type="http://schemas.openxmlformats.org/officeDocument/2006/relationships/customXml" Target="../../customXml/item12.xml"/><Relationship Id="rId1" Type="http://schemas.openxmlformats.org/officeDocument/2006/relationships/customXml" Target="../../customXml/item11.xml"/><Relationship Id="rId6" Type="http://schemas.openxmlformats.org/officeDocument/2006/relationships/image" Target="../media/image15.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8.png"/><Relationship Id="rId2" Type="http://schemas.openxmlformats.org/officeDocument/2006/relationships/customXml" Target="../../customXml/item2.xml"/><Relationship Id="rId1" Type="http://schemas.openxmlformats.org/officeDocument/2006/relationships/customXml" Target="../../customXml/item7.xml"/><Relationship Id="rId6" Type="http://schemas.openxmlformats.org/officeDocument/2006/relationships/image" Target="../media/image1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18.xml"/><Relationship Id="rId1" Type="http://schemas.openxmlformats.org/officeDocument/2006/relationships/customXml" Target="../../customXml/item13.xml"/><Relationship Id="rId6" Type="http://schemas.openxmlformats.org/officeDocument/2006/relationships/image" Target="../media/image19.png"/><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customXml" Target="../../customXml/item20.xml"/><Relationship Id="rId1" Type="http://schemas.openxmlformats.org/officeDocument/2006/relationships/customXml" Target="../../customXml/item19.xml"/><Relationship Id="rId6" Type="http://schemas.openxmlformats.org/officeDocument/2006/relationships/image" Target="../media/image20.pn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customXml" Target="../../customXml/item22.xml"/><Relationship Id="rId1" Type="http://schemas.openxmlformats.org/officeDocument/2006/relationships/customXml" Target="../../customXml/item21.xml"/><Relationship Id="rId6" Type="http://schemas.openxmlformats.org/officeDocument/2006/relationships/image" Target="../media/image21.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9.xml"/><Relationship Id="rId7" Type="http://schemas.openxmlformats.org/officeDocument/2006/relationships/hyperlink" Target="http://krasserm.github.io/2018/03/19/gaussian-processes/" TargetMode="External"/><Relationship Id="rId2" Type="http://schemas.openxmlformats.org/officeDocument/2006/relationships/customXml" Target="../../customXml/item23.xml"/><Relationship Id="rId1" Type="http://schemas.openxmlformats.org/officeDocument/2006/relationships/customXml" Target="../../customXml/item24.xml"/><Relationship Id="rId6" Type="http://schemas.openxmlformats.org/officeDocument/2006/relationships/hyperlink" Target="http://mathworld.wolfram.com/CholeskyDecomposition.html"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59A5DFC-6623-4B40-865C-373C4C7A557D}"/>
              </a:ext>
            </a:extLst>
          </p:cNvPr>
          <p:cNvSpPr>
            <a:spLocks noGrp="1"/>
          </p:cNvSpPr>
          <p:nvPr>
            <p:ph type="pic" sz="quarter" idx="13"/>
          </p:nvPr>
        </p:nvSpPr>
        <p:spPr/>
      </p:sp>
      <p:sp>
        <p:nvSpPr>
          <p:cNvPr id="2" name="Title 1">
            <a:extLst>
              <a:ext uri="{FF2B5EF4-FFF2-40B4-BE49-F238E27FC236}">
                <a16:creationId xmlns:a16="http://schemas.microsoft.com/office/drawing/2014/main" id="{1F576908-9F02-4022-9BEF-188F8B09ED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38B5849-7495-452C-B9EA-19EDC4278E3D}"/>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39ABF700-A7DF-4B65-B244-AB60FD90968F}"/>
              </a:ext>
            </a:extLst>
          </p:cNvPr>
          <p:cNvSpPr>
            <a:spLocks noGrp="1"/>
          </p:cNvSpPr>
          <p:nvPr>
            <p:ph type="body" sz="quarter" idx="14"/>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366658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10</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DK" dirty="0"/>
          </a:p>
          <a:p>
            <a:pPr marL="0" indent="0">
              <a:buNone/>
            </a:pPr>
            <a:r>
              <a:rPr lang="en-DK" b="1" dirty="0"/>
              <a:t>We break it down:</a:t>
            </a:r>
          </a:p>
          <a:p>
            <a:endParaRPr lang="en-DK" dirty="0"/>
          </a:p>
          <a:p>
            <a:endParaRPr lang="en-DK" dirty="0"/>
          </a:p>
          <a:p>
            <a:endParaRPr lang="da-DK" dirty="0"/>
          </a:p>
        </p:txBody>
      </p:sp>
    </p:spTree>
    <p:custDataLst>
      <p:custData r:id="rId1"/>
      <p:custData r:id="rId2"/>
      <p:tags r:id="rId3"/>
    </p:custDataLst>
    <p:extLst>
      <p:ext uri="{BB962C8B-B14F-4D97-AF65-F5344CB8AC3E}">
        <p14:creationId xmlns:p14="http://schemas.microsoft.com/office/powerpoint/2010/main" val="428915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11</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DK" dirty="0"/>
          </a:p>
          <a:p>
            <a:r>
              <a:rPr lang="en-US" dirty="0"/>
              <a:t>The definition of a Gaussian Process is a probability distribution over functions</a:t>
            </a:r>
            <a:endParaRPr lang="en-DK" dirty="0"/>
          </a:p>
          <a:p>
            <a:endParaRPr lang="en-DK" dirty="0"/>
          </a:p>
          <a:p>
            <a:r>
              <a:rPr lang="en-DK" dirty="0"/>
              <a:t>Comparing with “normal” supervised learning model</a:t>
            </a:r>
            <a:r>
              <a:rPr lang="da-DK" dirty="0"/>
              <a:t>s</a:t>
            </a:r>
            <a:r>
              <a:rPr lang="en-DK" dirty="0"/>
              <a:t>, </a:t>
            </a:r>
            <a:r>
              <a:rPr lang="da-DK" dirty="0"/>
              <a:t>w</a:t>
            </a:r>
            <a:r>
              <a:rPr lang="en-DK" dirty="0"/>
              <a:t>h</a:t>
            </a:r>
            <a:r>
              <a:rPr lang="da-DK" dirty="0"/>
              <a:t>e</a:t>
            </a:r>
            <a:r>
              <a:rPr lang="en-DK" dirty="0"/>
              <a:t>r</a:t>
            </a:r>
            <a:r>
              <a:rPr lang="da-DK" dirty="0"/>
              <a:t>e</a:t>
            </a:r>
            <a:r>
              <a:rPr lang="en-DK" dirty="0"/>
              <a:t> </a:t>
            </a:r>
            <a:r>
              <a:rPr lang="da-DK" dirty="0"/>
              <a:t>w</a:t>
            </a:r>
            <a:r>
              <a:rPr lang="en-DK" dirty="0"/>
              <a:t>e</a:t>
            </a:r>
            <a:r>
              <a:rPr lang="en-US" dirty="0"/>
              <a:t> infer a distribution over the parameters of a parametric function</a:t>
            </a:r>
            <a:r>
              <a:rPr lang="en-DK" dirty="0"/>
              <a:t>,</a:t>
            </a:r>
            <a:r>
              <a:rPr lang="en-US" dirty="0"/>
              <a:t> Gaussian processes can be used to infer a distribution over functions directly</a:t>
            </a:r>
            <a:r>
              <a:rPr lang="en-DK" dirty="0"/>
              <a:t>. </a:t>
            </a:r>
          </a:p>
          <a:p>
            <a:endParaRPr lang="en-DK" dirty="0"/>
          </a:p>
          <a:p>
            <a:pPr marL="0" indent="0">
              <a:buNone/>
            </a:pPr>
            <a:r>
              <a:rPr lang="en-US" dirty="0"/>
              <a:t>More formally, it is a collection of random variables, any finite number of which have a joint Gaussian distribution. This makes it a generalization of the multivariate Gaussian distribution dealing with infinitely many variable</a:t>
            </a:r>
            <a:r>
              <a:rPr lang="en-DK" dirty="0"/>
              <a:t>s</a:t>
            </a:r>
            <a:r>
              <a:rPr lang="en-US" dirty="0"/>
              <a:t>.</a:t>
            </a:r>
            <a:endParaRPr lang="en-DK" dirty="0"/>
          </a:p>
          <a:p>
            <a:pPr marL="0" indent="0">
              <a:buNone/>
            </a:pPr>
            <a:endParaRPr lang="en-DK" dirty="0"/>
          </a:p>
          <a:p>
            <a:r>
              <a:rPr lang="en-DK" dirty="0"/>
              <a:t>T</a:t>
            </a:r>
            <a:r>
              <a:rPr lang="da-DK" dirty="0"/>
              <a:t>h</a:t>
            </a:r>
            <a:r>
              <a:rPr lang="en-DK" dirty="0"/>
              <a:t>a</a:t>
            </a:r>
            <a:r>
              <a:rPr lang="da-DK" dirty="0"/>
              <a:t>t</a:t>
            </a:r>
            <a:r>
              <a:rPr lang="en-DK" dirty="0"/>
              <a:t> </a:t>
            </a:r>
            <a:r>
              <a:rPr lang="da-DK" dirty="0"/>
              <a:t>i</a:t>
            </a:r>
            <a:r>
              <a:rPr lang="en-DK" dirty="0"/>
              <a:t>s, </a:t>
            </a:r>
            <a:r>
              <a:rPr lang="da-DK" dirty="0"/>
              <a:t>w</a:t>
            </a:r>
            <a:r>
              <a:rPr lang="en-DK" dirty="0"/>
              <a:t>e </a:t>
            </a:r>
            <a:r>
              <a:rPr lang="en-US" dirty="0"/>
              <a:t>treat our observed data and the data we want to predict as a joint distribution</a:t>
            </a:r>
            <a:r>
              <a:rPr lang="en-DK" dirty="0"/>
              <a:t>,</a:t>
            </a:r>
            <a:r>
              <a:rPr lang="en-US" dirty="0"/>
              <a:t> and then</a:t>
            </a:r>
            <a:r>
              <a:rPr lang="en-DK" dirty="0"/>
              <a:t> </a:t>
            </a:r>
            <a:r>
              <a:rPr lang="da-DK" dirty="0"/>
              <a:t>w</a:t>
            </a:r>
            <a:r>
              <a:rPr lang="en-DK" dirty="0"/>
              <a:t>e</a:t>
            </a:r>
            <a:r>
              <a:rPr lang="en-US" dirty="0"/>
              <a:t> transform this into a conditional</a:t>
            </a:r>
            <a:r>
              <a:rPr lang="en-DK" dirty="0"/>
              <a:t> </a:t>
            </a:r>
            <a:r>
              <a:rPr lang="da-DK" dirty="0"/>
              <a:t>p</a:t>
            </a:r>
            <a:r>
              <a:rPr lang="en-DK" dirty="0"/>
              <a:t>r</a:t>
            </a:r>
            <a:r>
              <a:rPr lang="da-DK" dirty="0"/>
              <a:t>o</a:t>
            </a:r>
            <a:r>
              <a:rPr lang="en-DK" dirty="0"/>
              <a:t>b</a:t>
            </a:r>
            <a:r>
              <a:rPr lang="da-DK" dirty="0"/>
              <a:t>a</a:t>
            </a:r>
            <a:r>
              <a:rPr lang="en-DK" dirty="0"/>
              <a:t>b</a:t>
            </a:r>
            <a:r>
              <a:rPr lang="da-DK" dirty="0"/>
              <a:t>i</a:t>
            </a:r>
            <a:r>
              <a:rPr lang="en-DK" dirty="0"/>
              <a:t>l</a:t>
            </a:r>
            <a:r>
              <a:rPr lang="da-DK" dirty="0"/>
              <a:t>i</a:t>
            </a:r>
            <a:r>
              <a:rPr lang="en-DK" dirty="0"/>
              <a:t>t</a:t>
            </a:r>
            <a:r>
              <a:rPr lang="da-DK" dirty="0"/>
              <a:t>y</a:t>
            </a:r>
            <a:r>
              <a:rPr lang="en-US" dirty="0"/>
              <a:t>, where we condition on our labelled data. </a:t>
            </a:r>
            <a:endParaRPr lang="en-DK" dirty="0"/>
          </a:p>
          <a:p>
            <a:endParaRPr lang="en-DK" dirty="0"/>
          </a:p>
          <a:p>
            <a:r>
              <a:rPr lang="da-DK" dirty="0"/>
              <a:t>I</a:t>
            </a:r>
            <a:r>
              <a:rPr lang="en-DK" dirty="0"/>
              <a:t>n GPs </a:t>
            </a:r>
            <a:r>
              <a:rPr lang="da-DK" dirty="0"/>
              <a:t>t</a:t>
            </a:r>
            <a:r>
              <a:rPr lang="en-DK" dirty="0"/>
              <a:t>h</a:t>
            </a:r>
            <a:r>
              <a:rPr lang="da-DK" dirty="0"/>
              <a:t>e</a:t>
            </a:r>
            <a:r>
              <a:rPr lang="en-DK" dirty="0"/>
              <a:t> </a:t>
            </a:r>
            <a:r>
              <a:rPr lang="da-DK" dirty="0"/>
              <a:t>n</a:t>
            </a:r>
            <a:r>
              <a:rPr lang="en-DK" dirty="0"/>
              <a:t>umber of parameters grow with </a:t>
            </a:r>
            <a:r>
              <a:rPr lang="da-DK" dirty="0"/>
              <a:t>t</a:t>
            </a:r>
            <a:r>
              <a:rPr lang="en-DK" dirty="0"/>
              <a:t>h</a:t>
            </a:r>
            <a:r>
              <a:rPr lang="da-DK" dirty="0"/>
              <a:t>e</a:t>
            </a:r>
            <a:r>
              <a:rPr lang="en-DK" dirty="0"/>
              <a:t> </a:t>
            </a:r>
            <a:r>
              <a:rPr lang="da-DK" dirty="0"/>
              <a:t>n</a:t>
            </a:r>
            <a:r>
              <a:rPr lang="en-DK" dirty="0"/>
              <a:t>u</a:t>
            </a:r>
            <a:r>
              <a:rPr lang="da-DK" dirty="0"/>
              <a:t>m</a:t>
            </a:r>
            <a:r>
              <a:rPr lang="en-DK" dirty="0"/>
              <a:t>b</a:t>
            </a:r>
            <a:r>
              <a:rPr lang="da-DK" dirty="0"/>
              <a:t>e</a:t>
            </a:r>
            <a:r>
              <a:rPr lang="en-DK" dirty="0"/>
              <a:t>r </a:t>
            </a:r>
            <a:r>
              <a:rPr lang="da-DK" dirty="0"/>
              <a:t>o</a:t>
            </a:r>
            <a:r>
              <a:rPr lang="en-DK" dirty="0"/>
              <a:t>f </a:t>
            </a:r>
            <a:r>
              <a:rPr lang="da-DK" dirty="0"/>
              <a:t>d</a:t>
            </a:r>
            <a:r>
              <a:rPr lang="en-DK" dirty="0"/>
              <a:t>a</a:t>
            </a:r>
            <a:r>
              <a:rPr lang="da-DK" dirty="0"/>
              <a:t>t</a:t>
            </a:r>
            <a:r>
              <a:rPr lang="en-DK" dirty="0"/>
              <a:t>a </a:t>
            </a:r>
            <a:r>
              <a:rPr lang="da-DK" dirty="0"/>
              <a:t>p</a:t>
            </a:r>
            <a:r>
              <a:rPr lang="en-DK" dirty="0"/>
              <a:t>o</a:t>
            </a:r>
            <a:r>
              <a:rPr lang="da-DK" dirty="0"/>
              <a:t>i</a:t>
            </a:r>
            <a:r>
              <a:rPr lang="en-DK" dirty="0"/>
              <a:t>n</a:t>
            </a:r>
            <a:r>
              <a:rPr lang="da-DK" dirty="0"/>
              <a:t>t</a:t>
            </a:r>
            <a:r>
              <a:rPr lang="en-DK" dirty="0"/>
              <a:t>s, thus making it a (infinitely) </a:t>
            </a:r>
            <a:r>
              <a:rPr lang="da-DK" dirty="0"/>
              <a:t>n</a:t>
            </a:r>
            <a:r>
              <a:rPr lang="en-DK" dirty="0"/>
              <a:t>o</a:t>
            </a:r>
            <a:r>
              <a:rPr lang="da-DK" dirty="0"/>
              <a:t>n</a:t>
            </a:r>
            <a:r>
              <a:rPr lang="en-DK" dirty="0"/>
              <a:t>-</a:t>
            </a:r>
            <a:r>
              <a:rPr lang="da-DK" dirty="0"/>
              <a:t>p</a:t>
            </a:r>
            <a:r>
              <a:rPr lang="en-DK" dirty="0"/>
              <a:t>a</a:t>
            </a:r>
            <a:r>
              <a:rPr lang="da-DK" dirty="0"/>
              <a:t>r</a:t>
            </a:r>
            <a:r>
              <a:rPr lang="en-DK" dirty="0"/>
              <a:t>a</a:t>
            </a:r>
            <a:r>
              <a:rPr lang="da-DK" dirty="0"/>
              <a:t>m</a:t>
            </a:r>
            <a:r>
              <a:rPr lang="en-DK" dirty="0"/>
              <a:t>e</a:t>
            </a:r>
            <a:r>
              <a:rPr lang="da-DK" dirty="0"/>
              <a:t>t</a:t>
            </a:r>
            <a:r>
              <a:rPr lang="en-DK" dirty="0"/>
              <a:t>r</a:t>
            </a:r>
            <a:r>
              <a:rPr lang="da-DK" dirty="0"/>
              <a:t>i</a:t>
            </a:r>
            <a:r>
              <a:rPr lang="en-DK" dirty="0"/>
              <a:t>c </a:t>
            </a:r>
            <a:r>
              <a:rPr lang="da-DK" dirty="0"/>
              <a:t>a</a:t>
            </a:r>
            <a:r>
              <a:rPr lang="en-DK" dirty="0"/>
              <a:t>p</a:t>
            </a:r>
            <a:r>
              <a:rPr lang="da-DK" dirty="0"/>
              <a:t>p</a:t>
            </a:r>
            <a:r>
              <a:rPr lang="en-DK" dirty="0"/>
              <a:t>r</a:t>
            </a:r>
            <a:r>
              <a:rPr lang="da-DK" dirty="0"/>
              <a:t>o</a:t>
            </a:r>
            <a:r>
              <a:rPr lang="en-DK" dirty="0"/>
              <a:t>a</a:t>
            </a:r>
            <a:r>
              <a:rPr lang="da-DK" dirty="0"/>
              <a:t>c</a:t>
            </a:r>
            <a:r>
              <a:rPr lang="en-DK" dirty="0"/>
              <a:t>h</a:t>
            </a:r>
          </a:p>
          <a:p>
            <a:endParaRPr lang="en-DK" dirty="0"/>
          </a:p>
          <a:p>
            <a:pPr marL="0" indent="0">
              <a:buNone/>
            </a:pPr>
            <a:endParaRPr lang="en-DK" dirty="0"/>
          </a:p>
          <a:p>
            <a:endParaRPr lang="da-DK" dirty="0"/>
          </a:p>
        </p:txBody>
      </p:sp>
    </p:spTree>
    <p:custDataLst>
      <p:custData r:id="rId1"/>
      <p:custData r:id="rId2"/>
      <p:tags r:id="rId3"/>
    </p:custDataLst>
    <p:extLst>
      <p:ext uri="{BB962C8B-B14F-4D97-AF65-F5344CB8AC3E}">
        <p14:creationId xmlns:p14="http://schemas.microsoft.com/office/powerpoint/2010/main" val="346066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DK" dirty="0"/>
              </a:p>
              <a:p>
                <a:pPr marL="0" indent="0">
                  <a:buNone/>
                </a:pPr>
                <a:r>
                  <a:rPr lang="en-DK" b="1" dirty="0"/>
                  <a:t>We break it down:</a:t>
                </a:r>
              </a:p>
              <a:p>
                <a:pPr marL="0" indent="0">
                  <a:buNone/>
                </a:pPr>
                <a:r>
                  <a:rPr lang="en-US" dirty="0"/>
                  <a:t>A Gaussian process defines a prior over functions</a:t>
                </a:r>
                <a:r>
                  <a:rPr lang="en-DK" dirty="0"/>
                  <a:t>, </a:t>
                </a:r>
                <a14:m>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e>
                    </m:d>
                  </m:oMath>
                </a14:m>
                <a:r>
                  <a:rPr lang="en-US" dirty="0"/>
                  <a:t>. After having observed some function values it can be converted into a posterior over functions</a:t>
                </a:r>
                <a:r>
                  <a:rPr lang="en-DK" dirty="0"/>
                  <a:t>, </a:t>
                </a:r>
                <a14:m>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r>
                          <a:rPr lang="en-DK" b="0" i="1" smtClean="0">
                            <a:latin typeface="Cambria Math" panose="02040503050406030204" pitchFamily="18" charset="0"/>
                          </a:rPr>
                          <m:t>,</m:t>
                        </m:r>
                        <m:r>
                          <a:rPr lang="en-DK" b="0" i="1" smtClean="0">
                            <a:latin typeface="Cambria Math" panose="02040503050406030204" pitchFamily="18" charset="0"/>
                          </a:rPr>
                          <m:t>𝑦</m:t>
                        </m:r>
                      </m:e>
                    </m:d>
                  </m:oMath>
                </a14:m>
                <a:r>
                  <a:rPr lang="en-DK" dirty="0"/>
                  <a:t>.    </a:t>
                </a:r>
              </a:p>
              <a:p>
                <a:r>
                  <a:rPr lang="en-DK" dirty="0"/>
                  <a:t>(we can do this because of the analytical properties of Gaussians that we discussed earlier) </a:t>
                </a:r>
              </a:p>
              <a:p>
                <a:pPr marL="0" indent="0">
                  <a:buNone/>
                </a:pPr>
                <a:endParaRPr lang="en-DK" dirty="0"/>
              </a:p>
              <a:p>
                <a:pPr marL="0" indent="0">
                  <a:buNone/>
                </a:pPr>
                <a:r>
                  <a:rPr lang="en-DK" dirty="0"/>
                  <a:t>This is the idea behind Bayesian inference </a:t>
                </a:r>
                <a:r>
                  <a:rPr lang="en-DK" dirty="0">
                    <a:sym typeface="Wingdings" panose="05000000000000000000" pitchFamily="2" charset="2"/>
                  </a:rPr>
                  <a:t> we update our hypothesis as new information becomes available, which for GPs is the training data</a:t>
                </a:r>
              </a:p>
              <a:p>
                <a:pPr>
                  <a:buFontTx/>
                  <a:buChar char="-"/>
                </a:pPr>
                <a:endParaRPr lang="en-DK" dirty="0">
                  <a:sym typeface="Wingdings" panose="05000000000000000000" pitchFamily="2" charset="2"/>
                </a:endParaRPr>
              </a:p>
              <a:p>
                <a:pPr marL="0" indent="0">
                  <a:buNone/>
                </a:pPr>
                <a:r>
                  <a:rPr lang="en-DK" dirty="0">
                    <a:sym typeface="Wingdings" panose="05000000000000000000" pitchFamily="2" charset="2"/>
                  </a:rPr>
                  <a:t>For </a:t>
                </a:r>
                <a:r>
                  <a:rPr lang="da-DK" dirty="0">
                    <a:sym typeface="Wingdings" panose="05000000000000000000" pitchFamily="2" charset="2"/>
                  </a:rPr>
                  <a:t>a</a:t>
                </a:r>
                <a:r>
                  <a:rPr lang="en-DK" dirty="0">
                    <a:sym typeface="Wingdings" panose="05000000000000000000" pitchFamily="2" charset="2"/>
                  </a:rPr>
                  <a:t>n</a:t>
                </a:r>
                <a:r>
                  <a:rPr lang="da-DK" dirty="0">
                    <a:sym typeface="Wingdings" panose="05000000000000000000" pitchFamily="2" charset="2"/>
                  </a:rPr>
                  <a:t>y</a:t>
                </a:r>
                <a:r>
                  <a:rPr lang="en-DK" dirty="0">
                    <a:sym typeface="Wingdings" panose="05000000000000000000" pitchFamily="2" charset="2"/>
                  </a:rPr>
                  <a:t> new input </a:t>
                </a:r>
                <a14:m>
                  <m:oMath xmlns:m="http://schemas.openxmlformats.org/officeDocument/2006/math">
                    <m:sSub>
                      <m:sSubPr>
                        <m:ctrlPr>
                          <a:rPr lang="en-DK" b="0" i="1" smtClean="0">
                            <a:latin typeface="Cambria Math" panose="02040503050406030204" pitchFamily="18" charset="0"/>
                            <a:sym typeface="Wingdings" panose="05000000000000000000" pitchFamily="2" charset="2"/>
                          </a:rPr>
                        </m:ctrlPr>
                      </m:sSubPr>
                      <m:e>
                        <m:r>
                          <a:rPr lang="en-DK" b="0" i="1" smtClean="0">
                            <a:latin typeface="Cambria Math" panose="02040503050406030204" pitchFamily="18" charset="0"/>
                            <a:sym typeface="Wingdings" panose="05000000000000000000" pitchFamily="2" charset="2"/>
                          </a:rPr>
                          <m:t>𝑋</m:t>
                        </m:r>
                      </m:e>
                      <m:sub>
                        <m:r>
                          <a:rPr lang="en-DK" b="0" i="1" smtClean="0">
                            <a:latin typeface="Cambria Math" panose="02040503050406030204" pitchFamily="18" charset="0"/>
                            <a:sym typeface="Wingdings" panose="05000000000000000000" pitchFamily="2" charset="2"/>
                          </a:rPr>
                          <m:t>∗</m:t>
                        </m:r>
                      </m:sub>
                    </m:sSub>
                  </m:oMath>
                </a14:m>
                <a:r>
                  <a:rPr lang="en-DK" dirty="0"/>
                  <a:t>, we can make predictions </a:t>
                </a:r>
                <a14:m>
                  <m:oMath xmlns:m="http://schemas.openxmlformats.org/officeDocument/2006/math">
                    <m:sSub>
                      <m:sSubPr>
                        <m:ctrlPr>
                          <a:rPr lang="en-DK" b="0" i="1" smtClean="0">
                            <a:latin typeface="Cambria Math" panose="02040503050406030204" pitchFamily="18" charset="0"/>
                          </a:rPr>
                        </m:ctrlPr>
                      </m:sSubPr>
                      <m:e>
                        <m:r>
                          <a:rPr lang="en-DK" b="0" i="1" smtClean="0">
                            <a:latin typeface="Cambria Math" panose="02040503050406030204" pitchFamily="18" charset="0"/>
                          </a:rPr>
                          <m:t>𝑓</m:t>
                        </m:r>
                      </m:e>
                      <m:sub>
                        <m:r>
                          <a:rPr lang="en-DK" b="0" i="1" smtClean="0">
                            <a:latin typeface="Cambria Math" panose="02040503050406030204" pitchFamily="18" charset="0"/>
                          </a:rPr>
                          <m:t>∗</m:t>
                        </m:r>
                      </m:sub>
                    </m:sSub>
                  </m:oMath>
                </a14:m>
                <a:r>
                  <a:rPr lang="en-DK" dirty="0"/>
                  <a:t> using the posterior</a:t>
                </a:r>
              </a:p>
              <a:p>
                <a:pPr marL="0" indent="0">
                  <a:buNone/>
                </a:pPr>
                <a:endParaRPr lang="en-DK" dirty="0"/>
              </a:p>
              <a:p>
                <a:pPr marL="0" indent="0">
                  <a:buNone/>
                </a:pPr>
                <a14:m>
                  <m:oMathPara xmlns:m="http://schemas.openxmlformats.org/officeDocument/2006/math">
                    <m:oMathParaPr>
                      <m:jc m:val="centerGroup"/>
                    </m:oMathParaPr>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sSub>
                            <m:sSubPr>
                              <m:ctrlPr>
                                <a:rPr lang="en-DK" b="0" i="1" smtClean="0">
                                  <a:latin typeface="Cambria Math" panose="02040503050406030204" pitchFamily="18" charset="0"/>
                                </a:rPr>
                              </m:ctrlPr>
                            </m:sSubPr>
                            <m:e>
                              <m:r>
                                <a:rPr lang="en-DK" b="0" i="1" smtClean="0">
                                  <a:latin typeface="Cambria Math" panose="02040503050406030204" pitchFamily="18" charset="0"/>
                                </a:rPr>
                                <m:t>𝑓</m:t>
                              </m:r>
                            </m:e>
                            <m:sub>
                              <m:r>
                                <a:rPr lang="en-DK" b="0" i="1" smtClean="0">
                                  <a:latin typeface="Cambria Math" panose="02040503050406030204" pitchFamily="18" charset="0"/>
                                </a:rPr>
                                <m:t>∗</m:t>
                              </m:r>
                            </m:sub>
                          </m:sSub>
                        </m:e>
                        <m:e>
                          <m:sSub>
                            <m:sSubPr>
                              <m:ctrlPr>
                                <a:rPr lang="en-DK" b="0" i="1" smtClean="0">
                                  <a:latin typeface="Cambria Math" panose="02040503050406030204" pitchFamily="18" charset="0"/>
                                </a:rPr>
                              </m:ctrlPr>
                            </m:sSubPr>
                            <m:e>
                              <m:r>
                                <a:rPr lang="en-DK" b="0" i="1" smtClean="0">
                                  <a:latin typeface="Cambria Math" panose="02040503050406030204" pitchFamily="18" charset="0"/>
                                </a:rPr>
                                <m:t>𝑋</m:t>
                              </m:r>
                            </m:e>
                            <m:sub>
                              <m:r>
                                <a:rPr lang="en-DK" b="0" i="1" smtClean="0">
                                  <a:latin typeface="Cambria Math" panose="02040503050406030204" pitchFamily="18" charset="0"/>
                                </a:rPr>
                                <m:t>∗</m:t>
                              </m:r>
                            </m:sub>
                          </m:sSub>
                          <m:r>
                            <a:rPr lang="en-DK" b="0" i="1" smtClean="0">
                              <a:latin typeface="Cambria Math" panose="02040503050406030204" pitchFamily="18" charset="0"/>
                            </a:rPr>
                            <m:t>,</m:t>
                          </m:r>
                          <m:r>
                            <a:rPr lang="en-DK" b="0" i="1" smtClean="0">
                              <a:latin typeface="Cambria Math" panose="02040503050406030204" pitchFamily="18" charset="0"/>
                            </a:rPr>
                            <m:t>𝑋</m:t>
                          </m:r>
                          <m:r>
                            <a:rPr lang="en-DK" b="0" i="1" smtClean="0">
                              <a:latin typeface="Cambria Math" panose="02040503050406030204" pitchFamily="18" charset="0"/>
                            </a:rPr>
                            <m:t>,</m:t>
                          </m:r>
                          <m:r>
                            <a:rPr lang="en-DK" b="0" i="1" smtClean="0">
                              <a:latin typeface="Cambria Math" panose="02040503050406030204" pitchFamily="18" charset="0"/>
                            </a:rPr>
                            <m:t>𝑦</m:t>
                          </m:r>
                        </m:e>
                      </m:d>
                      <m:r>
                        <a:rPr lang="en-DK" b="0" i="1" smtClean="0">
                          <a:latin typeface="Cambria Math" panose="02040503050406030204" pitchFamily="18" charset="0"/>
                        </a:rPr>
                        <m:t>=</m:t>
                      </m:r>
                      <m:nary>
                        <m:naryPr>
                          <m:limLoc m:val="undOvr"/>
                          <m:subHide m:val="on"/>
                          <m:supHide m:val="on"/>
                          <m:ctrlPr>
                            <a:rPr lang="en-DK" b="0" i="1" smtClean="0">
                              <a:latin typeface="Cambria Math" panose="02040503050406030204" pitchFamily="18" charset="0"/>
                            </a:rPr>
                          </m:ctrlPr>
                        </m:naryPr>
                        <m:sub/>
                        <m:sup/>
                        <m:e>
                          <m:r>
                            <a:rPr lang="en-DK" b="0" i="1" smtClean="0">
                              <a:latin typeface="Cambria Math" panose="02040503050406030204" pitchFamily="18" charset="0"/>
                            </a:rPr>
                            <m:t>𝑝</m:t>
                          </m:r>
                          <m:d>
                            <m:dPr>
                              <m:ctrlPr>
                                <a:rPr lang="en-DK" b="0" i="1" smtClean="0">
                                  <a:latin typeface="Cambria Math" panose="02040503050406030204" pitchFamily="18" charset="0"/>
                                </a:rPr>
                              </m:ctrlPr>
                            </m:dPr>
                            <m:e>
                              <m:sSub>
                                <m:sSubPr>
                                  <m:ctrlPr>
                                    <a:rPr lang="en-DK" b="0" i="1" smtClean="0">
                                      <a:latin typeface="Cambria Math" panose="02040503050406030204" pitchFamily="18" charset="0"/>
                                    </a:rPr>
                                  </m:ctrlPr>
                                </m:sSubPr>
                                <m:e>
                                  <m:r>
                                    <a:rPr lang="en-DK" b="0" i="1" smtClean="0">
                                      <a:latin typeface="Cambria Math" panose="02040503050406030204" pitchFamily="18" charset="0"/>
                                    </a:rPr>
                                    <m:t>𝑓</m:t>
                                  </m:r>
                                </m:e>
                                <m:sub>
                                  <m:r>
                                    <a:rPr lang="en-DK" b="0" i="1" smtClean="0">
                                      <a:latin typeface="Cambria Math" panose="02040503050406030204" pitchFamily="18" charset="0"/>
                                    </a:rPr>
                                    <m:t>∗</m:t>
                                  </m:r>
                                </m:sub>
                              </m:sSub>
                            </m:e>
                            <m:e>
                              <m:sSub>
                                <m:sSubPr>
                                  <m:ctrlPr>
                                    <a:rPr lang="en-DK" b="0" i="1" smtClean="0">
                                      <a:latin typeface="Cambria Math" panose="02040503050406030204" pitchFamily="18" charset="0"/>
                                    </a:rPr>
                                  </m:ctrlPr>
                                </m:sSubPr>
                                <m:e>
                                  <m:r>
                                    <a:rPr lang="en-DK" b="0" i="1" smtClean="0">
                                      <a:latin typeface="Cambria Math" panose="02040503050406030204" pitchFamily="18" charset="0"/>
                                    </a:rPr>
                                    <m:t>𝑋</m:t>
                                  </m:r>
                                </m:e>
                                <m:sub>
                                  <m:r>
                                    <a:rPr lang="en-DK" b="0" i="1" smtClean="0">
                                      <a:latin typeface="Cambria Math" panose="02040503050406030204" pitchFamily="18" charset="0"/>
                                    </a:rPr>
                                    <m:t>∗</m:t>
                                  </m:r>
                                </m:sub>
                              </m:sSub>
                              <m:r>
                                <a:rPr lang="en-DK" b="0" i="1" smtClean="0">
                                  <a:latin typeface="Cambria Math" panose="02040503050406030204" pitchFamily="18" charset="0"/>
                                </a:rPr>
                                <m:t>,</m:t>
                              </m:r>
                              <m:r>
                                <a:rPr lang="en-DK" b="0" i="1" smtClean="0">
                                  <a:latin typeface="Cambria Math" panose="02040503050406030204" pitchFamily="18" charset="0"/>
                                </a:rPr>
                                <m:t>𝑓</m:t>
                              </m:r>
                            </m:e>
                          </m:d>
                        </m:e>
                      </m:nary>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r>
                            <a:rPr lang="en-DK" b="0" i="1" smtClean="0">
                              <a:latin typeface="Cambria Math" panose="02040503050406030204" pitchFamily="18" charset="0"/>
                            </a:rPr>
                            <m:t>,</m:t>
                          </m:r>
                          <m:r>
                            <a:rPr lang="en-DK" b="0" i="1" smtClean="0">
                              <a:latin typeface="Cambria Math" panose="02040503050406030204" pitchFamily="18" charset="0"/>
                            </a:rPr>
                            <m:t>𝑦</m:t>
                          </m:r>
                        </m:e>
                      </m:d>
                      <m:r>
                        <a:rPr lang="en-DK" b="0" i="1" smtClean="0">
                          <a:latin typeface="Cambria Math" panose="02040503050406030204" pitchFamily="18" charset="0"/>
                        </a:rPr>
                        <m:t> </m:t>
                      </m:r>
                      <m:r>
                        <a:rPr lang="en-DK" b="0" i="1" smtClean="0">
                          <a:latin typeface="Cambria Math" panose="02040503050406030204" pitchFamily="18" charset="0"/>
                        </a:rPr>
                        <m:t>𝑑𝑓</m:t>
                      </m:r>
                    </m:oMath>
                  </m:oMathPara>
                </a14:m>
                <a:endParaRPr lang="en-DK" b="0" dirty="0"/>
              </a:p>
              <a:p>
                <a:pPr marL="0" indent="0">
                  <a:buNone/>
                </a:pPr>
                <a14:m>
                  <m:oMathPara xmlns:m="http://schemas.openxmlformats.org/officeDocument/2006/math">
                    <m:oMathParaPr>
                      <m:jc m:val="centerGroup"/>
                    </m:oMathParaPr>
                    <m:oMath xmlns:m="http://schemas.openxmlformats.org/officeDocument/2006/math">
                      <m:r>
                        <a:rPr lang="en-DK" b="0" i="1" smtClean="0">
                          <a:latin typeface="Cambria Math" panose="02040503050406030204" pitchFamily="18" charset="0"/>
                        </a:rPr>
                        <m:t>=</m:t>
                      </m:r>
                      <m:r>
                        <a:rPr lang="en-DK" b="0" i="1" smtClean="0">
                          <a:latin typeface="Cambria Math" panose="02040503050406030204" pitchFamily="18" charset="0"/>
                        </a:rPr>
                        <m:t>𝑁</m:t>
                      </m:r>
                      <m:d>
                        <m:dPr>
                          <m:ctrlPr>
                            <a:rPr lang="en-DK" b="0" i="1" smtClean="0">
                              <a:latin typeface="Cambria Math" panose="02040503050406030204" pitchFamily="18" charset="0"/>
                            </a:rPr>
                          </m:ctrlPr>
                        </m:dPr>
                        <m:e>
                          <m:sSub>
                            <m:sSubPr>
                              <m:ctrlPr>
                                <a:rPr lang="en-DK" b="0" i="1" smtClean="0">
                                  <a:latin typeface="Cambria Math" panose="02040503050406030204" pitchFamily="18" charset="0"/>
                                </a:rPr>
                              </m:ctrlPr>
                            </m:sSubPr>
                            <m:e>
                              <m:r>
                                <a:rPr lang="en-DK" b="0" i="1" smtClean="0">
                                  <a:latin typeface="Cambria Math" panose="02040503050406030204" pitchFamily="18" charset="0"/>
                                </a:rPr>
                                <m:t>𝑓</m:t>
                              </m:r>
                            </m:e>
                            <m:sub>
                              <m:r>
                                <a:rPr lang="en-DK" b="0" i="1" smtClean="0">
                                  <a:latin typeface="Cambria Math" panose="02040503050406030204" pitchFamily="18" charset="0"/>
                                </a:rPr>
                                <m:t>∗</m:t>
                              </m:r>
                            </m:sub>
                          </m:sSub>
                          <m:r>
                            <a:rPr lang="en-DK" b="0" i="1" smtClean="0">
                              <a:latin typeface="Cambria Math" panose="02040503050406030204" pitchFamily="18" charset="0"/>
                            </a:rPr>
                            <m:t>,</m:t>
                          </m:r>
                          <m:sSub>
                            <m:sSubPr>
                              <m:ctrlPr>
                                <a:rPr lang="en-DK" b="0" i="1" smtClean="0">
                                  <a:latin typeface="Cambria Math" panose="02040503050406030204" pitchFamily="18" charset="0"/>
                                </a:rPr>
                              </m:ctrlPr>
                            </m:sSubPr>
                            <m:e>
                              <m:r>
                                <a:rPr lang="en-DK" b="0" i="1" smtClean="0">
                                  <a:latin typeface="Cambria Math" panose="02040503050406030204" pitchFamily="18" charset="0"/>
                                </a:rPr>
                                <m:t>𝜇</m:t>
                              </m:r>
                            </m:e>
                            <m:sub>
                              <m:r>
                                <a:rPr lang="en-DK" b="0" i="1" smtClean="0">
                                  <a:latin typeface="Cambria Math" panose="02040503050406030204" pitchFamily="18" charset="0"/>
                                </a:rPr>
                                <m:t>∗</m:t>
                              </m:r>
                            </m:sub>
                          </m:sSub>
                          <m:r>
                            <a:rPr lang="en-DK" b="0" i="1" smtClean="0">
                              <a:latin typeface="Cambria Math" panose="02040503050406030204" pitchFamily="18" charset="0"/>
                            </a:rPr>
                            <m:t>,</m:t>
                          </m:r>
                          <m:sSub>
                            <m:sSubPr>
                              <m:ctrlPr>
                                <a:rPr lang="en-DK" b="0" i="1" smtClean="0">
                                  <a:latin typeface="Cambria Math" panose="02040503050406030204" pitchFamily="18" charset="0"/>
                                </a:rPr>
                              </m:ctrlPr>
                            </m:sSubPr>
                            <m:e>
                              <m:r>
                                <m:rPr>
                                  <m:sty m:val="p"/>
                                </m:rPr>
                                <a:rPr lang="en-DK" b="0" i="0" smtClean="0">
                                  <a:latin typeface="Cambria Math" panose="02040503050406030204" pitchFamily="18" charset="0"/>
                                </a:rPr>
                                <m:t>Σ</m:t>
                              </m:r>
                            </m:e>
                            <m:sub>
                              <m:r>
                                <a:rPr lang="en-DK" b="0" i="1" smtClean="0">
                                  <a:latin typeface="Cambria Math" panose="02040503050406030204" pitchFamily="18" charset="0"/>
                                </a:rPr>
                                <m:t>∗</m:t>
                              </m:r>
                            </m:sub>
                          </m:sSub>
                        </m:e>
                      </m:d>
                      <m:r>
                        <a:rPr lang="en-DK" b="0" i="1" smtClean="0">
                          <a:latin typeface="Cambria Math" panose="02040503050406030204" pitchFamily="18" charset="0"/>
                        </a:rPr>
                        <m:t> </m:t>
                      </m:r>
                    </m:oMath>
                  </m:oMathPara>
                </a14:m>
                <a:endParaRPr lang="en-DK" dirty="0"/>
              </a:p>
              <a:p>
                <a:pPr marL="0" indent="0">
                  <a:buNone/>
                </a:pPr>
                <a:endParaRPr lang="en-DK" dirty="0"/>
              </a:p>
              <a:p>
                <a:pPr marL="0" indent="0">
                  <a:buNone/>
                </a:pPr>
                <a:r>
                  <a:rPr lang="en-DK" dirty="0"/>
                  <a:t>Th</a:t>
                </a:r>
                <a:r>
                  <a:rPr lang="da-DK" dirty="0"/>
                  <a:t>i</a:t>
                </a:r>
                <a:r>
                  <a:rPr lang="en-DK" dirty="0"/>
                  <a:t>s </a:t>
                </a:r>
                <a:r>
                  <a:rPr lang="da-DK" dirty="0"/>
                  <a:t>f</a:t>
                </a:r>
                <a:r>
                  <a:rPr lang="en-DK" dirty="0"/>
                  <a:t>o</a:t>
                </a:r>
                <a:r>
                  <a:rPr lang="da-DK" dirty="0"/>
                  <a:t>r</a:t>
                </a:r>
                <a:r>
                  <a:rPr lang="en-DK" dirty="0"/>
                  <a:t>m</a:t>
                </a:r>
                <a:r>
                  <a:rPr lang="da-DK" dirty="0"/>
                  <a:t>u</a:t>
                </a:r>
                <a:r>
                  <a:rPr lang="en-DK" dirty="0"/>
                  <a:t>l</a:t>
                </a:r>
                <a:r>
                  <a:rPr lang="da-DK" dirty="0"/>
                  <a:t>a</a:t>
                </a:r>
                <a:r>
                  <a:rPr lang="en-DK" dirty="0"/>
                  <a:t> </a:t>
                </a:r>
                <a:r>
                  <a:rPr lang="da-DK" dirty="0"/>
                  <a:t>d</a:t>
                </a:r>
                <a:r>
                  <a:rPr lang="en-DK" dirty="0"/>
                  <a:t>e</a:t>
                </a:r>
                <a:r>
                  <a:rPr lang="da-DK" dirty="0"/>
                  <a:t>f</a:t>
                </a:r>
                <a:r>
                  <a:rPr lang="en-DK" dirty="0" err="1"/>
                  <a:t>i</a:t>
                </a:r>
                <a:r>
                  <a:rPr lang="da-DK" dirty="0"/>
                  <a:t>n</a:t>
                </a:r>
                <a:r>
                  <a:rPr lang="en-DK" dirty="0"/>
                  <a:t>e</a:t>
                </a:r>
                <a:r>
                  <a:rPr lang="da-DK" dirty="0"/>
                  <a:t>s</a:t>
                </a:r>
                <a:r>
                  <a:rPr lang="en-DK" dirty="0"/>
                  <a:t> </a:t>
                </a:r>
                <a:r>
                  <a:rPr lang="da-DK" dirty="0"/>
                  <a:t>t</a:t>
                </a:r>
                <a:r>
                  <a:rPr lang="en-DK" dirty="0"/>
                  <a:t>h</a:t>
                </a:r>
                <a:r>
                  <a:rPr lang="da-DK" dirty="0"/>
                  <a:t>e</a:t>
                </a:r>
                <a:r>
                  <a:rPr lang="en-DK" b="1" dirty="0"/>
                  <a:t> posterior predictive </a:t>
                </a:r>
                <a:r>
                  <a:rPr lang="en-DK" b="1" dirty="0" err="1"/>
                  <a:t>distributio</a:t>
                </a:r>
                <a:r>
                  <a:rPr lang="da-DK" b="1" dirty="0"/>
                  <a:t>n</a:t>
                </a:r>
                <a:r>
                  <a:rPr lang="en-DK" b="1" dirty="0"/>
                  <a:t> </a:t>
                </a:r>
                <a:r>
                  <a:rPr lang="da-DK" dirty="0"/>
                  <a:t>w</a:t>
                </a:r>
                <a:r>
                  <a:rPr lang="en-DK" dirty="0"/>
                  <a:t>h</a:t>
                </a:r>
                <a:r>
                  <a:rPr lang="da-DK" dirty="0"/>
                  <a:t>i</a:t>
                </a:r>
                <a:r>
                  <a:rPr lang="en-DK" dirty="0"/>
                  <a:t>c</a:t>
                </a:r>
                <a:r>
                  <a:rPr lang="da-DK" dirty="0"/>
                  <a:t>h</a:t>
                </a:r>
                <a:r>
                  <a:rPr lang="en-DK" dirty="0"/>
                  <a:t> </a:t>
                </a:r>
                <a:r>
                  <a:rPr lang="da-DK" dirty="0"/>
                  <a:t>i</a:t>
                </a:r>
                <a:r>
                  <a:rPr lang="en-DK" dirty="0"/>
                  <a:t>s </a:t>
                </a:r>
                <a:r>
                  <a:rPr lang="da-DK" dirty="0"/>
                  <a:t>a</a:t>
                </a:r>
                <a:r>
                  <a:rPr lang="en-DK" dirty="0"/>
                  <a:t>l</a:t>
                </a:r>
                <a:r>
                  <a:rPr lang="da-DK" dirty="0"/>
                  <a:t>s</a:t>
                </a:r>
                <a:r>
                  <a:rPr lang="en-DK" dirty="0"/>
                  <a:t>o </a:t>
                </a:r>
                <a:r>
                  <a:rPr lang="da-DK" dirty="0"/>
                  <a:t>G</a:t>
                </a:r>
                <a:r>
                  <a:rPr lang="en-DK" dirty="0"/>
                  <a:t>a</a:t>
                </a:r>
                <a:r>
                  <a:rPr lang="da-DK" dirty="0"/>
                  <a:t>u</a:t>
                </a:r>
                <a:r>
                  <a:rPr lang="en-DK" dirty="0"/>
                  <a:t>s</a:t>
                </a:r>
                <a:r>
                  <a:rPr lang="da-DK" dirty="0"/>
                  <a:t>s</a:t>
                </a:r>
                <a:r>
                  <a:rPr lang="en-DK" dirty="0" err="1"/>
                  <a:t>i</a:t>
                </a:r>
                <a:r>
                  <a:rPr lang="da-DK" dirty="0"/>
                  <a:t>a</a:t>
                </a:r>
                <a:r>
                  <a:rPr lang="en-DK" dirty="0"/>
                  <a:t>n </a:t>
                </a:r>
                <a:r>
                  <a:rPr lang="da-DK" dirty="0"/>
                  <a:t>w</a:t>
                </a:r>
                <a:r>
                  <a:rPr lang="en-DK" dirty="0" err="1"/>
                  <a:t>i</a:t>
                </a:r>
                <a:r>
                  <a:rPr lang="da-DK" dirty="0"/>
                  <a:t>t</a:t>
                </a:r>
                <a:r>
                  <a:rPr lang="en-DK" dirty="0"/>
                  <a:t>h </a:t>
                </a:r>
                <a:r>
                  <a:rPr lang="da-DK" dirty="0"/>
                  <a:t>m</a:t>
                </a:r>
                <a:r>
                  <a:rPr lang="en-DK" dirty="0"/>
                  <a:t>e</a:t>
                </a:r>
                <a:r>
                  <a:rPr lang="da-DK" dirty="0"/>
                  <a:t>a</a:t>
                </a:r>
                <a:r>
                  <a:rPr lang="en-DK" dirty="0"/>
                  <a:t>n </a:t>
                </a:r>
                <a14:m>
                  <m:oMath xmlns:m="http://schemas.openxmlformats.org/officeDocument/2006/math">
                    <m:sSub>
                      <m:sSubPr>
                        <m:ctrlPr>
                          <a:rPr lang="en-DK" b="0" i="1" smtClean="0">
                            <a:latin typeface="Cambria Math" panose="02040503050406030204" pitchFamily="18" charset="0"/>
                          </a:rPr>
                        </m:ctrlPr>
                      </m:sSubPr>
                      <m:e>
                        <m:r>
                          <a:rPr lang="en-DK" b="0" i="1" smtClean="0">
                            <a:latin typeface="Cambria Math" panose="02040503050406030204" pitchFamily="18" charset="0"/>
                          </a:rPr>
                          <m:t>𝜇</m:t>
                        </m:r>
                      </m:e>
                      <m:sub>
                        <m:r>
                          <a:rPr lang="en-DK" b="0" i="1" smtClean="0">
                            <a:latin typeface="Cambria Math" panose="02040503050406030204" pitchFamily="18" charset="0"/>
                          </a:rPr>
                          <m:t>∗</m:t>
                        </m:r>
                      </m:sub>
                    </m:sSub>
                  </m:oMath>
                </a14:m>
                <a:r>
                  <a:rPr lang="en-DK" dirty="0"/>
                  <a:t> and </a:t>
                </a:r>
                <a14:m>
                  <m:oMath xmlns:m="http://schemas.openxmlformats.org/officeDocument/2006/math">
                    <m:sSub>
                      <m:sSubPr>
                        <m:ctrlPr>
                          <a:rPr lang="en-DK" b="0" i="1" smtClean="0">
                            <a:latin typeface="Cambria Math" panose="02040503050406030204" pitchFamily="18" charset="0"/>
                          </a:rPr>
                        </m:ctrlPr>
                      </m:sSubPr>
                      <m:e>
                        <m:r>
                          <m:rPr>
                            <m:sty m:val="p"/>
                          </m:rPr>
                          <a:rPr lang="en-DK" b="0" i="0" smtClean="0">
                            <a:latin typeface="Cambria Math" panose="02040503050406030204" pitchFamily="18" charset="0"/>
                          </a:rPr>
                          <m:t>Σ</m:t>
                        </m:r>
                      </m:e>
                      <m:sub>
                        <m:r>
                          <a:rPr lang="en-DK" b="0" i="1" smtClean="0">
                            <a:latin typeface="Cambria Math" panose="02040503050406030204" pitchFamily="18" charset="0"/>
                          </a:rPr>
                          <m:t>∗</m:t>
                        </m:r>
                      </m:sub>
                    </m:sSub>
                  </m:oMath>
                </a14:m>
                <a:r>
                  <a:rPr lang="en-DK" dirty="0"/>
                  <a:t>.</a:t>
                </a:r>
              </a:p>
              <a:p>
                <a:pPr marL="0" indent="0">
                  <a:buNone/>
                </a:pPr>
                <a:endParaRPr lang="en-DK" dirty="0"/>
              </a:p>
              <a:p>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r="-1399" b="-22572"/>
                </a:stretch>
              </a:blipFill>
            </p:spPr>
            <p:txBody>
              <a:bodyPr/>
              <a:lstStyle/>
              <a:p>
                <a:r>
                  <a:rPr lang="en-DK">
                    <a:noFill/>
                  </a:rPr>
                  <a:t> </a:t>
                </a:r>
              </a:p>
            </p:txBody>
          </p:sp>
        </mc:Fallback>
      </mc:AlternateContent>
    </p:spTree>
    <p:custDataLst>
      <p:custData r:id="rId1"/>
      <p:custData r:id="rId2"/>
      <p:tags r:id="rId3"/>
    </p:custDataLst>
    <p:extLst>
      <p:ext uri="{BB962C8B-B14F-4D97-AF65-F5344CB8AC3E}">
        <p14:creationId xmlns:p14="http://schemas.microsoft.com/office/powerpoint/2010/main" val="5742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dirty="0"/>
                  <a:t>B</a:t>
                </a:r>
                <a:r>
                  <a:rPr lang="en-DK" dirty="0"/>
                  <a:t>y </a:t>
                </a:r>
                <a:r>
                  <a:rPr lang="da-DK" dirty="0"/>
                  <a:t>t</a:t>
                </a:r>
                <a:r>
                  <a:rPr lang="en-DK" dirty="0"/>
                  <a:t>h</a:t>
                </a:r>
                <a:r>
                  <a:rPr lang="da-DK" dirty="0"/>
                  <a:t>i</a:t>
                </a:r>
                <a:r>
                  <a:rPr lang="en-DK" dirty="0"/>
                  <a:t>s </a:t>
                </a:r>
                <a:r>
                  <a:rPr lang="da-DK" dirty="0"/>
                  <a:t>d</a:t>
                </a:r>
                <a:r>
                  <a:rPr lang="en-DK" dirty="0"/>
                  <a:t>e</a:t>
                </a:r>
                <a:r>
                  <a:rPr lang="da-DK" dirty="0"/>
                  <a:t>f</a:t>
                </a:r>
                <a:r>
                  <a:rPr lang="en-DK" dirty="0" err="1"/>
                  <a:t>i</a:t>
                </a:r>
                <a:r>
                  <a:rPr lang="da-DK" dirty="0"/>
                  <a:t>n</a:t>
                </a:r>
                <a:r>
                  <a:rPr lang="en-DK" dirty="0" err="1"/>
                  <a:t>i</a:t>
                </a:r>
                <a:r>
                  <a:rPr lang="da-DK" dirty="0"/>
                  <a:t>t</a:t>
                </a:r>
                <a:r>
                  <a:rPr lang="en-DK" dirty="0" err="1"/>
                  <a:t>i</a:t>
                </a:r>
                <a:r>
                  <a:rPr lang="da-DK" dirty="0"/>
                  <a:t>o</a:t>
                </a:r>
                <a:r>
                  <a:rPr lang="en-DK" dirty="0"/>
                  <a:t>n </a:t>
                </a:r>
                <a:r>
                  <a:rPr lang="da-DK" dirty="0"/>
                  <a:t>o</a:t>
                </a:r>
                <a:r>
                  <a:rPr lang="en-DK" dirty="0"/>
                  <a:t>f </a:t>
                </a:r>
                <a:r>
                  <a:rPr lang="da-DK" dirty="0"/>
                  <a:t>t</a:t>
                </a:r>
                <a:r>
                  <a:rPr lang="en-DK" dirty="0"/>
                  <a:t>h</a:t>
                </a:r>
                <a:r>
                  <a:rPr lang="da-DK" dirty="0"/>
                  <a:t>e</a:t>
                </a:r>
                <a:r>
                  <a:rPr lang="en-DK" dirty="0"/>
                  <a:t> </a:t>
                </a:r>
                <a:r>
                  <a:rPr lang="da-DK" dirty="0"/>
                  <a:t>G</a:t>
                </a:r>
                <a:r>
                  <a:rPr lang="en-DK" dirty="0"/>
                  <a:t>P, </a:t>
                </a:r>
                <a:r>
                  <a:rPr lang="da-DK" dirty="0"/>
                  <a:t>w</a:t>
                </a:r>
                <a:r>
                  <a:rPr lang="en-DK" dirty="0"/>
                  <a:t>e </a:t>
                </a:r>
                <a:r>
                  <a:rPr lang="da-DK" dirty="0"/>
                  <a:t>c</a:t>
                </a:r>
                <a:r>
                  <a:rPr lang="en-DK" dirty="0"/>
                  <a:t>a</a:t>
                </a:r>
                <a:r>
                  <a:rPr lang="da-DK" dirty="0"/>
                  <a:t>n</a:t>
                </a:r>
                <a:r>
                  <a:rPr lang="en-DK" dirty="0"/>
                  <a:t> </a:t>
                </a:r>
                <a:r>
                  <a:rPr lang="da-DK" dirty="0"/>
                  <a:t>f</a:t>
                </a:r>
                <a:r>
                  <a:rPr lang="en-DK" dirty="0"/>
                  <a:t>o</a:t>
                </a:r>
                <a:r>
                  <a:rPr lang="da-DK" dirty="0"/>
                  <a:t>r</a:t>
                </a:r>
                <a:r>
                  <a:rPr lang="en-DK" dirty="0"/>
                  <a:t>m</a:t>
                </a:r>
                <a:r>
                  <a:rPr lang="da-DK" dirty="0"/>
                  <a:t>u</a:t>
                </a:r>
                <a:r>
                  <a:rPr lang="en-DK" dirty="0"/>
                  <a:t>l</a:t>
                </a:r>
                <a:r>
                  <a:rPr lang="da-DK" dirty="0"/>
                  <a:t>a</a:t>
                </a:r>
                <a:r>
                  <a:rPr lang="en-DK" dirty="0"/>
                  <a:t>t</a:t>
                </a:r>
                <a:r>
                  <a:rPr lang="da-DK" dirty="0"/>
                  <a:t>e</a:t>
                </a:r>
                <a:r>
                  <a:rPr lang="en-DK" dirty="0"/>
                  <a:t> </a:t>
                </a:r>
                <a:r>
                  <a:rPr lang="da-DK" dirty="0"/>
                  <a:t>t</a:t>
                </a:r>
                <a:r>
                  <a:rPr lang="en-DK" dirty="0"/>
                  <a:t>h</a:t>
                </a:r>
                <a:r>
                  <a:rPr lang="da-DK" dirty="0"/>
                  <a:t>e</a:t>
                </a:r>
                <a:r>
                  <a:rPr lang="en-DK" dirty="0"/>
                  <a:t> </a:t>
                </a:r>
                <a:r>
                  <a:rPr lang="da-DK" dirty="0"/>
                  <a:t>j</a:t>
                </a:r>
                <a:r>
                  <a:rPr lang="en-DK" dirty="0"/>
                  <a:t>o</a:t>
                </a:r>
                <a:r>
                  <a:rPr lang="da-DK" dirty="0"/>
                  <a:t>i</a:t>
                </a:r>
                <a:r>
                  <a:rPr lang="en-DK" dirty="0"/>
                  <a:t>n</a:t>
                </a:r>
                <a:r>
                  <a:rPr lang="da-DK" dirty="0"/>
                  <a:t>t</a:t>
                </a:r>
                <a:r>
                  <a:rPr lang="en-DK" dirty="0"/>
                  <a:t> </a:t>
                </a:r>
                <a:r>
                  <a:rPr lang="da-DK" dirty="0"/>
                  <a:t>d</a:t>
                </a:r>
                <a:r>
                  <a:rPr lang="en-DK" dirty="0" err="1"/>
                  <a:t>i</a:t>
                </a:r>
                <a:r>
                  <a:rPr lang="da-DK" dirty="0"/>
                  <a:t>s</a:t>
                </a:r>
                <a:r>
                  <a:rPr lang="en-DK" dirty="0"/>
                  <a:t>t</a:t>
                </a:r>
                <a:r>
                  <a:rPr lang="da-DK" dirty="0"/>
                  <a:t>r</a:t>
                </a:r>
                <a:r>
                  <a:rPr lang="en-DK" dirty="0" err="1"/>
                  <a:t>i</a:t>
                </a:r>
                <a:r>
                  <a:rPr lang="da-DK" dirty="0"/>
                  <a:t>b</a:t>
                </a:r>
                <a:r>
                  <a:rPr lang="en-DK" dirty="0"/>
                  <a:t>u</a:t>
                </a:r>
                <a:r>
                  <a:rPr lang="da-DK" dirty="0"/>
                  <a:t>t</a:t>
                </a:r>
                <a:r>
                  <a:rPr lang="en-DK" dirty="0"/>
                  <a:t>e</a:t>
                </a:r>
                <a:r>
                  <a:rPr lang="da-DK" dirty="0"/>
                  <a:t>d</a:t>
                </a:r>
                <a:r>
                  <a:rPr lang="en-DK" dirty="0"/>
                  <a:t> </a:t>
                </a:r>
                <a:r>
                  <a:rPr lang="da-DK" dirty="0"/>
                  <a:t>o</a:t>
                </a:r>
                <a:r>
                  <a:rPr lang="en-DK" dirty="0"/>
                  <a:t>f </a:t>
                </a:r>
                <a:r>
                  <a:rPr lang="da-DK" dirty="0"/>
                  <a:t>o</a:t>
                </a:r>
                <a:r>
                  <a:rPr lang="en-DK" dirty="0"/>
                  <a:t>b</a:t>
                </a:r>
                <a:r>
                  <a:rPr lang="da-DK" dirty="0"/>
                  <a:t>s</a:t>
                </a:r>
                <a:r>
                  <a:rPr lang="en-DK" dirty="0"/>
                  <a:t>e</a:t>
                </a:r>
                <a:r>
                  <a:rPr lang="da-DK" dirty="0"/>
                  <a:t>r</a:t>
                </a:r>
                <a:r>
                  <a:rPr lang="en-DK" dirty="0"/>
                  <a:t>v</a:t>
                </a:r>
                <a:r>
                  <a:rPr lang="da-DK" dirty="0"/>
                  <a:t>e</a:t>
                </a:r>
                <a:r>
                  <a:rPr lang="en-DK" dirty="0"/>
                  <a:t>d </a:t>
                </a:r>
                <a:r>
                  <a:rPr lang="da-DK" dirty="0"/>
                  <a:t>d</a:t>
                </a:r>
                <a:r>
                  <a:rPr lang="en-DK" dirty="0"/>
                  <a:t>a</a:t>
                </a:r>
                <a:r>
                  <a:rPr lang="da-DK" dirty="0"/>
                  <a:t>t</a:t>
                </a:r>
                <a:r>
                  <a:rPr lang="en-DK" dirty="0"/>
                  <a:t>a </a:t>
                </a:r>
                <a14:m>
                  <m:oMath xmlns:m="http://schemas.openxmlformats.org/officeDocument/2006/math">
                    <m:r>
                      <a:rPr lang="en-DK" b="0" i="1" smtClean="0">
                        <a:latin typeface="Cambria Math" panose="02040503050406030204" pitchFamily="18" charset="0"/>
                      </a:rPr>
                      <m:t>𝑦</m:t>
                    </m:r>
                  </m:oMath>
                </a14:m>
                <a:r>
                  <a:rPr lang="en-DK" dirty="0"/>
                  <a:t> and predictions </a:t>
                </a:r>
                <a14:m>
                  <m:oMath xmlns:m="http://schemas.openxmlformats.org/officeDocument/2006/math">
                    <m:sSub>
                      <m:sSubPr>
                        <m:ctrlPr>
                          <a:rPr lang="en-DK" b="0" i="1" smtClean="0">
                            <a:latin typeface="Cambria Math" panose="02040503050406030204" pitchFamily="18" charset="0"/>
                          </a:rPr>
                        </m:ctrlPr>
                      </m:sSubPr>
                      <m:e>
                        <m:r>
                          <a:rPr lang="en-DK" b="0" i="1" smtClean="0">
                            <a:latin typeface="Cambria Math" panose="02040503050406030204" pitchFamily="18" charset="0"/>
                          </a:rPr>
                          <m:t>𝑓</m:t>
                        </m:r>
                      </m:e>
                      <m:sub>
                        <m:r>
                          <a:rPr lang="en-DK" b="0" i="1" smtClean="0">
                            <a:latin typeface="Cambria Math" panose="02040503050406030204" pitchFamily="18" charset="0"/>
                          </a:rPr>
                          <m:t>∗</m:t>
                        </m:r>
                      </m:sub>
                    </m:sSub>
                  </m:oMath>
                </a14:m>
                <a:r>
                  <a:rPr lang="en-DK" dirty="0"/>
                  <a:t> as</a:t>
                </a:r>
              </a:p>
              <a:p>
                <a:pPr marL="0" indent="0">
                  <a:buNone/>
                </a:pPr>
                <a:endParaRPr lang="en-DK" dirty="0"/>
              </a:p>
              <a:p>
                <a:pPr marL="0" indent="0">
                  <a:buNone/>
                </a:pPr>
                <a14:m>
                  <m:oMathPara xmlns:m="http://schemas.openxmlformats.org/officeDocument/2006/math">
                    <m:oMathParaPr>
                      <m:jc m:val="centerGroup"/>
                    </m:oMathParaPr>
                    <m:oMath xmlns:m="http://schemas.openxmlformats.org/officeDocument/2006/math">
                      <m:d>
                        <m:dPr>
                          <m:ctrlPr>
                            <a:rPr lang="en-DK" b="0" i="1" smtClean="0">
                              <a:latin typeface="Cambria Math" panose="02040503050406030204" pitchFamily="18" charset="0"/>
                            </a:rPr>
                          </m:ctrlPr>
                        </m:dPr>
                        <m:e>
                          <m:m>
                            <m:mPr>
                              <m:mcs>
                                <m:mc>
                                  <m:mcPr>
                                    <m:count m:val="1"/>
                                    <m:mcJc m:val="center"/>
                                  </m:mcPr>
                                </m:mc>
                              </m:mcs>
                              <m:ctrlPr>
                                <a:rPr lang="da-DK" i="1" smtClean="0">
                                  <a:latin typeface="Cambria Math" panose="02040503050406030204" pitchFamily="18" charset="0"/>
                                </a:rPr>
                              </m:ctrlPr>
                            </m:mPr>
                            <m:mr>
                              <m:e>
                                <m:r>
                                  <m:rPr>
                                    <m:brk m:alnAt="7"/>
                                  </m:rPr>
                                  <a:rPr lang="en-DK" b="0" i="1" smtClean="0">
                                    <a:latin typeface="Cambria Math" panose="02040503050406030204" pitchFamily="18" charset="0"/>
                                  </a:rPr>
                                  <m:t>𝑦</m:t>
                                </m:r>
                              </m:e>
                            </m:mr>
                            <m:mr>
                              <m:e>
                                <m:sSub>
                                  <m:sSubPr>
                                    <m:ctrlPr>
                                      <a:rPr lang="en-DK" b="0" i="1" smtClean="0">
                                        <a:latin typeface="Cambria Math" panose="02040503050406030204" pitchFamily="18" charset="0"/>
                                      </a:rPr>
                                    </m:ctrlPr>
                                  </m:sSubPr>
                                  <m:e>
                                    <m:r>
                                      <a:rPr lang="en-DK" b="0" i="1" smtClean="0">
                                        <a:latin typeface="Cambria Math" panose="02040503050406030204" pitchFamily="18" charset="0"/>
                                      </a:rPr>
                                      <m:t>𝑓</m:t>
                                    </m:r>
                                  </m:e>
                                  <m:sub>
                                    <m:r>
                                      <a:rPr lang="en-DK" b="0" i="1" smtClean="0">
                                        <a:latin typeface="Cambria Math" panose="02040503050406030204" pitchFamily="18" charset="0"/>
                                      </a:rPr>
                                      <m:t>∗</m:t>
                                    </m:r>
                                  </m:sub>
                                </m:sSub>
                              </m:e>
                            </m:mr>
                          </m:m>
                        </m:e>
                      </m:d>
                      <m:r>
                        <a:rPr lang="en-DK" b="0" i="1" smtClean="0">
                          <a:latin typeface="Cambria Math" panose="02040503050406030204" pitchFamily="18" charset="0"/>
                          <a:ea typeface="Cambria Math" panose="02040503050406030204" pitchFamily="18" charset="0"/>
                        </a:rPr>
                        <m:t>~</m:t>
                      </m:r>
                      <m:r>
                        <a:rPr lang="en-DK" b="0" i="1" smtClean="0">
                          <a:latin typeface="Cambria Math" panose="02040503050406030204" pitchFamily="18" charset="0"/>
                          <a:ea typeface="Cambria Math" panose="02040503050406030204" pitchFamily="18" charset="0"/>
                        </a:rPr>
                        <m:t>𝑁</m:t>
                      </m:r>
                      <m:d>
                        <m:dPr>
                          <m:ctrlPr>
                            <a:rPr lang="en-DK" b="0" i="1" smtClean="0">
                              <a:latin typeface="Cambria Math" panose="02040503050406030204" pitchFamily="18" charset="0"/>
                              <a:ea typeface="Cambria Math" panose="02040503050406030204" pitchFamily="18" charset="0"/>
                            </a:rPr>
                          </m:ctrlPr>
                        </m:dPr>
                        <m:e>
                          <m:r>
                            <a:rPr lang="en-DK" b="0" i="1" smtClean="0">
                              <a:latin typeface="Cambria Math" panose="02040503050406030204" pitchFamily="18" charset="0"/>
                              <a:ea typeface="Cambria Math" panose="02040503050406030204" pitchFamily="18" charset="0"/>
                            </a:rPr>
                            <m:t>0,</m:t>
                          </m:r>
                          <m:d>
                            <m:dPr>
                              <m:ctrlPr>
                                <a:rPr lang="en-DK" b="0" i="1" smtClean="0">
                                  <a:latin typeface="Cambria Math" panose="02040503050406030204" pitchFamily="18" charset="0"/>
                                  <a:ea typeface="Cambria Math" panose="02040503050406030204" pitchFamily="18" charset="0"/>
                                </a:rPr>
                              </m:ctrlPr>
                            </m:dPr>
                            <m:e>
                              <m:m>
                                <m:mPr>
                                  <m:mcs>
                                    <m:mc>
                                      <m:mcPr>
                                        <m:count m:val="2"/>
                                        <m:mcJc m:val="center"/>
                                      </m:mcPr>
                                    </m:mc>
                                  </m:mcs>
                                  <m:ctrlPr>
                                    <a:rPr lang="en-DK" b="0" i="1" smtClean="0">
                                      <a:latin typeface="Cambria Math" panose="02040503050406030204" pitchFamily="18" charset="0"/>
                                      <a:ea typeface="Cambria Math" panose="02040503050406030204" pitchFamily="18" charset="0"/>
                                    </a:rPr>
                                  </m:ctrlPr>
                                </m:mPr>
                                <m:mr>
                                  <m:e>
                                    <m:sSub>
                                      <m:sSubPr>
                                        <m:ctrlPr>
                                          <a:rPr lang="en-DK" b="0" i="1" smtClean="0">
                                            <a:latin typeface="Cambria Math" panose="02040503050406030204" pitchFamily="18" charset="0"/>
                                            <a:ea typeface="Cambria Math" panose="02040503050406030204" pitchFamily="18" charset="0"/>
                                          </a:rPr>
                                        </m:ctrlPr>
                                      </m:sSubPr>
                                      <m:e>
                                        <m:r>
                                          <m:rPr>
                                            <m:brk m:alnAt="7"/>
                                          </m:rPr>
                                          <a:rPr lang="en-DK" b="0" i="1" smtClean="0">
                                            <a:latin typeface="Cambria Math" panose="02040503050406030204" pitchFamily="18" charset="0"/>
                                            <a:ea typeface="Cambria Math" panose="02040503050406030204" pitchFamily="18" charset="0"/>
                                          </a:rPr>
                                          <m:t>𝐾</m:t>
                                        </m:r>
                                      </m:e>
                                      <m:sub>
                                        <m:r>
                                          <m:rPr>
                                            <m:brk m:alnAt="7"/>
                                          </m:rPr>
                                          <a:rPr lang="en-DK" b="0" i="1" smtClean="0">
                                            <a:latin typeface="Cambria Math" panose="02040503050406030204" pitchFamily="18" charset="0"/>
                                            <a:ea typeface="Cambria Math" panose="02040503050406030204" pitchFamily="18" charset="0"/>
                                          </a:rPr>
                                          <m:t>𝑦</m:t>
                                        </m:r>
                                      </m:sub>
                                    </m:sSub>
                                  </m:e>
                                  <m:e>
                                    <m:sSub>
                                      <m:sSubPr>
                                        <m:ctrlPr>
                                          <a:rPr lang="en-DK" b="0" i="1" smtClean="0">
                                            <a:latin typeface="Cambria Math" panose="02040503050406030204" pitchFamily="18" charset="0"/>
                                            <a:ea typeface="Cambria Math" panose="02040503050406030204" pitchFamily="18" charset="0"/>
                                          </a:rPr>
                                        </m:ctrlPr>
                                      </m:sSubPr>
                                      <m:e>
                                        <m:r>
                                          <a:rPr lang="en-DK" b="0" i="1" smtClean="0">
                                            <a:latin typeface="Cambria Math" panose="02040503050406030204" pitchFamily="18" charset="0"/>
                                            <a:ea typeface="Cambria Math" panose="02040503050406030204" pitchFamily="18" charset="0"/>
                                          </a:rPr>
                                          <m:t>𝐾</m:t>
                                        </m:r>
                                      </m:e>
                                      <m:sub>
                                        <m:r>
                                          <a:rPr lang="en-DK" b="0" i="1" smtClean="0">
                                            <a:latin typeface="Cambria Math" panose="02040503050406030204" pitchFamily="18" charset="0"/>
                                            <a:ea typeface="Cambria Math" panose="02040503050406030204" pitchFamily="18" charset="0"/>
                                          </a:rPr>
                                          <m:t>∗</m:t>
                                        </m:r>
                                      </m:sub>
                                    </m:sSub>
                                  </m:e>
                                </m:mr>
                                <m:mr>
                                  <m:e>
                                    <m:sSubSup>
                                      <m:sSubSupPr>
                                        <m:ctrlPr>
                                          <a:rPr lang="en-DK" b="0" i="1" smtClean="0">
                                            <a:latin typeface="Cambria Math" panose="02040503050406030204" pitchFamily="18" charset="0"/>
                                            <a:ea typeface="Cambria Math" panose="02040503050406030204" pitchFamily="18" charset="0"/>
                                          </a:rPr>
                                        </m:ctrlPr>
                                      </m:sSubSupPr>
                                      <m:e>
                                        <m:r>
                                          <a:rPr lang="en-DK" b="0" i="1" smtClean="0">
                                            <a:latin typeface="Cambria Math" panose="02040503050406030204" pitchFamily="18" charset="0"/>
                                            <a:ea typeface="Cambria Math" panose="02040503050406030204" pitchFamily="18" charset="0"/>
                                          </a:rPr>
                                          <m:t>𝐾</m:t>
                                        </m:r>
                                      </m:e>
                                      <m:sub>
                                        <m:r>
                                          <a:rPr lang="en-DK" b="0" i="1" smtClean="0">
                                            <a:latin typeface="Cambria Math" panose="02040503050406030204" pitchFamily="18" charset="0"/>
                                            <a:ea typeface="Cambria Math" panose="02040503050406030204" pitchFamily="18" charset="0"/>
                                          </a:rPr>
                                          <m:t>∗</m:t>
                                        </m:r>
                                      </m:sub>
                                      <m:sup>
                                        <m:r>
                                          <a:rPr lang="en-DK" b="0" i="1" smtClean="0">
                                            <a:latin typeface="Cambria Math" panose="02040503050406030204" pitchFamily="18" charset="0"/>
                                            <a:ea typeface="Cambria Math" panose="02040503050406030204" pitchFamily="18" charset="0"/>
                                          </a:rPr>
                                          <m:t>𝑇</m:t>
                                        </m:r>
                                      </m:sup>
                                    </m:sSubSup>
                                  </m:e>
                                  <m:e>
                                    <m:sSub>
                                      <m:sSubPr>
                                        <m:ctrlPr>
                                          <a:rPr lang="en-DK" b="0" i="1" smtClean="0">
                                            <a:latin typeface="Cambria Math" panose="02040503050406030204" pitchFamily="18" charset="0"/>
                                            <a:ea typeface="Cambria Math" panose="02040503050406030204" pitchFamily="18" charset="0"/>
                                          </a:rPr>
                                        </m:ctrlPr>
                                      </m:sSubPr>
                                      <m:e>
                                        <m:r>
                                          <a:rPr lang="en-DK" b="0" i="1" smtClean="0">
                                            <a:latin typeface="Cambria Math" panose="02040503050406030204" pitchFamily="18" charset="0"/>
                                            <a:ea typeface="Cambria Math" panose="02040503050406030204" pitchFamily="18" charset="0"/>
                                          </a:rPr>
                                          <m:t>𝐾</m:t>
                                        </m:r>
                                      </m:e>
                                      <m:sub>
                                        <m:r>
                                          <a:rPr lang="en-DK" b="0" i="1" smtClean="0">
                                            <a:latin typeface="Cambria Math" panose="02040503050406030204" pitchFamily="18" charset="0"/>
                                            <a:ea typeface="Cambria Math" panose="02040503050406030204" pitchFamily="18" charset="0"/>
                                          </a:rPr>
                                          <m:t>∗∗</m:t>
                                        </m:r>
                                      </m:sub>
                                    </m:sSub>
                                  </m:e>
                                </m:mr>
                              </m:m>
                            </m:e>
                          </m:d>
                        </m:e>
                      </m:d>
                    </m:oMath>
                  </m:oMathPara>
                </a14:m>
                <a:endParaRPr lang="en-DK" dirty="0"/>
              </a:p>
              <a:p>
                <a:pPr marL="0" indent="0">
                  <a:buNone/>
                </a:pPr>
                <a:r>
                  <a:rPr lang="en-DK" dirty="0"/>
                  <a:t>for </a:t>
                </a:r>
                <a14:m>
                  <m:oMath xmlns:m="http://schemas.openxmlformats.org/officeDocument/2006/math">
                    <m:r>
                      <a:rPr lang="en-DK" b="0" i="1" smtClean="0">
                        <a:latin typeface="Cambria Math" panose="02040503050406030204" pitchFamily="18" charset="0"/>
                      </a:rPr>
                      <m:t>𝑁</m:t>
                    </m:r>
                    <m:r>
                      <a:rPr lang="en-DK" b="0" i="1" smtClean="0">
                        <a:latin typeface="Cambria Math" panose="02040503050406030204" pitchFamily="18" charset="0"/>
                      </a:rPr>
                      <m:t> </m:t>
                    </m:r>
                  </m:oMath>
                </a14:m>
                <a:r>
                  <a:rPr lang="da-DK" dirty="0"/>
                  <a:t>t</a:t>
                </a:r>
                <a:r>
                  <a:rPr lang="en-DK" dirty="0"/>
                  <a:t>r</a:t>
                </a:r>
                <a:r>
                  <a:rPr lang="da-DK" dirty="0"/>
                  <a:t>a</a:t>
                </a:r>
                <a:r>
                  <a:rPr lang="en-DK" dirty="0" err="1"/>
                  <a:t>i</a:t>
                </a:r>
                <a:r>
                  <a:rPr lang="da-DK" dirty="0"/>
                  <a:t>n</a:t>
                </a:r>
                <a:r>
                  <a:rPr lang="en-DK" dirty="0" err="1"/>
                  <a:t>i</a:t>
                </a:r>
                <a:r>
                  <a:rPr lang="da-DK" dirty="0"/>
                  <a:t>n</a:t>
                </a:r>
                <a:r>
                  <a:rPr lang="en-DK" dirty="0"/>
                  <a:t>g </a:t>
                </a:r>
                <a:r>
                  <a:rPr lang="da-DK" dirty="0"/>
                  <a:t>d</a:t>
                </a:r>
                <a:r>
                  <a:rPr lang="en-DK" dirty="0"/>
                  <a:t>a</a:t>
                </a:r>
                <a:r>
                  <a:rPr lang="da-DK" dirty="0"/>
                  <a:t>t</a:t>
                </a:r>
                <a:r>
                  <a:rPr lang="en-DK" dirty="0"/>
                  <a:t>a </a:t>
                </a:r>
                <a:r>
                  <a:rPr lang="da-DK" dirty="0"/>
                  <a:t>a</a:t>
                </a:r>
                <a:r>
                  <a:rPr lang="en-DK" dirty="0"/>
                  <a:t>n</a:t>
                </a:r>
                <a:r>
                  <a:rPr lang="da-DK" dirty="0"/>
                  <a:t>d</a:t>
                </a:r>
                <a:r>
                  <a:rPr lang="en-DK" dirty="0"/>
                  <a:t> </a:t>
                </a:r>
                <a14:m>
                  <m:oMath xmlns:m="http://schemas.openxmlformats.org/officeDocument/2006/math">
                    <m:sSub>
                      <m:sSubPr>
                        <m:ctrlPr>
                          <a:rPr lang="en-DK" b="0" i="1" smtClean="0">
                            <a:latin typeface="Cambria Math" panose="02040503050406030204" pitchFamily="18" charset="0"/>
                          </a:rPr>
                        </m:ctrlPr>
                      </m:sSubPr>
                      <m:e>
                        <m:r>
                          <a:rPr lang="en-DK" b="0" i="1" smtClean="0">
                            <a:latin typeface="Cambria Math" panose="02040503050406030204" pitchFamily="18" charset="0"/>
                          </a:rPr>
                          <m:t>𝑁</m:t>
                        </m:r>
                      </m:e>
                      <m:sub>
                        <m:r>
                          <a:rPr lang="en-DK" b="0" i="1" smtClean="0">
                            <a:latin typeface="Cambria Math" panose="02040503050406030204" pitchFamily="18" charset="0"/>
                          </a:rPr>
                          <m:t>∗</m:t>
                        </m:r>
                      </m:sub>
                    </m:sSub>
                  </m:oMath>
                </a14:m>
                <a:r>
                  <a:rPr lang="en-DK" dirty="0"/>
                  <a:t> new input data.</a:t>
                </a:r>
              </a:p>
              <a:p>
                <a:pPr marL="0" indent="0">
                  <a:buNone/>
                </a:pPr>
                <a:endParaRPr lang="en-DK" dirty="0"/>
              </a:p>
              <a:p>
                <a:pPr marL="0" indent="0">
                  <a:buNone/>
                </a:pPr>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a:stretch>
              </a:blipFill>
            </p:spPr>
            <p:txBody>
              <a:bodyPr/>
              <a:lstStyle/>
              <a:p>
                <a:r>
                  <a:rPr lang="en-DK">
                    <a:noFill/>
                  </a:rPr>
                  <a:t> </a:t>
                </a:r>
              </a:p>
            </p:txBody>
          </p:sp>
        </mc:Fallback>
      </mc:AlternateContent>
    </p:spTree>
    <p:custDataLst>
      <p:custData r:id="rId1"/>
      <p:custData r:id="rId2"/>
      <p:tags r:id="rId3"/>
    </p:custDataLst>
    <p:extLst>
      <p:ext uri="{BB962C8B-B14F-4D97-AF65-F5344CB8AC3E}">
        <p14:creationId xmlns:p14="http://schemas.microsoft.com/office/powerpoint/2010/main" val="319265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DK" dirty="0"/>
          </a:p>
          <a:p>
            <a:pPr marL="0" indent="0">
              <a:buNone/>
            </a:pPr>
            <a:endParaRPr lang="da-DK" dirty="0"/>
          </a:p>
        </p:txBody>
      </p:sp>
      <p:sp>
        <p:nvSpPr>
          <p:cNvPr id="2" name="Rectangle 1">
            <a:extLst>
              <a:ext uri="{FF2B5EF4-FFF2-40B4-BE49-F238E27FC236}">
                <a16:creationId xmlns:a16="http://schemas.microsoft.com/office/drawing/2014/main" id="{8FE64F7C-A0E9-459C-8BE7-A479DF80750B}"/>
              </a:ext>
            </a:extLst>
          </p:cNvPr>
          <p:cNvSpPr/>
          <p:nvPr/>
        </p:nvSpPr>
        <p:spPr>
          <a:xfrm>
            <a:off x="3048000" y="2967335"/>
            <a:ext cx="6096000" cy="923330"/>
          </a:xfrm>
          <a:prstGeom prst="rect">
            <a:avLst/>
          </a:prstGeom>
        </p:spPr>
        <p:txBody>
          <a:bodyPr>
            <a:spAutoFit/>
          </a:bodyPr>
          <a:lstStyle/>
          <a:p>
            <a:r>
              <a:rPr lang="en-US" dirty="0">
                <a:solidFill>
                  <a:srgbClr val="000000"/>
                </a:solidFill>
                <a:latin typeface="Helvetica Neue"/>
              </a:rPr>
              <a:t>more formally, "noise model" refers to anything that we're modeling as </a:t>
            </a:r>
            <a:r>
              <a:rPr lang="en-US" b="1" dirty="0">
                <a:solidFill>
                  <a:srgbClr val="000000"/>
                </a:solidFill>
                <a:latin typeface="Helvetica Neue"/>
              </a:rPr>
              <a:t>stochastic</a:t>
            </a:r>
            <a:r>
              <a:rPr lang="en-US" dirty="0">
                <a:solidFill>
                  <a:srgbClr val="000000"/>
                </a:solidFill>
                <a:latin typeface="Helvetica Neue"/>
              </a:rPr>
              <a:t> and the "mean model" refers to anything that we're modeling as </a:t>
            </a:r>
            <a:r>
              <a:rPr lang="en-US" b="1" dirty="0">
                <a:solidFill>
                  <a:srgbClr val="000000"/>
                </a:solidFill>
                <a:latin typeface="Helvetica Neue"/>
              </a:rPr>
              <a:t>deterministic</a:t>
            </a:r>
            <a:r>
              <a:rPr lang="en-US" dirty="0">
                <a:solidFill>
                  <a:srgbClr val="000000"/>
                </a:solidFill>
                <a:latin typeface="Helvetica Neue"/>
              </a:rPr>
              <a:t>.</a:t>
            </a:r>
            <a:endParaRPr lang="en-DK" dirty="0"/>
          </a:p>
        </p:txBody>
      </p:sp>
    </p:spTree>
    <p:custDataLst>
      <p:custData r:id="rId1"/>
      <p:custData r:id="rId2"/>
      <p:tags r:id="rId3"/>
    </p:custDataLst>
    <p:extLst>
      <p:ext uri="{BB962C8B-B14F-4D97-AF65-F5344CB8AC3E}">
        <p14:creationId xmlns:p14="http://schemas.microsoft.com/office/powerpoint/2010/main" val="25963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DK" dirty="0"/>
          </a:p>
          <a:p>
            <a:r>
              <a:rPr lang="en-US" dirty="0"/>
              <a:t>The definition of a Gaussian Process is a probability distribution over functions</a:t>
            </a:r>
            <a:r>
              <a:rPr lang="en-DK" dirty="0"/>
              <a:t>.</a:t>
            </a:r>
          </a:p>
          <a:p>
            <a:endParaRPr lang="en-DK" dirty="0"/>
          </a:p>
          <a:p>
            <a:pPr marL="0" indent="0">
              <a:buNone/>
            </a:pPr>
            <a:r>
              <a:rPr lang="en-US" dirty="0"/>
              <a:t>More formally, it is a collection of random variables, any finite number of which have a joint Gaussian distribution. This makes it a generalization of the multivariate Gaussian distribution dealing with infinitely many variable.</a:t>
            </a:r>
            <a:endParaRPr lang="en-DK" dirty="0"/>
          </a:p>
          <a:p>
            <a:pPr marL="0" indent="0">
              <a:buNone/>
            </a:pPr>
            <a:endParaRPr lang="en-DK" dirty="0"/>
          </a:p>
          <a:p>
            <a:pPr marL="0" indent="0">
              <a:buNone/>
            </a:pPr>
            <a:r>
              <a:rPr lang="en-US" dirty="0"/>
              <a:t>Instead of inferring a distribution over the parameters of a parametric function</a:t>
            </a:r>
            <a:r>
              <a:rPr lang="en-DK" dirty="0"/>
              <a:t>,</a:t>
            </a:r>
            <a:r>
              <a:rPr lang="en-US" dirty="0"/>
              <a:t> Gaussian processes can be used to infer a distribution over functions directly</a:t>
            </a:r>
            <a:r>
              <a:rPr lang="en-DK" dirty="0"/>
              <a:t>. </a:t>
            </a:r>
            <a:r>
              <a:rPr lang="en-US" dirty="0"/>
              <a:t>A Gaussian process defines a prior over functions. After having observed some function values it can be converted into a posterior over functions.</a:t>
            </a:r>
            <a:r>
              <a:rPr lang="en-DK" dirty="0"/>
              <a:t> </a:t>
            </a:r>
          </a:p>
          <a:p>
            <a:pPr marL="0" indent="0">
              <a:buNone/>
            </a:pPr>
            <a:r>
              <a:rPr lang="en-DK" dirty="0"/>
              <a:t>- This is the idea behind Bayesian inference </a:t>
            </a:r>
            <a:r>
              <a:rPr lang="en-DK" dirty="0">
                <a:sym typeface="Wingdings" panose="05000000000000000000" pitchFamily="2" charset="2"/>
              </a:rPr>
              <a:t> we update our hypothesis as new information becomes available, which for GPs is the training data</a:t>
            </a:r>
            <a:endParaRPr lang="en-DK" dirty="0"/>
          </a:p>
          <a:p>
            <a:endParaRPr lang="en-DK" dirty="0"/>
          </a:p>
          <a:p>
            <a:r>
              <a:rPr lang="en-DK" dirty="0"/>
              <a:t>T</a:t>
            </a:r>
            <a:r>
              <a:rPr lang="da-DK" dirty="0"/>
              <a:t>h</a:t>
            </a:r>
            <a:r>
              <a:rPr lang="en-DK" dirty="0"/>
              <a:t>a</a:t>
            </a:r>
            <a:r>
              <a:rPr lang="da-DK" dirty="0"/>
              <a:t>t</a:t>
            </a:r>
            <a:r>
              <a:rPr lang="en-DK" dirty="0"/>
              <a:t> </a:t>
            </a:r>
            <a:r>
              <a:rPr lang="da-DK" dirty="0"/>
              <a:t>i</a:t>
            </a:r>
            <a:r>
              <a:rPr lang="en-DK" dirty="0"/>
              <a:t>s, </a:t>
            </a:r>
            <a:r>
              <a:rPr lang="da-DK" dirty="0"/>
              <a:t>w</a:t>
            </a:r>
            <a:r>
              <a:rPr lang="en-DK" dirty="0"/>
              <a:t>e </a:t>
            </a:r>
            <a:r>
              <a:rPr lang="en-US" dirty="0"/>
              <a:t>treat our observed data and the data we want to predict as a joint distribution</a:t>
            </a:r>
            <a:r>
              <a:rPr lang="en-DK" dirty="0"/>
              <a:t>,</a:t>
            </a:r>
            <a:r>
              <a:rPr lang="en-US" dirty="0"/>
              <a:t> and then</a:t>
            </a:r>
            <a:r>
              <a:rPr lang="en-DK" dirty="0"/>
              <a:t> </a:t>
            </a:r>
            <a:r>
              <a:rPr lang="da-DK" dirty="0"/>
              <a:t>w</a:t>
            </a:r>
            <a:r>
              <a:rPr lang="en-DK" dirty="0"/>
              <a:t>e</a:t>
            </a:r>
            <a:r>
              <a:rPr lang="en-US" dirty="0"/>
              <a:t> transform this into a conditional</a:t>
            </a:r>
            <a:r>
              <a:rPr lang="en-DK" dirty="0"/>
              <a:t> </a:t>
            </a:r>
            <a:r>
              <a:rPr lang="da-DK" dirty="0"/>
              <a:t>p</a:t>
            </a:r>
            <a:r>
              <a:rPr lang="en-DK" dirty="0"/>
              <a:t>r</a:t>
            </a:r>
            <a:r>
              <a:rPr lang="da-DK" dirty="0"/>
              <a:t>o</a:t>
            </a:r>
            <a:r>
              <a:rPr lang="en-DK" dirty="0"/>
              <a:t>b</a:t>
            </a:r>
            <a:r>
              <a:rPr lang="da-DK" dirty="0"/>
              <a:t>a</a:t>
            </a:r>
            <a:r>
              <a:rPr lang="en-DK" dirty="0"/>
              <a:t>b</a:t>
            </a:r>
            <a:r>
              <a:rPr lang="da-DK" dirty="0"/>
              <a:t>i</a:t>
            </a:r>
            <a:r>
              <a:rPr lang="en-DK" dirty="0"/>
              <a:t>l</a:t>
            </a:r>
            <a:r>
              <a:rPr lang="da-DK" dirty="0"/>
              <a:t>i</a:t>
            </a:r>
            <a:r>
              <a:rPr lang="en-DK" dirty="0"/>
              <a:t>t</a:t>
            </a:r>
            <a:r>
              <a:rPr lang="da-DK" dirty="0"/>
              <a:t>y</a:t>
            </a:r>
            <a:r>
              <a:rPr lang="en-US" dirty="0"/>
              <a:t>, where we condition on our labelled data. </a:t>
            </a:r>
            <a:endParaRPr lang="en-DK" dirty="0"/>
          </a:p>
          <a:p>
            <a:endParaRPr lang="en-DK" dirty="0"/>
          </a:p>
          <a:p>
            <a:r>
              <a:rPr lang="da-DK" dirty="0"/>
              <a:t>I</a:t>
            </a:r>
            <a:r>
              <a:rPr lang="en-DK" dirty="0"/>
              <a:t>n GPs </a:t>
            </a:r>
            <a:r>
              <a:rPr lang="da-DK" dirty="0"/>
              <a:t>t</a:t>
            </a:r>
            <a:r>
              <a:rPr lang="en-DK" dirty="0"/>
              <a:t>h</a:t>
            </a:r>
            <a:r>
              <a:rPr lang="da-DK" dirty="0"/>
              <a:t>e</a:t>
            </a:r>
            <a:r>
              <a:rPr lang="en-DK" dirty="0"/>
              <a:t> </a:t>
            </a:r>
            <a:r>
              <a:rPr lang="da-DK" dirty="0"/>
              <a:t>n</a:t>
            </a:r>
            <a:r>
              <a:rPr lang="en-DK" dirty="0"/>
              <a:t>umber of parameters grow with </a:t>
            </a:r>
            <a:r>
              <a:rPr lang="da-DK" dirty="0"/>
              <a:t>t</a:t>
            </a:r>
            <a:r>
              <a:rPr lang="en-DK" dirty="0"/>
              <a:t>h</a:t>
            </a:r>
            <a:r>
              <a:rPr lang="da-DK" dirty="0"/>
              <a:t>e</a:t>
            </a:r>
            <a:r>
              <a:rPr lang="en-DK" dirty="0"/>
              <a:t> </a:t>
            </a:r>
            <a:r>
              <a:rPr lang="da-DK" dirty="0"/>
              <a:t>n</a:t>
            </a:r>
            <a:r>
              <a:rPr lang="en-DK" dirty="0"/>
              <a:t>u</a:t>
            </a:r>
            <a:r>
              <a:rPr lang="da-DK" dirty="0"/>
              <a:t>m</a:t>
            </a:r>
            <a:r>
              <a:rPr lang="en-DK" dirty="0"/>
              <a:t>b</a:t>
            </a:r>
            <a:r>
              <a:rPr lang="da-DK" dirty="0"/>
              <a:t>e</a:t>
            </a:r>
            <a:r>
              <a:rPr lang="en-DK" dirty="0"/>
              <a:t>r </a:t>
            </a:r>
            <a:r>
              <a:rPr lang="da-DK" dirty="0"/>
              <a:t>o</a:t>
            </a:r>
            <a:r>
              <a:rPr lang="en-DK" dirty="0"/>
              <a:t>f </a:t>
            </a:r>
            <a:r>
              <a:rPr lang="da-DK" dirty="0"/>
              <a:t>d</a:t>
            </a:r>
            <a:r>
              <a:rPr lang="en-DK" dirty="0"/>
              <a:t>a</a:t>
            </a:r>
            <a:r>
              <a:rPr lang="da-DK" dirty="0"/>
              <a:t>t</a:t>
            </a:r>
            <a:r>
              <a:rPr lang="en-DK" dirty="0"/>
              <a:t>a </a:t>
            </a:r>
            <a:r>
              <a:rPr lang="da-DK" dirty="0"/>
              <a:t>p</a:t>
            </a:r>
            <a:r>
              <a:rPr lang="en-DK" dirty="0"/>
              <a:t>o</a:t>
            </a:r>
            <a:r>
              <a:rPr lang="da-DK" dirty="0"/>
              <a:t>i</a:t>
            </a:r>
            <a:r>
              <a:rPr lang="en-DK" dirty="0"/>
              <a:t>n</a:t>
            </a:r>
            <a:r>
              <a:rPr lang="da-DK" dirty="0"/>
              <a:t>t</a:t>
            </a:r>
            <a:r>
              <a:rPr lang="en-DK" dirty="0"/>
              <a:t>s, thus making it a (infinitely) </a:t>
            </a:r>
            <a:r>
              <a:rPr lang="da-DK" dirty="0"/>
              <a:t>n</a:t>
            </a:r>
            <a:r>
              <a:rPr lang="en-DK" dirty="0"/>
              <a:t>o</a:t>
            </a:r>
            <a:r>
              <a:rPr lang="da-DK" dirty="0"/>
              <a:t>n</a:t>
            </a:r>
            <a:r>
              <a:rPr lang="en-DK" dirty="0"/>
              <a:t>-</a:t>
            </a:r>
            <a:r>
              <a:rPr lang="da-DK" dirty="0"/>
              <a:t>p</a:t>
            </a:r>
            <a:r>
              <a:rPr lang="en-DK" dirty="0"/>
              <a:t>a</a:t>
            </a:r>
            <a:r>
              <a:rPr lang="da-DK" dirty="0"/>
              <a:t>r</a:t>
            </a:r>
            <a:r>
              <a:rPr lang="en-DK" dirty="0"/>
              <a:t>a</a:t>
            </a:r>
            <a:r>
              <a:rPr lang="da-DK" dirty="0"/>
              <a:t>m</a:t>
            </a:r>
            <a:r>
              <a:rPr lang="en-DK" dirty="0"/>
              <a:t>e</a:t>
            </a:r>
            <a:r>
              <a:rPr lang="da-DK" dirty="0"/>
              <a:t>t</a:t>
            </a:r>
            <a:r>
              <a:rPr lang="en-DK" dirty="0"/>
              <a:t>r</a:t>
            </a:r>
            <a:r>
              <a:rPr lang="da-DK" dirty="0"/>
              <a:t>i</a:t>
            </a:r>
            <a:r>
              <a:rPr lang="en-DK" dirty="0"/>
              <a:t>c </a:t>
            </a:r>
            <a:r>
              <a:rPr lang="da-DK" dirty="0"/>
              <a:t>a</a:t>
            </a:r>
            <a:r>
              <a:rPr lang="en-DK" dirty="0"/>
              <a:t>p</a:t>
            </a:r>
            <a:r>
              <a:rPr lang="da-DK" dirty="0"/>
              <a:t>p</a:t>
            </a:r>
            <a:r>
              <a:rPr lang="en-DK" dirty="0"/>
              <a:t>r</a:t>
            </a:r>
            <a:r>
              <a:rPr lang="da-DK" dirty="0"/>
              <a:t>o</a:t>
            </a:r>
            <a:r>
              <a:rPr lang="en-DK" dirty="0"/>
              <a:t>a</a:t>
            </a:r>
            <a:r>
              <a:rPr lang="da-DK" dirty="0"/>
              <a:t>c</a:t>
            </a:r>
            <a:r>
              <a:rPr lang="en-DK" dirty="0"/>
              <a:t>h</a:t>
            </a:r>
          </a:p>
          <a:p>
            <a:endParaRPr lang="en-DK" dirty="0"/>
          </a:p>
          <a:p>
            <a:endParaRPr lang="en-DK" dirty="0"/>
          </a:p>
          <a:p>
            <a:endParaRPr lang="da-DK" dirty="0"/>
          </a:p>
        </p:txBody>
      </p:sp>
    </p:spTree>
    <p:custDataLst>
      <p:custData r:id="rId1"/>
      <p:custData r:id="rId2"/>
      <p:tags r:id="rId3"/>
    </p:custDataLst>
    <p:extLst>
      <p:ext uri="{BB962C8B-B14F-4D97-AF65-F5344CB8AC3E}">
        <p14:creationId xmlns:p14="http://schemas.microsoft.com/office/powerpoint/2010/main" val="2679885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C8C45C-947F-4981-8B3F-4F32E973C901}" type="slidenum">
              <a:rPr lang="en-GB" smtClean="0"/>
              <a:pPr/>
              <a:t>16</a:t>
            </a:fld>
            <a:endParaRPr lang="en-GB" dirty="0"/>
          </a:p>
        </p:txBody>
      </p:sp>
    </p:spTree>
    <p:custDataLst>
      <p:custData r:id="rId1"/>
      <p:custData r:id="rId2"/>
      <p:tags r:id="rId3"/>
    </p:custDataLst>
    <p:extLst>
      <p:ext uri="{BB962C8B-B14F-4D97-AF65-F5344CB8AC3E}">
        <p14:creationId xmlns:p14="http://schemas.microsoft.com/office/powerpoint/2010/main" val="7183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421126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dirty="0"/>
                  <a:t>A D-dimensional vector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𝐷</m:t>
                            </m:r>
                          </m:sub>
                        </m:sSub>
                      </m:e>
                    </m:d>
                  </m:oMath>
                </a14:m>
                <a:r>
                  <a:rPr lang="en-US" dirty="0"/>
                  <a:t> is said to be multivariate Gaussian distributed if all linear combinations of x are Gaussian distributed with some mean (m) and variance (v),</a:t>
                </a:r>
              </a:p>
              <a:p>
                <a:pPr marL="0" indent="0">
                  <a:buNone/>
                </a:pPr>
                <a:endParaRPr lang="da-DK"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𝑦</m:t>
                      </m:r>
                      <m:r>
                        <a:rPr lang="da-DK" b="0" i="1" smtClean="0">
                          <a:latin typeface="Cambria Math" panose="02040503050406030204" pitchFamily="18" charset="0"/>
                        </a:rPr>
                        <m:t>=</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𝑎</m:t>
                          </m:r>
                        </m:e>
                        <m:sup>
                          <m:r>
                            <a:rPr lang="da-DK" b="0" i="1" smtClean="0">
                              <a:latin typeface="Cambria Math" panose="02040503050406030204" pitchFamily="18" charset="0"/>
                            </a:rPr>
                            <m:t>𝑇</m:t>
                          </m:r>
                        </m:sup>
                      </m:sSup>
                      <m:r>
                        <a:rPr lang="da-DK" b="0" i="1" smtClean="0">
                          <a:latin typeface="Cambria Math" panose="02040503050406030204" pitchFamily="18" charset="0"/>
                        </a:rPr>
                        <m:t>𝑥</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𝑎</m:t>
                          </m:r>
                        </m:e>
                        <m:sub>
                          <m:r>
                            <a:rPr lang="da-DK" b="0" i="1" smtClean="0">
                              <a:latin typeface="Cambria Math" panose="02040503050406030204" pitchFamily="18" charset="0"/>
                            </a:rPr>
                            <m:t>1</m:t>
                          </m:r>
                        </m:sub>
                      </m:sSub>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𝑎</m:t>
                          </m:r>
                        </m:e>
                        <m:sub>
                          <m:r>
                            <a:rPr lang="da-DK" b="0" i="1" smtClean="0">
                              <a:latin typeface="Cambria Math" panose="02040503050406030204" pitchFamily="18" charset="0"/>
                            </a:rPr>
                            <m:t>𝐷</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𝐷</m:t>
                          </m:r>
                        </m:sub>
                      </m:sSub>
                      <m:r>
                        <a:rPr lang="da-DK" b="0" i="1" smtClean="0">
                          <a:latin typeface="Cambria Math" panose="02040503050406030204" pitchFamily="18" charset="0"/>
                        </a:rPr>
                        <m:t> </m:t>
                      </m:r>
                      <m:r>
                        <a:rPr lang="da-DK"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Ν</m:t>
                      </m:r>
                      <m:d>
                        <m:dPr>
                          <m:ctrlPr>
                            <a:rPr lang="da-DK" b="0" i="1" smtClean="0">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𝑚</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𝑣</m:t>
                          </m:r>
                        </m:e>
                      </m:d>
                    </m:oMath>
                  </m:oMathPara>
                </a14:m>
                <a:endParaRPr lang="en-US" dirty="0"/>
              </a:p>
              <a:p>
                <a:pPr marL="0" indent="0">
                  <a:buNone/>
                </a:pPr>
                <a:r>
                  <a:rPr lang="en-US" dirty="0"/>
                  <a:t>for all </a:t>
                </a:r>
                <a14:m>
                  <m:oMath xmlns:m="http://schemas.openxmlformats.org/officeDocument/2006/math">
                    <m:r>
                      <a:rPr lang="da-DK" b="0" i="1" smtClean="0">
                        <a:latin typeface="Cambria Math" panose="02040503050406030204" pitchFamily="18" charset="0"/>
                      </a:rPr>
                      <m:t>𝑎</m:t>
                    </m:r>
                    <m:r>
                      <a:rPr lang="da-DK" b="0" i="1" smtClean="0">
                        <a:latin typeface="Cambria Math" panose="02040503050406030204" pitchFamily="18" charset="0"/>
                      </a:rPr>
                      <m:t>∈</m:t>
                    </m:r>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𝐷</m:t>
                        </m:r>
                      </m:sup>
                    </m:sSup>
                    <m:r>
                      <a:rPr lang="da-DK"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da-DK" b="0" i="1" smtClean="0">
                        <a:latin typeface="Cambria Math" panose="02040503050406030204" pitchFamily="18" charset="0"/>
                      </a:rPr>
                      <m:t>𝑎</m:t>
                    </m:r>
                    <m:r>
                      <a:rPr lang="da-DK" b="0" i="1" smtClean="0">
                        <a:latin typeface="Cambria Math" panose="02040503050406030204" pitchFamily="18" charset="0"/>
                      </a:rPr>
                      <m:t>≠0</m:t>
                    </m:r>
                  </m:oMath>
                </a14:m>
                <a:r>
                  <a:rPr lang="en-US" dirty="0"/>
                  <a:t>.</a:t>
                </a:r>
              </a:p>
              <a:p>
                <a:endParaRPr lang="en-US" dirty="0"/>
              </a:p>
              <a:p>
                <a:endParaRPr lang="en-US" dirty="0"/>
              </a:p>
              <a:p>
                <a:r>
                  <a:rPr lang="en-US" dirty="0"/>
                  <a:t>The Gaussian distributed of vector x is usually denoted by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Ν</m:t>
                    </m:r>
                    <m:d>
                      <m:dPr>
                        <m:ctrlPr>
                          <a:rPr lang="da-DK" i="1">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𝜇</m:t>
                        </m:r>
                        <m:r>
                          <a:rPr lang="da-DK" i="1">
                            <a:latin typeface="Cambria Math" panose="02040503050406030204" pitchFamily="18" charset="0"/>
                            <a:ea typeface="Cambria Math" panose="02040503050406030204" pitchFamily="18" charset="0"/>
                          </a:rPr>
                          <m:t>,</m:t>
                        </m:r>
                        <m:r>
                          <m:rPr>
                            <m:sty m:val="p"/>
                          </m:rPr>
                          <a:rPr lang="da-DK" b="0" i="0" smtClean="0">
                            <a:latin typeface="Cambria Math" panose="02040503050406030204" pitchFamily="18" charset="0"/>
                            <a:ea typeface="Cambria Math" panose="02040503050406030204" pitchFamily="18" charset="0"/>
                          </a:rPr>
                          <m:t>Σ</m:t>
                        </m:r>
                      </m:e>
                    </m:d>
                    <m:r>
                      <a:rPr lang="da-DK" b="0" i="0" smtClean="0">
                        <a:latin typeface="Cambria Math" panose="02040503050406030204" pitchFamily="18" charset="0"/>
                        <a:ea typeface="Cambria Math" panose="02040503050406030204" pitchFamily="18" charset="0"/>
                      </a:rPr>
                      <m:t>,</m:t>
                    </m:r>
                  </m:oMath>
                </a14:m>
                <a:r>
                  <a:rPr lang="en-US" dirty="0"/>
                  <a:t> where </a:t>
                </a:r>
              </a:p>
              <a:p>
                <a:pPr lvl="1"/>
                <a14:m>
                  <m:oMath xmlns:m="http://schemas.openxmlformats.org/officeDocument/2006/math">
                    <m:r>
                      <a:rPr lang="da-DK" b="0" i="1" smtClean="0">
                        <a:latin typeface="Cambria Math" panose="02040503050406030204" pitchFamily="18" charset="0"/>
                      </a:rPr>
                      <m:t>𝜇</m:t>
                    </m:r>
                  </m:oMath>
                </a14:m>
                <a:r>
                  <a:rPr lang="en-US" dirty="0"/>
                  <a:t> is the D-dimensional mean value vector</a:t>
                </a:r>
                <a:endParaRPr lang="da-DK" b="0" i="0" dirty="0">
                  <a:latin typeface="Cambria Math" panose="02040503050406030204" pitchFamily="18" charset="0"/>
                </a:endParaRPr>
              </a:p>
              <a:p>
                <a:pPr lvl="1"/>
                <a14:m>
                  <m:oMath xmlns:m="http://schemas.openxmlformats.org/officeDocument/2006/math">
                    <m:r>
                      <m:rPr>
                        <m:sty m:val="p"/>
                      </m:rPr>
                      <a:rPr lang="da-DK" b="0" i="0" smtClean="0">
                        <a:latin typeface="Cambria Math" panose="02040503050406030204" pitchFamily="18" charset="0"/>
                      </a:rPr>
                      <m:t>Σ</m:t>
                    </m:r>
                  </m:oMath>
                </a14:m>
                <a:r>
                  <a:rPr lang="en-US" dirty="0"/>
                  <a:t> is the </a:t>
                </a:r>
                <a14:m>
                  <m:oMath xmlns:m="http://schemas.openxmlformats.org/officeDocument/2006/math">
                    <m:r>
                      <a:rPr lang="da-DK" b="0" i="1" smtClean="0">
                        <a:latin typeface="Cambria Math" panose="02040503050406030204" pitchFamily="18" charset="0"/>
                      </a:rPr>
                      <m:t>𝐷</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𝐷</m:t>
                    </m:r>
                    <m:r>
                      <a:rPr lang="da-DK" b="0" i="1" smtClean="0">
                        <a:latin typeface="Cambria Math" panose="02040503050406030204" pitchFamily="18" charset="0"/>
                        <a:ea typeface="Cambria Math" panose="02040503050406030204" pitchFamily="18" charset="0"/>
                      </a:rPr>
                      <m:t> </m:t>
                    </m:r>
                  </m:oMath>
                </a14:m>
                <a:r>
                  <a:rPr lang="en-US" dirty="0"/>
                  <a:t>covariance matrix, describing the variance along the diagonal for each </a:t>
                </a:r>
                <a:r>
                  <a:rPr lang="en-US" dirty="0" err="1"/>
                  <a:t>i</a:t>
                </a:r>
                <a:r>
                  <a:rPr lang="en-US" baseline="30000" dirty="0" err="1"/>
                  <a:t>th</a:t>
                </a:r>
                <a:r>
                  <a:rPr lang="en-US" dirty="0"/>
                  <a:t> variable, and the covariance between all random variables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in the off-diagonal elements (for </a:t>
                </a:r>
                <a14:m>
                  <m:oMath xmlns:m="http://schemas.openxmlformats.org/officeDocument/2006/math">
                    <m:r>
                      <a:rPr lang="da-DK" b="0" i="1" smtClean="0">
                        <a:latin typeface="Cambria Math" panose="02040503050406030204" pitchFamily="18" charset="0"/>
                      </a:rPr>
                      <m:t>𝑖</m:t>
                    </m:r>
                    <m:r>
                      <a:rPr lang="da-DK" b="0" i="1" smtClean="0">
                        <a:latin typeface="Cambria Math" panose="02040503050406030204" pitchFamily="18" charset="0"/>
                      </a:rPr>
                      <m:t>≠</m:t>
                    </m:r>
                    <m:r>
                      <a:rPr lang="da-DK" b="0" i="1" smtClean="0">
                        <a:latin typeface="Cambria Math" panose="02040503050406030204" pitchFamily="18" charset="0"/>
                      </a:rPr>
                      <m:t>𝑗</m:t>
                    </m:r>
                    <m:r>
                      <a:rPr lang="da-DK" b="0" i="1" smtClean="0">
                        <a:latin typeface="Cambria Math" panose="02040503050406030204" pitchFamily="18" charset="0"/>
                      </a:rPr>
                      <m:t>)</m:t>
                    </m:r>
                  </m:oMath>
                </a14:m>
                <a:endParaRPr lang="da-DK" b="0" dirty="0"/>
              </a:p>
              <a:p>
                <a:pPr lvl="1"/>
                <a:r>
                  <a:rPr lang="en-US" dirty="0"/>
                  <a:t>The covariance matrix is symmetric and positive semi-definite</a:t>
                </a:r>
              </a:p>
              <a:p>
                <a:pPr marL="226800" lvl="1" indent="0">
                  <a:buNone/>
                </a:pPr>
                <a:endParaRPr lang="en-US" dirty="0"/>
              </a:p>
              <a:p>
                <a:pPr marL="226800" lvl="1" indent="0">
                  <a:buNone/>
                </a:pPr>
                <a:endParaRPr lang="en-US" dirty="0"/>
              </a:p>
            </p:txBody>
          </p:sp>
        </mc:Choice>
        <mc:Fallback xmlns="">
          <p:sp>
            <p:nvSpPr>
              <p:cNvPr id="8" name="Content Placeholder 7">
                <a:extLst>
                  <a:ext uri="{FF2B5EF4-FFF2-40B4-BE49-F238E27FC236}">
                    <a16:creationId xmlns:a16="http://schemas.microsoft.com/office/drawing/2014/main" id="{E2FB3A7C-F131-4FFA-A308-233125984DB1}"/>
                  </a:ext>
                </a:extLst>
              </p:cNvPr>
              <p:cNvSpPr>
                <a:spLocks noGrp="1" noRot="1" noChangeAspect="1" noMove="1" noResize="1" noEditPoints="1" noAdjustHandles="1" noChangeArrowheads="1" noChangeShapeType="1" noTextEdit="1"/>
              </p:cNvSpPr>
              <p:nvPr>
                <p:ph idx="1"/>
              </p:nvPr>
            </p:nvSpPr>
            <p:spPr>
              <a:blipFill>
                <a:blip r:embed="rId5"/>
                <a:stretch>
                  <a:fillRect l="-1292" t="-1778"/>
                </a:stretch>
              </a:blipFill>
            </p:spPr>
            <p:txBody>
              <a:bodyPr/>
              <a:lstStyle/>
              <a:p>
                <a:r>
                  <a:rPr lang="da-DK">
                    <a:noFill/>
                  </a:rPr>
                  <a:t> </a:t>
                </a:r>
              </a:p>
            </p:txBody>
          </p:sp>
        </mc:Fallback>
      </mc:AlternateContent>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5047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da-DK" b="1" dirty="0"/>
                  <a:t>Why are Gaussian distributions used in machine learning and statistics?</a:t>
                </a:r>
              </a:p>
              <a:p>
                <a:pPr marL="342900" indent="-342900">
                  <a:buFont typeface="+mj-lt"/>
                  <a:buAutoNum type="arabicPeriod"/>
                </a:pPr>
                <a:r>
                  <a:rPr lang="da-DK" dirty="0"/>
                  <a:t>Central Limit Theorem (asymptotic distribution) </a:t>
                </a:r>
                <a:r>
                  <a:rPr lang="da-DK" dirty="0">
                    <a:sym typeface="Wingdings" panose="05000000000000000000" pitchFamily="2" charset="2"/>
                  </a:rPr>
                  <a:t> as </a:t>
                </a:r>
                <a14:m>
                  <m:oMath xmlns:m="http://schemas.openxmlformats.org/officeDocument/2006/math">
                    <m:r>
                      <a:rPr lang="da-DK" b="0" i="1" smtClean="0">
                        <a:latin typeface="Cambria Math" panose="02040503050406030204" pitchFamily="18" charset="0"/>
                        <a:sym typeface="Wingdings" panose="05000000000000000000" pitchFamily="2" charset="2"/>
                      </a:rPr>
                      <m:t>𝑛</m:t>
                    </m:r>
                    <m:r>
                      <a:rPr lang="da-DK" b="0" i="0" smtClean="0">
                        <a:latin typeface="Cambria Math" panose="02040503050406030204" pitchFamily="18" charset="0"/>
                        <a:sym typeface="Wingdings" panose="05000000000000000000" pitchFamily="2" charset="2"/>
                      </a:rPr>
                      <m:t>→</m:t>
                    </m:r>
                    <m:r>
                      <a:rPr lang="da-DK" b="0" i="1" smtClean="0">
                        <a:latin typeface="Cambria Math" panose="02040503050406030204" pitchFamily="18" charset="0"/>
                        <a:sym typeface="Wingdings" panose="05000000000000000000" pitchFamily="2" charset="2"/>
                      </a:rPr>
                      <m:t>∞</m:t>
                    </m:r>
                    <m:r>
                      <a:rPr lang="da-DK" b="0" i="1" smtClean="0">
                        <a:latin typeface="Cambria Math" panose="02040503050406030204" pitchFamily="18" charset="0"/>
                        <a:sym typeface="Wingdings" panose="05000000000000000000" pitchFamily="2" charset="2"/>
                      </a:rPr>
                      <m:t>,</m:t>
                    </m:r>
                  </m:oMath>
                </a14:m>
                <a:r>
                  <a:rPr lang="en-US" dirty="0"/>
                  <a:t> the random variables distribution becomes increasingly Gaussian</a:t>
                </a:r>
              </a:p>
              <a:p>
                <a:pPr marL="342900" indent="-342900">
                  <a:buFont typeface="+mj-lt"/>
                  <a:buAutoNum type="arabicPeriod"/>
                </a:pPr>
                <a:r>
                  <a:rPr lang="en-US" dirty="0"/>
                  <a:t>Gaussians have analytical properties that enables us to manipulate them (conditional and marginal distributions are also Gaussian)</a:t>
                </a:r>
              </a:p>
              <a:p>
                <a:pPr marL="342900" indent="-342900">
                  <a:buFont typeface="+mj-lt"/>
                  <a:buAutoNum type="arabicPeriod"/>
                </a:pPr>
                <a:endParaRPr lang="en-US" dirty="0"/>
              </a:p>
              <a:p>
                <a:pPr marL="0" indent="0">
                  <a:buNone/>
                </a:pPr>
                <a:r>
                  <a:rPr lang="en-US" dirty="0"/>
                  <a:t>Due to reason 2., we can compute the mean and the covariance matrix in closed form. </a:t>
                </a:r>
              </a:p>
              <a:p>
                <a:pPr marL="0" indent="0">
                  <a:buNone/>
                </a:pPr>
                <a:endParaRPr lang="en-US" dirty="0"/>
              </a:p>
              <a:p>
                <a:pPr marL="0" indent="0">
                  <a:buNone/>
                </a:pPr>
                <a:r>
                  <a:rPr lang="en-US" dirty="0"/>
                  <a:t>The proof regarding the conditional and marginal distributions also being Gaussian is beyond the scope here as it is rather lengthy </a:t>
                </a:r>
                <a:r>
                  <a:rPr lang="en-US" dirty="0">
                    <a:sym typeface="Wingdings" panose="05000000000000000000" pitchFamily="2" charset="2"/>
                  </a:rPr>
                  <a:t></a:t>
                </a: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E2FB3A7C-F131-4FFA-A308-233125984DB1}"/>
                  </a:ext>
                </a:extLst>
              </p:cNvPr>
              <p:cNvSpPr>
                <a:spLocks noGrp="1" noRot="1" noChangeAspect="1" noMove="1" noResize="1" noEditPoints="1" noAdjustHandles="1" noChangeArrowheads="1" noChangeShapeType="1" noTextEdit="1"/>
              </p:cNvSpPr>
              <p:nvPr>
                <p:ph idx="1"/>
              </p:nvPr>
            </p:nvSpPr>
            <p:spPr>
              <a:blipFill>
                <a:blip r:embed="rId6"/>
                <a:stretch>
                  <a:fillRect l="-1292" t="-1778" r="-969"/>
                </a:stretch>
              </a:blipFill>
            </p:spPr>
            <p:txBody>
              <a:bodyPr/>
              <a:lstStyle/>
              <a:p>
                <a:r>
                  <a:rPr lang="da-DK">
                    <a:noFill/>
                  </a:rPr>
                  <a:t> </a:t>
                </a:r>
              </a:p>
            </p:txBody>
          </p:sp>
        </mc:Fallback>
      </mc:AlternateContent>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08051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pic>
        <p:nvPicPr>
          <p:cNvPr id="2" name="Content Placeholder 1">
            <a:extLst>
              <a:ext uri="{FF2B5EF4-FFF2-40B4-BE49-F238E27FC236}">
                <a16:creationId xmlns:a16="http://schemas.microsoft.com/office/drawing/2014/main" id="{1643694A-10ED-4303-AF51-117255E42906}"/>
              </a:ext>
            </a:extLst>
          </p:cNvPr>
          <p:cNvPicPr>
            <a:picLocks noGrp="1" noChangeAspect="1"/>
          </p:cNvPicPr>
          <p:nvPr>
            <p:ph idx="1"/>
          </p:nvPr>
        </p:nvPicPr>
        <p:blipFill>
          <a:blip r:embed="rId6"/>
          <a:stretch>
            <a:fillRect/>
          </a:stretch>
        </p:blipFill>
        <p:spPr>
          <a:xfrm>
            <a:off x="5839302" y="1200944"/>
            <a:ext cx="5615760" cy="4456112"/>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r>
                  <a:rPr lang="da-DK" b="1" dirty="0"/>
                  <a:t>Consider a bi-variate Gaussian distribution</a:t>
                </a:r>
              </a:p>
              <a:p>
                <a:pPr marL="0" indent="0">
                  <a:buFont typeface="Wingdings" panose="05000000000000000000" pitchFamily="2" charset="2"/>
                  <a:buNone/>
                </a:pPr>
                <a14:m>
                  <m:oMath xmlns:m="http://schemas.openxmlformats.org/officeDocument/2006/math">
                    <m:r>
                      <a:rPr lang="da-DK" b="0" i="1" smtClean="0">
                        <a:latin typeface="Cambria Math" panose="02040503050406030204" pitchFamily="18" charset="0"/>
                      </a:rPr>
                      <m:t>𝑁</m:t>
                    </m:r>
                    <m:d>
                      <m:dPr>
                        <m:ctrlPr>
                          <a:rPr lang="da-DK" b="0" i="1" smtClean="0">
                            <a:latin typeface="Cambria Math" panose="02040503050406030204" pitchFamily="18" charset="0"/>
                          </a:rPr>
                        </m:ctrlPr>
                      </m:dPr>
                      <m:e>
                        <m:r>
                          <a:rPr lang="da-DK" b="0" i="1" smtClean="0">
                            <a:latin typeface="Cambria Math" panose="02040503050406030204" pitchFamily="18" charset="0"/>
                          </a:rPr>
                          <m:t>𝑥</m:t>
                        </m:r>
                      </m:e>
                      <m:e>
                        <m:r>
                          <a:rPr lang="da-DK" b="0" i="1" smtClean="0">
                            <a:latin typeface="Cambria Math" panose="02040503050406030204" pitchFamily="18" charset="0"/>
                          </a:rPr>
                          <m:t>𝜇</m:t>
                        </m:r>
                        <m:r>
                          <a:rPr lang="da-DK" b="0" i="1" smtClean="0">
                            <a:latin typeface="Cambria Math" panose="02040503050406030204" pitchFamily="18" charset="0"/>
                          </a:rPr>
                          <m:t>,</m:t>
                        </m:r>
                        <m:r>
                          <m:rPr>
                            <m:sty m:val="p"/>
                          </m:rPr>
                          <a:rPr lang="da-DK" b="0" i="0" smtClean="0">
                            <a:latin typeface="Cambria Math" panose="02040503050406030204" pitchFamily="18" charset="0"/>
                          </a:rPr>
                          <m:t>Σ</m:t>
                        </m:r>
                      </m:e>
                    </m:d>
                    <m:r>
                      <a:rPr lang="da-DK" b="0" i="0" smtClean="0">
                        <a:latin typeface="Cambria Math" panose="02040503050406030204" pitchFamily="18" charset="0"/>
                      </a:rPr>
                      <m:t>,</m:t>
                    </m:r>
                  </m:oMath>
                </a14:m>
                <a:r>
                  <a:rPr lang="en-US" dirty="0"/>
                  <a:t> where the mean </a:t>
                </a:r>
                <a14:m>
                  <m:oMath xmlns:m="http://schemas.openxmlformats.org/officeDocument/2006/math">
                    <m:r>
                      <a:rPr lang="da-DK" b="0" i="1" smtClean="0">
                        <a:latin typeface="Cambria Math" panose="02040503050406030204" pitchFamily="18" charset="0"/>
                      </a:rPr>
                      <m:t>𝜇</m:t>
                    </m:r>
                  </m:oMath>
                </a14:m>
                <a:r>
                  <a:rPr lang="en-US" dirty="0"/>
                  <a:t> is a vector in </a:t>
                </a:r>
                <a14:m>
                  <m:oMath xmlns:m="http://schemas.openxmlformats.org/officeDocument/2006/math">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2</m:t>
                        </m:r>
                      </m:sup>
                    </m:sSup>
                  </m:oMath>
                </a14:m>
                <a:endParaRPr lang="en-US" dirty="0"/>
              </a:p>
              <a:p>
                <a:pPr marL="0" indent="0">
                  <a:buFont typeface="Wingdings" panose="05000000000000000000" pitchFamily="2" charset="2"/>
                  <a:buNone/>
                </a:pPr>
                <a:r>
                  <a:rPr lang="en-US" dirty="0"/>
                  <a:t>and the covariance matrix </a:t>
                </a:r>
                <a14:m>
                  <m:oMath xmlns:m="http://schemas.openxmlformats.org/officeDocument/2006/math">
                    <m:r>
                      <m:rPr>
                        <m:sty m:val="p"/>
                      </m:rPr>
                      <a:rPr lang="da-DK" b="0" i="0" smtClean="0">
                        <a:latin typeface="Cambria Math" panose="02040503050406030204" pitchFamily="18" charset="0"/>
                      </a:rPr>
                      <m:t>Σ</m:t>
                    </m:r>
                  </m:oMath>
                </a14:m>
                <a:r>
                  <a:rPr lang="en-US" dirty="0"/>
                  <a:t> is a 2x2 matrix</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If we sample from this distribution we get a </a:t>
                </a:r>
              </a:p>
              <a:p>
                <a:pPr marL="0" indent="0">
                  <a:buFont typeface="Wingdings" panose="05000000000000000000" pitchFamily="2" charset="2"/>
                  <a:buNone/>
                </a:pPr>
                <a:r>
                  <a:rPr lang="en-US" dirty="0"/>
                  <a:t>2-dimensional vector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m:t>
                    </m:r>
                    <m:d>
                      <m:dPr>
                        <m:begChr m:val="["/>
                        <m:endChr m:val="]"/>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oMath>
                </a14:m>
                <a:endParaRPr lang="da-DK" b="0"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 can visualize this by plotting the value of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oMath>
                </a14:m>
                <a:r>
                  <a:rPr lang="en-US" dirty="0"/>
                  <a:t> </a:t>
                </a:r>
              </a:p>
              <a:p>
                <a:pPr marL="0" indent="0">
                  <a:buFont typeface="Wingdings" panose="05000000000000000000" pitchFamily="2" charset="2"/>
                  <a:buNone/>
                </a:pPr>
                <a:r>
                  <a:rPr lang="en-US" dirty="0"/>
                  <a:t>and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oMath>
                </a14:m>
                <a:r>
                  <a:rPr lang="en-US" dirty="0"/>
                  <a:t> and index 1 and 2, as shown in the figure</a:t>
                </a:r>
              </a:p>
              <a:p>
                <a:pPr marL="0" indent="0">
                  <a:buFont typeface="Wingdings" panose="05000000000000000000" pitchFamily="2" charset="2"/>
                  <a:buNone/>
                </a:pPr>
                <a:r>
                  <a:rPr lang="en-US" dirty="0"/>
                  <a:t>here </a:t>
                </a:r>
              </a:p>
            </p:txBody>
          </p:sp>
        </mc:Choice>
        <mc:Fallback xmlns="">
          <p:sp>
            <p:nvSpPr>
              <p:cNvPr id="10" name="Content Placeholder 7">
                <a:extLst>
                  <a:ext uri="{FF2B5EF4-FFF2-40B4-BE49-F238E27FC236}">
                    <a16:creationId xmlns:a16="http://schemas.microsoft.com/office/drawing/2014/main" id="{54AD9F5B-1285-4E3C-AF49-A1C1054415BD}"/>
                  </a:ext>
                </a:extLst>
              </p:cNvPr>
              <p:cNvSpPr txBox="1">
                <a:spLocks noRot="1" noChangeAspect="1" noMove="1" noResize="1" noEditPoints="1" noAdjustHandles="1" noChangeArrowheads="1" noChangeShapeType="1" noTextEdit="1"/>
              </p:cNvSpPr>
              <p:nvPr/>
            </p:nvSpPr>
            <p:spPr>
              <a:xfrm>
                <a:off x="431801" y="1592264"/>
                <a:ext cx="11325224" cy="4456111"/>
              </a:xfrm>
              <a:prstGeom prst="rect">
                <a:avLst/>
              </a:prstGeom>
              <a:blipFill>
                <a:blip r:embed="rId7"/>
                <a:stretch>
                  <a:fillRect l="-1292" t="-17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418153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oMath>
                </a14:m>
                <a:r>
                  <a:rPr lang="en-US" dirty="0"/>
                  <a:t> and </a:t>
                </a:r>
                <a14:m>
                  <m:oMath xmlns:m="http://schemas.openxmlformats.org/officeDocument/2006/math">
                    <m:sSub>
                      <m:sSubPr>
                        <m:ctrlPr>
                          <a:rPr lang="da-DK" b="0" i="1" dirty="0" smtClean="0">
                            <a:latin typeface="Cambria Math" panose="02040503050406030204" pitchFamily="18" charset="0"/>
                          </a:rPr>
                        </m:ctrlPr>
                      </m:sSubPr>
                      <m:e>
                        <m:r>
                          <a:rPr lang="en-US" i="1" dirty="0" smtClean="0">
                            <a:latin typeface="Cambria Math" panose="02040503050406030204" pitchFamily="18" charset="0"/>
                          </a:rPr>
                          <m:t>𝑥</m:t>
                        </m:r>
                      </m:e>
                      <m:sub>
                        <m:r>
                          <a:rPr lang="da-DK" b="0"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t>are almost independent (</a:t>
                </a:r>
                <a:r>
                  <a:rPr lang="en-US" i="1" dirty="0"/>
                  <a:t>Left</a:t>
                </a:r>
                <a:r>
                  <a:rPr lang="en-US" dirty="0"/>
                  <a:t>), i.e. the covariance between them is close to 0, the endpoints of the bar plots wiggle more than the case in which the variables are correlated (</a:t>
                </a:r>
                <a:r>
                  <a:rPr lang="en-US" i="1" dirty="0"/>
                  <a:t>Right</a:t>
                </a:r>
                <a:r>
                  <a:rPr lang="en-US" dirty="0"/>
                  <a:t>).</a:t>
                </a:r>
              </a:p>
              <a:p>
                <a:endParaRPr lang="en-US" dirty="0"/>
              </a:p>
              <a:p>
                <a:r>
                  <a:rPr lang="en-US" dirty="0"/>
                  <a:t>This is a trivial observation of correlation, but it is a key feature of Gaussian </a:t>
                </a:r>
                <a:r>
                  <a:rPr lang="en-US" dirty="0" err="1"/>
                  <a:t>Procceses</a:t>
                </a:r>
                <a:r>
                  <a:rPr lang="en-US" dirty="0"/>
                  <a:t>!</a:t>
                </a:r>
              </a:p>
              <a:p>
                <a:r>
                  <a:rPr lang="en-US" dirty="0"/>
                  <a:t>It relates to something called the </a:t>
                </a:r>
                <a:r>
                  <a:rPr lang="en-US" i="1" dirty="0"/>
                  <a:t>Smoothness Assumption</a:t>
                </a:r>
                <a:r>
                  <a:rPr lang="en-US" dirty="0"/>
                  <a:t>, where we use these indices to order variables of the multivariate Gaussian and make each variable more correlated with closer variables (distance between indices), and less correlated with variables further away from each other</a:t>
                </a: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blipFill>
                <a:blip r:embed="rId6"/>
                <a:stretch>
                  <a:fillRect l="-1184" r="-753" b="-14501"/>
                </a:stretch>
              </a:blipFill>
            </p:spPr>
            <p:txBody>
              <a:bodyPr/>
              <a:lstStyle/>
              <a:p>
                <a:r>
                  <a:rPr lang="da-DK">
                    <a:noFill/>
                  </a:rPr>
                  <a:t> </a:t>
                </a:r>
              </a:p>
            </p:txBody>
          </p:sp>
        </mc:Fallback>
      </mc:AlternateContent>
      <p:pic>
        <p:nvPicPr>
          <p:cNvPr id="5" name="Picture 4">
            <a:extLst>
              <a:ext uri="{FF2B5EF4-FFF2-40B4-BE49-F238E27FC236}">
                <a16:creationId xmlns:a16="http://schemas.microsoft.com/office/drawing/2014/main" id="{D78F59CC-AB59-43C5-A1DA-EADEFB7BB298}"/>
              </a:ext>
            </a:extLst>
          </p:cNvPr>
          <p:cNvPicPr>
            <a:picLocks noChangeAspect="1"/>
          </p:cNvPicPr>
          <p:nvPr/>
        </p:nvPicPr>
        <p:blipFill>
          <a:blip r:embed="rId7"/>
          <a:stretch>
            <a:fillRect/>
          </a:stretch>
        </p:blipFill>
        <p:spPr>
          <a:xfrm>
            <a:off x="1973613" y="1037925"/>
            <a:ext cx="8241599" cy="3193433"/>
          </a:xfrm>
          <a:prstGeom prst="rect">
            <a:avLst/>
          </a:prstGeom>
        </p:spPr>
      </p:pic>
    </p:spTree>
    <p:custDataLst>
      <p:custData r:id="rId1"/>
      <p:custData r:id="rId2"/>
      <p:tags r:id="rId3"/>
    </p:custDataLst>
    <p:extLst>
      <p:ext uri="{BB962C8B-B14F-4D97-AF65-F5344CB8AC3E}">
        <p14:creationId xmlns:p14="http://schemas.microsoft.com/office/powerpoint/2010/main" val="371044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r>
              <a:rPr lang="da-DK" dirty="0"/>
              <a:t>Now we are getting closer to Gaussian Proccesses!</a:t>
            </a:r>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pPr marL="0" indent="0">
              <a:buNone/>
            </a:pPr>
            <a:endParaRPr lang="da-DK" dirty="0"/>
          </a:p>
          <a:p>
            <a:r>
              <a:rPr lang="en-US" dirty="0"/>
              <a:t>Samples from the conditional distribution in case of almost independent (</a:t>
            </a:r>
            <a:r>
              <a:rPr lang="en-US" i="1" dirty="0"/>
              <a:t>Left</a:t>
            </a:r>
            <a:r>
              <a:rPr lang="en-US" dirty="0"/>
              <a:t>) and highly </a:t>
            </a:r>
            <a:r>
              <a:rPr lang="da-DK" dirty="0"/>
              <a:t>correlated (</a:t>
            </a:r>
            <a:r>
              <a:rPr lang="da-DK" i="1" dirty="0"/>
              <a:t>Right</a:t>
            </a:r>
            <a:r>
              <a:rPr lang="da-DK" dirty="0"/>
              <a:t>) variables</a:t>
            </a:r>
          </a:p>
          <a:p>
            <a:endParaRPr lang="da-DK" dirty="0"/>
          </a:p>
          <a:p>
            <a:r>
              <a:rPr lang="en-US" dirty="0"/>
              <a:t>This simple representation allows us to represent high-dimensional Gaussian samples in a 2D plot.</a:t>
            </a:r>
          </a:p>
          <a:p>
            <a:r>
              <a:rPr lang="en-US" dirty="0"/>
              <a:t>This is the key point to see the connection between multivariate Gaussian and the Gaussian Process regression</a:t>
            </a:r>
            <a:endParaRPr lang="da-DK" dirty="0"/>
          </a:p>
        </p:txBody>
      </p:sp>
      <p:pic>
        <p:nvPicPr>
          <p:cNvPr id="2" name="Picture 1">
            <a:extLst>
              <a:ext uri="{FF2B5EF4-FFF2-40B4-BE49-F238E27FC236}">
                <a16:creationId xmlns:a16="http://schemas.microsoft.com/office/drawing/2014/main" id="{78EEE19F-60A4-4811-B3FF-FE622DB12150}"/>
              </a:ext>
            </a:extLst>
          </p:cNvPr>
          <p:cNvPicPr>
            <a:picLocks noChangeAspect="1"/>
          </p:cNvPicPr>
          <p:nvPr/>
        </p:nvPicPr>
        <p:blipFill rotWithShape="1">
          <a:blip r:embed="rId6"/>
          <a:srcRect l="387"/>
          <a:stretch/>
        </p:blipFill>
        <p:spPr>
          <a:xfrm>
            <a:off x="1592960" y="1655719"/>
            <a:ext cx="9002905" cy="3360420"/>
          </a:xfrm>
          <a:prstGeom prst="rect">
            <a:avLst/>
          </a:prstGeom>
        </p:spPr>
      </p:pic>
    </p:spTree>
    <p:custDataLst>
      <p:custData r:id="rId1"/>
      <p:custData r:id="rId2"/>
      <p:tags r:id="rId3"/>
    </p:custDataLst>
    <p:extLst>
      <p:ext uri="{BB962C8B-B14F-4D97-AF65-F5344CB8AC3E}">
        <p14:creationId xmlns:p14="http://schemas.microsoft.com/office/powerpoint/2010/main" val="126892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DK" b="1" i="1" dirty="0">
              <a:latin typeface="medium-content-serif-font"/>
            </a:endParaRPr>
          </a:p>
          <a:p>
            <a:r>
              <a:rPr lang="en-US" dirty="0"/>
              <a:t>Gaussian Processes (GPs) provide a rich and flexible class of non-parametric statistical models over function spaces with domains that can be continuous, discrete, mixed, or even hierarchical in nature. Furthermore, the GP provides not just information about the likely value of </a:t>
            </a:r>
            <a:r>
              <a:rPr lang="en-US" b="1" i="1" dirty="0"/>
              <a:t>f</a:t>
            </a:r>
            <a:r>
              <a:rPr lang="en-US" dirty="0"/>
              <a:t>, but importantly also about the uncertainty around that value.</a:t>
            </a:r>
          </a:p>
          <a:p>
            <a:r>
              <a:rPr lang="en-US" dirty="0"/>
              <a:t>The idea behind Gaussian Process Regression is for a set of observed values </a:t>
            </a:r>
            <a:r>
              <a:rPr lang="en-US" b="1" i="1" dirty="0"/>
              <a:t>FN</a:t>
            </a:r>
            <a:r>
              <a:rPr lang="en-US" i="1" dirty="0"/>
              <a:t> </a:t>
            </a:r>
            <a:r>
              <a:rPr lang="en-US" dirty="0"/>
              <a:t>at some points </a:t>
            </a:r>
            <a:r>
              <a:rPr lang="en-US" b="1" i="1" dirty="0"/>
              <a:t>XN</a:t>
            </a:r>
            <a:r>
              <a:rPr lang="en-US" i="1" dirty="0"/>
              <a:t> </a:t>
            </a:r>
            <a:r>
              <a:rPr lang="en-US" dirty="0"/>
              <a:t>we assume that these values correspond to the </a:t>
            </a:r>
            <a:r>
              <a:rPr lang="en-US" dirty="0" err="1"/>
              <a:t>realisation</a:t>
            </a:r>
            <a:r>
              <a:rPr lang="en-US" dirty="0"/>
              <a:t> of a multivariate Gaussian Process with a prior distribution:</a:t>
            </a:r>
          </a:p>
          <a:p>
            <a:endParaRPr lang="en-DK" b="1" i="1" dirty="0">
              <a:latin typeface="medium-content-serif-font"/>
            </a:endParaRPr>
          </a:p>
          <a:p>
            <a:endParaRPr lang="en-DK" b="1" i="1" dirty="0">
              <a:latin typeface="medium-content-serif-font"/>
            </a:endParaRPr>
          </a:p>
          <a:p>
            <a:endParaRPr lang="en-DK" b="1" i="1" dirty="0">
              <a:latin typeface="medium-content-serif-font"/>
            </a:endParaRPr>
          </a:p>
          <a:p>
            <a:r>
              <a:rPr lang="en-US" dirty="0"/>
              <a:t>where </a:t>
            </a:r>
            <a:r>
              <a:rPr lang="en-US" b="1" i="1" dirty="0"/>
              <a:t>KN</a:t>
            </a:r>
            <a:r>
              <a:rPr lang="en-US" i="1" dirty="0"/>
              <a:t> </a:t>
            </a:r>
            <a:r>
              <a:rPr lang="en-US" dirty="0"/>
              <a:t>is a </a:t>
            </a:r>
            <a:r>
              <a:rPr lang="en-US" b="1" i="1" dirty="0" err="1"/>
              <a:t>N</a:t>
            </a:r>
            <a:r>
              <a:rPr lang="en-US" b="1" dirty="0" err="1"/>
              <a:t>x</a:t>
            </a:r>
            <a:r>
              <a:rPr lang="en-US" b="1" i="1" dirty="0" err="1"/>
              <a:t>N</a:t>
            </a:r>
            <a:r>
              <a:rPr lang="en-US" i="1" dirty="0"/>
              <a:t> </a:t>
            </a:r>
            <a:r>
              <a:rPr lang="en-US" dirty="0"/>
              <a:t>covariance matrix and its coefficients are expressed in terms of a correlation function (or kernel) </a:t>
            </a:r>
            <a:r>
              <a:rPr lang="en-US" b="1" i="1" dirty="0" err="1"/>
              <a:t>Kmn</a:t>
            </a:r>
            <a:r>
              <a:rPr lang="en-US" b="1" i="1" dirty="0"/>
              <a:t> =K(</a:t>
            </a:r>
            <a:r>
              <a:rPr lang="en-US" b="1" i="1" dirty="0" err="1"/>
              <a:t>xm,xn,θ</a:t>
            </a:r>
            <a:r>
              <a:rPr lang="en-US" b="1" i="1" dirty="0"/>
              <a:t>)</a:t>
            </a:r>
            <a:r>
              <a:rPr lang="en-US" dirty="0"/>
              <a:t>. The hyper- parameters </a:t>
            </a:r>
            <a:r>
              <a:rPr lang="en-US" b="1" i="1" dirty="0"/>
              <a:t>θ</a:t>
            </a:r>
            <a:r>
              <a:rPr lang="en-US" i="1" dirty="0"/>
              <a:t> </a:t>
            </a:r>
            <a:r>
              <a:rPr lang="en-US" dirty="0"/>
              <a:t>of the kernel are calibrated according to a maximum likelihood principle.</a:t>
            </a:r>
            <a:endParaRPr lang="en-DK" b="1" i="1" dirty="0">
              <a:latin typeface="medium-content-serif-font"/>
            </a:endParaRPr>
          </a:p>
          <a:p>
            <a:endParaRPr lang="en-DK" b="1" i="1" dirty="0">
              <a:latin typeface="medium-content-serif-font"/>
            </a:endParaRPr>
          </a:p>
          <a:p>
            <a:r>
              <a:rPr lang="en-DK" b="1" i="1" dirty="0">
                <a:latin typeface="medium-content-serif-font"/>
              </a:rPr>
              <a:t>K</a:t>
            </a:r>
            <a:r>
              <a:rPr lang="da-DK" b="1" i="1" dirty="0">
                <a:latin typeface="medium-content-serif-font"/>
              </a:rPr>
              <a:t>e</a:t>
            </a:r>
            <a:r>
              <a:rPr lang="en-DK" b="1" i="1" dirty="0">
                <a:latin typeface="medium-content-serif-font"/>
              </a:rPr>
              <a:t>r</a:t>
            </a:r>
            <a:r>
              <a:rPr lang="da-DK" b="1" i="1" dirty="0">
                <a:latin typeface="medium-content-serif-font"/>
              </a:rPr>
              <a:t>n</a:t>
            </a:r>
            <a:r>
              <a:rPr lang="en-DK" b="1" i="1" dirty="0">
                <a:latin typeface="medium-content-serif-font"/>
              </a:rPr>
              <a:t>e</a:t>
            </a:r>
            <a:r>
              <a:rPr lang="da-DK" b="1" i="1" dirty="0">
                <a:latin typeface="medium-content-serif-font"/>
              </a:rPr>
              <a:t>l</a:t>
            </a:r>
            <a:r>
              <a:rPr lang="en-US" i="1" dirty="0"/>
              <a:t> </a:t>
            </a:r>
            <a:r>
              <a:rPr lang="en-US" dirty="0"/>
              <a:t>is chosen to reflect a prior assumption of the function and therefore the choice of the kernel will have a significant impact on the correctness of the regression.</a:t>
            </a:r>
            <a:endParaRPr lang="en-DK" dirty="0"/>
          </a:p>
          <a:p>
            <a:endParaRPr lang="da-DK" dirty="0"/>
          </a:p>
        </p:txBody>
      </p:sp>
      <p:pic>
        <p:nvPicPr>
          <p:cNvPr id="5" name="Picture 4">
            <a:extLst>
              <a:ext uri="{FF2B5EF4-FFF2-40B4-BE49-F238E27FC236}">
                <a16:creationId xmlns:a16="http://schemas.microsoft.com/office/drawing/2014/main" id="{A364641C-7E80-4B9B-BE15-5B90B3E81BF8}"/>
              </a:ext>
            </a:extLst>
          </p:cNvPr>
          <p:cNvPicPr>
            <a:picLocks noChangeAspect="1"/>
          </p:cNvPicPr>
          <p:nvPr/>
        </p:nvPicPr>
        <p:blipFill>
          <a:blip r:embed="rId6"/>
          <a:stretch>
            <a:fillRect/>
          </a:stretch>
        </p:blipFill>
        <p:spPr>
          <a:xfrm>
            <a:off x="3190229" y="3239543"/>
            <a:ext cx="2820711" cy="921549"/>
          </a:xfrm>
          <a:prstGeom prst="rect">
            <a:avLst/>
          </a:prstGeom>
        </p:spPr>
      </p:pic>
    </p:spTree>
    <p:custDataLst>
      <p:custData r:id="rId1"/>
      <p:custData r:id="rId2"/>
      <p:tags r:id="rId3"/>
    </p:custDataLst>
    <p:extLst>
      <p:ext uri="{BB962C8B-B14F-4D97-AF65-F5344CB8AC3E}">
        <p14:creationId xmlns:p14="http://schemas.microsoft.com/office/powerpoint/2010/main" val="96256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DK" dirty="0"/>
          </a:p>
          <a:p>
            <a:r>
              <a:rPr lang="en-US" dirty="0"/>
              <a:t>Through mathematical transformations and using the conditional probability rule it is possible to estimate the posterior distribution </a:t>
            </a:r>
            <a:r>
              <a:rPr lang="en-US" i="1" dirty="0"/>
              <a:t>p</a:t>
            </a:r>
            <a:r>
              <a:rPr lang="en-US" dirty="0"/>
              <a:t>( </a:t>
            </a:r>
            <a:r>
              <a:rPr lang="en-US" i="1" dirty="0"/>
              <a:t>f N+1</a:t>
            </a:r>
            <a:r>
              <a:rPr lang="en-US" dirty="0"/>
              <a:t>|</a:t>
            </a:r>
            <a:r>
              <a:rPr lang="en-US" i="1" dirty="0"/>
              <a:t>FN </a:t>
            </a:r>
            <a:r>
              <a:rPr lang="en-US" dirty="0"/>
              <a:t>, </a:t>
            </a:r>
            <a:r>
              <a:rPr lang="en-US" i="1" dirty="0"/>
              <a:t>XN+1 </a:t>
            </a:r>
            <a:r>
              <a:rPr lang="en-US" dirty="0"/>
              <a:t>) and express </a:t>
            </a:r>
            <a:r>
              <a:rPr lang="en-US" b="1" i="1" dirty="0"/>
              <a:t>f ̂N+1</a:t>
            </a:r>
            <a:r>
              <a:rPr lang="en-US" dirty="0"/>
              <a:t>as a function of KN and FN with an uncertainty. This allows us to construct a probabilistic surrogate from our observations as illustrated in Figure 1:</a:t>
            </a:r>
            <a:endParaRPr lang="en-DK" dirty="0"/>
          </a:p>
          <a:p>
            <a:r>
              <a:rPr lang="en-US" dirty="0"/>
              <a:t>conditional probability of two independent random variables is equal to the unconditional distribution of the non-conditioned variable.</a:t>
            </a:r>
            <a:r>
              <a:rPr lang="en-DK" dirty="0"/>
              <a:t>,</a:t>
            </a:r>
          </a:p>
          <a:p>
            <a:endParaRPr lang="en-DK" dirty="0"/>
          </a:p>
          <a:p>
            <a:endParaRPr lang="en-DK" dirty="0"/>
          </a:p>
          <a:p>
            <a:endParaRPr lang="da-DK" dirty="0"/>
          </a:p>
        </p:txBody>
      </p:sp>
      <p:pic>
        <p:nvPicPr>
          <p:cNvPr id="2" name="Picture 1">
            <a:extLst>
              <a:ext uri="{FF2B5EF4-FFF2-40B4-BE49-F238E27FC236}">
                <a16:creationId xmlns:a16="http://schemas.microsoft.com/office/drawing/2014/main" id="{34043345-5EBC-4169-9403-ADD108E65175}"/>
              </a:ext>
            </a:extLst>
          </p:cNvPr>
          <p:cNvPicPr>
            <a:picLocks noChangeAspect="1"/>
          </p:cNvPicPr>
          <p:nvPr/>
        </p:nvPicPr>
        <p:blipFill>
          <a:blip r:embed="rId6"/>
          <a:stretch>
            <a:fillRect/>
          </a:stretch>
        </p:blipFill>
        <p:spPr>
          <a:xfrm>
            <a:off x="6157926" y="3335928"/>
            <a:ext cx="5064019" cy="2851693"/>
          </a:xfrm>
          <a:prstGeom prst="rect">
            <a:avLst/>
          </a:prstGeom>
        </p:spPr>
      </p:pic>
    </p:spTree>
    <p:custDataLst>
      <p:custData r:id="rId1"/>
      <p:custData r:id="rId2"/>
      <p:tags r:id="rId3"/>
    </p:custDataLst>
    <p:extLst>
      <p:ext uri="{BB962C8B-B14F-4D97-AF65-F5344CB8AC3E}">
        <p14:creationId xmlns:p14="http://schemas.microsoft.com/office/powerpoint/2010/main" val="9077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DK" dirty="0"/>
          </a:p>
          <a:p>
            <a:endParaRPr lang="en-DK" dirty="0"/>
          </a:p>
          <a:p>
            <a:endParaRPr lang="en-DK" dirty="0"/>
          </a:p>
          <a:p>
            <a:r>
              <a:rPr lang="en-US" dirty="0"/>
              <a:t>We can treat our observed data and the data we want to predict as a joint distribution and then transform this into a conditional, where we condition on our labelled data. </a:t>
            </a:r>
            <a:endParaRPr lang="en-DK" dirty="0"/>
          </a:p>
          <a:p>
            <a:endParaRPr lang="en-DK" dirty="0"/>
          </a:p>
          <a:p>
            <a:endParaRPr lang="en-DK" dirty="0"/>
          </a:p>
          <a:p>
            <a:endParaRPr lang="en-DK" dirty="0"/>
          </a:p>
          <a:p>
            <a:r>
              <a:rPr lang="da-DK" dirty="0">
                <a:hlinkClick r:id="rId6"/>
              </a:rPr>
              <a:t>Cholesky decomposition</a:t>
            </a:r>
            <a:r>
              <a:rPr lang="en-DK" dirty="0"/>
              <a:t> = </a:t>
            </a:r>
            <a:r>
              <a:rPr lang="da-DK" dirty="0"/>
              <a:t>s</a:t>
            </a:r>
            <a:r>
              <a:rPr lang="en-DK" dirty="0"/>
              <a:t>q</a:t>
            </a:r>
            <a:r>
              <a:rPr lang="da-DK" dirty="0"/>
              <a:t>u</a:t>
            </a:r>
            <a:r>
              <a:rPr lang="en-DK" dirty="0"/>
              <a:t>a</a:t>
            </a:r>
            <a:r>
              <a:rPr lang="da-DK" dirty="0"/>
              <a:t>r</a:t>
            </a:r>
            <a:r>
              <a:rPr lang="en-DK" dirty="0"/>
              <a:t>e </a:t>
            </a:r>
            <a:r>
              <a:rPr lang="da-DK" dirty="0"/>
              <a:t>r</a:t>
            </a:r>
            <a:r>
              <a:rPr lang="en-DK" dirty="0"/>
              <a:t>o</a:t>
            </a:r>
            <a:r>
              <a:rPr lang="da-DK" dirty="0"/>
              <a:t>o</a:t>
            </a:r>
            <a:r>
              <a:rPr lang="en-DK" dirty="0"/>
              <a:t>t </a:t>
            </a:r>
            <a:r>
              <a:rPr lang="da-DK" dirty="0"/>
              <a:t>o</a:t>
            </a:r>
            <a:r>
              <a:rPr lang="en-DK" dirty="0"/>
              <a:t>f </a:t>
            </a:r>
            <a:r>
              <a:rPr lang="da-DK" dirty="0"/>
              <a:t>a</a:t>
            </a:r>
            <a:r>
              <a:rPr lang="en-DK" dirty="0"/>
              <a:t> </a:t>
            </a:r>
            <a:r>
              <a:rPr lang="da-DK" dirty="0"/>
              <a:t>m</a:t>
            </a:r>
            <a:r>
              <a:rPr lang="en-DK" dirty="0"/>
              <a:t>a</a:t>
            </a:r>
            <a:r>
              <a:rPr lang="da-DK" dirty="0"/>
              <a:t>t</a:t>
            </a:r>
            <a:r>
              <a:rPr lang="en-DK" dirty="0"/>
              <a:t>r</a:t>
            </a:r>
            <a:r>
              <a:rPr lang="da-DK" dirty="0"/>
              <a:t>i</a:t>
            </a:r>
            <a:r>
              <a:rPr lang="en-DK" dirty="0"/>
              <a:t>x</a:t>
            </a:r>
          </a:p>
          <a:p>
            <a:endParaRPr lang="en-DK" dirty="0"/>
          </a:p>
          <a:p>
            <a:r>
              <a:rPr lang="en-US" dirty="0"/>
              <a:t>Instead of inferring a distribution over the parameters of a parametric function Gaussian processes can be used to infer a distribution over functions directly</a:t>
            </a:r>
            <a:r>
              <a:rPr lang="en-DK" dirty="0"/>
              <a:t>. </a:t>
            </a:r>
            <a:r>
              <a:rPr lang="en-US" dirty="0"/>
              <a:t>A Gaussian process defines a prior over functions. After having observed some function values it can be converted into a posterior over functions.</a:t>
            </a:r>
            <a:r>
              <a:rPr lang="en-DK" dirty="0"/>
              <a:t> </a:t>
            </a:r>
          </a:p>
          <a:p>
            <a:endParaRPr lang="en-DK" dirty="0"/>
          </a:p>
          <a:p>
            <a:r>
              <a:rPr lang="da-DK" dirty="0">
                <a:hlinkClick r:id="rId7"/>
              </a:rPr>
              <a:t>http://krasserm.github.io/2018/03/19/gaussian-processes/</a:t>
            </a:r>
            <a:endParaRPr lang="da-DK" dirty="0"/>
          </a:p>
          <a:p>
            <a:endParaRPr lang="da-DK" dirty="0"/>
          </a:p>
        </p:txBody>
      </p:sp>
      <p:pic>
        <p:nvPicPr>
          <p:cNvPr id="3" name="Picture 2">
            <a:extLst>
              <a:ext uri="{FF2B5EF4-FFF2-40B4-BE49-F238E27FC236}">
                <a16:creationId xmlns:a16="http://schemas.microsoft.com/office/drawing/2014/main" id="{10F623C9-C9AF-4DBE-9E87-994C6805E8BB}"/>
              </a:ext>
            </a:extLst>
          </p:cNvPr>
          <p:cNvPicPr>
            <a:picLocks noChangeAspect="1"/>
          </p:cNvPicPr>
          <p:nvPr/>
        </p:nvPicPr>
        <p:blipFill>
          <a:blip r:embed="rId8"/>
          <a:stretch>
            <a:fillRect/>
          </a:stretch>
        </p:blipFill>
        <p:spPr>
          <a:xfrm>
            <a:off x="6256998" y="2758732"/>
            <a:ext cx="6096781" cy="1690994"/>
          </a:xfrm>
          <a:prstGeom prst="rect">
            <a:avLst/>
          </a:prstGeom>
        </p:spPr>
      </p:pic>
    </p:spTree>
    <p:custDataLst>
      <p:custData r:id="rId1"/>
      <p:custData r:id="rId2"/>
      <p:tags r:id="rId3"/>
    </p:custDataLst>
    <p:extLst>
      <p:ext uri="{BB962C8B-B14F-4D97-AF65-F5344CB8AC3E}">
        <p14:creationId xmlns:p14="http://schemas.microsoft.com/office/powerpoint/2010/main" val="464838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743367688872116"/>
</p:tagLst>
</file>

<file path=ppt/tags/tag10.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1.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6.xml><?xml version="1.0" encoding="utf-8"?>
<p:tagLst xmlns:a="http://schemas.openxmlformats.org/drawingml/2006/main" xmlns:r="http://schemas.openxmlformats.org/officeDocument/2006/relationships" xmlns:p="http://schemas.openxmlformats.org/presentationml/2006/main">
  <p:tag name="TEMPLAFYSLIDEID" val="636743367688872118"/>
</p:tagLst>
</file>

<file path=ppt/tags/tag17.xml><?xml version="1.0" encoding="utf-8"?>
<p:tagLst xmlns:a="http://schemas.openxmlformats.org/drawingml/2006/main" xmlns:r="http://schemas.openxmlformats.org/officeDocument/2006/relationships" xmlns:p="http://schemas.openxmlformats.org/presentationml/2006/main">
  <p:tag name="TEMPLAFYSLIDEID" val="636743367688872119"/>
</p:tagLst>
</file>

<file path=ppt/tags/tag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heme/theme1.xml><?xml version="1.0" encoding="utf-8"?>
<a:theme xmlns:a="http://schemas.openxmlformats.org/drawingml/2006/main" name="Blank">
  <a:themeElements>
    <a:clrScheme name="Danske Commodities">
      <a:dk1>
        <a:sysClr val="windowText" lastClr="000000"/>
      </a:dk1>
      <a:lt1>
        <a:sysClr val="window" lastClr="FFFFFF"/>
      </a:lt1>
      <a:dk2>
        <a:srgbClr val="002F5B"/>
      </a:dk2>
      <a:lt2>
        <a:srgbClr val="DD7749"/>
      </a:lt2>
      <a:accent1>
        <a:srgbClr val="69B0CC"/>
      </a:accent1>
      <a:accent2>
        <a:srgbClr val="1A4637"/>
      </a:accent2>
      <a:accent3>
        <a:srgbClr val="00B1B2"/>
      </a:accent3>
      <a:accent4>
        <a:srgbClr val="005086"/>
      </a:accent4>
      <a:accent5>
        <a:srgbClr val="3375A0"/>
      </a:accent5>
      <a:accent6>
        <a:srgbClr val="492A43"/>
      </a:accent6>
      <a:hlink>
        <a:srgbClr val="D2CDCD"/>
      </a:hlink>
      <a:folHlink>
        <a:srgbClr val="BBB9AF"/>
      </a:folHlink>
    </a:clrScheme>
    <a:fontScheme name="Danske Commoditi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16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extLst>
    <a:ext uri="{05A4C25C-085E-4340-85A3-A5531E510DB2}">
      <thm15:themeFamily xmlns:thm15="http://schemas.microsoft.com/office/thememl/2012/main" name="Presentation template (8).pptx" id="{C9064F08-E1F5-4F8F-AF07-2A06978C6E89}" vid="{F5397E3F-2304-497A-A89B-CA4107DF328E}"/>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enableDocumentContentUpdater":true,"documentContentValidatorConfiguration":{"enableDocumentContentValidator":false,"documentContentValidatorVersion":0},"slideId":"636845265181227096","version":"1.0"}]]></TemplafySlideTemplateConfiguration>
</file>

<file path=customXml/item10.xml><?xml version="1.0" encoding="utf-8"?>
<TemplafyFormConfiguration><![CDATA[{"formFields":[{"dataSource":"Classification","displayColumn":"classificationlabel","hideIfNoUserInteractionRequired":false,"distinct":true,"required":true,"autoSelectFirstOption":false,"defaultValue":"3","type":"dropDown","name":"Classification","label":"Classification","helpTexts":{"prefix":"","postfix":"To learn more about document classification please see the compliance section of the intranet"},"spacing":{},"fullyQualifiedName":"Classification"}],"formDataEntries":[]}]]></TemplafyFormConfiguration>
</file>

<file path=customXml/item1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TemplateConfiguration><![CDATA[{"elementsMetadata":[],"enableDocumentContentUpdater":true,"documentContentValidatorConfiguration":{"enableDocumentContentValidator":false,"documentContentValidatorVersion":0},"slideId":"636845265181227097","version":"1.0"}]]></TemplafySlideTemplate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1.xml><?xml version="1.0" encoding="utf-8"?>
<TemplafySlideFormConfiguration><![CDATA[{"formFields":[],"formDataEntries":[]}]]></TemplafySlideFormConfiguration>
</file>

<file path=customXml/item2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5.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6.xml><?xml version="1.0" encoding="utf-8"?>
<TemplafySlideFormConfiguration><![CDATA[{"formFields":[],"formDataEntries":[]}]]></TemplafySlideFormConfiguration>
</file>

<file path=customXml/item27.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8.xml><?xml version="1.0" encoding="utf-8"?>
<TemplafySlideFormConfiguration><![CDATA[{"formFields":[],"formDataEntries":[]}]]></TemplafySlideFormConfiguration>
</file>

<file path=customXml/item2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3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2.xml><?xml version="1.0" encoding="utf-8"?>
<TemplafySlideFormConfiguration><![CDATA[{"formFields":[],"formDataEntries":[]}]]></TemplafySlideFormConfiguration>
</file>

<file path=customXml/item3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4.xml><?xml version="1.0" encoding="utf-8"?>
<TemplafySlideFormConfiguration><![CDATA[{"formFields":[],"formDataEntries":[]}]]></TemplafySlideFormConfiguration>
</file>

<file path=customXml/item35.xml><?xml version="1.0" encoding="utf-8"?>
<TemplafySlideFormConfiguration><![CDATA[{"formFields":[],"formDataEntries":[]}]]></TemplafySlideFormConfiguration>
</file>

<file path=customXml/item3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6.xml><?xml version="1.0" encoding="utf-8"?>
<TemplafySlideTemplateConfiguration><![CDATA[{"elementsMetadata":[],"enableDocumentContentUpdater":true,"documentContentValidatorConfiguration":{"enableDocumentContentValidator":false,"documentContentValidatorVersion":0},"slideId":"636845265180758378","version":"1.0"}]]></TemplafySlideTemplateConfiguration>
</file>

<file path=customXml/item7.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8.xml><?xml version="1.0" encoding="utf-8"?>
<TemplafySlideFormConfiguration><![CDATA[{"formFields":[],"formDataEntries":[]}]]></TemplafySlideFormConfiguration>
</file>

<file path=customXml/item9.xml><?xml version="1.0" encoding="utf-8"?>
<TemplafyTemplateConfiguration><![CDATA[{"elementsMetadata":[],"transformationConfigurations":[],"templateName":"Presentation template","templateDescription":"","enableDocumentContentUpdater":true,"version":"1.0"}]]></TemplafyTemplateConfiguration>
</file>

<file path=customXml/itemProps1.xml><?xml version="1.0" encoding="utf-8"?>
<ds:datastoreItem xmlns:ds="http://schemas.openxmlformats.org/officeDocument/2006/customXml" ds:itemID="{420D13E1-600A-4552-9E88-5C5946DC9924}">
  <ds:schemaRefs/>
</ds:datastoreItem>
</file>

<file path=customXml/itemProps10.xml><?xml version="1.0" encoding="utf-8"?>
<ds:datastoreItem xmlns:ds="http://schemas.openxmlformats.org/officeDocument/2006/customXml" ds:itemID="{97EC287E-AA16-4BA5-8D02-531B775D2B37}">
  <ds:schemaRefs/>
</ds:datastoreItem>
</file>

<file path=customXml/itemProps11.xml><?xml version="1.0" encoding="utf-8"?>
<ds:datastoreItem xmlns:ds="http://schemas.openxmlformats.org/officeDocument/2006/customXml" ds:itemID="{E7D0FA61-C9FA-4659-8620-26B09A17B488}">
  <ds:schemaRefs/>
</ds:datastoreItem>
</file>

<file path=customXml/itemProps12.xml><?xml version="1.0" encoding="utf-8"?>
<ds:datastoreItem xmlns:ds="http://schemas.openxmlformats.org/officeDocument/2006/customXml" ds:itemID="{E253FAC7-9B56-454C-BCA8-E35543B02468}">
  <ds:schemaRefs/>
</ds:datastoreItem>
</file>

<file path=customXml/itemProps13.xml><?xml version="1.0" encoding="utf-8"?>
<ds:datastoreItem xmlns:ds="http://schemas.openxmlformats.org/officeDocument/2006/customXml" ds:itemID="{B3DFB7CD-DA3B-4073-B2DD-189883ADF5A0}">
  <ds:schemaRefs/>
</ds:datastoreItem>
</file>

<file path=customXml/itemProps14.xml><?xml version="1.0" encoding="utf-8"?>
<ds:datastoreItem xmlns:ds="http://schemas.openxmlformats.org/officeDocument/2006/customXml" ds:itemID="{066DBD01-7766-4ADE-86FC-51A662DEA336}">
  <ds:schemaRefs/>
</ds:datastoreItem>
</file>

<file path=customXml/itemProps15.xml><?xml version="1.0" encoding="utf-8"?>
<ds:datastoreItem xmlns:ds="http://schemas.openxmlformats.org/officeDocument/2006/customXml" ds:itemID="{18E8AC7C-DBB6-4C75-874D-8D9167FDC8AC}">
  <ds:schemaRefs/>
</ds:datastoreItem>
</file>

<file path=customXml/itemProps16.xml><?xml version="1.0" encoding="utf-8"?>
<ds:datastoreItem xmlns:ds="http://schemas.openxmlformats.org/officeDocument/2006/customXml" ds:itemID="{98EF18BE-1F2F-4C4F-B16C-B44A85FF5E64}">
  <ds:schemaRefs/>
</ds:datastoreItem>
</file>

<file path=customXml/itemProps17.xml><?xml version="1.0" encoding="utf-8"?>
<ds:datastoreItem xmlns:ds="http://schemas.openxmlformats.org/officeDocument/2006/customXml" ds:itemID="{0AC67D3F-EE16-445B-8188-5DA375CC75F6}">
  <ds:schemaRefs/>
</ds:datastoreItem>
</file>

<file path=customXml/itemProps18.xml><?xml version="1.0" encoding="utf-8"?>
<ds:datastoreItem xmlns:ds="http://schemas.openxmlformats.org/officeDocument/2006/customXml" ds:itemID="{BC6981F0-9D36-4836-96E4-9D83A8A3B623}">
  <ds:schemaRefs/>
</ds:datastoreItem>
</file>

<file path=customXml/itemProps19.xml><?xml version="1.0" encoding="utf-8"?>
<ds:datastoreItem xmlns:ds="http://schemas.openxmlformats.org/officeDocument/2006/customXml" ds:itemID="{7DB09E5D-9BFA-490C-99E5-193F518AFF22}">
  <ds:schemaRefs/>
</ds:datastoreItem>
</file>

<file path=customXml/itemProps2.xml><?xml version="1.0" encoding="utf-8"?>
<ds:datastoreItem xmlns:ds="http://schemas.openxmlformats.org/officeDocument/2006/customXml" ds:itemID="{24D251E7-71FE-476D-966F-3A3E95ECA29C}">
  <ds:schemaRefs/>
</ds:datastoreItem>
</file>

<file path=customXml/itemProps20.xml><?xml version="1.0" encoding="utf-8"?>
<ds:datastoreItem xmlns:ds="http://schemas.openxmlformats.org/officeDocument/2006/customXml" ds:itemID="{A83AF222-2042-4E83-8C66-64E263E75252}">
  <ds:schemaRefs/>
</ds:datastoreItem>
</file>

<file path=customXml/itemProps21.xml><?xml version="1.0" encoding="utf-8"?>
<ds:datastoreItem xmlns:ds="http://schemas.openxmlformats.org/officeDocument/2006/customXml" ds:itemID="{70FEB88F-AFB1-4197-BA59-E31E2EB4322E}">
  <ds:schemaRefs/>
</ds:datastoreItem>
</file>

<file path=customXml/itemProps22.xml><?xml version="1.0" encoding="utf-8"?>
<ds:datastoreItem xmlns:ds="http://schemas.openxmlformats.org/officeDocument/2006/customXml" ds:itemID="{43CEB308-7DB0-4A0A-958A-78B4A19136BB}">
  <ds:schemaRefs/>
</ds:datastoreItem>
</file>

<file path=customXml/itemProps23.xml><?xml version="1.0" encoding="utf-8"?>
<ds:datastoreItem xmlns:ds="http://schemas.openxmlformats.org/officeDocument/2006/customXml" ds:itemID="{6090A8D6-240B-4D12-8657-8F06EC5CFF44}">
  <ds:schemaRefs/>
</ds:datastoreItem>
</file>

<file path=customXml/itemProps24.xml><?xml version="1.0" encoding="utf-8"?>
<ds:datastoreItem xmlns:ds="http://schemas.openxmlformats.org/officeDocument/2006/customXml" ds:itemID="{3C524628-30A3-42F3-A438-5500D32A6D15}">
  <ds:schemaRefs/>
</ds:datastoreItem>
</file>

<file path=customXml/itemProps25.xml><?xml version="1.0" encoding="utf-8"?>
<ds:datastoreItem xmlns:ds="http://schemas.openxmlformats.org/officeDocument/2006/customXml" ds:itemID="{3CCF1752-7172-49AE-8773-A5CB67CA7F8F}">
  <ds:schemaRefs/>
</ds:datastoreItem>
</file>

<file path=customXml/itemProps26.xml><?xml version="1.0" encoding="utf-8"?>
<ds:datastoreItem xmlns:ds="http://schemas.openxmlformats.org/officeDocument/2006/customXml" ds:itemID="{F77E304F-38D9-4625-9005-3ED6D6E41A66}">
  <ds:schemaRefs/>
</ds:datastoreItem>
</file>

<file path=customXml/itemProps27.xml><?xml version="1.0" encoding="utf-8"?>
<ds:datastoreItem xmlns:ds="http://schemas.openxmlformats.org/officeDocument/2006/customXml" ds:itemID="{1E7F5C08-CEA7-4BFF-9286-3A01378D490B}">
  <ds:schemaRefs/>
</ds:datastoreItem>
</file>

<file path=customXml/itemProps28.xml><?xml version="1.0" encoding="utf-8"?>
<ds:datastoreItem xmlns:ds="http://schemas.openxmlformats.org/officeDocument/2006/customXml" ds:itemID="{4C02D7D0-0286-4A0E-B7D9-FF36F22F35E3}">
  <ds:schemaRefs/>
</ds:datastoreItem>
</file>

<file path=customXml/itemProps29.xml><?xml version="1.0" encoding="utf-8"?>
<ds:datastoreItem xmlns:ds="http://schemas.openxmlformats.org/officeDocument/2006/customXml" ds:itemID="{5CD5E058-0E22-4922-B4F6-BC6ACB1E816E}">
  <ds:schemaRefs/>
</ds:datastoreItem>
</file>

<file path=customXml/itemProps3.xml><?xml version="1.0" encoding="utf-8"?>
<ds:datastoreItem xmlns:ds="http://schemas.openxmlformats.org/officeDocument/2006/customXml" ds:itemID="{5E39FC55-B536-41CE-97EA-E69FEA8DA7BA}">
  <ds:schemaRefs/>
</ds:datastoreItem>
</file>

<file path=customXml/itemProps30.xml><?xml version="1.0" encoding="utf-8"?>
<ds:datastoreItem xmlns:ds="http://schemas.openxmlformats.org/officeDocument/2006/customXml" ds:itemID="{99675E78-00F5-4C7F-9419-DF7FEF98CF2B}">
  <ds:schemaRefs/>
</ds:datastoreItem>
</file>

<file path=customXml/itemProps31.xml><?xml version="1.0" encoding="utf-8"?>
<ds:datastoreItem xmlns:ds="http://schemas.openxmlformats.org/officeDocument/2006/customXml" ds:itemID="{65CE4730-1DDB-4BB9-A874-451DA5AAC68D}">
  <ds:schemaRefs/>
</ds:datastoreItem>
</file>

<file path=customXml/itemProps32.xml><?xml version="1.0" encoding="utf-8"?>
<ds:datastoreItem xmlns:ds="http://schemas.openxmlformats.org/officeDocument/2006/customXml" ds:itemID="{77E11F14-D636-40BB-8244-AEF27BC292AA}">
  <ds:schemaRefs/>
</ds:datastoreItem>
</file>

<file path=customXml/itemProps33.xml><?xml version="1.0" encoding="utf-8"?>
<ds:datastoreItem xmlns:ds="http://schemas.openxmlformats.org/officeDocument/2006/customXml" ds:itemID="{BE5C5ABC-DB3B-4756-8AB9-9ED198E1327E}">
  <ds:schemaRefs/>
</ds:datastoreItem>
</file>

<file path=customXml/itemProps34.xml><?xml version="1.0" encoding="utf-8"?>
<ds:datastoreItem xmlns:ds="http://schemas.openxmlformats.org/officeDocument/2006/customXml" ds:itemID="{04003E4F-8A68-401C-A07F-2C8233008E51}">
  <ds:schemaRefs/>
</ds:datastoreItem>
</file>

<file path=customXml/itemProps35.xml><?xml version="1.0" encoding="utf-8"?>
<ds:datastoreItem xmlns:ds="http://schemas.openxmlformats.org/officeDocument/2006/customXml" ds:itemID="{68F351DA-1B95-4B90-8DB4-9E40ED3A9935}">
  <ds:schemaRefs/>
</ds:datastoreItem>
</file>

<file path=customXml/itemProps36.xml><?xml version="1.0" encoding="utf-8"?>
<ds:datastoreItem xmlns:ds="http://schemas.openxmlformats.org/officeDocument/2006/customXml" ds:itemID="{82C0BD69-FC36-4F4A-9220-3F08562F70B0}">
  <ds:schemaRefs/>
</ds:datastoreItem>
</file>

<file path=customXml/itemProps4.xml><?xml version="1.0" encoding="utf-8"?>
<ds:datastoreItem xmlns:ds="http://schemas.openxmlformats.org/officeDocument/2006/customXml" ds:itemID="{5F0E55E1-E112-49DF-82A6-308427439A24}">
  <ds:schemaRefs/>
</ds:datastoreItem>
</file>

<file path=customXml/itemProps5.xml><?xml version="1.0" encoding="utf-8"?>
<ds:datastoreItem xmlns:ds="http://schemas.openxmlformats.org/officeDocument/2006/customXml" ds:itemID="{E4CDE441-F810-44CB-B310-26A5636610DA}">
  <ds:schemaRefs/>
</ds:datastoreItem>
</file>

<file path=customXml/itemProps6.xml><?xml version="1.0" encoding="utf-8"?>
<ds:datastoreItem xmlns:ds="http://schemas.openxmlformats.org/officeDocument/2006/customXml" ds:itemID="{CE4891E4-1261-45CA-BF53-BD180A76828E}">
  <ds:schemaRefs/>
</ds:datastoreItem>
</file>

<file path=customXml/itemProps7.xml><?xml version="1.0" encoding="utf-8"?>
<ds:datastoreItem xmlns:ds="http://schemas.openxmlformats.org/officeDocument/2006/customXml" ds:itemID="{CF05A021-EE27-4066-B0AF-31A9888FE759}">
  <ds:schemaRefs/>
</ds:datastoreItem>
</file>

<file path=customXml/itemProps8.xml><?xml version="1.0" encoding="utf-8"?>
<ds:datastoreItem xmlns:ds="http://schemas.openxmlformats.org/officeDocument/2006/customXml" ds:itemID="{E15104B5-7E90-4369-A767-1A4487C44DA8}">
  <ds:schemaRefs/>
</ds:datastoreItem>
</file>

<file path=customXml/itemProps9.xml><?xml version="1.0" encoding="utf-8"?>
<ds:datastoreItem xmlns:ds="http://schemas.openxmlformats.org/officeDocument/2006/customXml" ds:itemID="{BE9F0B37-8E5E-44B3-A5A2-295809C64FD8}">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1913</Words>
  <Application>Microsoft Office PowerPoint</Application>
  <PresentationFormat>Widescreen</PresentationFormat>
  <Paragraphs>179</Paragraphs>
  <Slides>17</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 Math</vt:lpstr>
      <vt:lpstr>Franklin Gothic Book</vt:lpstr>
      <vt:lpstr>Helvetica Neue</vt:lpstr>
      <vt:lpstr>medium-content-serif-font</vt:lpstr>
      <vt:lpstr>Tahoma</vt:lpstr>
      <vt:lpstr>Wingdings</vt:lpstr>
      <vt:lpstr>Blank</vt:lpstr>
      <vt:lpstr>PowerPoint Presentation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Gaussian Process</vt:lpstr>
      <vt:lpstr>Gaussian Process</vt:lpstr>
      <vt:lpstr>Gaussian Process</vt:lpstr>
      <vt:lpstr>Gaussian Process</vt:lpstr>
      <vt:lpstr>Gaussian Process</vt:lpstr>
      <vt:lpstr>Gaussian Process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2020-08-25T10:29:27Z</dcterms:created>
  <dcterms:modified xsi:type="dcterms:W3CDTF">2020-08-26T17:25:17Z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2019-01-31T10:15:17.6338705</vt:lpwstr>
  </property>
</Properties>
</file>