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55"/>
  </p:sldMasterIdLst>
  <p:notesMasterIdLst>
    <p:notesMasterId r:id="rId82"/>
  </p:notesMasterIdLst>
  <p:handoutMasterIdLst>
    <p:handoutMasterId r:id="rId83"/>
  </p:handoutMasterIdLst>
  <p:sldIdLst>
    <p:sldId id="284" r:id="rId56"/>
    <p:sldId id="285" r:id="rId57"/>
    <p:sldId id="286" r:id="rId58"/>
    <p:sldId id="287" r:id="rId59"/>
    <p:sldId id="288" r:id="rId60"/>
    <p:sldId id="289" r:id="rId61"/>
    <p:sldId id="306" r:id="rId62"/>
    <p:sldId id="307" r:id="rId63"/>
    <p:sldId id="309" r:id="rId64"/>
    <p:sldId id="310" r:id="rId65"/>
    <p:sldId id="311" r:id="rId66"/>
    <p:sldId id="312" r:id="rId67"/>
    <p:sldId id="294" r:id="rId68"/>
    <p:sldId id="304" r:id="rId69"/>
    <p:sldId id="295" r:id="rId70"/>
    <p:sldId id="313" r:id="rId71"/>
    <p:sldId id="314" r:id="rId72"/>
    <p:sldId id="315" r:id="rId73"/>
    <p:sldId id="317" r:id="rId74"/>
    <p:sldId id="318" r:id="rId75"/>
    <p:sldId id="319" r:id="rId76"/>
    <p:sldId id="320" r:id="rId77"/>
    <p:sldId id="321" r:id="rId78"/>
    <p:sldId id="316" r:id="rId79"/>
    <p:sldId id="303" r:id="rId80"/>
    <p:sldId id="282"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AE2"/>
    <a:srgbClr val="487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2059" autoAdjust="0"/>
  </p:normalViewPr>
  <p:slideViewPr>
    <p:cSldViewPr snapToGrid="0" showGuides="1">
      <p:cViewPr varScale="1">
        <p:scale>
          <a:sx n="103" d="100"/>
          <a:sy n="103" d="100"/>
        </p:scale>
        <p:origin x="702" y="11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1" d="100"/>
          <a:sy n="121" d="100"/>
        </p:scale>
        <p:origin x="493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8.xml"/><Relationship Id="rId68" Type="http://schemas.openxmlformats.org/officeDocument/2006/relationships/slide" Target="slides/slide13.xml"/><Relationship Id="rId84" Type="http://schemas.openxmlformats.org/officeDocument/2006/relationships/presProps" Target="presProps.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slide" Target="slides/slide3.xml"/><Relationship Id="rId74" Type="http://schemas.openxmlformats.org/officeDocument/2006/relationships/slide" Target="slides/slide19.xml"/><Relationship Id="rId79" Type="http://schemas.openxmlformats.org/officeDocument/2006/relationships/slide" Target="slides/slide24.xml"/><Relationship Id="rId5" Type="http://schemas.openxmlformats.org/officeDocument/2006/relationships/customXml" Target="../customXml/item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1.xml"/><Relationship Id="rId64" Type="http://schemas.openxmlformats.org/officeDocument/2006/relationships/slide" Target="slides/slide9.xml"/><Relationship Id="rId69" Type="http://schemas.openxmlformats.org/officeDocument/2006/relationships/slide" Target="slides/slide14.xml"/><Relationship Id="rId77" Type="http://schemas.openxmlformats.org/officeDocument/2006/relationships/slide" Target="slides/slide22.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7.xml"/><Relationship Id="rId80" Type="http://schemas.openxmlformats.org/officeDocument/2006/relationships/slide" Target="slides/slide25.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4.xml"/><Relationship Id="rId67" Type="http://schemas.openxmlformats.org/officeDocument/2006/relationships/slide" Target="slides/slide12.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7.xml"/><Relationship Id="rId70" Type="http://schemas.openxmlformats.org/officeDocument/2006/relationships/slide" Target="slides/slide15.xml"/><Relationship Id="rId75" Type="http://schemas.openxmlformats.org/officeDocument/2006/relationships/slide" Target="slides/slide20.xml"/><Relationship Id="rId83"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2.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5.xml"/><Relationship Id="rId65" Type="http://schemas.openxmlformats.org/officeDocument/2006/relationships/slide" Target="slides/slide10.xml"/><Relationship Id="rId73" Type="http://schemas.openxmlformats.org/officeDocument/2006/relationships/slide" Target="slides/slide18.xml"/><Relationship Id="rId78" Type="http://schemas.openxmlformats.org/officeDocument/2006/relationships/slide" Target="slides/slide23.xml"/><Relationship Id="rId81" Type="http://schemas.openxmlformats.org/officeDocument/2006/relationships/slide" Target="slides/slide26.xml"/><Relationship Id="rId8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Master" Target="slideMasters/slideMaster1.xml"/><Relationship Id="rId76" Type="http://schemas.openxmlformats.org/officeDocument/2006/relationships/slide" Target="slides/slide21.xml"/><Relationship Id="rId7" Type="http://schemas.openxmlformats.org/officeDocument/2006/relationships/customXml" Target="../customXml/item7.xml"/><Relationship Id="rId71" Type="http://schemas.openxmlformats.org/officeDocument/2006/relationships/slide" Target="slides/slide16.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1.xml"/><Relationship Id="rId87" Type="http://schemas.openxmlformats.org/officeDocument/2006/relationships/tableStyles" Target="tableStyles.xml"/><Relationship Id="rId61" Type="http://schemas.openxmlformats.org/officeDocument/2006/relationships/slide" Target="slides/slide6.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31/08/2020</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31/08/2020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3</a:t>
            </a:fld>
            <a:endParaRPr lang="en-GB"/>
          </a:p>
        </p:txBody>
      </p:sp>
    </p:spTree>
    <p:extLst>
      <p:ext uri="{BB962C8B-B14F-4D97-AF65-F5344CB8AC3E}">
        <p14:creationId xmlns:p14="http://schemas.microsoft.com/office/powerpoint/2010/main" val="2016650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12</a:t>
            </a:fld>
            <a:endParaRPr lang="en-GB"/>
          </a:p>
        </p:txBody>
      </p:sp>
    </p:spTree>
    <p:extLst>
      <p:ext uri="{BB962C8B-B14F-4D97-AF65-F5344CB8AC3E}">
        <p14:creationId xmlns:p14="http://schemas.microsoft.com/office/powerpoint/2010/main" val="366860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13</a:t>
            </a:fld>
            <a:endParaRPr lang="en-GB"/>
          </a:p>
        </p:txBody>
      </p:sp>
    </p:spTree>
    <p:extLst>
      <p:ext uri="{BB962C8B-B14F-4D97-AF65-F5344CB8AC3E}">
        <p14:creationId xmlns:p14="http://schemas.microsoft.com/office/powerpoint/2010/main" val="398522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14</a:t>
            </a:fld>
            <a:endParaRPr lang="en-GB"/>
          </a:p>
        </p:txBody>
      </p:sp>
    </p:spTree>
    <p:extLst>
      <p:ext uri="{BB962C8B-B14F-4D97-AF65-F5344CB8AC3E}">
        <p14:creationId xmlns:p14="http://schemas.microsoft.com/office/powerpoint/2010/main" val="1622515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15</a:t>
            </a:fld>
            <a:endParaRPr lang="en-GB"/>
          </a:p>
        </p:txBody>
      </p:sp>
    </p:spTree>
    <p:extLst>
      <p:ext uri="{BB962C8B-B14F-4D97-AF65-F5344CB8AC3E}">
        <p14:creationId xmlns:p14="http://schemas.microsoft.com/office/powerpoint/2010/main" val="2664974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16</a:t>
            </a:fld>
            <a:endParaRPr lang="en-GB"/>
          </a:p>
        </p:txBody>
      </p:sp>
    </p:spTree>
    <p:extLst>
      <p:ext uri="{BB962C8B-B14F-4D97-AF65-F5344CB8AC3E}">
        <p14:creationId xmlns:p14="http://schemas.microsoft.com/office/powerpoint/2010/main" val="95055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17</a:t>
            </a:fld>
            <a:endParaRPr lang="en-GB"/>
          </a:p>
        </p:txBody>
      </p:sp>
    </p:spTree>
    <p:extLst>
      <p:ext uri="{BB962C8B-B14F-4D97-AF65-F5344CB8AC3E}">
        <p14:creationId xmlns:p14="http://schemas.microsoft.com/office/powerpoint/2010/main" val="862792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18</a:t>
            </a:fld>
            <a:endParaRPr lang="en-GB"/>
          </a:p>
        </p:txBody>
      </p:sp>
    </p:spTree>
    <p:extLst>
      <p:ext uri="{BB962C8B-B14F-4D97-AF65-F5344CB8AC3E}">
        <p14:creationId xmlns:p14="http://schemas.microsoft.com/office/powerpoint/2010/main" val="342110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19</a:t>
            </a:fld>
            <a:endParaRPr lang="en-GB"/>
          </a:p>
        </p:txBody>
      </p:sp>
    </p:spTree>
    <p:extLst>
      <p:ext uri="{BB962C8B-B14F-4D97-AF65-F5344CB8AC3E}">
        <p14:creationId xmlns:p14="http://schemas.microsoft.com/office/powerpoint/2010/main" val="403811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20</a:t>
            </a:fld>
            <a:endParaRPr lang="en-GB"/>
          </a:p>
        </p:txBody>
      </p:sp>
    </p:spTree>
    <p:extLst>
      <p:ext uri="{BB962C8B-B14F-4D97-AF65-F5344CB8AC3E}">
        <p14:creationId xmlns:p14="http://schemas.microsoft.com/office/powerpoint/2010/main" val="1811791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21</a:t>
            </a:fld>
            <a:endParaRPr lang="en-GB"/>
          </a:p>
        </p:txBody>
      </p:sp>
    </p:spTree>
    <p:extLst>
      <p:ext uri="{BB962C8B-B14F-4D97-AF65-F5344CB8AC3E}">
        <p14:creationId xmlns:p14="http://schemas.microsoft.com/office/powerpoint/2010/main" val="289144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4</a:t>
            </a:fld>
            <a:endParaRPr lang="en-GB"/>
          </a:p>
        </p:txBody>
      </p:sp>
    </p:spTree>
    <p:extLst>
      <p:ext uri="{BB962C8B-B14F-4D97-AF65-F5344CB8AC3E}">
        <p14:creationId xmlns:p14="http://schemas.microsoft.com/office/powerpoint/2010/main" val="3246139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22</a:t>
            </a:fld>
            <a:endParaRPr lang="en-GB"/>
          </a:p>
        </p:txBody>
      </p:sp>
    </p:spTree>
    <p:extLst>
      <p:ext uri="{BB962C8B-B14F-4D97-AF65-F5344CB8AC3E}">
        <p14:creationId xmlns:p14="http://schemas.microsoft.com/office/powerpoint/2010/main" val="505552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23</a:t>
            </a:fld>
            <a:endParaRPr lang="en-GB"/>
          </a:p>
        </p:txBody>
      </p:sp>
    </p:spTree>
    <p:extLst>
      <p:ext uri="{BB962C8B-B14F-4D97-AF65-F5344CB8AC3E}">
        <p14:creationId xmlns:p14="http://schemas.microsoft.com/office/powerpoint/2010/main" val="185671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24</a:t>
            </a:fld>
            <a:endParaRPr lang="en-GB"/>
          </a:p>
        </p:txBody>
      </p:sp>
    </p:spTree>
    <p:extLst>
      <p:ext uri="{BB962C8B-B14F-4D97-AF65-F5344CB8AC3E}">
        <p14:creationId xmlns:p14="http://schemas.microsoft.com/office/powerpoint/2010/main" val="3151651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25</a:t>
            </a:fld>
            <a:endParaRPr lang="en-GB"/>
          </a:p>
        </p:txBody>
      </p:sp>
    </p:spTree>
    <p:extLst>
      <p:ext uri="{BB962C8B-B14F-4D97-AF65-F5344CB8AC3E}">
        <p14:creationId xmlns:p14="http://schemas.microsoft.com/office/powerpoint/2010/main" val="113780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5</a:t>
            </a:fld>
            <a:endParaRPr lang="en-GB"/>
          </a:p>
        </p:txBody>
      </p:sp>
    </p:spTree>
    <p:extLst>
      <p:ext uri="{BB962C8B-B14F-4D97-AF65-F5344CB8AC3E}">
        <p14:creationId xmlns:p14="http://schemas.microsoft.com/office/powerpoint/2010/main" val="230969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6</a:t>
            </a:fld>
            <a:endParaRPr lang="en-GB"/>
          </a:p>
        </p:txBody>
      </p:sp>
    </p:spTree>
    <p:extLst>
      <p:ext uri="{BB962C8B-B14F-4D97-AF65-F5344CB8AC3E}">
        <p14:creationId xmlns:p14="http://schemas.microsoft.com/office/powerpoint/2010/main" val="194578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7</a:t>
            </a:fld>
            <a:endParaRPr lang="en-GB"/>
          </a:p>
        </p:txBody>
      </p:sp>
    </p:spTree>
    <p:extLst>
      <p:ext uri="{BB962C8B-B14F-4D97-AF65-F5344CB8AC3E}">
        <p14:creationId xmlns:p14="http://schemas.microsoft.com/office/powerpoint/2010/main" val="367683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Figure 8: (Upper plots) Random samples from the conditional probability p(x3; ; x20jx1; x2). (Upper</a:t>
            </a:r>
          </a:p>
          <a:p>
            <a:r>
              <a:rPr lang="en-US" sz="1200" b="0" i="0" u="none" strike="noStrike" kern="1200" baseline="0" dirty="0">
                <a:solidFill>
                  <a:schemeClr val="tx1"/>
                </a:solidFill>
                <a:latin typeface="+mn-lt"/>
                <a:ea typeface="+mn-ea"/>
                <a:cs typeface="+mn-cs"/>
              </a:rPr>
              <a:t>Left) The random samples are non-linear function that goes through the conditioned points. (Upper</a:t>
            </a:r>
          </a:p>
          <a:p>
            <a:r>
              <a:rPr lang="en-US" sz="1200" b="0" i="0" u="none" strike="noStrike" kern="1200" baseline="0" dirty="0">
                <a:solidFill>
                  <a:schemeClr val="tx1"/>
                </a:solidFill>
                <a:latin typeface="+mn-lt"/>
                <a:ea typeface="+mn-ea"/>
                <a:cs typeface="+mn-cs"/>
              </a:rPr>
              <a:t>Right) Since we can get a lot of samples from the conditional distribution, we get 50 samples and</a:t>
            </a:r>
          </a:p>
          <a:p>
            <a:r>
              <a:rPr lang="en-US" sz="1200" b="0" i="0" u="none" strike="noStrike" kern="1200" baseline="0" dirty="0">
                <a:solidFill>
                  <a:schemeClr val="tx1"/>
                </a:solidFill>
                <a:latin typeface="+mn-lt"/>
                <a:ea typeface="+mn-ea"/>
                <a:cs typeface="+mn-cs"/>
              </a:rPr>
              <a:t>compute the mean and the standard deviation for each variable x3; ; x20. We can notice that the</a:t>
            </a:r>
          </a:p>
          <a:p>
            <a:r>
              <a:rPr lang="en-US" sz="1200" b="0" i="0" u="none" strike="noStrike" kern="1200" baseline="0" dirty="0">
                <a:solidFill>
                  <a:schemeClr val="tx1"/>
                </a:solidFill>
                <a:latin typeface="+mn-lt"/>
                <a:ea typeface="+mn-ea"/>
                <a:cs typeface="+mn-cs"/>
              </a:rPr>
              <a:t>points closer to the observations x1, x2 has low standard deviation and non-zero mean. Point</a:t>
            </a:r>
          </a:p>
          <a:p>
            <a:r>
              <a:rPr lang="en-US" sz="1200" b="0" i="0" u="none" strike="noStrike" kern="1200" baseline="0" dirty="0">
                <a:solidFill>
                  <a:schemeClr val="tx1"/>
                </a:solidFill>
                <a:latin typeface="+mn-lt"/>
                <a:ea typeface="+mn-ea"/>
                <a:cs typeface="+mn-cs"/>
              </a:rPr>
              <a:t>that are further instead gets higher uncertainty and mean close to zero.(Bottom plots) Random</a:t>
            </a:r>
          </a:p>
          <a:p>
            <a:r>
              <a:rPr lang="en-US" sz="1200" b="0" i="0" u="none" strike="noStrike" kern="1200" baseline="0" dirty="0">
                <a:solidFill>
                  <a:schemeClr val="tx1"/>
                </a:solidFill>
                <a:latin typeface="+mn-lt"/>
                <a:ea typeface="+mn-ea"/>
                <a:cs typeface="+mn-cs"/>
              </a:rPr>
              <a:t>samples from the conditional probability p(x2; ; x20jx1; x11). Also in this case we can notice that</a:t>
            </a:r>
          </a:p>
          <a:p>
            <a:r>
              <a:rPr lang="en-US" sz="1200" b="0" i="0" u="none" strike="noStrike" kern="1200" baseline="0" dirty="0">
                <a:solidFill>
                  <a:schemeClr val="tx1"/>
                </a:solidFill>
                <a:latin typeface="+mn-lt"/>
                <a:ea typeface="+mn-ea"/>
                <a:cs typeface="+mn-cs"/>
              </a:rPr>
              <a:t>the standard deviation is lower when it is close to the points we have conditioned on.</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8</a:t>
            </a:fld>
            <a:endParaRPr lang="en-GB"/>
          </a:p>
        </p:txBody>
      </p:sp>
    </p:spTree>
    <p:extLst>
      <p:ext uri="{BB962C8B-B14F-4D97-AF65-F5344CB8AC3E}">
        <p14:creationId xmlns:p14="http://schemas.microsoft.com/office/powerpoint/2010/main" val="305205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9</a:t>
            </a:fld>
            <a:endParaRPr lang="en-GB"/>
          </a:p>
        </p:txBody>
      </p:sp>
    </p:spTree>
    <p:extLst>
      <p:ext uri="{BB962C8B-B14F-4D97-AF65-F5344CB8AC3E}">
        <p14:creationId xmlns:p14="http://schemas.microsoft.com/office/powerpoint/2010/main" val="3336481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10</a:t>
            </a:fld>
            <a:endParaRPr lang="en-GB"/>
          </a:p>
        </p:txBody>
      </p:sp>
    </p:spTree>
    <p:extLst>
      <p:ext uri="{BB962C8B-B14F-4D97-AF65-F5344CB8AC3E}">
        <p14:creationId xmlns:p14="http://schemas.microsoft.com/office/powerpoint/2010/main" val="427443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probability of two independent random variables is equal to the unconditional distribution of the non-conditioned variable.</a:t>
            </a:r>
            <a:endParaRPr lang="da-DK" dirty="0"/>
          </a:p>
        </p:txBody>
      </p:sp>
      <p:sp>
        <p:nvSpPr>
          <p:cNvPr id="4" name="Slide Number Placeholder 3"/>
          <p:cNvSpPr>
            <a:spLocks noGrp="1"/>
          </p:cNvSpPr>
          <p:nvPr>
            <p:ph type="sldNum" sz="quarter" idx="5"/>
          </p:nvPr>
        </p:nvSpPr>
        <p:spPr/>
        <p:txBody>
          <a:bodyPr/>
          <a:lstStyle/>
          <a:p>
            <a:fld id="{A16CFAD1-D197-4A88-B173-A6412E995EE5}" type="slidenum">
              <a:rPr lang="en-GB" smtClean="0"/>
              <a:t>11</a:t>
            </a:fld>
            <a:endParaRPr lang="en-GB"/>
          </a:p>
        </p:txBody>
      </p:sp>
    </p:spTree>
    <p:extLst>
      <p:ext uri="{BB962C8B-B14F-4D97-AF65-F5344CB8AC3E}">
        <p14:creationId xmlns:p14="http://schemas.microsoft.com/office/powerpoint/2010/main" val="1329542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8" name="Picture Placeholder 27"/>
          <p:cNvSpPr>
            <a:spLocks noGrp="1"/>
          </p:cNvSpPr>
          <p:nvPr>
            <p:ph type="pic" sz="quarter" idx="13" hasCustomPrompt="1"/>
          </p:nvPr>
        </p:nvSpPr>
        <p:spPr>
          <a:xfrm>
            <a:off x="233363" y="233362"/>
            <a:ext cx="11722100" cy="6401647"/>
          </a:xfrm>
        </p:spPr>
        <p:txBody>
          <a:bodyPr bIns="792000" anchor="ctr" anchorCtr="0"/>
          <a:lstStyle>
            <a:lvl1pPr marL="0" indent="0" algn="ctr">
              <a:buNone/>
              <a:defRPr sz="1400"/>
            </a:lvl1pPr>
          </a:lstStyle>
          <a:p>
            <a:r>
              <a:rPr lang="en-GB" dirty="0"/>
              <a:t>Insert image</a:t>
            </a:r>
          </a:p>
        </p:txBody>
      </p:sp>
      <p:sp>
        <p:nvSpPr>
          <p:cNvPr id="2" name="Title 1"/>
          <p:cNvSpPr>
            <a:spLocks noGrp="1"/>
          </p:cNvSpPr>
          <p:nvPr>
            <p:ph type="ctrTitle"/>
          </p:nvPr>
        </p:nvSpPr>
        <p:spPr>
          <a:xfrm>
            <a:off x="233363" y="3981600"/>
            <a:ext cx="11722099" cy="2448000"/>
          </a:xfrm>
          <a:solidFill>
            <a:schemeClr val="tx2">
              <a:alpha val="40000"/>
            </a:schemeClr>
          </a:solidFill>
        </p:spPr>
        <p:txBody>
          <a:bodyPr lIns="360000" tIns="180000" rIns="360000" bIns="450000" anchor="b">
            <a:normAutofit/>
          </a:bodyPr>
          <a:lstStyle>
            <a:lvl1pPr algn="r">
              <a:lnSpc>
                <a:spcPct val="83000"/>
              </a:lnSpc>
              <a:defRPr sz="6600" b="1" cap="all" baseline="0">
                <a:solidFill>
                  <a:schemeClr val="bg1"/>
                </a:solidFill>
                <a:latin typeface="Franklin Gothic Book" panose="020B05030201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33363" y="5908418"/>
            <a:ext cx="11722099" cy="521020"/>
          </a:xfrm>
        </p:spPr>
        <p:txBody>
          <a:bodyPr lIns="360000" rIns="360000">
            <a:normAutofit/>
          </a:bodyPr>
          <a:lstStyle>
            <a:lvl1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1pPr>
            <a:lvl2pPr marL="0" indent="0" algn="r">
              <a:lnSpc>
                <a:spcPct val="90000"/>
              </a:lnSpc>
              <a:spcBef>
                <a:spcPts val="0"/>
              </a:spcBef>
              <a:buFont typeface="Arial" panose="020B0604020202020204" pitchFamily="34" charset="0"/>
              <a:buNone/>
              <a:defRPr sz="2400">
                <a:solidFill>
                  <a:schemeClr val="bg1"/>
                </a:solidFill>
                <a:latin typeface="Franklin Gothic Book" panose="020B0503020102020204" pitchFamily="34" charset="0"/>
              </a:defRPr>
            </a:lvl2pPr>
            <a:lvl3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3pPr>
            <a:lvl4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4pPr>
            <a:lvl5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5pPr>
            <a:lvl6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6pPr>
            <a:lvl7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7pPr>
            <a:lvl8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8pPr>
            <a:lvl9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30" name="Logo"/>
          <p:cNvSpPr>
            <a:spLocks noGrp="1"/>
          </p:cNvSpPr>
          <p:nvPr>
            <p:ph type="body" sz="quarter" idx="14" hasCustomPrompt="1"/>
          </p:nvPr>
        </p:nvSpPr>
        <p:spPr>
          <a:xfrm>
            <a:off x="435600" y="424800"/>
            <a:ext cx="1944000" cy="849600"/>
          </a:xfrm>
          <a:blipFill>
            <a:blip r:embed="rId3"/>
            <a:stretch>
              <a:fillRect/>
            </a:stretch>
          </a:blipFill>
        </p:spPr>
        <p:txBody>
          <a:bodyPr/>
          <a:lstStyle>
            <a:lvl1pPr marL="0" indent="0">
              <a:buNone/>
              <a:defRPr sz="100">
                <a:noFill/>
              </a:defRPr>
            </a:lvl1pPr>
          </a:lstStyle>
          <a:p>
            <a:pPr lvl="0"/>
            <a:r>
              <a:rPr lang="en-US" dirty="0"/>
              <a:t>.</a:t>
            </a:r>
          </a:p>
        </p:txBody>
      </p:sp>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6"/>
          </p:nvPr>
        </p:nvSpPr>
        <p:spPr>
          <a:xfrm>
            <a:off x="234000" y="234000"/>
            <a:ext cx="11721600" cy="6400800"/>
          </a:xfrm>
        </p:spPr>
        <p:txBody>
          <a:bodyPr bIns="792000" anchor="ctr" anchorCtr="0"/>
          <a:lstStyle>
            <a:lvl1pPr marL="0" indent="0" algn="ctr">
              <a:buNone/>
              <a:defRPr/>
            </a:lvl1pPr>
          </a:lstStyle>
          <a:p>
            <a:r>
              <a:rPr lang="en-US"/>
              <a:t>Click icon to add media</a:t>
            </a:r>
          </a:p>
        </p:txBody>
      </p:sp>
      <p:sp>
        <p:nvSpPr>
          <p:cNvPr id="6"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5D2C1A38-1E2C-4C9F-AF0A-FF217E189377}"/>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36981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se I">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233363" y="233363"/>
            <a:ext cx="5400000" cy="6394450"/>
          </a:xfrm>
          <a:solidFill>
            <a:schemeClr val="accent3"/>
          </a:solidFill>
        </p:spPr>
        <p:txBody>
          <a:bodyPr lIns="306000" tIns="234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2" name="Text Placeholder 11"/>
          <p:cNvSpPr>
            <a:spLocks noGrp="1"/>
          </p:cNvSpPr>
          <p:nvPr>
            <p:ph type="body" sz="quarter" idx="13"/>
          </p:nvPr>
        </p:nvSpPr>
        <p:spPr>
          <a:xfrm>
            <a:off x="5657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3" name="Picture Placeholder 10"/>
          <p:cNvSpPr>
            <a:spLocks noGrp="1"/>
          </p:cNvSpPr>
          <p:nvPr>
            <p:ph type="pic" sz="quarter" idx="14" hasCustomPrompt="1"/>
          </p:nvPr>
        </p:nvSpPr>
        <p:spPr>
          <a:xfrm>
            <a:off x="5831800"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233363"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8BCFED7C-947E-4AD2-BFF3-06A762643B02}"/>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346535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ase II">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233363"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6" name="Subtitle 2"/>
          <p:cNvSpPr>
            <a:spLocks noGrp="1"/>
          </p:cNvSpPr>
          <p:nvPr>
            <p:ph type="subTitle" idx="1" hasCustomPrompt="1"/>
          </p:nvPr>
        </p:nvSpPr>
        <p:spPr>
          <a:xfrm>
            <a:off x="6555463" y="233363"/>
            <a:ext cx="5400000" cy="6394450"/>
          </a:xfrm>
          <a:solidFill>
            <a:schemeClr val="tx2"/>
          </a:solidFill>
        </p:spPr>
        <p:txBody>
          <a:bodyPr lIns="306000" tIns="540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2" name="Text Placeholder 11"/>
          <p:cNvSpPr>
            <a:spLocks noGrp="1"/>
          </p:cNvSpPr>
          <p:nvPr>
            <p:ph type="body" sz="quarter" idx="13"/>
          </p:nvPr>
        </p:nvSpPr>
        <p:spPr>
          <a:xfrm>
            <a:off x="68878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6555462"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C998D6DA-FCD8-4DA0-9513-31213CEB500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p>
        </p:txBody>
      </p:sp>
    </p:spTree>
    <p:extLst>
      <p:ext uri="{BB962C8B-B14F-4D97-AF65-F5344CB8AC3E}">
        <p14:creationId xmlns:p14="http://schemas.microsoft.com/office/powerpoint/2010/main" val="325665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
    <p:bg>
      <p:bgPr>
        <a:solidFill>
          <a:schemeClr val="bg2"/>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881863 h 6394450"/>
              <a:gd name="connsiteX3" fmla="*/ 5166576 w 5472000"/>
              <a:gd name="connsiteY3" fmla="*/ 881863 h 6394450"/>
              <a:gd name="connsiteX4" fmla="*/ 5166576 w 5472000"/>
              <a:gd name="connsiteY4" fmla="*/ 3699343 h 6394450"/>
              <a:gd name="connsiteX5" fmla="*/ 5472000 w 5472000"/>
              <a:gd name="connsiteY5" fmla="*/ 3699343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881863"/>
                </a:lnTo>
                <a:lnTo>
                  <a:pt x="5166576" y="881863"/>
                </a:lnTo>
                <a:lnTo>
                  <a:pt x="5166576" y="3699343"/>
                </a:lnTo>
                <a:lnTo>
                  <a:pt x="5472000" y="3699343"/>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7" r="18227" b="71660"/>
          <a:stretch/>
        </p:blipFill>
        <p:spPr>
          <a:xfrm>
            <a:off x="5705363" y="233362"/>
            <a:ext cx="6250099" cy="888691"/>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55999" r="18227" b="16880"/>
          <a:stretch/>
        </p:blipFill>
        <p:spPr>
          <a:xfrm>
            <a:off x="5705363" y="3881993"/>
            <a:ext cx="6250099" cy="2756540"/>
          </a:xfrm>
          <a:prstGeom prst="rect">
            <a:avLst/>
          </a:prstGeom>
        </p:spPr>
      </p:pic>
      <p:sp>
        <p:nvSpPr>
          <p:cNvPr id="6" name="Subtitle 2"/>
          <p:cNvSpPr>
            <a:spLocks noGrp="1"/>
          </p:cNvSpPr>
          <p:nvPr>
            <p:ph type="subTitle" idx="1" hasCustomPrompt="1"/>
          </p:nvPr>
        </p:nvSpPr>
        <p:spPr>
          <a:xfrm>
            <a:off x="5705363" y="1122053"/>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6" name="TextBox 25"/>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4A6DE9F8-407C-4E4A-B198-F1AFEF3FAC8A}"/>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5B96C7B3-455E-4773-994F-F3267FEE3DB6}"/>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34785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I">
    <p:bg>
      <p:bgPr>
        <a:solidFill>
          <a:schemeClr val="tx2"/>
        </a:solidFill>
        <a:effectLst/>
      </p:bgPr>
    </p:bg>
    <p:spTree>
      <p:nvGrpSpPr>
        <p:cNvPr id="1" name=""/>
        <p:cNvGrpSpPr/>
        <p:nvPr/>
      </p:nvGrpSpPr>
      <p:grpSpPr>
        <a:xfrm>
          <a:off x="0" y="0"/>
          <a:ext cx="0" cy="0"/>
          <a:chOff x="0" y="0"/>
          <a:chExt cx="0" cy="0"/>
        </a:xfrm>
      </p:grpSpPr>
      <p:sp>
        <p:nvSpPr>
          <p:cNvPr id="18" name="Picture Placeholder 17"/>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2839880 h 6394450"/>
              <a:gd name="connsiteX3" fmla="*/ 5173476 w 5472000"/>
              <a:gd name="connsiteY3" fmla="*/ 2839880 h 6394450"/>
              <a:gd name="connsiteX4" fmla="*/ 5173476 w 5472000"/>
              <a:gd name="connsiteY4" fmla="*/ 5683880 h 6394450"/>
              <a:gd name="connsiteX5" fmla="*/ 5472000 w 5472000"/>
              <a:gd name="connsiteY5" fmla="*/ 5683880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2839880"/>
                </a:lnTo>
                <a:lnTo>
                  <a:pt x="5173476" y="2839880"/>
                </a:lnTo>
                <a:lnTo>
                  <a:pt x="5173476" y="5683880"/>
                </a:lnTo>
                <a:lnTo>
                  <a:pt x="5472000" y="5683880"/>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9" r="18227" b="52804"/>
          <a:stretch/>
        </p:blipFill>
        <p:spPr>
          <a:xfrm>
            <a:off x="5705363" y="233362"/>
            <a:ext cx="6250099" cy="2805253"/>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75999" r="18227" b="16880"/>
          <a:stretch/>
        </p:blipFill>
        <p:spPr>
          <a:xfrm>
            <a:off x="5705363" y="5914608"/>
            <a:ext cx="6250099" cy="723926"/>
          </a:xfrm>
          <a:prstGeom prst="rect">
            <a:avLst/>
          </a:prstGeom>
        </p:spPr>
      </p:pic>
      <p:sp>
        <p:nvSpPr>
          <p:cNvPr id="6" name="Subtitle 2"/>
          <p:cNvSpPr>
            <a:spLocks noGrp="1"/>
          </p:cNvSpPr>
          <p:nvPr>
            <p:ph type="subTitle" idx="1" hasCustomPrompt="1"/>
          </p:nvPr>
        </p:nvSpPr>
        <p:spPr>
          <a:xfrm>
            <a:off x="5705363" y="3043837"/>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1" name="TextBox 20"/>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DA719737-5C53-4B3E-B5D0-8D27A8E9E9A4}"/>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DE256A97-A382-4A18-BFFD-3159A7295E0F}"/>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05706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
    <p:bg>
      <p:bgPr>
        <a:solidFill>
          <a:schemeClr val="accent1"/>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7" r="56181" b="72703"/>
          <a:stretch/>
        </p:blipFill>
        <p:spPr>
          <a:xfrm>
            <a:off x="233363" y="233362"/>
            <a:ext cx="6011165" cy="782656"/>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3870" t="54275" r="56181" b="16881"/>
          <a:stretch/>
        </p:blipFill>
        <p:spPr>
          <a:xfrm>
            <a:off x="233364" y="3706861"/>
            <a:ext cx="6011166" cy="2931672"/>
          </a:xfrm>
          <a:prstGeom prst="rect">
            <a:avLst/>
          </a:prstGeom>
        </p:spPr>
      </p:pic>
      <p:sp>
        <p:nvSpPr>
          <p:cNvPr id="6" name="Subtitle 2"/>
          <p:cNvSpPr>
            <a:spLocks noGrp="1"/>
          </p:cNvSpPr>
          <p:nvPr>
            <p:ph type="subTitle" idx="1" hasCustomPrompt="1"/>
          </p:nvPr>
        </p:nvSpPr>
        <p:spPr>
          <a:xfrm>
            <a:off x="559768" y="1247944"/>
            <a:ext cx="5684761" cy="2304725"/>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2" name="Picture Placeholder 21"/>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3331593 h 6394450"/>
              <a:gd name="connsiteX5" fmla="*/ 296947 w 5713200"/>
              <a:gd name="connsiteY5" fmla="*/ 3331593 h 6394450"/>
              <a:gd name="connsiteX6" fmla="*/ 296947 w 5713200"/>
              <a:gd name="connsiteY6" fmla="*/ 803615 h 6394450"/>
              <a:gd name="connsiteX7" fmla="*/ 0 w 5713200"/>
              <a:gd name="connsiteY7" fmla="*/ 803615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3331593"/>
                </a:lnTo>
                <a:lnTo>
                  <a:pt x="296947" y="3331593"/>
                </a:lnTo>
                <a:lnTo>
                  <a:pt x="296947" y="803615"/>
                </a:lnTo>
                <a:lnTo>
                  <a:pt x="0" y="803615"/>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23"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5" name="TextBox 24"/>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150221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I">
    <p:bg>
      <p:bgPr>
        <a:solidFill>
          <a:schemeClr val="accent3"/>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8" r="56181" b="49871"/>
          <a:stretch/>
        </p:blipFill>
        <p:spPr>
          <a:xfrm>
            <a:off x="233363" y="233362"/>
            <a:ext cx="6011165" cy="3103260"/>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5448" t="54453" r="54603" b="38933"/>
          <a:stretch/>
        </p:blipFill>
        <p:spPr>
          <a:xfrm>
            <a:off x="233364" y="5966233"/>
            <a:ext cx="6011166" cy="672299"/>
          </a:xfrm>
          <a:prstGeom prst="rect">
            <a:avLst/>
          </a:prstGeom>
        </p:spPr>
      </p:pic>
      <p:sp>
        <p:nvSpPr>
          <p:cNvPr id="6" name="Subtitle 2"/>
          <p:cNvSpPr>
            <a:spLocks noGrp="1"/>
          </p:cNvSpPr>
          <p:nvPr>
            <p:ph type="subTitle" idx="1" hasCustomPrompt="1"/>
          </p:nvPr>
        </p:nvSpPr>
        <p:spPr>
          <a:xfrm>
            <a:off x="559768" y="3573702"/>
            <a:ext cx="5684761" cy="2377049"/>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3" name="Picture Placeholder 12"/>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5713258 h 6394450"/>
              <a:gd name="connsiteX5" fmla="*/ 296947 w 5713200"/>
              <a:gd name="connsiteY5" fmla="*/ 5713258 h 6394450"/>
              <a:gd name="connsiteX6" fmla="*/ 296947 w 5713200"/>
              <a:gd name="connsiteY6" fmla="*/ 3103258 h 6394450"/>
              <a:gd name="connsiteX7" fmla="*/ 0 w 5713200"/>
              <a:gd name="connsiteY7" fmla="*/ 3103258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5713258"/>
                </a:lnTo>
                <a:lnTo>
                  <a:pt x="296947" y="5713258"/>
                </a:lnTo>
                <a:lnTo>
                  <a:pt x="296947" y="3103258"/>
                </a:lnTo>
                <a:lnTo>
                  <a:pt x="0" y="3103258"/>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8"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9" name="TextBox 18"/>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42214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132340853"/>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01576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tted, dark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2" y="234000"/>
            <a:ext cx="11722099" cy="6405171"/>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7" name="text" descr="{&quot;templafy&quot;:{&quot;binding&quot;:&quot;Form.Classification.Classification&quot;,&quot;type&quot;:&quot;text&quot;}}" title="Form.Classification.Classification">
            <a:extLst>
              <a:ext uri="{FF2B5EF4-FFF2-40B4-BE49-F238E27FC236}">
                <a16:creationId xmlns:a16="http://schemas.microsoft.com/office/drawing/2014/main" id="{F8424D77-B4CB-488F-90FE-1CD388C64795}"/>
              </a:ext>
            </a:extLst>
          </p:cNvPr>
          <p:cNvSpPr txBox="1"/>
          <p:nvPr userDrawn="1"/>
        </p:nvSpPr>
        <p:spPr>
          <a:xfrm>
            <a:off x="9964882" y="6464688"/>
            <a:ext cx="1397223"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162328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369087490"/>
      </p:ext>
    </p:extLst>
  </p:cSld>
  <p:clrMapOvr>
    <a:masterClrMapping/>
  </p:clrMapOvr>
  <p:extLst>
    <p:ext uri="{DCECCB84-F9BA-43D5-87BE-67443E8EF086}">
      <p15:sldGuideLst xmlns:p15="http://schemas.microsoft.com/office/powerpoint/2012/main">
        <p15:guide id="1" pos="147" userDrawn="1">
          <p15:clr>
            <a:srgbClr val="F26B43"/>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6" name="Rectangle 5"/>
          <p:cNvSpPr/>
          <p:nvPr userDrawn="1"/>
        </p:nvSpPr>
        <p:spPr>
          <a:xfrm>
            <a:off x="234000" y="234000"/>
            <a:ext cx="11721463" cy="639381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12554" y="2723960"/>
            <a:ext cx="862945" cy="854494"/>
          </a:xfrm>
          <a:prstGeom prst="rect">
            <a:avLst/>
          </a:prstGeom>
        </p:spPr>
      </p:pic>
      <p:sp>
        <p:nvSpPr>
          <p:cNvPr id="3" name="Date Placeholder 2"/>
          <p:cNvSpPr>
            <a:spLocks noGrp="1"/>
          </p:cNvSpPr>
          <p:nvPr>
            <p:ph type="dt" sz="half" idx="10"/>
          </p:nvPr>
        </p:nvSpPr>
        <p:spPr>
          <a:xfrm>
            <a:off x="0" y="6912000"/>
            <a:ext cx="0" cy="0"/>
          </a:xfrm>
          <a:prstGeom prst="rect">
            <a:avLst/>
          </a:prstGeom>
        </p:spPr>
        <p:txBody>
          <a:bodyPr/>
          <a:lstStyle>
            <a:lvl1pPr>
              <a:defRPr sz="100">
                <a:noFill/>
              </a:defRPr>
            </a:lvl1pPr>
          </a:lstStyle>
          <a:p>
            <a:endParaRPr lang="en-GB" dirty="0"/>
          </a:p>
        </p:txBody>
      </p:sp>
      <p:sp>
        <p:nvSpPr>
          <p:cNvPr id="4" name="Footer Placeholder 3"/>
          <p:cNvSpPr>
            <a:spLocks noGrp="1"/>
          </p:cNvSpPr>
          <p:nvPr>
            <p:ph type="ftr" sz="quarter" idx="11"/>
          </p:nvPr>
        </p:nvSpPr>
        <p:spPr>
          <a:xfrm>
            <a:off x="0" y="6912000"/>
            <a:ext cx="0" cy="0"/>
          </a:xfrm>
          <a:prstGeom prst="rect">
            <a:avLst/>
          </a:prstGeo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7" name="Rectangle 6"/>
          <p:cNvSpPr/>
          <p:nvPr userDrawn="1"/>
        </p:nvSpPr>
        <p:spPr>
          <a:xfrm>
            <a:off x="430212" y="5870483"/>
            <a:ext cx="11318875" cy="54033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700" dirty="0">
                <a:solidFill>
                  <a:schemeClr val="tx1"/>
                </a:solidFill>
                <a:latin typeface="Tahoma" charset="0"/>
                <a:ea typeface="Tahoma" charset="0"/>
                <a:cs typeface="Tahoma" charset="0"/>
              </a:rPr>
              <a:t>LEGAL NOTICE</a:t>
            </a:r>
            <a:endParaRPr lang="en-US" sz="700" dirty="0">
              <a:solidFill>
                <a:schemeClr val="tx1"/>
              </a:solidFill>
              <a:latin typeface="Tahoma" charset="0"/>
              <a:ea typeface="Tahoma" charset="0"/>
              <a:cs typeface="Tahoma" charset="0"/>
            </a:endParaRPr>
          </a:p>
          <a:p>
            <a:r>
              <a:rPr lang="en-GB" sz="700" dirty="0">
                <a:solidFill>
                  <a:schemeClr val="tx1"/>
                </a:solidFill>
                <a:latin typeface="Tahoma" charset="0"/>
                <a:ea typeface="Tahoma" charset="0"/>
                <a:cs typeface="Tahoma" charset="0"/>
              </a:rPr>
              <a:t>The contents of this publication are for general information and illustrative purposes only and are used at the reader’s own risk. Danske Commodities uses all reasonable endeavours to ensure the accuracy of the information. However, Danske Commodities does not guarantee or warrant the accuracy, completeness, factual correctness, or reliability of any information in this publication and does not accept liability for errors, omissions, inaccuracies, or typographical flaws. The views and opinions expressed in this publication are not necessarily those of Danske Commodities. © 2017 Danske Commodities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Danske Commodities A/S. Danske Commodities, Danske Commodities A/S and the Danske Commodities logo are either registered trademarks or trademarks of Danske Commodities A/S in Denmark and/or other countries. Refer to www.danskecommodities.com. Other trademarks referred to in this document are the property of their respective owners.</a:t>
            </a:r>
            <a:endParaRPr lang="en-US" sz="700" dirty="0">
              <a:solidFill>
                <a:schemeClr val="tx1"/>
              </a:solidFill>
              <a:latin typeface="Tahoma" charset="0"/>
              <a:ea typeface="Tahoma" charset="0"/>
              <a:cs typeface="Tahoma" charset="0"/>
            </a:endParaRPr>
          </a:p>
        </p:txBody>
      </p:sp>
      <p:sp>
        <p:nvSpPr>
          <p:cNvPr id="9" name="Rectangle 8"/>
          <p:cNvSpPr/>
          <p:nvPr/>
        </p:nvSpPr>
        <p:spPr>
          <a:xfrm>
            <a:off x="5741203" y="2366377"/>
            <a:ext cx="2374097" cy="1569660"/>
          </a:xfrm>
          <a:prstGeom prst="rect">
            <a:avLst/>
          </a:prstGeom>
        </p:spPr>
        <p:txBody>
          <a:bodyPr wrap="square" anchor="ctr">
            <a:spAutoFit/>
          </a:bodyPr>
          <a:lstStyle/>
          <a:p>
            <a:r>
              <a:rPr lang="en-GB" sz="3200" b="1" dirty="0">
                <a:solidFill>
                  <a:schemeClr val="tx2"/>
                </a:solidFill>
                <a:latin typeface="Tahoma" charset="0"/>
                <a:ea typeface="Tahoma" charset="0"/>
                <a:cs typeface="Tahoma" charset="0"/>
              </a:rPr>
              <a:t>Challenge.</a:t>
            </a:r>
          </a:p>
          <a:p>
            <a:r>
              <a:rPr lang="en-GB" sz="3200" b="1" dirty="0">
                <a:solidFill>
                  <a:schemeClr val="tx2"/>
                </a:solidFill>
                <a:latin typeface="Tahoma" charset="0"/>
                <a:ea typeface="Tahoma" charset="0"/>
                <a:cs typeface="Tahoma" charset="0"/>
              </a:rPr>
              <a:t>Compete.</a:t>
            </a:r>
          </a:p>
          <a:p>
            <a:r>
              <a:rPr lang="en-GB" sz="3200" b="1" dirty="0">
                <a:solidFill>
                  <a:schemeClr val="tx2"/>
                </a:solidFill>
                <a:latin typeface="Tahoma" charset="0"/>
                <a:ea typeface="Tahoma" charset="0"/>
                <a:cs typeface="Tahoma" charset="0"/>
              </a:rPr>
              <a:t>Repeat.</a:t>
            </a:r>
          </a:p>
        </p:txBody>
      </p:sp>
      <p:cxnSp>
        <p:nvCxnSpPr>
          <p:cNvPr id="11" name="Straight Connector 10"/>
          <p:cNvCxnSpPr/>
          <p:nvPr userDrawn="1"/>
        </p:nvCxnSpPr>
        <p:spPr>
          <a:xfrm>
            <a:off x="5602307" y="2479876"/>
            <a:ext cx="0" cy="1342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69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9" name="Header"/>
          <p:cNvSpPr txBox="1"/>
          <p:nvPr userDrawn="1"/>
        </p:nvSpPr>
        <p:spPr>
          <a:xfrm>
            <a:off x="431800" y="539750"/>
            <a:ext cx="11217273" cy="650171"/>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1800" dirty="0"/>
          </a:p>
        </p:txBody>
      </p:sp>
      <p:sp>
        <p:nvSpPr>
          <p:cNvPr id="29" name="Text Box 2"/>
          <p:cNvSpPr txBox="1">
            <a:spLocks noChangeArrowheads="1"/>
          </p:cNvSpPr>
          <p:nvPr userDrawn="1"/>
        </p:nvSpPr>
        <p:spPr bwMode="auto">
          <a:xfrm>
            <a:off x="456624" y="1833789"/>
            <a:ext cx="216079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p>
          <a:p>
            <a:pPr fontAlgn="auto">
              <a:spcBef>
                <a:spcPts val="1200"/>
              </a:spcBef>
              <a:spcAft>
                <a:spcPts val="6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baseline="0" noProof="1">
                <a:solidFill>
                  <a:schemeClr val="tx1"/>
                </a:solidFill>
                <a:latin typeface="Arial" panose="020B0604020202020204" pitchFamily="34" charset="0"/>
                <a:cs typeface="Arial" panose="020B0604020202020204" pitchFamily="34" charset="0"/>
              </a:rPr>
              <a:t>slide placeholders to their default settings</a:t>
            </a: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4498494" y="1833789"/>
            <a:ext cx="2160798"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 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p:txBody>
      </p:sp>
      <p:sp>
        <p:nvSpPr>
          <p:cNvPr id="25" name="Text Box 4"/>
          <p:cNvSpPr txBox="1">
            <a:spLocks noChangeArrowheads="1"/>
          </p:cNvSpPr>
          <p:nvPr userDrawn="1"/>
        </p:nvSpPr>
        <p:spPr bwMode="auto">
          <a:xfrm>
            <a:off x="7925241" y="1815926"/>
            <a:ext cx="216079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Change slide number,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date 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if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only used on one slide</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viewing of guides</a:t>
            </a:r>
          </a:p>
        </p:txBody>
      </p:sp>
      <p:pic>
        <p:nvPicPr>
          <p:cNvPr id="28" name="1 Increase decrease"/>
          <p:cNvPicPr>
            <a:picLocks noChangeAspect="1"/>
          </p:cNvPicPr>
          <p:nvPr userDrawn="1"/>
        </p:nvPicPr>
        <p:blipFill>
          <a:blip r:embed="rId2"/>
          <a:stretch>
            <a:fillRect/>
          </a:stretch>
        </p:blipFill>
        <p:spPr>
          <a:xfrm>
            <a:off x="2617421" y="2877130"/>
            <a:ext cx="549328" cy="285228"/>
          </a:xfrm>
          <a:prstGeom prst="rect">
            <a:avLst/>
          </a:prstGeom>
        </p:spPr>
      </p:pic>
      <p:pic>
        <p:nvPicPr>
          <p:cNvPr id="13" name="2 New picture"/>
          <p:cNvPicPr>
            <a:picLocks noChangeAspect="1"/>
          </p:cNvPicPr>
          <p:nvPr userDrawn="1"/>
        </p:nvPicPr>
        <p:blipFill>
          <a:blip r:embed="rId3"/>
          <a:stretch>
            <a:fillRect/>
          </a:stretch>
        </p:blipFill>
        <p:spPr>
          <a:xfrm>
            <a:off x="2650815" y="3538594"/>
            <a:ext cx="324764" cy="578237"/>
          </a:xfrm>
          <a:prstGeom prst="rect">
            <a:avLst/>
          </a:prstGeom>
        </p:spPr>
      </p:pic>
      <p:pic>
        <p:nvPicPr>
          <p:cNvPr id="16" name="3 Layout"/>
          <p:cNvPicPr>
            <a:picLocks noChangeAspect="1"/>
          </p:cNvPicPr>
          <p:nvPr userDrawn="1"/>
        </p:nvPicPr>
        <p:blipFill rotWithShape="1">
          <a:blip r:embed="rId4"/>
          <a:srcRect l="36944" r="2272" b="69429"/>
          <a:stretch/>
        </p:blipFill>
        <p:spPr>
          <a:xfrm>
            <a:off x="2646805" y="4208198"/>
            <a:ext cx="593368" cy="192211"/>
          </a:xfrm>
          <a:prstGeom prst="rect">
            <a:avLst/>
          </a:prstGeom>
        </p:spPr>
      </p:pic>
      <p:pic>
        <p:nvPicPr>
          <p:cNvPr id="19" name="4 Reset"/>
          <p:cNvPicPr>
            <a:picLocks noChangeAspect="1"/>
          </p:cNvPicPr>
          <p:nvPr userDrawn="1"/>
        </p:nvPicPr>
        <p:blipFill>
          <a:blip r:embed="rId5"/>
          <a:stretch>
            <a:fillRect/>
          </a:stretch>
        </p:blipFill>
        <p:spPr>
          <a:xfrm>
            <a:off x="2648793" y="5318642"/>
            <a:ext cx="492452" cy="200416"/>
          </a:xfrm>
          <a:prstGeom prst="rect">
            <a:avLst/>
          </a:prstGeom>
        </p:spPr>
      </p:pic>
      <p:pic>
        <p:nvPicPr>
          <p:cNvPr id="5" name="5 Insert picture"/>
          <p:cNvPicPr>
            <a:picLocks noChangeAspect="1"/>
          </p:cNvPicPr>
          <p:nvPr userDrawn="1"/>
        </p:nvPicPr>
        <p:blipFill>
          <a:blip r:embed="rId6"/>
          <a:stretch>
            <a:fillRect/>
          </a:stretch>
        </p:blipFill>
        <p:spPr>
          <a:xfrm>
            <a:off x="6425716" y="2075087"/>
            <a:ext cx="262151" cy="256054"/>
          </a:xfrm>
          <a:prstGeom prst="rect">
            <a:avLst/>
          </a:prstGeom>
        </p:spPr>
      </p:pic>
      <p:pic>
        <p:nvPicPr>
          <p:cNvPr id="23" name="6 Crop"/>
          <p:cNvPicPr>
            <a:picLocks noChangeAspect="1"/>
          </p:cNvPicPr>
          <p:nvPr userDrawn="1"/>
        </p:nvPicPr>
        <p:blipFill>
          <a:blip r:embed="rId7"/>
          <a:stretch>
            <a:fillRect/>
          </a:stretch>
        </p:blipFill>
        <p:spPr>
          <a:xfrm>
            <a:off x="6406348" y="2748409"/>
            <a:ext cx="337400" cy="321707"/>
          </a:xfrm>
          <a:prstGeom prst="rect">
            <a:avLst/>
          </a:prstGeom>
        </p:spPr>
      </p:pic>
      <p:pic>
        <p:nvPicPr>
          <p:cNvPr id="2" name="7 Scale picture"/>
          <p:cNvPicPr>
            <a:picLocks noChangeAspect="1"/>
          </p:cNvPicPr>
          <p:nvPr userDrawn="1"/>
        </p:nvPicPr>
        <p:blipFill>
          <a:blip r:embed="rId8"/>
          <a:stretch>
            <a:fillRect/>
          </a:stretch>
        </p:blipFill>
        <p:spPr>
          <a:xfrm>
            <a:off x="6384053" y="324239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subtitle, dotted">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 name="Title 1"/>
          <p:cNvSpPr>
            <a:spLocks noGrp="1"/>
          </p:cNvSpPr>
          <p:nvPr>
            <p:ph type="title"/>
          </p:nvPr>
        </p:nvSpPr>
        <p:spPr>
          <a:xfrm>
            <a:off x="431799" y="628650"/>
            <a:ext cx="10272713" cy="818550"/>
          </a:xfrm>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2D67C53D-A1BD-45A3-9C4A-7AD7170EEB2D}"/>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3840452627"/>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teal">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2" name="Title 1"/>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Subtitle 2">
            <a:extLst>
              <a:ext uri="{FF2B5EF4-FFF2-40B4-BE49-F238E27FC236}">
                <a16:creationId xmlns:a16="http://schemas.microsoft.com/office/drawing/2014/main" id="{A1A665EE-4A9F-4E41-9B31-6E21DF79F945}"/>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5" name="text" descr="{&quot;templafy&quot;:{&quot;binding&quot;:&quot;Form.Classification.Classification&quot;,&quot;type&quot;:&quot;text&quot;}}" title="Form.Classification.Classification">
            <a:extLst>
              <a:ext uri="{FF2B5EF4-FFF2-40B4-BE49-F238E27FC236}">
                <a16:creationId xmlns:a16="http://schemas.microsoft.com/office/drawing/2014/main" id="{5DD57BCD-3D39-44FD-9E8A-F7DF5F632F65}"/>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13234101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ight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165954" y="217879"/>
            <a:ext cx="11722099" cy="6405171"/>
          </a:xfrm>
          <a:prstGeom prst="rect">
            <a:avLst/>
          </a:prstGeom>
        </p:spPr>
      </p:pic>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3DF58B3E-95A9-F547-BA59-FADE20588820}"/>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2" name="Subtitle 2">
            <a:extLst>
              <a:ext uri="{FF2B5EF4-FFF2-40B4-BE49-F238E27FC236}">
                <a16:creationId xmlns:a16="http://schemas.microsoft.com/office/drawing/2014/main" id="{29B04626-1629-EC43-A9E3-42B3A4044DA8}"/>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6" name="text" descr="{&quot;templafy&quot;:{&quot;binding&quot;:&quot;Form.Classification.Classification&quot;,&quot;type&quot;:&quot;text&quot;}}" title="Form.Classification.Classification">
            <a:extLst>
              <a:ext uri="{FF2B5EF4-FFF2-40B4-BE49-F238E27FC236}">
                <a16:creationId xmlns:a16="http://schemas.microsoft.com/office/drawing/2014/main" id="{62B03FBA-6802-4598-99AA-42E2BA5860F4}"/>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286650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green">
    <p:bg>
      <p:bgRef idx="1001">
        <a:schemeClr val="bg1"/>
      </p:bgRef>
    </p:bg>
    <p:spTree>
      <p:nvGrpSpPr>
        <p:cNvPr id="1" name=""/>
        <p:cNvGrpSpPr/>
        <p:nvPr/>
      </p:nvGrpSpPr>
      <p:grpSpPr>
        <a:xfrm>
          <a:off x="0" y="0"/>
          <a:ext cx="0" cy="0"/>
          <a:chOff x="0" y="0"/>
          <a:chExt cx="0" cy="0"/>
        </a:xfrm>
      </p:grpSpPr>
      <p:sp>
        <p:nvSpPr>
          <p:cNvPr id="8"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10" name="Colored background"/>
          <p:cNvSpPr/>
          <p:nvPr userDrawn="1"/>
        </p:nvSpPr>
        <p:spPr>
          <a:xfrm>
            <a:off x="233363" y="234000"/>
            <a:ext cx="11722099" cy="6404533"/>
          </a:xfrm>
          <a:prstGeom prst="rect">
            <a:avLst/>
          </a:prstGeom>
          <a:solidFill>
            <a:srgbClr val="487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0F99CEAF-7174-9D42-BD5C-E27DF9FA04B4}"/>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4" name="Subtitle 2">
            <a:extLst>
              <a:ext uri="{FF2B5EF4-FFF2-40B4-BE49-F238E27FC236}">
                <a16:creationId xmlns:a16="http://schemas.microsoft.com/office/drawing/2014/main" id="{3A76D995-4DE8-6F4C-BB2E-209E1877A553}"/>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7" name="Slide Number Placeholder 5">
            <a:extLst>
              <a:ext uri="{FF2B5EF4-FFF2-40B4-BE49-F238E27FC236}">
                <a16:creationId xmlns:a16="http://schemas.microsoft.com/office/drawing/2014/main" id="{D6940A3E-7BAA-4F82-905A-E89066FD0CB2}"/>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1"/>
                </a:solidFill>
              </a:defRPr>
            </a:lvl1pPr>
          </a:lstStyle>
          <a:p>
            <a:fld id="{24C8C45C-947F-4981-8B3F-4F32E973C901}" type="slidenum">
              <a:rPr lang="en-GB" smtClean="0"/>
              <a:pPr/>
              <a:t>‹#›</a:t>
            </a:fld>
            <a:endParaRPr lang="en-GB" dirty="0"/>
          </a:p>
        </p:txBody>
      </p:sp>
      <p:sp>
        <p:nvSpPr>
          <p:cNvPr id="18" name="text" descr="{&quot;templafy&quot;:{&quot;binding&quot;:&quot;Form.Classification.Classification&quot;,&quot;type&quot;:&quot;text&quot;}}" title="Form.Classification.Classification">
            <a:extLst>
              <a:ext uri="{FF2B5EF4-FFF2-40B4-BE49-F238E27FC236}">
                <a16:creationId xmlns:a16="http://schemas.microsoft.com/office/drawing/2014/main" id="{DF3F656C-B709-4583-9C91-C093597BCF9A}"/>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1"/>
              </a:solidFill>
            </a:endParaRPr>
          </a:p>
        </p:txBody>
      </p:sp>
    </p:spTree>
    <p:extLst>
      <p:ext uri="{BB962C8B-B14F-4D97-AF65-F5344CB8AC3E}">
        <p14:creationId xmlns:p14="http://schemas.microsoft.com/office/powerpoint/2010/main" val="32189217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Picture Placeholder 16"/>
          <p:cNvSpPr>
            <a:spLocks noGrp="1"/>
          </p:cNvSpPr>
          <p:nvPr>
            <p:ph type="pic" sz="quarter" idx="13" hasCustomPrompt="1"/>
          </p:nvPr>
        </p:nvSpPr>
        <p:spPr>
          <a:xfrm>
            <a:off x="431800" y="1591200"/>
            <a:ext cx="1413329" cy="1333047"/>
          </a:xfrm>
        </p:spPr>
        <p:txBody>
          <a:bodyPr tIns="36000"/>
          <a:lstStyle>
            <a:lvl1pPr marL="0" indent="0" algn="ctr">
              <a:buNone/>
              <a:defRPr sz="1000"/>
            </a:lvl1pPr>
          </a:lstStyle>
          <a:p>
            <a:r>
              <a:rPr lang="en-GB" dirty="0"/>
              <a:t>Insert image</a:t>
            </a:r>
          </a:p>
        </p:txBody>
      </p:sp>
      <p:sp>
        <p:nvSpPr>
          <p:cNvPr id="18" name="Subtitle 2"/>
          <p:cNvSpPr>
            <a:spLocks noGrp="1"/>
          </p:cNvSpPr>
          <p:nvPr>
            <p:ph type="subTitle" idx="14"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 name="Title 1"/>
          <p:cNvSpPr>
            <a:spLocks noGrp="1"/>
          </p:cNvSpPr>
          <p:nvPr>
            <p:ph type="title"/>
          </p:nvPr>
        </p:nvSpPr>
        <p:spPr/>
        <p:txBody>
          <a:bodyPr/>
          <a:lstStyle/>
          <a:p>
            <a:r>
              <a:rPr lang="en-US"/>
              <a:t>Click to edit Master title style</a:t>
            </a:r>
            <a:endParaRPr lang="en-GB"/>
          </a:p>
        </p:txBody>
      </p:sp>
      <p:sp>
        <p:nvSpPr>
          <p:cNvPr id="21" name="Picture Placeholder 16"/>
          <p:cNvSpPr>
            <a:spLocks noGrp="1"/>
          </p:cNvSpPr>
          <p:nvPr>
            <p:ph type="pic" sz="quarter" idx="15" hasCustomPrompt="1"/>
          </p:nvPr>
        </p:nvSpPr>
        <p:spPr>
          <a:xfrm>
            <a:off x="431800" y="3152272"/>
            <a:ext cx="1413329" cy="1333047"/>
          </a:xfrm>
        </p:spPr>
        <p:txBody>
          <a:bodyPr tIns="36000"/>
          <a:lstStyle>
            <a:lvl1pPr marL="0" indent="0" algn="ctr">
              <a:buNone/>
              <a:defRPr sz="1000"/>
            </a:lvl1pPr>
          </a:lstStyle>
          <a:p>
            <a:r>
              <a:rPr lang="en-GB" dirty="0"/>
              <a:t>Insert image</a:t>
            </a:r>
          </a:p>
        </p:txBody>
      </p:sp>
      <p:sp>
        <p:nvSpPr>
          <p:cNvPr id="22" name="Picture Placeholder 16"/>
          <p:cNvSpPr>
            <a:spLocks noGrp="1"/>
          </p:cNvSpPr>
          <p:nvPr>
            <p:ph type="pic" sz="quarter" idx="16" hasCustomPrompt="1"/>
          </p:nvPr>
        </p:nvSpPr>
        <p:spPr>
          <a:xfrm>
            <a:off x="431799" y="4713344"/>
            <a:ext cx="1413329" cy="1333047"/>
          </a:xfrm>
        </p:spPr>
        <p:txBody>
          <a:bodyPr tIns="36000"/>
          <a:lstStyle>
            <a:lvl1pPr marL="0" indent="0" algn="ctr">
              <a:buNone/>
              <a:defRPr sz="1000"/>
            </a:lvl1pPr>
          </a:lstStyle>
          <a:p>
            <a:r>
              <a:rPr lang="en-GB" dirty="0"/>
              <a:t>Insert image</a:t>
            </a:r>
          </a:p>
        </p:txBody>
      </p:sp>
      <p:sp>
        <p:nvSpPr>
          <p:cNvPr id="24" name="Text Placeholder 23"/>
          <p:cNvSpPr>
            <a:spLocks noGrp="1"/>
          </p:cNvSpPr>
          <p:nvPr>
            <p:ph type="body" sz="quarter" idx="17"/>
          </p:nvPr>
        </p:nvSpPr>
        <p:spPr>
          <a:xfrm>
            <a:off x="2007508" y="159120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28" name="Text Placeholder 27"/>
          <p:cNvSpPr>
            <a:spLocks noGrp="1"/>
          </p:cNvSpPr>
          <p:nvPr>
            <p:ph type="body" sz="quarter" idx="18"/>
          </p:nvPr>
        </p:nvSpPr>
        <p:spPr>
          <a:xfrm>
            <a:off x="2008187" y="1820355"/>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29" name="Picture Placeholder 16"/>
          <p:cNvSpPr>
            <a:spLocks noGrp="1"/>
          </p:cNvSpPr>
          <p:nvPr>
            <p:ph type="pic" sz="quarter" idx="19" hasCustomPrompt="1"/>
          </p:nvPr>
        </p:nvSpPr>
        <p:spPr>
          <a:xfrm>
            <a:off x="5924293" y="1591199"/>
            <a:ext cx="1413329" cy="1333047"/>
          </a:xfrm>
        </p:spPr>
        <p:txBody>
          <a:bodyPr tIns="36000"/>
          <a:lstStyle>
            <a:lvl1pPr marL="0" indent="0" algn="ctr">
              <a:buNone/>
              <a:defRPr sz="1000"/>
            </a:lvl1pPr>
          </a:lstStyle>
          <a:p>
            <a:r>
              <a:rPr lang="en-GB" dirty="0"/>
              <a:t>Insert image</a:t>
            </a:r>
          </a:p>
        </p:txBody>
      </p:sp>
      <p:sp>
        <p:nvSpPr>
          <p:cNvPr id="30" name="Picture Placeholder 16"/>
          <p:cNvSpPr>
            <a:spLocks noGrp="1"/>
          </p:cNvSpPr>
          <p:nvPr>
            <p:ph type="pic" sz="quarter" idx="20" hasCustomPrompt="1"/>
          </p:nvPr>
        </p:nvSpPr>
        <p:spPr>
          <a:xfrm>
            <a:off x="5924293" y="3152271"/>
            <a:ext cx="1413329" cy="1333047"/>
          </a:xfrm>
        </p:spPr>
        <p:txBody>
          <a:bodyPr tIns="36000"/>
          <a:lstStyle>
            <a:lvl1pPr marL="0" indent="0" algn="ctr">
              <a:buNone/>
              <a:defRPr sz="1000"/>
            </a:lvl1pPr>
          </a:lstStyle>
          <a:p>
            <a:r>
              <a:rPr lang="en-GB" dirty="0"/>
              <a:t>Insert image</a:t>
            </a:r>
          </a:p>
        </p:txBody>
      </p:sp>
      <p:sp>
        <p:nvSpPr>
          <p:cNvPr id="33" name="Text Placeholder 23"/>
          <p:cNvSpPr>
            <a:spLocks noGrp="1"/>
          </p:cNvSpPr>
          <p:nvPr>
            <p:ph type="body" sz="quarter" idx="21"/>
          </p:nvPr>
        </p:nvSpPr>
        <p:spPr>
          <a:xfrm>
            <a:off x="2006993" y="31536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4" name="Text Placeholder 27"/>
          <p:cNvSpPr>
            <a:spLocks noGrp="1"/>
          </p:cNvSpPr>
          <p:nvPr>
            <p:ph type="body" sz="quarter" idx="22"/>
          </p:nvPr>
        </p:nvSpPr>
        <p:spPr>
          <a:xfrm>
            <a:off x="2007672" y="33840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5" name="Text Placeholder 23"/>
          <p:cNvSpPr>
            <a:spLocks noGrp="1"/>
          </p:cNvSpPr>
          <p:nvPr>
            <p:ph type="body" sz="quarter" idx="23"/>
          </p:nvPr>
        </p:nvSpPr>
        <p:spPr>
          <a:xfrm>
            <a:off x="2000066" y="4713873"/>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6" name="Text Placeholder 27"/>
          <p:cNvSpPr>
            <a:spLocks noGrp="1"/>
          </p:cNvSpPr>
          <p:nvPr>
            <p:ph type="body" sz="quarter" idx="24"/>
          </p:nvPr>
        </p:nvSpPr>
        <p:spPr>
          <a:xfrm>
            <a:off x="2000745" y="4944273"/>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7" name="Text Placeholder 23"/>
          <p:cNvSpPr>
            <a:spLocks noGrp="1"/>
          </p:cNvSpPr>
          <p:nvPr>
            <p:ph type="body" sz="quarter" idx="25"/>
          </p:nvPr>
        </p:nvSpPr>
        <p:spPr>
          <a:xfrm>
            <a:off x="7498800" y="15912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8" name="Text Placeholder 27"/>
          <p:cNvSpPr>
            <a:spLocks noGrp="1"/>
          </p:cNvSpPr>
          <p:nvPr>
            <p:ph type="body" sz="quarter" idx="26"/>
          </p:nvPr>
        </p:nvSpPr>
        <p:spPr>
          <a:xfrm>
            <a:off x="7498800" y="18216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9" name="Text Placeholder 23"/>
          <p:cNvSpPr>
            <a:spLocks noGrp="1"/>
          </p:cNvSpPr>
          <p:nvPr>
            <p:ph type="body" sz="quarter" idx="27"/>
          </p:nvPr>
        </p:nvSpPr>
        <p:spPr>
          <a:xfrm>
            <a:off x="7496851" y="315227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0" name="Text Placeholder 27"/>
          <p:cNvSpPr>
            <a:spLocks noGrp="1"/>
          </p:cNvSpPr>
          <p:nvPr>
            <p:ph type="body" sz="quarter" idx="28"/>
          </p:nvPr>
        </p:nvSpPr>
        <p:spPr>
          <a:xfrm>
            <a:off x="7497530" y="3382671"/>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41" name="Text Placeholder 23"/>
          <p:cNvSpPr>
            <a:spLocks noGrp="1"/>
          </p:cNvSpPr>
          <p:nvPr>
            <p:ph type="body" sz="quarter" idx="29"/>
          </p:nvPr>
        </p:nvSpPr>
        <p:spPr>
          <a:xfrm>
            <a:off x="7507729" y="4713342"/>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2" name="Text Placeholder 27"/>
          <p:cNvSpPr>
            <a:spLocks noGrp="1"/>
          </p:cNvSpPr>
          <p:nvPr>
            <p:ph type="body" sz="quarter" idx="30"/>
          </p:nvPr>
        </p:nvSpPr>
        <p:spPr>
          <a:xfrm>
            <a:off x="7508408" y="4943742"/>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9990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8" name="Background"/>
          <p:cNvSpPr/>
          <p:nvPr userDrawn="1"/>
        </p:nvSpPr>
        <p:spPr>
          <a:xfrm>
            <a:off x="6555600" y="234000"/>
            <a:ext cx="5400000" cy="6407150"/>
          </a:xfrm>
          <a:prstGeom prst="rect">
            <a:avLst/>
          </a:prstGeom>
          <a:solidFill>
            <a:srgbClr val="A4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ahoma" charset="0"/>
              <a:ea typeface="Tahoma" charset="0"/>
              <a:cs typeface="Tahoma" charset="0"/>
            </a:endParaRPr>
          </a:p>
        </p:txBody>
      </p:sp>
      <p:pic>
        <p:nvPicPr>
          <p:cNvPr id="13" name="Background dots"/>
          <p:cNvPicPr>
            <a:picLocks noChangeAspect="1"/>
          </p:cNvPicPr>
          <p:nvPr userDrawn="1"/>
        </p:nvPicPr>
        <p:blipFill rotWithShape="1">
          <a:blip r:embed="rId2">
            <a:alphaModFix amt="39000"/>
            <a:extLst>
              <a:ext uri="{28A0092B-C50C-407E-A947-70E740481C1C}">
                <a14:useLocalDpi xmlns:a14="http://schemas.microsoft.com/office/drawing/2010/main" val="0"/>
              </a:ext>
            </a:extLst>
          </a:blip>
          <a:srcRect l="54187" t="23354" r="-1" b="3508"/>
          <a:stretch/>
        </p:blipFill>
        <p:spPr>
          <a:xfrm>
            <a:off x="6579704" y="233361"/>
            <a:ext cx="5353750" cy="6394016"/>
          </a:xfrm>
          <a:prstGeom prst="rect">
            <a:avLst/>
          </a:prstGeom>
        </p:spPr>
      </p:pic>
      <p:sp>
        <p:nvSpPr>
          <p:cNvPr id="6" name="Title 1"/>
          <p:cNvSpPr>
            <a:spLocks noGrp="1"/>
          </p:cNvSpPr>
          <p:nvPr>
            <p:ph type="title"/>
          </p:nvPr>
        </p:nvSpPr>
        <p:spPr>
          <a:xfrm>
            <a:off x="6947271" y="628650"/>
            <a:ext cx="3757242" cy="818550"/>
          </a:xfrm>
        </p:spPr>
        <p:txBody>
          <a:bodyPr/>
          <a:lstStyle/>
          <a:p>
            <a:r>
              <a:rPr lang="en-US"/>
              <a:t>Click to edit Master title style</a:t>
            </a:r>
            <a:endParaRPr lang="en-US" dirty="0"/>
          </a:p>
        </p:txBody>
      </p:sp>
      <p:sp>
        <p:nvSpPr>
          <p:cNvPr id="11" name="Subtitle 2"/>
          <p:cNvSpPr>
            <a:spLocks noGrp="1"/>
          </p:cNvSpPr>
          <p:nvPr>
            <p:ph type="subTitle" idx="15" hasCustomPrompt="1"/>
          </p:nvPr>
        </p:nvSpPr>
        <p:spPr>
          <a:xfrm>
            <a:off x="6947270" y="233363"/>
            <a:ext cx="375724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3" name="Picture Placeholder 3"/>
          <p:cNvSpPr>
            <a:spLocks noGrp="1"/>
          </p:cNvSpPr>
          <p:nvPr>
            <p:ph type="pic" sz="quarter" idx="14" hasCustomPrompt="1"/>
          </p:nvPr>
        </p:nvSpPr>
        <p:spPr>
          <a:xfrm>
            <a:off x="233362" y="233362"/>
            <a:ext cx="6127449" cy="6389688"/>
          </a:xfrm>
        </p:spPr>
        <p:txBody>
          <a:bodyPr tIns="0" bIns="792000" anchor="ctr" anchorCtr="0"/>
          <a:lstStyle>
            <a:lvl1pPr marL="0" indent="0" algn="ctr">
              <a:buNone/>
              <a:defRPr sz="1600"/>
            </a:lvl1pPr>
          </a:lstStyle>
          <a:p>
            <a:r>
              <a:rPr lang="en-GB" dirty="0"/>
              <a:t>Insert image</a:t>
            </a:r>
          </a:p>
        </p:txBody>
      </p:sp>
      <p:sp>
        <p:nvSpPr>
          <p:cNvPr id="14" name="Content Placeholder 13"/>
          <p:cNvSpPr>
            <a:spLocks noGrp="1"/>
          </p:cNvSpPr>
          <p:nvPr>
            <p:ph sz="quarter" idx="16"/>
          </p:nvPr>
        </p:nvSpPr>
        <p:spPr>
          <a:xfrm>
            <a:off x="6947270" y="1592263"/>
            <a:ext cx="4598112"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6" name="Slide Number Placeholder 5">
            <a:extLst>
              <a:ext uri="{FF2B5EF4-FFF2-40B4-BE49-F238E27FC236}">
                <a16:creationId xmlns:a16="http://schemas.microsoft.com/office/drawing/2014/main" id="{BB1FF71A-E10F-4A58-ADFA-E798FBF633F5}"/>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7" name="text" descr="{&quot;templafy&quot;:{&quot;binding&quot;:&quot;Form.Classification.Classification&quot;,&quot;type&quot;:&quot;text&quot;}}" title="Form.Classification.Classification">
            <a:extLst>
              <a:ext uri="{FF2B5EF4-FFF2-40B4-BE49-F238E27FC236}">
                <a16:creationId xmlns:a16="http://schemas.microsoft.com/office/drawing/2014/main" id="{3CF48AEB-2706-4A71-B0B7-9767E536DABE}"/>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3571430540"/>
      </p:ext>
    </p:extLst>
  </p:cSld>
  <p:clrMapOvr>
    <a:masterClrMapping/>
  </p:clrMapOvr>
  <p:extLst>
    <p:ext uri="{DCECCB84-F9BA-43D5-87BE-67443E8EF086}">
      <p15:sldGuideLst xmlns:p15="http://schemas.microsoft.com/office/powerpoint/2012/main">
        <p15:guide id="1" pos="7276" userDrawn="1">
          <p15:clr>
            <a:srgbClr val="F26B43"/>
          </p15:clr>
        </p15:guide>
        <p15:guide id="2" pos="4373"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icture">
    <p:spTree>
      <p:nvGrpSpPr>
        <p:cNvPr id="1" name=""/>
        <p:cNvGrpSpPr/>
        <p:nvPr/>
      </p:nvGrpSpPr>
      <p:grpSpPr>
        <a:xfrm>
          <a:off x="0" y="0"/>
          <a:ext cx="0" cy="0"/>
          <a:chOff x="0" y="0"/>
          <a:chExt cx="0" cy="0"/>
        </a:xfrm>
      </p:grpSpPr>
      <p:sp>
        <p:nvSpPr>
          <p:cNvPr id="8" name="Picture Placeholder 6"/>
          <p:cNvSpPr>
            <a:spLocks noGrp="1"/>
          </p:cNvSpPr>
          <p:nvPr>
            <p:ph type="pic" sz="quarter" idx="14" hasCustomPrompt="1"/>
          </p:nvPr>
        </p:nvSpPr>
        <p:spPr>
          <a:xfrm>
            <a:off x="233362" y="234000"/>
            <a:ext cx="11722101" cy="6400800"/>
          </a:xfrm>
          <a:solidFill>
            <a:schemeClr val="bg1">
              <a:lumMod val="85000"/>
            </a:schemeClr>
          </a:solidFill>
        </p:spPr>
        <p:txBody>
          <a:bodyPr tIns="0" bIns="792000" anchor="ctr" anchorCtr="0"/>
          <a:lstStyle>
            <a:lvl1pPr marL="0" indent="0" algn="ctr">
              <a:buNone/>
              <a:defRPr sz="1400"/>
            </a:lvl1pPr>
          </a:lstStyle>
          <a:p>
            <a:r>
              <a:rPr lang="en-GB" dirty="0"/>
              <a:t>Insert image</a:t>
            </a:r>
          </a:p>
        </p:txBody>
      </p:sp>
      <p:sp>
        <p:nvSpPr>
          <p:cNvPr id="11" name="Logo"/>
          <p:cNvSpPr>
            <a:spLocks noGrp="1" noChangeAspect="1"/>
          </p:cNvSpPr>
          <p:nvPr>
            <p:ph type="body" sz="quarter" idx="15" hasCustomPrompt="1"/>
          </p:nvPr>
        </p:nvSpPr>
        <p:spPr>
          <a:xfrm>
            <a:off x="11106000" y="0"/>
            <a:ext cx="655535"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E6890080-F784-4AF2-B077-38D03E14099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065117985"/>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799" y="628650"/>
            <a:ext cx="10272713" cy="81855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31799" y="1592262"/>
            <a:ext cx="11326814" cy="44561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2"/>
                </a:solidFill>
              </a:defRPr>
            </a:lvl1pPr>
          </a:lstStyle>
          <a:p>
            <a:fld id="{24C8C45C-947F-4981-8B3F-4F32E973C901}" type="slidenum">
              <a:rPr lang="en-GB" smtClean="0"/>
              <a:pPr/>
              <a:t>‹#›</a:t>
            </a:fld>
            <a:endParaRPr lang="en-GB" dirty="0"/>
          </a:p>
        </p:txBody>
      </p:sp>
      <p:pic>
        <p:nvPicPr>
          <p:cNvPr id="14" name="Picture 1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6CE20FCD-3485-4733-B41B-3581D3F47468}"/>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2"/>
              </a:solidFill>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724" r:id="rId3"/>
    <p:sldLayoutId id="2147483728" r:id="rId4"/>
    <p:sldLayoutId id="2147483748" r:id="rId5"/>
    <p:sldLayoutId id="2147483745" r:id="rId6"/>
    <p:sldLayoutId id="2147483740" r:id="rId7"/>
    <p:sldLayoutId id="2147483662" r:id="rId8"/>
    <p:sldLayoutId id="2147483729" r:id="rId9"/>
    <p:sldLayoutId id="2147483730" r:id="rId10"/>
    <p:sldLayoutId id="2147483731" r:id="rId11"/>
    <p:sldLayoutId id="2147483732" r:id="rId12"/>
    <p:sldLayoutId id="2147483734" r:id="rId13"/>
    <p:sldLayoutId id="2147483735" r:id="rId14"/>
    <p:sldLayoutId id="2147483736" r:id="rId15"/>
    <p:sldLayoutId id="2147483737" r:id="rId16"/>
    <p:sldLayoutId id="2147483739" r:id="rId17"/>
    <p:sldLayoutId id="2147483655" r:id="rId18"/>
    <p:sldLayoutId id="2147483746" r:id="rId19"/>
    <p:sldLayoutId id="2147483738" r:id="rId20"/>
    <p:sldLayoutId id="2147483667" r:id="rId21"/>
  </p:sldLayoutIdLst>
  <p:hf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6" orient="horz" pos="1003" userDrawn="1">
          <p15:clr>
            <a:srgbClr val="F26B43"/>
          </p15:clr>
        </p15:guide>
        <p15:guide id="7" pos="147" userDrawn="1">
          <p15:clr>
            <a:srgbClr val="F26B43"/>
          </p15:clr>
        </p15:guide>
        <p15:guide id="8" pos="272" userDrawn="1">
          <p15:clr>
            <a:srgbClr val="F26B43"/>
          </p15:clr>
        </p15:guide>
        <p15:guide id="9" pos="7531" userDrawn="1">
          <p15:clr>
            <a:srgbClr val="F26B43"/>
          </p15:clr>
        </p15:guide>
        <p15:guide id="10" pos="7406" userDrawn="1">
          <p15:clr>
            <a:srgbClr val="F26B43"/>
          </p15:clr>
        </p15:guide>
        <p15:guide id="11" orient="horz" pos="147" userDrawn="1">
          <p15:clr>
            <a:srgbClr val="F26B43"/>
          </p15:clr>
        </p15:guide>
        <p15:guide id="13" orient="horz" pos="4178" userDrawn="1">
          <p15:clr>
            <a:srgbClr val="F26B43"/>
          </p15:clr>
        </p15:guide>
        <p15:guide id="14" orient="horz" pos="40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18.xml"/><Relationship Id="rId1" Type="http://schemas.openxmlformats.org/officeDocument/2006/relationships/customXml" Target="../../customXml/item47.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customXml" Target="../../customXml/item38.xml"/><Relationship Id="rId1" Type="http://schemas.openxmlformats.org/officeDocument/2006/relationships/customXml" Target="../../customXml/item31.xml"/><Relationship Id="rId6" Type="http://schemas.openxmlformats.org/officeDocument/2006/relationships/image" Target="../media/image25.pn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customXml" Target="../../customXml/item8.xml"/><Relationship Id="rId1" Type="http://schemas.openxmlformats.org/officeDocument/2006/relationships/customXml" Target="../../customXml/item20.xml"/><Relationship Id="rId6" Type="http://schemas.openxmlformats.org/officeDocument/2006/relationships/image" Target="../media/image26.pn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customXml" Target="../../customXml/item16.xml"/><Relationship Id="rId1" Type="http://schemas.openxmlformats.org/officeDocument/2006/relationships/customXml" Target="../../customXml/item49.xml"/><Relationship Id="rId6" Type="http://schemas.openxmlformats.org/officeDocument/2006/relationships/image" Target="../media/image27.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customXml" Target="../../customXml/item17.xml"/><Relationship Id="rId1" Type="http://schemas.openxmlformats.org/officeDocument/2006/relationships/customXml" Target="../../customXml/item13.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customXml" Target="../../customXml/item39.xml"/><Relationship Id="rId1" Type="http://schemas.openxmlformats.org/officeDocument/2006/relationships/customXml" Target="../../customXml/item11.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customXml" Target="../../customXml/item14.xml"/><Relationship Id="rId1" Type="http://schemas.openxmlformats.org/officeDocument/2006/relationships/customXml" Target="../../customXml/item37.xml"/><Relationship Id="rId6" Type="http://schemas.openxmlformats.org/officeDocument/2006/relationships/image" Target="../media/image28.png"/><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customXml" Target="../../customXml/item15.xml"/><Relationship Id="rId1" Type="http://schemas.openxmlformats.org/officeDocument/2006/relationships/customXml" Target="../../customXml/item27.xml"/><Relationship Id="rId6" Type="http://schemas.openxmlformats.org/officeDocument/2006/relationships/image" Target="../media/image29.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customXml" Target="../../customXml/item30.xml"/><Relationship Id="rId1" Type="http://schemas.openxmlformats.org/officeDocument/2006/relationships/customXml" Target="../../customXml/item23.xml"/><Relationship Id="rId6" Type="http://schemas.openxmlformats.org/officeDocument/2006/relationships/image" Target="../media/image30.png"/><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customXml" Target="../../customXml/item51.xml"/><Relationship Id="rId1" Type="http://schemas.openxmlformats.org/officeDocument/2006/relationships/customXml" Target="../../customXml/item53.xml"/><Relationship Id="rId6" Type="http://schemas.openxmlformats.org/officeDocument/2006/relationships/image" Target="../media/image31.pn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customXml" Target="../../customXml/item40.xml"/><Relationship Id="rId1" Type="http://schemas.openxmlformats.org/officeDocument/2006/relationships/customXml" Target="../../customXml/item28.xml"/><Relationship Id="rId6" Type="http://schemas.openxmlformats.org/officeDocument/2006/relationships/image" Target="../media/image32.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5.xml"/><Relationship Id="rId1" Type="http://schemas.openxmlformats.org/officeDocument/2006/relationships/customXml" Target="../../customXml/item3.xml"/><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4.png"/><Relationship Id="rId2" Type="http://schemas.openxmlformats.org/officeDocument/2006/relationships/customXml" Target="../../customXml/item33.xml"/><Relationship Id="rId1" Type="http://schemas.openxmlformats.org/officeDocument/2006/relationships/customXml" Target="../../customXml/item12.xml"/><Relationship Id="rId6" Type="http://schemas.openxmlformats.org/officeDocument/2006/relationships/image" Target="../media/image33.png"/><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6.png"/><Relationship Id="rId2" Type="http://schemas.openxmlformats.org/officeDocument/2006/relationships/customXml" Target="../../customXml/item6.xml"/><Relationship Id="rId1" Type="http://schemas.openxmlformats.org/officeDocument/2006/relationships/customXml" Target="../../customXml/item22.xml"/><Relationship Id="rId6" Type="http://schemas.openxmlformats.org/officeDocument/2006/relationships/image" Target="../media/image35.pn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8.png"/><Relationship Id="rId2" Type="http://schemas.openxmlformats.org/officeDocument/2006/relationships/customXml" Target="../../customXml/item41.xml"/><Relationship Id="rId1" Type="http://schemas.openxmlformats.org/officeDocument/2006/relationships/customXml" Target="../../customXml/item52.xml"/><Relationship Id="rId6" Type="http://schemas.openxmlformats.org/officeDocument/2006/relationships/image" Target="../media/image37.png"/><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40.png"/><Relationship Id="rId2" Type="http://schemas.openxmlformats.org/officeDocument/2006/relationships/customXml" Target="../../customXml/item7.xml"/><Relationship Id="rId1" Type="http://schemas.openxmlformats.org/officeDocument/2006/relationships/customXml" Target="../../customXml/item29.xml"/><Relationship Id="rId6" Type="http://schemas.openxmlformats.org/officeDocument/2006/relationships/image" Target="../media/image39.png"/><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customXml" Target="../../customXml/item43.xml"/><Relationship Id="rId1" Type="http://schemas.openxmlformats.org/officeDocument/2006/relationships/customXml" Target="../../customXml/item32.xml"/><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customXml" Target="../../customXml/item35.xml"/><Relationship Id="rId1" Type="http://schemas.openxmlformats.org/officeDocument/2006/relationships/customXml" Target="../../customXml/item25.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customXml" Target="../../customXml/item1.xml"/><Relationship Id="rId1" Type="http://schemas.openxmlformats.org/officeDocument/2006/relationships/customXml" Target="../../customXml/item24.xml"/><Relationship Id="rId4"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54.xml"/><Relationship Id="rId1" Type="http://schemas.openxmlformats.org/officeDocument/2006/relationships/customXml" Target="../../customXml/item42.xml"/><Relationship Id="rId6" Type="http://schemas.openxmlformats.org/officeDocument/2006/relationships/image" Target="../media/image14.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6.png"/><Relationship Id="rId2" Type="http://schemas.openxmlformats.org/officeDocument/2006/relationships/customXml" Target="../../customXml/item19.xml"/><Relationship Id="rId1" Type="http://schemas.openxmlformats.org/officeDocument/2006/relationships/customXml" Target="../../customXml/item4.xml"/><Relationship Id="rId6" Type="http://schemas.openxmlformats.org/officeDocument/2006/relationships/image" Target="../media/image15.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8.png"/><Relationship Id="rId2" Type="http://schemas.openxmlformats.org/officeDocument/2006/relationships/customXml" Target="../../customXml/item10.xml"/><Relationship Id="rId1" Type="http://schemas.openxmlformats.org/officeDocument/2006/relationships/customXml" Target="../../customXml/item21.xml"/><Relationship Id="rId6" Type="http://schemas.openxmlformats.org/officeDocument/2006/relationships/image" Target="../media/image17.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44.xml"/><Relationship Id="rId1" Type="http://schemas.openxmlformats.org/officeDocument/2006/relationships/customXml" Target="../../customXml/item36.xml"/><Relationship Id="rId6" Type="http://schemas.openxmlformats.org/officeDocument/2006/relationships/image" Target="../media/image19.png"/><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1.png"/><Relationship Id="rId2" Type="http://schemas.openxmlformats.org/officeDocument/2006/relationships/customXml" Target="../../customXml/item48.xml"/><Relationship Id="rId1" Type="http://schemas.openxmlformats.org/officeDocument/2006/relationships/customXml" Target="../../customXml/item50.xml"/><Relationship Id="rId6" Type="http://schemas.openxmlformats.org/officeDocument/2006/relationships/image" Target="../media/image20.pn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3.png"/><Relationship Id="rId2" Type="http://schemas.openxmlformats.org/officeDocument/2006/relationships/customXml" Target="../../customXml/item46.xml"/><Relationship Id="rId1" Type="http://schemas.openxmlformats.org/officeDocument/2006/relationships/customXml" Target="../../customXml/item45.xml"/><Relationship Id="rId6" Type="http://schemas.openxmlformats.org/officeDocument/2006/relationships/image" Target="../media/image22.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customXml" Target="../../customXml/item2.xml"/><Relationship Id="rId1" Type="http://schemas.openxmlformats.org/officeDocument/2006/relationships/customXml" Target="../../customXml/item34.xml"/><Relationship Id="rId6" Type="http://schemas.openxmlformats.org/officeDocument/2006/relationships/image" Target="../media/image24.pn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59A5DFC-6623-4B40-865C-373C4C7A557D}"/>
              </a:ext>
            </a:extLst>
          </p:cNvPr>
          <p:cNvSpPr>
            <a:spLocks noGrp="1"/>
          </p:cNvSpPr>
          <p:nvPr>
            <p:ph type="pic" sz="quarter" idx="13"/>
          </p:nvPr>
        </p:nvSpPr>
        <p:spPr/>
      </p:sp>
      <p:sp>
        <p:nvSpPr>
          <p:cNvPr id="2" name="Title 1">
            <a:extLst>
              <a:ext uri="{FF2B5EF4-FFF2-40B4-BE49-F238E27FC236}">
                <a16:creationId xmlns:a16="http://schemas.microsoft.com/office/drawing/2014/main" id="{1F576908-9F02-4022-9BEF-188F8B09EDB2}"/>
              </a:ext>
            </a:extLst>
          </p:cNvPr>
          <p:cNvSpPr>
            <a:spLocks noGrp="1"/>
          </p:cNvSpPr>
          <p:nvPr>
            <p:ph type="ctrTitle"/>
          </p:nvPr>
        </p:nvSpPr>
        <p:spPr/>
        <p:txBody>
          <a:bodyPr/>
          <a:lstStyle/>
          <a:p>
            <a:r>
              <a:rPr lang="en-US" dirty="0"/>
              <a:t>Gaussian processes</a:t>
            </a:r>
          </a:p>
        </p:txBody>
      </p:sp>
      <p:sp>
        <p:nvSpPr>
          <p:cNvPr id="3" name="Subtitle 2">
            <a:extLst>
              <a:ext uri="{FF2B5EF4-FFF2-40B4-BE49-F238E27FC236}">
                <a16:creationId xmlns:a16="http://schemas.microsoft.com/office/drawing/2014/main" id="{838B5849-7495-452C-B9EA-19EDC4278E3D}"/>
              </a:ext>
            </a:extLst>
          </p:cNvPr>
          <p:cNvSpPr>
            <a:spLocks noGrp="1"/>
          </p:cNvSpPr>
          <p:nvPr>
            <p:ph type="subTitle" idx="1"/>
          </p:nvPr>
        </p:nvSpPr>
        <p:spPr/>
        <p:txBody>
          <a:bodyPr/>
          <a:lstStyle/>
          <a:p>
            <a:r>
              <a:rPr lang="en-US" dirty="0"/>
              <a:t>31-08-2020</a:t>
            </a:r>
          </a:p>
        </p:txBody>
      </p:sp>
      <p:sp>
        <p:nvSpPr>
          <p:cNvPr id="5" name="Text Placeholder 4">
            <a:extLst>
              <a:ext uri="{FF2B5EF4-FFF2-40B4-BE49-F238E27FC236}">
                <a16:creationId xmlns:a16="http://schemas.microsoft.com/office/drawing/2014/main" id="{39ABF700-A7DF-4B65-B244-AB60FD90968F}"/>
              </a:ext>
            </a:extLst>
          </p:cNvPr>
          <p:cNvSpPr>
            <a:spLocks noGrp="1"/>
          </p:cNvSpPr>
          <p:nvPr>
            <p:ph type="body" sz="quarter" idx="14"/>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366658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10</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592263"/>
                <a:ext cx="11325224" cy="4456111"/>
              </a:xfrm>
            </p:spPr>
            <p:txBody>
              <a:bodyPr/>
              <a:lstStyle/>
              <a:p>
                <a:pPr marL="0" indent="0">
                  <a:buNone/>
                </a:pPr>
                <a:r>
                  <a:rPr lang="da-DK" dirty="0"/>
                  <a:t>Note that this MacKay representation looks a lot like a regression problem where our training set is defined by (index, y).</a:t>
                </a:r>
              </a:p>
              <a:p>
                <a:pPr marL="0" indent="0">
                  <a:buNone/>
                </a:pPr>
                <a:endParaRPr lang="da-DK" dirty="0"/>
              </a:p>
              <a:p>
                <a:pPr marL="0" indent="0">
                  <a:buNone/>
                </a:pPr>
                <a:endParaRPr lang="da-DK" dirty="0"/>
              </a:p>
              <a:p>
                <a:pPr marL="0" indent="0">
                  <a:buNone/>
                </a:pPr>
                <a:r>
                  <a:rPr lang="da-DK" dirty="0"/>
                  <a:t>For the first plots for example where we condition on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oMath>
                </a14:m>
                <a:r>
                  <a:rPr lang="da-DK" dirty="0"/>
                  <a:t>, this is can be defined as having </a:t>
                </a:r>
                <a:r>
                  <a:rPr lang="da-DK" b="1" dirty="0"/>
                  <a:t>a training set </a:t>
                </a:r>
                <a14:m>
                  <m:oMath xmlns:m="http://schemas.openxmlformats.org/officeDocument/2006/math">
                    <m:d>
                      <m:dPr>
                        <m:begChr m:val="{"/>
                        <m:endChr m:val="}"/>
                        <m:ctrlPr>
                          <a:rPr lang="da-DK" b="0" i="1" smtClean="0">
                            <a:latin typeface="Cambria Math" panose="02040503050406030204" pitchFamily="18" charset="0"/>
                          </a:rPr>
                        </m:ctrlPr>
                      </m:dPr>
                      <m:e>
                        <m:d>
                          <m:dPr>
                            <m:ctrlPr>
                              <a:rPr lang="da-DK" b="0" i="1" smtClean="0">
                                <a:latin typeface="Cambria Math" panose="02040503050406030204" pitchFamily="18" charset="0"/>
                              </a:rPr>
                            </m:ctrlPr>
                          </m:dPr>
                          <m:e>
                            <m:r>
                              <a:rPr lang="da-DK" b="0" i="1" smtClean="0">
                                <a:latin typeface="Cambria Math" panose="02040503050406030204" pitchFamily="18" charset="0"/>
                              </a:rPr>
                              <m:t>1,</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e>
                        </m:d>
                        <m:r>
                          <a:rPr lang="da-DK" b="0" i="1" smtClean="0">
                            <a:latin typeface="Cambria Math" panose="02040503050406030204" pitchFamily="18" charset="0"/>
                          </a:rPr>
                          <m:t>,</m:t>
                        </m:r>
                        <m:d>
                          <m:dPr>
                            <m:ctrlPr>
                              <a:rPr lang="da-DK" b="0" i="1" smtClean="0">
                                <a:latin typeface="Cambria Math" panose="02040503050406030204" pitchFamily="18" charset="0"/>
                              </a:rPr>
                            </m:ctrlPr>
                          </m:dPr>
                          <m:e>
                            <m:r>
                              <a:rPr lang="da-DK" b="0" i="1" smtClean="0">
                                <a:latin typeface="Cambria Math" panose="02040503050406030204" pitchFamily="18" charset="0"/>
                              </a:rPr>
                              <m:t>2,</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e>
                    </m:d>
                  </m:oMath>
                </a14:m>
                <a:r>
                  <a:rPr lang="da-DK" dirty="0"/>
                  <a:t>, where we want to predict the </a:t>
                </a:r>
                <a14:m>
                  <m:oMath xmlns:m="http://schemas.openxmlformats.org/officeDocument/2006/math">
                    <m:r>
                      <a:rPr lang="da-DK" i="1" dirty="0" smtClean="0">
                        <a:latin typeface="Cambria Math" panose="02040503050406030204" pitchFamily="18" charset="0"/>
                      </a:rPr>
                      <m:t>𝑦</m:t>
                    </m:r>
                  </m:oMath>
                </a14:m>
                <a:r>
                  <a:rPr lang="da-DK" dirty="0"/>
                  <a:t> values (denoted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oMath>
                </a14:m>
                <a:r>
                  <a:rPr lang="da-DK" dirty="0"/>
                  <a:t>)  for our </a:t>
                </a:r>
                <a:r>
                  <a:rPr lang="da-DK" b="1" dirty="0"/>
                  <a:t>test set </a:t>
                </a:r>
                <a14:m>
                  <m:oMath xmlns:m="http://schemas.openxmlformats.org/officeDocument/2006/math">
                    <m:d>
                      <m:dPr>
                        <m:begChr m:val="["/>
                        <m:endChr m:val="]"/>
                        <m:ctrlPr>
                          <a:rPr lang="da-DK" b="0" i="1" smtClean="0">
                            <a:latin typeface="Cambria Math" panose="02040503050406030204" pitchFamily="18" charset="0"/>
                          </a:rPr>
                        </m:ctrlPr>
                      </m:dPr>
                      <m:e>
                        <m:r>
                          <a:rPr lang="da-DK" b="0" i="1" smtClean="0">
                            <a:latin typeface="Cambria Math" panose="02040503050406030204" pitchFamily="18" charset="0"/>
                          </a:rPr>
                          <m:t>3,…,20</m:t>
                        </m:r>
                      </m:e>
                    </m:d>
                    <m:r>
                      <a:rPr lang="da-DK" b="0" i="0" smtClean="0">
                        <a:latin typeface="Cambria Math" panose="02040503050406030204" pitchFamily="18" charset="0"/>
                      </a:rPr>
                      <m:t>.</m:t>
                    </m:r>
                  </m:oMath>
                </a14:m>
                <a:endParaRPr lang="da-DK" dirty="0"/>
              </a:p>
              <a:p>
                <a:pPr marL="0" indent="0">
                  <a:buNone/>
                </a:pPr>
                <a:endParaRPr lang="da-DK" dirty="0"/>
              </a:p>
              <a:p>
                <a:pPr marL="0" indent="0">
                  <a:buNone/>
                </a:pPr>
                <a:endParaRPr lang="da-DK" dirty="0"/>
              </a:p>
              <a:p>
                <a:pPr marL="0" indent="0">
                  <a:buNone/>
                </a:pPr>
                <a:r>
                  <a:rPr lang="da-DK" dirty="0"/>
                  <a:t>This is a very sample-efficient way of performing regression since overfitting is not really a problem! (like in many supervised settings)</a:t>
                </a:r>
                <a:endParaRPr lang="da-DK" u="sng" dirty="0"/>
              </a:p>
              <a:p>
                <a:pPr marL="0" indent="0">
                  <a:buNone/>
                </a:pPr>
                <a:endParaRPr lang="da-DK" dirty="0"/>
              </a:p>
              <a:p>
                <a:pPr marL="0" indent="0">
                  <a:buNone/>
                </a:pPr>
                <a:endParaRPr lang="da-DK" dirty="0"/>
              </a:p>
              <a:p>
                <a:pPr marL="0" indent="0">
                  <a:buNone/>
                </a:pPr>
                <a:r>
                  <a:rPr lang="da-DK" dirty="0"/>
                  <a:t>We are getting awfully close to Gaussian Process Regression now!</a:t>
                </a:r>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592263"/>
                <a:ext cx="11325224" cy="4456111"/>
              </a:xfrm>
              <a:blipFill>
                <a:blip r:embed="rId6"/>
                <a:stretch>
                  <a:fillRect l="-1292" t="-17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423094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11</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5026227"/>
              </a:xfrm>
            </p:spPr>
            <p:txBody>
              <a:bodyPr/>
              <a:lstStyle/>
              <a:p>
                <a:pPr marL="0" indent="0">
                  <a:buNone/>
                </a:pPr>
                <a:r>
                  <a:rPr lang="da-DK" b="1" dirty="0"/>
                  <a:t>Say we want to predict 10 test observations and we have zero training observations?</a:t>
                </a:r>
              </a:p>
              <a:p>
                <a:pPr marL="0" indent="0">
                  <a:buNone/>
                </a:pPr>
                <a:endParaRPr lang="da-DK" dirty="0"/>
              </a:p>
              <a:p>
                <a:pPr marL="0" indent="0">
                  <a:buNone/>
                </a:pPr>
                <a:r>
                  <a:rPr lang="da-DK" u="sng" dirty="0"/>
                  <a:t>How do we predict the 10 test observations?</a:t>
                </a:r>
              </a:p>
              <a:p>
                <a:r>
                  <a:rPr lang="da-DK" dirty="0"/>
                  <a:t>We construct a 10x10 covariance matrix that describes a 10-dimensional multivariate Gaussian</a:t>
                </a:r>
              </a:p>
              <a:p>
                <a:r>
                  <a:rPr lang="da-DK" dirty="0"/>
                  <a:t>We sample from this distribution and obtain a 10-dimensional vector, where each entry is a possible prediction for that specific </a:t>
                </a:r>
                <a14:m>
                  <m:oMath xmlns:m="http://schemas.openxmlformats.org/officeDocument/2006/math">
                    <m:r>
                      <a:rPr lang="da-DK" i="1" dirty="0" smtClean="0">
                        <a:latin typeface="Cambria Math" panose="02040503050406030204" pitchFamily="18" charset="0"/>
                      </a:rPr>
                      <m:t>𝑥</m:t>
                    </m:r>
                  </m:oMath>
                </a14:m>
                <a:r>
                  <a:rPr lang="da-DK" dirty="0"/>
                  <a:t> point</a:t>
                </a:r>
              </a:p>
              <a:p>
                <a:endParaRPr lang="da-DK" dirty="0"/>
              </a:p>
              <a:p>
                <a:pPr marL="0" indent="0">
                  <a:buNone/>
                </a:pPr>
                <a:r>
                  <a:rPr lang="da-DK" dirty="0"/>
                  <a:t>In case we have a training set, we would still create the covariance matrix but we would also compute the conditional distribution (conditioned on the training set) and then sample again.</a:t>
                </a:r>
              </a:p>
              <a:p>
                <a:pPr marL="0" indent="0">
                  <a:buNone/>
                </a:pPr>
                <a:endParaRPr lang="da-DK" dirty="0"/>
              </a:p>
              <a:p>
                <a:pPr marL="0" indent="0">
                  <a:buNone/>
                </a:pPr>
                <a:r>
                  <a:rPr lang="da-DK" b="1" dirty="0"/>
                  <a:t>Two questions arise here:</a:t>
                </a:r>
              </a:p>
              <a:p>
                <a:pPr marL="342900" indent="-342900">
                  <a:buFont typeface="+mj-lt"/>
                  <a:buAutoNum type="arabicPeriod"/>
                </a:pPr>
                <a:r>
                  <a:rPr lang="da-DK" dirty="0"/>
                  <a:t>How do we construct a covariance matrix from the x-values to get prediction for the possible y-values?</a:t>
                </a:r>
              </a:p>
              <a:p>
                <a:pPr marL="342900" indent="-342900">
                  <a:buFont typeface="+mj-lt"/>
                  <a:buAutoNum type="arabicPeriod"/>
                </a:pPr>
                <a:r>
                  <a:rPr lang="da-DK" dirty="0"/>
                  <a:t>Given this MacKay representation, it suggests we want this weird integer formulation for the x-values. But in practice we have typically have </a:t>
                </a:r>
                <a14:m>
                  <m:oMath xmlns:m="http://schemas.openxmlformats.org/officeDocument/2006/math">
                    <m:r>
                      <a:rPr lang="da-DK" i="1" dirty="0" smtClean="0">
                        <a:latin typeface="Cambria Math" panose="02040503050406030204" pitchFamily="18" charset="0"/>
                      </a:rPr>
                      <m:t>𝑥</m:t>
                    </m:r>
                    <m:r>
                      <a:rPr lang="da-DK" i="1" dirty="0" smtClean="0">
                        <a:latin typeface="Cambria Math" panose="02040503050406030204" pitchFamily="18" charset="0"/>
                      </a:rPr>
                      <m:t> </m:t>
                    </m:r>
                  </m:oMath>
                </a14:m>
                <a:r>
                  <a:rPr lang="da-DK" dirty="0"/>
                  <a:t>observations with real values (at least in regression). This is related to point 1!</a:t>
                </a:r>
              </a:p>
              <a:p>
                <a:pPr marL="342900" indent="-342900">
                  <a:buFont typeface="+mj-lt"/>
                  <a:buAutoNum type="arabicPeriod"/>
                </a:pP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5026227"/>
              </a:xfrm>
              <a:blipFill>
                <a:blip r:embed="rId6"/>
                <a:stretch>
                  <a:fillRect l="-1292" t="-1578" r="-1292"/>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138915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5026227"/>
              </a:xfrm>
            </p:spPr>
            <p:txBody>
              <a:bodyPr/>
              <a:lstStyle/>
              <a:p>
                <a:pPr marL="0" indent="0">
                  <a:buNone/>
                </a:pPr>
                <a:r>
                  <a:rPr lang="da-DK" b="1" dirty="0"/>
                  <a:t>In sum:</a:t>
                </a:r>
              </a:p>
              <a:p>
                <a:r>
                  <a:rPr lang="en-US" dirty="0"/>
                  <a:t>We introduced a new way to represent samples from a multivariate Gaussian distribution. </a:t>
                </a:r>
              </a:p>
              <a:p>
                <a:endParaRPr lang="en-US" sz="1200" dirty="0"/>
              </a:p>
              <a:p>
                <a:r>
                  <a:rPr lang="en-US" dirty="0"/>
                  <a:t>We saw that we can treat the value of each random variable as the target </a:t>
                </a:r>
                <a14:m>
                  <m:oMath xmlns:m="http://schemas.openxmlformats.org/officeDocument/2006/math">
                    <m:r>
                      <a:rPr lang="en-US" i="1" dirty="0" smtClean="0">
                        <a:latin typeface="Cambria Math" panose="02040503050406030204" pitchFamily="18" charset="0"/>
                      </a:rPr>
                      <m:t>𝑦</m:t>
                    </m:r>
                  </m:oMath>
                </a14:m>
                <a:r>
                  <a:rPr lang="en-US" dirty="0"/>
                  <a:t> of a specific </a:t>
                </a:r>
                <a14:m>
                  <m:oMath xmlns:m="http://schemas.openxmlformats.org/officeDocument/2006/math">
                    <m:r>
                      <a:rPr lang="en-US" i="1" dirty="0" smtClean="0">
                        <a:latin typeface="Cambria Math" panose="02040503050406030204" pitchFamily="18" charset="0"/>
                      </a:rPr>
                      <m:t>𝑥</m:t>
                    </m:r>
                  </m:oMath>
                </a14:m>
                <a:r>
                  <a:rPr lang="en-US" dirty="0"/>
                  <a:t>, in that case given by the index of the variable.</a:t>
                </a:r>
              </a:p>
              <a:p>
                <a:endParaRPr lang="en-US" sz="1200" dirty="0"/>
              </a:p>
              <a:p>
                <a:r>
                  <a:rPr lang="en-US" dirty="0"/>
                  <a:t>If we look at this from the opposite point of view, we can assume that, given some </a:t>
                </a:r>
                <a14:m>
                  <m:oMath xmlns:m="http://schemas.openxmlformats.org/officeDocument/2006/math">
                    <m:r>
                      <a:rPr lang="en-US" i="1" dirty="0" smtClean="0">
                        <a:latin typeface="Cambria Math" panose="02040503050406030204" pitchFamily="18" charset="0"/>
                      </a:rPr>
                      <m:t>𝑥</m:t>
                    </m:r>
                  </m:oMath>
                </a14:m>
                <a:r>
                  <a:rPr lang="en-US" dirty="0"/>
                  <a:t>-values, we can sample their target </a:t>
                </a:r>
                <a14:m>
                  <m:oMath xmlns:m="http://schemas.openxmlformats.org/officeDocument/2006/math">
                    <m:r>
                      <a:rPr lang="en-US" i="1" dirty="0" smtClean="0">
                        <a:latin typeface="Cambria Math" panose="02040503050406030204" pitchFamily="18" charset="0"/>
                      </a:rPr>
                      <m:t>𝑦</m:t>
                    </m:r>
                  </m:oMath>
                </a14:m>
                <a:r>
                  <a:rPr lang="en-US" dirty="0"/>
                  <a:t> from a multivariate distribution. </a:t>
                </a:r>
              </a:p>
              <a:p>
                <a:endParaRPr lang="en-US" sz="1200" dirty="0"/>
              </a:p>
              <a:p>
                <a:r>
                  <a:rPr lang="en-US" dirty="0"/>
                  <a:t>In other words, we can assume that, before observing the training targets, all the targets </a:t>
                </a:r>
                <a14:m>
                  <m:oMath xmlns:m="http://schemas.openxmlformats.org/officeDocument/2006/math">
                    <m:r>
                      <a:rPr lang="en-US" i="1" dirty="0" smtClean="0">
                        <a:latin typeface="Cambria Math" panose="02040503050406030204" pitchFamily="18" charset="0"/>
                      </a:rPr>
                      <m:t>𝑦</m:t>
                    </m:r>
                  </m:oMath>
                </a14:m>
                <a:r>
                  <a:rPr lang="en-US" dirty="0"/>
                  <a:t> are drawn from a Gaussian distribution.</a:t>
                </a:r>
              </a:p>
              <a:p>
                <a:endParaRPr lang="en-US" dirty="0"/>
              </a:p>
              <a:p>
                <a:pPr marL="0" indent="0">
                  <a:buNone/>
                </a:pPr>
                <a:r>
                  <a:rPr lang="da-DK" u="sng" dirty="0"/>
                  <a:t>The other approach for introducing Gaussian Proccess is an analytical one, but in short it proves the following:</a:t>
                </a:r>
              </a:p>
              <a:p>
                <a:r>
                  <a:rPr lang="da-DK" dirty="0"/>
                  <a:t>We want to model the distribution of the targets of the test set</a:t>
                </a:r>
              </a:p>
              <a:p>
                <a:r>
                  <a:rPr lang="da-DK" dirty="0"/>
                  <a:t>We consider a Gaussian likelihood and a Gaussian prior, meaning that the target distribution is Gaussian (Bayes rule)</a:t>
                </a:r>
              </a:p>
              <a:p>
                <a:r>
                  <a:rPr lang="da-DK" dirty="0"/>
                  <a:t>Hence, we can assume, before observing training data, that all targets </a:t>
                </a:r>
                <a14:m>
                  <m:oMath xmlns:m="http://schemas.openxmlformats.org/officeDocument/2006/math">
                    <m:r>
                      <a:rPr lang="da-DK" b="0" i="1" smtClean="0">
                        <a:latin typeface="Cambria Math" panose="02040503050406030204" pitchFamily="18" charset="0"/>
                      </a:rPr>
                      <m:t>𝑦</m:t>
                    </m:r>
                  </m:oMath>
                </a14:m>
                <a:r>
                  <a:rPr lang="da-DK" dirty="0"/>
                  <a:t> are Gaussian distributed</a:t>
                </a:r>
              </a:p>
              <a:p>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5026227"/>
              </a:xfrm>
              <a:blipFill>
                <a:blip r:embed="rId6"/>
                <a:stretch>
                  <a:fillRect l="-1292" t="-1578" r="-1453" b="-8374"/>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09857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da-DK" dirty="0"/>
          </a:p>
          <a:p>
            <a:pPr marL="0" indent="0">
              <a:buNone/>
            </a:pPr>
            <a:r>
              <a:rPr lang="da-DK" b="1" dirty="0"/>
              <a:t>Formal definitions:</a:t>
            </a:r>
            <a:endParaRPr lang="en-DK" b="1" dirty="0"/>
          </a:p>
          <a:p>
            <a:pPr marL="0" indent="0">
              <a:buNone/>
            </a:pPr>
            <a:r>
              <a:rPr lang="en-US" dirty="0"/>
              <a:t>Gaussian Processes (GPs) provide a rich and flexible class of non-parametric statistical models over function spaces with domains that can be continuous, discrete, mixed, or even hierarchical in nature. Furthermore, the GP provides not just information about the likely value of </a:t>
            </a:r>
            <a:r>
              <a:rPr lang="en-US" b="1" i="1" dirty="0"/>
              <a:t>f</a:t>
            </a:r>
            <a:r>
              <a:rPr lang="en-US" dirty="0"/>
              <a:t>, but importantly also about the uncertainty around that value.</a:t>
            </a:r>
          </a:p>
          <a:p>
            <a:pPr marL="0" indent="0">
              <a:buNone/>
            </a:pPr>
            <a:endParaRPr lang="en-US" dirty="0"/>
          </a:p>
          <a:p>
            <a:pPr marL="0" indent="0">
              <a:buNone/>
            </a:pPr>
            <a:r>
              <a:rPr lang="en-US" dirty="0"/>
              <a:t>More formally, it is a collection of random variables, any finite number of which have a joint Gaussian distribution. This makes it a generalization of the multivariate Gaussian distribution dealing with infinitely many variable</a:t>
            </a:r>
            <a:r>
              <a:rPr lang="en-DK" dirty="0"/>
              <a:t>s</a:t>
            </a:r>
            <a:r>
              <a:rPr lang="en-US" dirty="0"/>
              <a:t>.</a:t>
            </a:r>
          </a:p>
          <a:p>
            <a:pPr marL="0" indent="0">
              <a:buNone/>
            </a:pPr>
            <a:endParaRPr lang="en-US" dirty="0"/>
          </a:p>
          <a:p>
            <a:pPr marL="0" indent="0">
              <a:buNone/>
            </a:pPr>
            <a:r>
              <a:rPr lang="en-US" dirty="0"/>
              <a:t>A Gaussian process defines a prior over functions. After having observed some function values it can be converted into a posterior over functions.</a:t>
            </a:r>
            <a:r>
              <a:rPr lang="en-DK" dirty="0"/>
              <a:t> </a:t>
            </a:r>
          </a:p>
          <a:p>
            <a:endParaRPr lang="da-DK" dirty="0"/>
          </a:p>
        </p:txBody>
      </p:sp>
    </p:spTree>
    <p:custDataLst>
      <p:custData r:id="rId1"/>
      <p:custData r:id="rId2"/>
      <p:tags r:id="rId3"/>
    </p:custDataLst>
    <p:extLst>
      <p:ext uri="{BB962C8B-B14F-4D97-AF65-F5344CB8AC3E}">
        <p14:creationId xmlns:p14="http://schemas.microsoft.com/office/powerpoint/2010/main" val="26798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US" dirty="0"/>
          </a:p>
          <a:p>
            <a:pPr marL="0" indent="0">
              <a:buNone/>
            </a:pPr>
            <a:endParaRPr lang="en-US" dirty="0"/>
          </a:p>
          <a:p>
            <a:pPr marL="0" indent="0">
              <a:buNone/>
            </a:pPr>
            <a:r>
              <a:rPr lang="en-US" b="1" dirty="0"/>
              <a:t>In short:</a:t>
            </a:r>
          </a:p>
          <a:p>
            <a:r>
              <a:rPr lang="en-US" dirty="0"/>
              <a:t>The definition of a Gaussian Process is a probability distribution over functions</a:t>
            </a:r>
            <a:r>
              <a:rPr lang="en-DK" dirty="0"/>
              <a:t>.</a:t>
            </a:r>
            <a:r>
              <a:rPr lang="en-US" dirty="0"/>
              <a:t>  </a:t>
            </a:r>
          </a:p>
          <a:p>
            <a:endParaRPr lang="en-US" dirty="0"/>
          </a:p>
          <a:p>
            <a:endParaRPr lang="da-DK" dirty="0"/>
          </a:p>
          <a:p>
            <a:r>
              <a:rPr lang="en-DK" dirty="0"/>
              <a:t>Comparing with “normal” supervised learning model</a:t>
            </a:r>
            <a:r>
              <a:rPr lang="da-DK" dirty="0"/>
              <a:t>s</a:t>
            </a:r>
            <a:r>
              <a:rPr lang="en-DK" dirty="0"/>
              <a:t>, </a:t>
            </a:r>
            <a:r>
              <a:rPr lang="da-DK" dirty="0"/>
              <a:t>w</a:t>
            </a:r>
            <a:r>
              <a:rPr lang="en-DK" dirty="0"/>
              <a:t>h</a:t>
            </a:r>
            <a:r>
              <a:rPr lang="da-DK" dirty="0"/>
              <a:t>e</a:t>
            </a:r>
            <a:r>
              <a:rPr lang="en-DK" dirty="0"/>
              <a:t>r</a:t>
            </a:r>
            <a:r>
              <a:rPr lang="da-DK" dirty="0"/>
              <a:t>e</a:t>
            </a:r>
            <a:r>
              <a:rPr lang="en-DK" dirty="0"/>
              <a:t> </a:t>
            </a:r>
            <a:r>
              <a:rPr lang="da-DK" dirty="0"/>
              <a:t>w</a:t>
            </a:r>
            <a:r>
              <a:rPr lang="en-DK" dirty="0"/>
              <a:t>e</a:t>
            </a:r>
            <a:r>
              <a:rPr lang="en-US" dirty="0"/>
              <a:t> infer a distribution over the parameters of a parametric function</a:t>
            </a:r>
            <a:r>
              <a:rPr lang="en-DK" dirty="0"/>
              <a:t>,</a:t>
            </a:r>
            <a:r>
              <a:rPr lang="en-US" dirty="0"/>
              <a:t> Gaussian processes can be used to infer a distribution over functions directly</a:t>
            </a:r>
            <a:r>
              <a:rPr lang="en-DK" dirty="0"/>
              <a:t>. </a:t>
            </a:r>
            <a:endParaRPr lang="da-DK" dirty="0"/>
          </a:p>
          <a:p>
            <a:endParaRPr lang="da-DK" dirty="0"/>
          </a:p>
          <a:p>
            <a:endParaRPr lang="da-DK" dirty="0"/>
          </a:p>
          <a:p>
            <a:r>
              <a:rPr lang="da-DK" dirty="0"/>
              <a:t>I</a:t>
            </a:r>
            <a:r>
              <a:rPr lang="en-DK" dirty="0"/>
              <a:t>n GPs </a:t>
            </a:r>
            <a:r>
              <a:rPr lang="da-DK" dirty="0"/>
              <a:t>t</a:t>
            </a:r>
            <a:r>
              <a:rPr lang="en-DK" dirty="0"/>
              <a:t>h</a:t>
            </a:r>
            <a:r>
              <a:rPr lang="da-DK" dirty="0"/>
              <a:t>e</a:t>
            </a:r>
            <a:r>
              <a:rPr lang="en-DK" dirty="0"/>
              <a:t> </a:t>
            </a:r>
            <a:r>
              <a:rPr lang="da-DK" dirty="0"/>
              <a:t>n</a:t>
            </a:r>
            <a:r>
              <a:rPr lang="en-DK" dirty="0"/>
              <a:t>umber of parameters grow with </a:t>
            </a:r>
            <a:r>
              <a:rPr lang="da-DK" dirty="0"/>
              <a:t>t</a:t>
            </a:r>
            <a:r>
              <a:rPr lang="en-DK" dirty="0"/>
              <a:t>h</a:t>
            </a:r>
            <a:r>
              <a:rPr lang="da-DK" dirty="0"/>
              <a:t>e</a:t>
            </a:r>
            <a:r>
              <a:rPr lang="en-DK" dirty="0"/>
              <a:t> </a:t>
            </a:r>
            <a:r>
              <a:rPr lang="da-DK" dirty="0"/>
              <a:t>n</a:t>
            </a:r>
            <a:r>
              <a:rPr lang="en-DK" dirty="0"/>
              <a:t>u</a:t>
            </a:r>
            <a:r>
              <a:rPr lang="da-DK" dirty="0"/>
              <a:t>m</a:t>
            </a:r>
            <a:r>
              <a:rPr lang="en-DK" dirty="0"/>
              <a:t>b</a:t>
            </a:r>
            <a:r>
              <a:rPr lang="da-DK" dirty="0"/>
              <a:t>e</a:t>
            </a:r>
            <a:r>
              <a:rPr lang="en-DK" dirty="0"/>
              <a:t>r </a:t>
            </a:r>
            <a:r>
              <a:rPr lang="da-DK" dirty="0"/>
              <a:t>o</a:t>
            </a:r>
            <a:r>
              <a:rPr lang="en-DK" dirty="0"/>
              <a:t>f </a:t>
            </a:r>
            <a:r>
              <a:rPr lang="da-DK" dirty="0"/>
              <a:t>d</a:t>
            </a:r>
            <a:r>
              <a:rPr lang="en-DK" dirty="0"/>
              <a:t>a</a:t>
            </a:r>
            <a:r>
              <a:rPr lang="da-DK" dirty="0"/>
              <a:t>t</a:t>
            </a:r>
            <a:r>
              <a:rPr lang="en-DK" dirty="0"/>
              <a:t>a </a:t>
            </a:r>
            <a:r>
              <a:rPr lang="da-DK" dirty="0"/>
              <a:t>p</a:t>
            </a:r>
            <a:r>
              <a:rPr lang="en-DK" dirty="0"/>
              <a:t>o</a:t>
            </a:r>
            <a:r>
              <a:rPr lang="da-DK" dirty="0"/>
              <a:t>i</a:t>
            </a:r>
            <a:r>
              <a:rPr lang="en-DK" dirty="0"/>
              <a:t>n</a:t>
            </a:r>
            <a:r>
              <a:rPr lang="da-DK" dirty="0"/>
              <a:t>t</a:t>
            </a:r>
            <a:r>
              <a:rPr lang="en-DK" dirty="0"/>
              <a:t>s, thus making it a (infinitely) </a:t>
            </a:r>
            <a:r>
              <a:rPr lang="da-DK" dirty="0"/>
              <a:t>n</a:t>
            </a:r>
            <a:r>
              <a:rPr lang="en-DK" dirty="0"/>
              <a:t>o</a:t>
            </a:r>
            <a:r>
              <a:rPr lang="da-DK" dirty="0"/>
              <a:t>n</a:t>
            </a:r>
            <a:r>
              <a:rPr lang="en-DK" dirty="0"/>
              <a:t>-</a:t>
            </a:r>
            <a:r>
              <a:rPr lang="da-DK" dirty="0"/>
              <a:t>p</a:t>
            </a:r>
            <a:r>
              <a:rPr lang="en-DK" dirty="0"/>
              <a:t>a</a:t>
            </a:r>
            <a:r>
              <a:rPr lang="da-DK" dirty="0"/>
              <a:t>r</a:t>
            </a:r>
            <a:r>
              <a:rPr lang="en-DK" dirty="0"/>
              <a:t>a</a:t>
            </a:r>
            <a:r>
              <a:rPr lang="da-DK" dirty="0"/>
              <a:t>m</a:t>
            </a:r>
            <a:r>
              <a:rPr lang="en-DK" dirty="0"/>
              <a:t>e</a:t>
            </a:r>
            <a:r>
              <a:rPr lang="da-DK" dirty="0"/>
              <a:t>t</a:t>
            </a:r>
            <a:r>
              <a:rPr lang="en-DK" dirty="0"/>
              <a:t>r</a:t>
            </a:r>
            <a:r>
              <a:rPr lang="da-DK" dirty="0"/>
              <a:t>i</a:t>
            </a:r>
            <a:r>
              <a:rPr lang="en-DK" dirty="0"/>
              <a:t>c </a:t>
            </a:r>
            <a:r>
              <a:rPr lang="da-DK" dirty="0"/>
              <a:t>a</a:t>
            </a:r>
            <a:r>
              <a:rPr lang="en-DK" dirty="0"/>
              <a:t>p</a:t>
            </a:r>
            <a:r>
              <a:rPr lang="da-DK" dirty="0"/>
              <a:t>p</a:t>
            </a:r>
            <a:r>
              <a:rPr lang="en-DK" dirty="0"/>
              <a:t>r</a:t>
            </a:r>
            <a:r>
              <a:rPr lang="da-DK" dirty="0"/>
              <a:t>o</a:t>
            </a:r>
            <a:r>
              <a:rPr lang="en-DK" dirty="0"/>
              <a:t>a</a:t>
            </a:r>
            <a:r>
              <a:rPr lang="da-DK" dirty="0"/>
              <a:t>c</a:t>
            </a:r>
            <a:r>
              <a:rPr lang="en-DK" dirty="0"/>
              <a:t>h</a:t>
            </a:r>
          </a:p>
          <a:p>
            <a:endParaRPr lang="en-DK" dirty="0"/>
          </a:p>
          <a:p>
            <a:endParaRPr lang="en-DK" dirty="0"/>
          </a:p>
          <a:p>
            <a:endParaRPr lang="en-DK" dirty="0"/>
          </a:p>
          <a:p>
            <a:endParaRPr lang="da-DK" dirty="0"/>
          </a:p>
        </p:txBody>
      </p:sp>
    </p:spTree>
    <p:custDataLst>
      <p:custData r:id="rId1"/>
      <p:custData r:id="rId2"/>
      <p:tags r:id="rId3"/>
    </p:custDataLst>
    <p:extLst>
      <p:ext uri="{BB962C8B-B14F-4D97-AF65-F5344CB8AC3E}">
        <p14:creationId xmlns:p14="http://schemas.microsoft.com/office/powerpoint/2010/main" val="21036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en-DK" dirty="0"/>
              </a:p>
              <a:p>
                <a:pPr marL="0" indent="0">
                  <a:buNone/>
                </a:pPr>
                <a:r>
                  <a:rPr lang="en-DK" b="1" dirty="0"/>
                  <a:t>We break it down:</a:t>
                </a:r>
              </a:p>
              <a:p>
                <a:pPr marL="0" indent="0">
                  <a:buNone/>
                </a:pPr>
                <a:r>
                  <a:rPr lang="en-US" dirty="0"/>
                  <a:t>A Gaussian process defines a prior over functions</a:t>
                </a:r>
                <a:r>
                  <a:rPr lang="en-DK" dirty="0"/>
                  <a:t>, </a:t>
                </a:r>
                <a14:m>
                  <m:oMath xmlns:m="http://schemas.openxmlformats.org/officeDocument/2006/math">
                    <m:r>
                      <a:rPr lang="en-DK" b="0" i="1" smtClean="0">
                        <a:latin typeface="Cambria Math" panose="02040503050406030204" pitchFamily="18" charset="0"/>
                      </a:rPr>
                      <m:t>𝑝</m:t>
                    </m:r>
                    <m:d>
                      <m:dPr>
                        <m:ctrlPr>
                          <a:rPr lang="en-DK" b="0" i="1" smtClean="0">
                            <a:latin typeface="Cambria Math" panose="02040503050406030204" pitchFamily="18" charset="0"/>
                          </a:rPr>
                        </m:ctrlPr>
                      </m:dPr>
                      <m:e>
                        <m:r>
                          <a:rPr lang="en-DK" b="0" i="1" smtClean="0">
                            <a:latin typeface="Cambria Math" panose="02040503050406030204" pitchFamily="18" charset="0"/>
                          </a:rPr>
                          <m:t>𝑓</m:t>
                        </m:r>
                      </m:e>
                      <m:e>
                        <m:r>
                          <a:rPr lang="en-DK" b="0" i="1" smtClean="0">
                            <a:latin typeface="Cambria Math" panose="02040503050406030204" pitchFamily="18" charset="0"/>
                          </a:rPr>
                          <m:t>𝑋</m:t>
                        </m:r>
                      </m:e>
                    </m:d>
                  </m:oMath>
                </a14:m>
                <a:r>
                  <a:rPr lang="en-US" dirty="0"/>
                  <a:t>. After having observed some function values it can be converted into a posterior over functions</a:t>
                </a:r>
                <a:r>
                  <a:rPr lang="en-DK" dirty="0"/>
                  <a:t>, </a:t>
                </a:r>
                <a14:m>
                  <m:oMath xmlns:m="http://schemas.openxmlformats.org/officeDocument/2006/math">
                    <m:r>
                      <a:rPr lang="en-DK" b="0" i="1" smtClean="0">
                        <a:latin typeface="Cambria Math" panose="02040503050406030204" pitchFamily="18" charset="0"/>
                      </a:rPr>
                      <m:t>𝑝</m:t>
                    </m:r>
                    <m:d>
                      <m:dPr>
                        <m:ctrlPr>
                          <a:rPr lang="en-DK" b="0" i="1" smtClean="0">
                            <a:latin typeface="Cambria Math" panose="02040503050406030204" pitchFamily="18" charset="0"/>
                          </a:rPr>
                        </m:ctrlPr>
                      </m:dPr>
                      <m:e>
                        <m:r>
                          <a:rPr lang="en-DK" b="0" i="1" smtClean="0">
                            <a:latin typeface="Cambria Math" panose="02040503050406030204" pitchFamily="18" charset="0"/>
                          </a:rPr>
                          <m:t>𝑓</m:t>
                        </m:r>
                      </m:e>
                      <m:e>
                        <m:r>
                          <a:rPr lang="en-DK" b="0" i="1" smtClean="0">
                            <a:latin typeface="Cambria Math" panose="02040503050406030204" pitchFamily="18" charset="0"/>
                          </a:rPr>
                          <m:t>𝑋</m:t>
                        </m:r>
                        <m:r>
                          <a:rPr lang="en-DK" b="0" i="1" smtClean="0">
                            <a:latin typeface="Cambria Math" panose="02040503050406030204" pitchFamily="18" charset="0"/>
                          </a:rPr>
                          <m:t>,</m:t>
                        </m:r>
                        <m:r>
                          <a:rPr lang="en-DK" b="0" i="1" smtClean="0">
                            <a:latin typeface="Cambria Math" panose="02040503050406030204" pitchFamily="18" charset="0"/>
                          </a:rPr>
                          <m:t>𝑦</m:t>
                        </m:r>
                      </m:e>
                    </m:d>
                  </m:oMath>
                </a14:m>
                <a:r>
                  <a:rPr lang="da-DK" dirty="0"/>
                  <a:t>   </a:t>
                </a:r>
                <a:r>
                  <a:rPr lang="en-US" dirty="0"/>
                  <a:t>(remember the previous figure)</a:t>
                </a:r>
                <a:endParaRPr lang="da-DK" dirty="0"/>
              </a:p>
              <a:p>
                <a:r>
                  <a:rPr lang="en-DK" dirty="0"/>
                  <a:t>(we can do this because of the analytical properties of Gaussians that we discussed earlier) </a:t>
                </a:r>
                <a:endParaRPr lang="da-DK" dirty="0"/>
              </a:p>
              <a:p>
                <a:pPr marL="0" indent="0">
                  <a:buNone/>
                </a:pPr>
                <a:endParaRPr lang="da-DK" dirty="0"/>
              </a:p>
              <a:p>
                <a14:m>
                  <m:oMath xmlns:m="http://schemas.openxmlformats.org/officeDocument/2006/math">
                    <m:r>
                      <m:rPr>
                        <m:nor/>
                      </m:rPr>
                      <a:rPr lang="en-US"/>
                      <m:t>The</m:t>
                    </m:r>
                    <m:r>
                      <m:rPr>
                        <m:nor/>
                      </m:rPr>
                      <a:rPr lang="en-US"/>
                      <m:t> </m:t>
                    </m:r>
                    <m:r>
                      <m:rPr>
                        <m:nor/>
                      </m:rPr>
                      <a:rPr lang="en-US"/>
                      <m:t>intuition</m:t>
                    </m:r>
                    <m:r>
                      <m:rPr>
                        <m:nor/>
                      </m:rPr>
                      <a:rPr lang="en-US"/>
                      <m:t> </m:t>
                    </m:r>
                    <m:r>
                      <m:rPr>
                        <m:nor/>
                      </m:rPr>
                      <a:rPr lang="en-US"/>
                      <m:t>behind</m:t>
                    </m:r>
                    <m:r>
                      <m:rPr>
                        <m:nor/>
                      </m:rPr>
                      <a:rPr lang="en-US"/>
                      <m:t> </m:t>
                    </m:r>
                    <m:r>
                      <m:rPr>
                        <m:nor/>
                      </m:rPr>
                      <a:rPr lang="en-US"/>
                      <m:t>this</m:t>
                    </m:r>
                    <m:r>
                      <m:rPr>
                        <m:nor/>
                      </m:rPr>
                      <a:rPr lang="en-US"/>
                      <m:t> </m:t>
                    </m:r>
                    <m:r>
                      <m:rPr>
                        <m:nor/>
                      </m:rPr>
                      <a:rPr lang="en-US"/>
                      <m:t>step</m:t>
                    </m:r>
                    <m:r>
                      <m:rPr>
                        <m:nor/>
                      </m:rPr>
                      <a:rPr lang="en-US"/>
                      <m:t> </m:t>
                    </m:r>
                    <m:r>
                      <m:rPr>
                        <m:nor/>
                      </m:rPr>
                      <a:rPr lang="en-US"/>
                      <m:t>is</m:t>
                    </m:r>
                    <m:r>
                      <m:rPr>
                        <m:nor/>
                      </m:rPr>
                      <a:rPr lang="en-US"/>
                      <m:t> </m:t>
                    </m:r>
                    <m:r>
                      <m:rPr>
                        <m:nor/>
                      </m:rPr>
                      <a:rPr lang="en-US"/>
                      <m:t>that</m:t>
                    </m:r>
                    <m:r>
                      <m:rPr>
                        <m:nor/>
                      </m:rPr>
                      <a:rPr lang="en-US"/>
                      <m:t> </m:t>
                    </m:r>
                    <m:r>
                      <m:rPr>
                        <m:nor/>
                      </m:rPr>
                      <a:rPr lang="en-US"/>
                      <m:t>the</m:t>
                    </m:r>
                    <m:r>
                      <m:rPr>
                        <m:nor/>
                      </m:rPr>
                      <a:rPr lang="en-US"/>
                      <m:t> </m:t>
                    </m:r>
                    <m:r>
                      <m:rPr>
                        <m:nor/>
                      </m:rPr>
                      <a:rPr lang="en-US"/>
                      <m:t>training</m:t>
                    </m:r>
                    <m:r>
                      <m:rPr>
                        <m:nor/>
                      </m:rPr>
                      <a:rPr lang="en-US"/>
                      <m:t> </m:t>
                    </m:r>
                    <m:r>
                      <m:rPr>
                        <m:nor/>
                      </m:rPr>
                      <a:rPr lang="en-US"/>
                      <m:t>points</m:t>
                    </m:r>
                    <m:r>
                      <m:rPr>
                        <m:nor/>
                      </m:rPr>
                      <a:rPr lang="en-US"/>
                      <m:t> </m:t>
                    </m:r>
                    <m:r>
                      <m:rPr>
                        <m:nor/>
                      </m:rPr>
                      <a:rPr lang="en-US"/>
                      <m:t>constrain</m:t>
                    </m:r>
                    <m:r>
                      <m:rPr>
                        <m:nor/>
                      </m:rPr>
                      <a:rPr lang="en-US"/>
                      <m:t> </m:t>
                    </m:r>
                    <m:r>
                      <m:rPr>
                        <m:nor/>
                      </m:rPr>
                      <a:rPr lang="en-US"/>
                      <m:t>the</m:t>
                    </m:r>
                    <m:r>
                      <m:rPr>
                        <m:nor/>
                      </m:rPr>
                      <a:rPr lang="en-US"/>
                      <m:t> </m:t>
                    </m:r>
                    <m:r>
                      <m:rPr>
                        <m:nor/>
                      </m:rPr>
                      <a:rPr lang="en-US"/>
                      <m:t>set</m:t>
                    </m:r>
                    <m:r>
                      <m:rPr>
                        <m:nor/>
                      </m:rPr>
                      <a:rPr lang="en-US"/>
                      <m:t> </m:t>
                    </m:r>
                    <m:r>
                      <m:rPr>
                        <m:nor/>
                      </m:rPr>
                      <a:rPr lang="en-US"/>
                      <m:t>of</m:t>
                    </m:r>
                    <m:r>
                      <m:rPr>
                        <m:nor/>
                      </m:rPr>
                      <a:rPr lang="en-US"/>
                      <m:t> </m:t>
                    </m:r>
                    <m:r>
                      <m:rPr>
                        <m:nor/>
                      </m:rPr>
                      <a:rPr lang="en-US"/>
                      <m:t>functions</m:t>
                    </m:r>
                    <m:r>
                      <m:rPr>
                        <m:nor/>
                      </m:rPr>
                      <a:rPr lang="en-US"/>
                      <m:t> </m:t>
                    </m:r>
                    <m:r>
                      <m:rPr>
                        <m:nor/>
                      </m:rPr>
                      <a:rPr lang="en-US"/>
                      <m:t>to</m:t>
                    </m:r>
                    <m:r>
                      <m:rPr>
                        <m:nor/>
                      </m:rPr>
                      <a:rPr lang="en-US"/>
                      <m:t> </m:t>
                    </m:r>
                    <m:r>
                      <m:rPr>
                        <m:nor/>
                      </m:rPr>
                      <a:rPr lang="en-US"/>
                      <m:t>those</m:t>
                    </m:r>
                    <m:r>
                      <m:rPr>
                        <m:nor/>
                      </m:rPr>
                      <a:rPr lang="en-US"/>
                      <m:t> </m:t>
                    </m:r>
                    <m:r>
                      <m:rPr>
                        <m:nor/>
                      </m:rPr>
                      <a:rPr lang="en-US"/>
                      <m:t>that</m:t>
                    </m:r>
                    <m:r>
                      <m:rPr>
                        <m:nor/>
                      </m:rPr>
                      <a:rPr lang="en-US"/>
                      <m:t> </m:t>
                    </m:r>
                    <m:r>
                      <m:rPr>
                        <m:nor/>
                      </m:rPr>
                      <a:rPr lang="en-US"/>
                      <m:t>pass</m:t>
                    </m:r>
                    <m:r>
                      <m:rPr>
                        <m:nor/>
                      </m:rPr>
                      <a:rPr lang="en-US"/>
                      <m:t> </m:t>
                    </m:r>
                    <m:r>
                      <m:rPr>
                        <m:nor/>
                      </m:rPr>
                      <a:rPr lang="en-US"/>
                      <m:t>through</m:t>
                    </m:r>
                    <m:r>
                      <m:rPr>
                        <m:nor/>
                      </m:rPr>
                      <a:rPr lang="en-US"/>
                      <m:t> </m:t>
                    </m:r>
                    <m:r>
                      <m:rPr>
                        <m:nor/>
                      </m:rPr>
                      <a:rPr lang="en-US"/>
                      <m:t>the</m:t>
                    </m:r>
                    <m:r>
                      <m:rPr>
                        <m:nor/>
                      </m:rPr>
                      <a:rPr lang="en-US"/>
                      <m:t> </m:t>
                    </m:r>
                    <m:r>
                      <m:rPr>
                        <m:nor/>
                      </m:rPr>
                      <a:rPr lang="en-US"/>
                      <m:t>training</m:t>
                    </m:r>
                    <m:r>
                      <m:rPr>
                        <m:nor/>
                      </m:rPr>
                      <a:rPr lang="en-US"/>
                      <m:t> </m:t>
                    </m:r>
                    <m:r>
                      <m:rPr>
                        <m:nor/>
                      </m:rPr>
                      <a:rPr lang="en-US"/>
                      <m:t>points</m:t>
                    </m:r>
                  </m:oMath>
                </a14:m>
                <a:endParaRPr lang="da-DK" dirty="0"/>
              </a:p>
              <a:p>
                <a:endParaRPr lang="da-DK" dirty="0"/>
              </a:p>
              <a:p>
                <a:endParaRPr lang="en-DK" dirty="0"/>
              </a:p>
              <a:p>
                <a:pPr marL="0" indent="0">
                  <a:buNone/>
                </a:pPr>
                <a:r>
                  <a:rPr lang="en-DK" dirty="0"/>
                  <a:t>This is the idea behind Bayesian inference </a:t>
                </a:r>
                <a:r>
                  <a:rPr lang="en-DK" dirty="0">
                    <a:sym typeface="Wingdings" panose="05000000000000000000" pitchFamily="2" charset="2"/>
                  </a:rPr>
                  <a:t> we update our hypothesis as new information becomes available, which for GPs is the training data</a:t>
                </a:r>
              </a:p>
              <a:p>
                <a:pPr marL="0" indent="0">
                  <a:buNone/>
                </a:pPr>
                <a:endParaRPr lang="en-DK" dirty="0"/>
              </a:p>
              <a:p>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r="-1399"/>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5742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dirty="0">
                    <a:solidFill>
                      <a:srgbClr val="FF0000"/>
                    </a:solidFill>
                  </a:rPr>
                  <a:t>Let us revisit the open questions from last time…</a:t>
                </a:r>
              </a:p>
              <a:p>
                <a:pPr marL="0" indent="0">
                  <a:buNone/>
                </a:pPr>
                <a:endParaRPr lang="da-DK" dirty="0"/>
              </a:p>
              <a:p>
                <a:pPr marL="0" indent="0">
                  <a:buNone/>
                </a:pPr>
                <a:r>
                  <a:rPr lang="da-DK" b="1" dirty="0"/>
                  <a:t>How do we compute the covariance matrix?</a:t>
                </a:r>
              </a:p>
              <a:p>
                <a:r>
                  <a:rPr lang="da-DK" dirty="0"/>
                  <a:t>This is the key question!</a:t>
                </a:r>
              </a:p>
              <a:p>
                <a:r>
                  <a:rPr lang="da-DK" dirty="0"/>
                  <a:t>Covariance matrix not only describes the shape of the distribution, but will also determine the characteristics of the function we want to predict</a:t>
                </a:r>
              </a:p>
              <a:p>
                <a:endParaRPr lang="da-DK" dirty="0"/>
              </a:p>
              <a:p>
                <a:pPr marL="0" indent="0">
                  <a:buNone/>
                </a:pPr>
                <a:endParaRPr lang="da-DK" dirty="0"/>
              </a:p>
              <a:p>
                <a:pPr marL="0" indent="0">
                  <a:buNone/>
                </a:pPr>
                <a:r>
                  <a:rPr lang="da-DK" b="1" dirty="0"/>
                  <a:t>This is one of the tricks of Gaussian Process!</a:t>
                </a:r>
              </a:p>
              <a:p>
                <a:r>
                  <a:rPr lang="da-DK" dirty="0"/>
                  <a:t>We generate the covariance matrix using a kernel (covariance) function, which is a positive-definite function of two inputs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 </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𝑥</m:t>
                        </m:r>
                      </m:e>
                      <m:sup>
                        <m:r>
                          <a:rPr lang="da-DK" b="0" i="1" smtClean="0">
                            <a:latin typeface="Cambria Math" panose="02040503050406030204" pitchFamily="18" charset="0"/>
                          </a:rPr>
                          <m:t>′</m:t>
                        </m:r>
                      </m:sup>
                    </m:sSup>
                  </m:oMath>
                </a14:m>
                <a:r>
                  <a:rPr lang="da-DK" dirty="0"/>
                  <a:t>   (which are typically input vectors in Euclidean space)</a:t>
                </a:r>
              </a:p>
              <a:p>
                <a:r>
                  <a:rPr lang="da-DK" dirty="0"/>
                  <a:t>The kernel function measures similarity between two vectors (or objects)</a:t>
                </a:r>
              </a:p>
              <a:p>
                <a:r>
                  <a:rPr lang="da-DK" dirty="0"/>
                  <a:t>For Gaussian Processes, we use the kernel output as a similarity measure (which is a scalar) between the </a:t>
                </a:r>
                <a14:m>
                  <m:oMath xmlns:m="http://schemas.openxmlformats.org/officeDocument/2006/math">
                    <m:r>
                      <a:rPr lang="da-DK" i="1" dirty="0" smtClean="0">
                        <a:latin typeface="Cambria Math" panose="02040503050406030204" pitchFamily="18" charset="0"/>
                      </a:rPr>
                      <m:t>𝑦</m:t>
                    </m:r>
                  </m:oMath>
                </a14:m>
                <a:r>
                  <a:rPr lang="da-DK" dirty="0"/>
                  <a:t>’s, and to compute it we use their respective </a:t>
                </a:r>
                <a14:m>
                  <m:oMath xmlns:m="http://schemas.openxmlformats.org/officeDocument/2006/math">
                    <m:r>
                      <a:rPr lang="da-DK" i="1" dirty="0" smtClean="0">
                        <a:latin typeface="Cambria Math" panose="02040503050406030204" pitchFamily="18" charset="0"/>
                      </a:rPr>
                      <m:t>𝑥</m:t>
                    </m:r>
                  </m:oMath>
                </a14:m>
                <a:r>
                  <a:rPr lang="da-DK" dirty="0"/>
                  <a:t>.</a:t>
                </a:r>
              </a:p>
              <a:p>
                <a:r>
                  <a:rPr lang="da-DK" dirty="0"/>
                  <a:t>Under the smoothness assumption, we have the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𝑗</m:t>
                        </m:r>
                      </m:sub>
                    </m:sSub>
                  </m:oMath>
                </a14:m>
                <a:endParaRPr lang="da-DK" dirty="0"/>
              </a:p>
              <a:p>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r="-1346" b="-14227"/>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38727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dirty="0"/>
                  <a:t>Formally we have</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𝑖𝑗</m:t>
                          </m:r>
                        </m:sub>
                      </m:sSub>
                      <m:r>
                        <a:rPr lang="da-DK" b="0" i="1" smtClean="0">
                          <a:latin typeface="Cambria Math" panose="02040503050406030204" pitchFamily="18" charset="0"/>
                        </a:rPr>
                        <m:t>=</m:t>
                      </m:r>
                      <m:r>
                        <a:rPr lang="da-DK" b="0" i="1" smtClean="0">
                          <a:latin typeface="Cambria Math" panose="02040503050406030204" pitchFamily="18" charset="0"/>
                        </a:rPr>
                        <m:t>𝐶𝑜𝑣</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𝑗</m:t>
                              </m:r>
                            </m:sub>
                          </m:sSub>
                        </m:e>
                      </m:d>
                      <m:r>
                        <a:rPr lang="da-DK" b="0" i="1" smtClean="0">
                          <a:latin typeface="Cambria Math" panose="02040503050406030204" pitchFamily="18" charset="0"/>
                        </a:rPr>
                        <m:t>=</m:t>
                      </m:r>
                      <m:r>
                        <a:rPr lang="da-DK" b="0" i="1" smtClean="0">
                          <a:latin typeface="Cambria Math" panose="02040503050406030204" pitchFamily="18" charset="0"/>
                        </a:rPr>
                        <m:t>𝐶𝑜𝑣</m:t>
                      </m:r>
                      <m:d>
                        <m:dPr>
                          <m:ctrlPr>
                            <a:rPr lang="da-DK" b="0" i="1" smtClean="0">
                              <a:latin typeface="Cambria Math" panose="02040503050406030204" pitchFamily="18" charset="0"/>
                            </a:rPr>
                          </m:ctrlPr>
                        </m:dPr>
                        <m:e>
                          <m:r>
                            <a:rPr lang="da-DK" b="0" i="1" smtClean="0">
                              <a:latin typeface="Cambria Math" panose="02040503050406030204" pitchFamily="18" charset="0"/>
                            </a:rPr>
                            <m:t>𝑓</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e>
                          </m:d>
                          <m:r>
                            <a:rPr lang="da-DK" b="0" i="1" smtClean="0">
                              <a:latin typeface="Cambria Math" panose="02040503050406030204" pitchFamily="18" charset="0"/>
                            </a:rPr>
                            <m:t>, </m:t>
                          </m:r>
                          <m:r>
                            <a:rPr lang="da-DK" b="0" i="1" smtClean="0">
                              <a:latin typeface="Cambria Math" panose="02040503050406030204" pitchFamily="18" charset="0"/>
                            </a:rPr>
                            <m:t>𝑓</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e>
                      </m:d>
                      <m:r>
                        <a:rPr lang="da-DK" b="0" i="1" smtClean="0">
                          <a:latin typeface="Cambria Math" panose="02040503050406030204" pitchFamily="18" charset="0"/>
                        </a:rPr>
                        <m:t>=</m:t>
                      </m:r>
                      <m:r>
                        <a:rPr lang="da-DK" b="0" i="1" smtClean="0">
                          <a:latin typeface="Cambria Math" panose="02040503050406030204" pitchFamily="18" charset="0"/>
                        </a:rPr>
                        <m:t>𝑘</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oMath>
                  </m:oMathPara>
                </a14:m>
                <a:endParaRPr lang="da-DK" dirty="0"/>
              </a:p>
              <a:p>
                <a:pPr marL="0" indent="0">
                  <a:buNone/>
                </a:pPr>
                <a:endParaRPr lang="da-DK" dirty="0"/>
              </a:p>
              <a:p>
                <a:pPr marL="0" indent="0">
                  <a:buNone/>
                </a:pPr>
                <a:r>
                  <a:rPr lang="da-DK" dirty="0"/>
                  <a:t>Many different kernel functions exist for Gaussian Processes, and each of these should represent some prior belief regarding the structure of the function we wish to model</a:t>
                </a:r>
              </a:p>
              <a:p>
                <a:pPr marL="0" indent="0">
                  <a:buNone/>
                </a:pPr>
                <a:endParaRPr lang="da-DK" dirty="0"/>
              </a:p>
              <a:p>
                <a:pPr marL="0" indent="0">
                  <a:buNone/>
                </a:pPr>
                <a:r>
                  <a:rPr lang="da-DK" dirty="0"/>
                  <a:t>The </a:t>
                </a:r>
                <a:r>
                  <a:rPr lang="da-DK" b="1" dirty="0"/>
                  <a:t>de-facto default </a:t>
                </a:r>
                <a:r>
                  <a:rPr lang="da-DK" dirty="0"/>
                  <a:t>kernel is the Squared Exponential (or radial-basis function) kernel, which is defined as</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𝑘</m:t>
                          </m:r>
                        </m:e>
                        <m:sub>
                          <m:r>
                            <a:rPr lang="da-DK" b="0" i="1" smtClean="0">
                              <a:latin typeface="Cambria Math" panose="02040503050406030204" pitchFamily="18" charset="0"/>
                            </a:rPr>
                            <m:t>𝑆𝐸</m:t>
                          </m:r>
                        </m:sub>
                      </m:sSub>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r>
                        <a:rPr lang="da-DK" b="0" i="1" smtClean="0">
                          <a:latin typeface="Cambria Math" panose="02040503050406030204" pitchFamily="18" charset="0"/>
                        </a:rPr>
                        <m:t>=</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𝜎</m:t>
                          </m:r>
                        </m:e>
                        <m:sup>
                          <m:r>
                            <a:rPr lang="da-DK" b="0" i="1" smtClean="0">
                              <a:latin typeface="Cambria Math" panose="02040503050406030204" pitchFamily="18" charset="0"/>
                            </a:rPr>
                            <m:t>2</m:t>
                          </m:r>
                        </m:sup>
                      </m:sSup>
                      <m:func>
                        <m:funcPr>
                          <m:ctrlPr>
                            <a:rPr lang="da-DK" b="0" i="1" smtClean="0">
                              <a:latin typeface="Cambria Math" panose="02040503050406030204" pitchFamily="18" charset="0"/>
                            </a:rPr>
                          </m:ctrlPr>
                        </m:funcPr>
                        <m:fName>
                          <m:r>
                            <m:rPr>
                              <m:sty m:val="p"/>
                            </m:rPr>
                            <a:rPr lang="da-DK" b="0" i="0" smtClean="0">
                              <a:latin typeface="Cambria Math" panose="02040503050406030204" pitchFamily="18" charset="0"/>
                            </a:rPr>
                            <m:t>exp</m:t>
                          </m:r>
                        </m:fName>
                        <m:e>
                          <m:d>
                            <m:dPr>
                              <m:ctrlPr>
                                <a:rPr lang="da-DK" b="0" i="1" smtClean="0">
                                  <a:latin typeface="Cambria Math" panose="02040503050406030204" pitchFamily="18" charset="0"/>
                                </a:rPr>
                              </m:ctrlPr>
                            </m:dPr>
                            <m:e>
                              <m:r>
                                <a:rPr lang="da-DK" b="0" i="1" smtClean="0">
                                  <a:latin typeface="Cambria Math" panose="02040503050406030204" pitchFamily="18" charset="0"/>
                                </a:rPr>
                                <m:t>−</m:t>
                              </m:r>
                              <m:f>
                                <m:fPr>
                                  <m:ctrlPr>
                                    <a:rPr lang="da-DK" b="0" i="1" smtClean="0">
                                      <a:latin typeface="Cambria Math" panose="02040503050406030204" pitchFamily="18" charset="0"/>
                                    </a:rPr>
                                  </m:ctrlPr>
                                </m:fPr>
                                <m:num>
                                  <m:sSup>
                                    <m:sSupPr>
                                      <m:ctrlPr>
                                        <a:rPr lang="da-DK" b="0" i="1" smtClean="0">
                                          <a:latin typeface="Cambria Math" panose="02040503050406030204" pitchFamily="18" charset="0"/>
                                        </a:rPr>
                                      </m:ctrlPr>
                                    </m:sSupPr>
                                    <m:e>
                                      <m:d>
                                        <m:dPr>
                                          <m:begChr m:val="‖"/>
                                          <m:endChr m:val="‖"/>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e>
                                      </m:d>
                                    </m:e>
                                    <m:sup>
                                      <m:r>
                                        <a:rPr lang="da-DK" b="0" i="1" smtClean="0">
                                          <a:latin typeface="Cambria Math" panose="02040503050406030204" pitchFamily="18" charset="0"/>
                                        </a:rPr>
                                        <m:t>2</m:t>
                                      </m:r>
                                    </m:sup>
                                  </m:sSup>
                                </m:num>
                                <m:den>
                                  <m:r>
                                    <a:rPr lang="da-DK" b="0" i="1" smtClean="0">
                                      <a:latin typeface="Cambria Math" panose="02040503050406030204" pitchFamily="18" charset="0"/>
                                    </a:rPr>
                                    <m:t>2</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𝑙</m:t>
                                      </m:r>
                                    </m:e>
                                    <m:sup>
                                      <m:r>
                                        <a:rPr lang="da-DK" b="0" i="1" smtClean="0">
                                          <a:latin typeface="Cambria Math" panose="02040503050406030204" pitchFamily="18" charset="0"/>
                                        </a:rPr>
                                        <m:t>2</m:t>
                                      </m:r>
                                    </m:sup>
                                  </m:sSup>
                                </m:den>
                              </m:f>
                            </m:e>
                          </m:d>
                        </m:e>
                      </m:func>
                    </m:oMath>
                  </m:oMathPara>
                </a14:m>
                <a:endParaRPr lang="da-DK" b="0" dirty="0"/>
              </a:p>
              <a:p>
                <a:pPr marL="0" indent="0">
                  <a:buNone/>
                </a:pPr>
                <a:r>
                  <a:rPr lang="da-DK" dirty="0"/>
                  <a:t>where </a:t>
                </a:r>
                <a14:m>
                  <m:oMath xmlns:m="http://schemas.openxmlformats.org/officeDocument/2006/math">
                    <m:r>
                      <a:rPr lang="da-DK" b="0" i="1" smtClean="0">
                        <a:latin typeface="Cambria Math" panose="02040503050406030204" pitchFamily="18" charset="0"/>
                      </a:rPr>
                      <m:t>𝑙</m:t>
                    </m:r>
                    <m:r>
                      <a:rPr lang="da-DK" b="0" i="1" smtClean="0">
                        <a:latin typeface="Cambria Math" panose="02040503050406030204" pitchFamily="18" charset="0"/>
                      </a:rPr>
                      <m:t>&gt;0</m:t>
                    </m:r>
                  </m:oMath>
                </a14:m>
                <a:r>
                  <a:rPr lang="da-DK" dirty="0"/>
                  <a:t> is a lengthscale that determines the length of the ”wiggles” of the function and </a:t>
                </a:r>
              </a:p>
              <a:p>
                <a:pPr marL="0" indent="0">
                  <a:buNone/>
                </a:pPr>
                <a14:m>
                  <m:oMath xmlns:m="http://schemas.openxmlformats.org/officeDocument/2006/math">
                    <m:sSup>
                      <m:sSupPr>
                        <m:ctrlPr>
                          <a:rPr lang="da-DK" b="0" i="1" smtClean="0">
                            <a:latin typeface="Cambria Math" panose="02040503050406030204" pitchFamily="18" charset="0"/>
                          </a:rPr>
                        </m:ctrlPr>
                      </m:sSupPr>
                      <m:e>
                        <m:r>
                          <a:rPr lang="da-DK" b="0" i="1" smtClean="0">
                            <a:latin typeface="Cambria Math" panose="02040503050406030204" pitchFamily="18" charset="0"/>
                          </a:rPr>
                          <m:t>𝜎</m:t>
                        </m:r>
                      </m:e>
                      <m:sup>
                        <m:r>
                          <a:rPr lang="da-DK" b="0" i="1" smtClean="0">
                            <a:latin typeface="Cambria Math" panose="02040503050406030204" pitchFamily="18" charset="0"/>
                          </a:rPr>
                          <m:t>2</m:t>
                        </m:r>
                      </m:sup>
                    </m:sSup>
                    <m:r>
                      <a:rPr lang="da-DK" b="0" i="1" smtClean="0">
                        <a:latin typeface="Cambria Math" panose="02040503050406030204" pitchFamily="18" charset="0"/>
                      </a:rPr>
                      <m:t>&lt;0</m:t>
                    </m:r>
                  </m:oMath>
                </a14:m>
                <a:r>
                  <a:rPr lang="da-DK" dirty="0"/>
                  <a:t> is called the magnitude, which determines the average distance of the function that we are trying to model from its mean (scaling factor)</a:t>
                </a:r>
              </a:p>
              <a:p>
                <a:pPr marL="0" indent="0">
                  <a:buNone/>
                </a:pPr>
                <a:endParaRPr lang="da-DK" dirty="0"/>
              </a:p>
              <a:p>
                <a:r>
                  <a:rPr lang="da-DK" dirty="0"/>
                  <a:t>Looking at the formula, you can see how this function states that the </a:t>
                </a:r>
                <a:r>
                  <a:rPr lang="en-US" b="1" dirty="0"/>
                  <a:t>closer</a:t>
                </a:r>
                <a:r>
                  <a:rPr lang="en-US" dirty="0"/>
                  <a:t> the </a:t>
                </a:r>
                <a14:m>
                  <m:oMath xmlns:m="http://schemas.openxmlformats.org/officeDocument/2006/math">
                    <m:r>
                      <a:rPr lang="en-US" i="1" dirty="0" smtClean="0">
                        <a:latin typeface="Cambria Math" panose="02040503050406030204" pitchFamily="18" charset="0"/>
                      </a:rPr>
                      <m:t>𝑥</m:t>
                    </m:r>
                  </m:oMath>
                </a14:m>
                <a:r>
                  <a:rPr lang="en-US" dirty="0"/>
                  <a:t>’s, the </a:t>
                </a:r>
                <a:r>
                  <a:rPr lang="en-US" b="1" dirty="0"/>
                  <a:t>higher</a:t>
                </a:r>
                <a:r>
                  <a:rPr lang="en-US" dirty="0"/>
                  <a:t> is the correlation between the </a:t>
                </a:r>
                <a14:m>
                  <m:oMath xmlns:m="http://schemas.openxmlformats.org/officeDocument/2006/math">
                    <m:r>
                      <a:rPr lang="en-US" i="1" dirty="0" smtClean="0">
                        <a:latin typeface="Cambria Math" panose="02040503050406030204" pitchFamily="18" charset="0"/>
                      </a:rPr>
                      <m:t>𝑦</m:t>
                    </m:r>
                  </m:oMath>
                </a14:m>
                <a:r>
                  <a:rPr lang="en-US" dirty="0"/>
                  <a:t> and vice-versa (which underlies the smoothness assumption)</a:t>
                </a:r>
              </a:p>
              <a:p>
                <a:endParaRPr lang="en-US" dirty="0"/>
              </a:p>
              <a:p>
                <a:endParaRPr lang="da-DK" dirty="0"/>
              </a:p>
            </p:txBody>
          </p:sp>
        </mc:Choice>
        <mc:Fallback>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b="-13953"/>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148760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en-US" dirty="0"/>
          </a:p>
          <a:p>
            <a:pPr marL="0" indent="0">
              <a:buNone/>
            </a:pPr>
            <a:r>
              <a:rPr lang="en-US" b="1" dirty="0"/>
              <a:t>Other kernel functions:</a:t>
            </a:r>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r>
              <a:rPr lang="da-DK" dirty="0"/>
              <a:t>Say we have a weather phenomena that exhibits a high degree of periodicity and stationarity (solar irradiance)</a:t>
            </a:r>
          </a:p>
          <a:p>
            <a:r>
              <a:rPr lang="da-DK" dirty="0"/>
              <a:t>Hence, it might make sense to use </a:t>
            </a:r>
            <a:r>
              <a:rPr lang="da-DK" b="1" dirty="0"/>
              <a:t>a sine-based kernel function (periodic) </a:t>
            </a:r>
            <a:r>
              <a:rPr lang="da-DK" dirty="0"/>
              <a:t>to exploit this behavior</a:t>
            </a:r>
          </a:p>
          <a:p>
            <a:pPr marL="0" indent="0">
              <a:buNone/>
            </a:pPr>
            <a:endParaRPr lang="da-DK" dirty="0"/>
          </a:p>
          <a:p>
            <a:pPr marL="0" indent="0">
              <a:buNone/>
            </a:pPr>
            <a:endParaRPr lang="da-DK" dirty="0"/>
          </a:p>
          <a:p>
            <a:endParaRPr lang="da-DK" dirty="0"/>
          </a:p>
        </p:txBody>
      </p:sp>
      <p:pic>
        <p:nvPicPr>
          <p:cNvPr id="2" name="Picture 1">
            <a:extLst>
              <a:ext uri="{FF2B5EF4-FFF2-40B4-BE49-F238E27FC236}">
                <a16:creationId xmlns:a16="http://schemas.microsoft.com/office/drawing/2014/main" id="{DF2F3CB1-1B04-476F-93F0-4C46BA1B909C}"/>
              </a:ext>
            </a:extLst>
          </p:cNvPr>
          <p:cNvPicPr>
            <a:picLocks noChangeAspect="1"/>
          </p:cNvPicPr>
          <p:nvPr/>
        </p:nvPicPr>
        <p:blipFill>
          <a:blip r:embed="rId6"/>
          <a:stretch>
            <a:fillRect/>
          </a:stretch>
        </p:blipFill>
        <p:spPr>
          <a:xfrm>
            <a:off x="2005308" y="2162969"/>
            <a:ext cx="7125694" cy="2067213"/>
          </a:xfrm>
          <a:prstGeom prst="rect">
            <a:avLst/>
          </a:prstGeom>
        </p:spPr>
      </p:pic>
    </p:spTree>
    <p:custDataLst>
      <p:custData r:id="rId1"/>
      <p:custData r:id="rId2"/>
      <p:tags r:id="rId3"/>
    </p:custDataLst>
    <p:extLst>
      <p:ext uri="{BB962C8B-B14F-4D97-AF65-F5344CB8AC3E}">
        <p14:creationId xmlns:p14="http://schemas.microsoft.com/office/powerpoint/2010/main" val="237111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19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a:t>
                </a:r>
              </a:p>
              <a:p>
                <a:pPr marL="0" indent="0">
                  <a:buNone/>
                </a:pPr>
                <a:endParaRPr lang="da-DK" dirty="0"/>
              </a:p>
              <a:p>
                <a:pPr marL="0" indent="0">
                  <a:buNone/>
                </a:pPr>
                <a:r>
                  <a:rPr lang="da-DK" b="1" dirty="0"/>
                  <a:t>Assumptions:</a:t>
                </a:r>
              </a:p>
              <a:p>
                <a:pPr marL="0" indent="0">
                  <a:buNone/>
                </a:pPr>
                <a:r>
                  <a:rPr lang="da-DK" dirty="0"/>
                  <a:t>Noise-free observations (we can relax this)</a:t>
                </a:r>
              </a:p>
              <a:p>
                <a:pPr marL="0" indent="0">
                  <a:buNone/>
                </a:pPr>
                <a:endParaRPr lang="da-DK" dirty="0"/>
              </a:p>
              <a:p>
                <a:pPr marL="0" indent="0">
                  <a:buNone/>
                </a:pPr>
                <a:r>
                  <a:rPr lang="da-DK" dirty="0"/>
                  <a:t>Each data feature and target has mean 0 and standard deviation 1 (we simply standardize data)</a:t>
                </a:r>
              </a:p>
              <a:p>
                <a:pPr marL="0" indent="0">
                  <a:buNone/>
                </a:pPr>
                <a:endParaRPr lang="da-DK" dirty="0"/>
              </a:p>
              <a:p>
                <a:pPr marL="0" indent="0">
                  <a:buNone/>
                </a:pPr>
                <a:r>
                  <a:rPr lang="da-DK" dirty="0"/>
                  <a:t>Targets </a:t>
                </a:r>
                <a14:m>
                  <m:oMath xmlns:m="http://schemas.openxmlformats.org/officeDocument/2006/math">
                    <m:r>
                      <a:rPr lang="da-DK" b="0" i="1" smtClean="0">
                        <a:latin typeface="Cambria Math" panose="02040503050406030204" pitchFamily="18" charset="0"/>
                      </a:rPr>
                      <m:t>𝑦</m:t>
                    </m:r>
                  </m:oMath>
                </a14:m>
                <a:r>
                  <a:rPr lang="da-DK" dirty="0"/>
                  <a:t> are drawn from a Gaussian distribution: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da-DK" b="0" i="1" smtClean="0">
                              <a:latin typeface="Cambria Math" panose="02040503050406030204" pitchFamily="18" charset="0"/>
                            </a:rPr>
                          </m:ctrlPr>
                        </m:dPr>
                        <m:e>
                          <m:m>
                            <m:mPr>
                              <m:mcs>
                                <m:mc>
                                  <m:mcPr>
                                    <m:count m:val="1"/>
                                    <m:mcJc m:val="center"/>
                                  </m:mcPr>
                                </m:mc>
                              </m:mcs>
                              <m:ctrlPr>
                                <a:rPr lang="da-DK" i="1" smtClean="0">
                                  <a:latin typeface="Cambria Math" panose="02040503050406030204" pitchFamily="18" charset="0"/>
                                </a:rPr>
                              </m:ctrlPr>
                            </m:mPr>
                            <m:mr>
                              <m:e>
                                <m:sSub>
                                  <m:sSubPr>
                                    <m:ctrlPr>
                                      <a:rPr lang="da-DK" b="0" i="1" smtClean="0">
                                        <a:latin typeface="Cambria Math" panose="02040503050406030204" pitchFamily="18" charset="0"/>
                                      </a:rPr>
                                    </m:ctrlPr>
                                  </m:sSubPr>
                                  <m:e>
                                    <m:r>
                                      <m:rPr>
                                        <m:brk m:alnAt="7"/>
                                      </m:rPr>
                                      <a:rPr lang="da-DK" b="0" i="1" smtClean="0">
                                        <a:latin typeface="Cambria Math" panose="02040503050406030204" pitchFamily="18" charset="0"/>
                                      </a:rPr>
                                      <m:t>𝑦</m:t>
                                    </m:r>
                                  </m:e>
                                  <m:sub>
                                    <m:r>
                                      <m:rPr>
                                        <m:brk m:alnAt="7"/>
                                      </m:rPr>
                                      <a:rPr lang="da-DK" b="0" i="1" smtClean="0">
                                        <a:latin typeface="Cambria Math" panose="02040503050406030204" pitchFamily="18" charset="0"/>
                                      </a:rPr>
                                      <m:t>1</m:t>
                                    </m:r>
                                  </m:sub>
                                </m:sSub>
                              </m:e>
                            </m:mr>
                            <m:mr>
                              <m:e>
                                <m:r>
                                  <a:rPr lang="da-DK" i="1" smtClean="0">
                                    <a:latin typeface="Cambria Math" panose="02040503050406030204" pitchFamily="18" charset="0"/>
                                  </a:rPr>
                                  <m:t>⋮</m:t>
                                </m:r>
                              </m:e>
                            </m:mr>
                            <m:m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𝑛</m:t>
                                    </m:r>
                                  </m:sub>
                                </m:sSub>
                              </m:e>
                            </m:mr>
                          </m:m>
                        </m:e>
                      </m:d>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𝑁</m:t>
                      </m:r>
                      <m:d>
                        <m:dPr>
                          <m:ctrlPr>
                            <a:rPr lang="da-DK" b="0" i="1" smtClean="0">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𝜇</m:t>
                          </m:r>
                          <m:r>
                            <a:rPr lang="da-DK" b="0" i="1" smtClean="0">
                              <a:latin typeface="Cambria Math" panose="02040503050406030204" pitchFamily="18" charset="0"/>
                              <a:ea typeface="Cambria Math" panose="02040503050406030204" pitchFamily="18" charset="0"/>
                            </a:rPr>
                            <m:t>,</m:t>
                          </m:r>
                          <m:r>
                            <m:rPr>
                              <m:sty m:val="p"/>
                            </m:rPr>
                            <a:rPr lang="da-DK" b="0" i="0" smtClean="0">
                              <a:latin typeface="Cambria Math" panose="02040503050406030204" pitchFamily="18" charset="0"/>
                              <a:ea typeface="Cambria Math" panose="02040503050406030204" pitchFamily="18" charset="0"/>
                            </a:rPr>
                            <m:t>Σ</m:t>
                          </m:r>
                        </m:e>
                      </m:d>
                    </m:oMath>
                  </m:oMathPara>
                </a14:m>
                <a:endParaRPr lang="da-DK" dirty="0"/>
              </a:p>
              <a:p>
                <a:pPr marL="0" indent="0">
                  <a:buNone/>
                </a:pPr>
                <a:endParaRPr lang="da-DK" dirty="0"/>
              </a:p>
              <a:p>
                <a:pPr marL="0" indent="0">
                  <a:buNone/>
                </a:pPr>
                <a:r>
                  <a:rPr lang="da-DK" dirty="0"/>
                  <a:t>Smoothness assumption:</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𝑗</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𝑖</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𝑗</m:t>
                          </m:r>
                        </m:sub>
                      </m:sSub>
                    </m:oMath>
                  </m:oMathPara>
                </a14:m>
                <a:endParaRPr lang="da-DK" dirty="0"/>
              </a:p>
              <a:p>
                <a:pPr marL="0" indent="0">
                  <a:buNone/>
                </a:pPr>
                <a:endParaRPr lang="da-DK" dirty="0"/>
              </a:p>
              <a:p>
                <a:pPr marL="0" indent="0">
                  <a:buNone/>
                </a:pPr>
                <a:r>
                  <a:rPr lang="da-DK" dirty="0"/>
                  <a:t>Kernel function is positive semi-definite</a:t>
                </a:r>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b="-188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82111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dirty="0"/>
                  <a:t>A D-dimensional vector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𝐷</m:t>
                            </m:r>
                          </m:sub>
                        </m:sSub>
                      </m:e>
                    </m:d>
                  </m:oMath>
                </a14:m>
                <a:r>
                  <a:rPr lang="en-US" dirty="0"/>
                  <a:t> is said to be multivariate Gaussian distributed if all linear combinations of x are Gaussian distributed with some mean (m) and variance (v),</a:t>
                </a:r>
              </a:p>
              <a:p>
                <a:pPr marL="0" indent="0">
                  <a:buNone/>
                </a:pPr>
                <a:endParaRPr lang="da-DK"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𝑦</m:t>
                      </m:r>
                      <m:r>
                        <a:rPr lang="da-DK" b="0" i="1" smtClean="0">
                          <a:latin typeface="Cambria Math" panose="02040503050406030204" pitchFamily="18" charset="0"/>
                        </a:rPr>
                        <m:t>=</m:t>
                      </m:r>
                      <m:sSup>
                        <m:sSupPr>
                          <m:ctrlPr>
                            <a:rPr lang="da-DK" b="0" i="1" smtClean="0">
                              <a:latin typeface="Cambria Math" panose="02040503050406030204" pitchFamily="18" charset="0"/>
                            </a:rPr>
                          </m:ctrlPr>
                        </m:sSupPr>
                        <m:e>
                          <m:r>
                            <a:rPr lang="da-DK" b="0" i="1" smtClean="0">
                              <a:latin typeface="Cambria Math" panose="02040503050406030204" pitchFamily="18" charset="0"/>
                            </a:rPr>
                            <m:t>𝑎</m:t>
                          </m:r>
                        </m:e>
                        <m:sup>
                          <m:r>
                            <a:rPr lang="da-DK" b="0" i="1" smtClean="0">
                              <a:latin typeface="Cambria Math" panose="02040503050406030204" pitchFamily="18" charset="0"/>
                            </a:rPr>
                            <m:t>𝑇</m:t>
                          </m:r>
                        </m:sup>
                      </m:sSup>
                      <m:r>
                        <a:rPr lang="da-DK" b="0" i="1" smtClean="0">
                          <a:latin typeface="Cambria Math" panose="02040503050406030204" pitchFamily="18" charset="0"/>
                        </a:rPr>
                        <m:t>𝑥</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𝑎</m:t>
                          </m:r>
                        </m:e>
                        <m:sub>
                          <m:r>
                            <a:rPr lang="da-DK" b="0" i="1" smtClean="0">
                              <a:latin typeface="Cambria Math" panose="02040503050406030204" pitchFamily="18" charset="0"/>
                            </a:rPr>
                            <m:t>1</m:t>
                          </m:r>
                        </m:sub>
                      </m:sSub>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𝑎</m:t>
                          </m:r>
                        </m:e>
                        <m:sub>
                          <m:r>
                            <a:rPr lang="da-DK" b="0" i="1" smtClean="0">
                              <a:latin typeface="Cambria Math" panose="02040503050406030204" pitchFamily="18" charset="0"/>
                            </a:rPr>
                            <m:t>𝐷</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𝐷</m:t>
                          </m:r>
                        </m:sub>
                      </m:sSub>
                      <m:r>
                        <a:rPr lang="da-DK" b="0" i="1" smtClean="0">
                          <a:latin typeface="Cambria Math" panose="02040503050406030204" pitchFamily="18" charset="0"/>
                        </a:rPr>
                        <m:t> </m:t>
                      </m:r>
                      <m:r>
                        <a:rPr lang="da-DK"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Ν</m:t>
                      </m:r>
                      <m:d>
                        <m:dPr>
                          <m:ctrlPr>
                            <a:rPr lang="da-DK" b="0" i="1" smtClean="0">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𝑚</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𝑣</m:t>
                          </m:r>
                        </m:e>
                      </m:d>
                    </m:oMath>
                  </m:oMathPara>
                </a14:m>
                <a:endParaRPr lang="en-US" dirty="0"/>
              </a:p>
              <a:p>
                <a:pPr marL="0" indent="0">
                  <a:buNone/>
                </a:pPr>
                <a:r>
                  <a:rPr lang="en-US" dirty="0"/>
                  <a:t>for all </a:t>
                </a:r>
                <a14:m>
                  <m:oMath xmlns:m="http://schemas.openxmlformats.org/officeDocument/2006/math">
                    <m:r>
                      <a:rPr lang="da-DK" b="0" i="1" smtClean="0">
                        <a:latin typeface="Cambria Math" panose="02040503050406030204" pitchFamily="18" charset="0"/>
                      </a:rPr>
                      <m:t>𝑎</m:t>
                    </m:r>
                    <m:r>
                      <a:rPr lang="da-DK" b="0" i="1" smtClean="0">
                        <a:latin typeface="Cambria Math" panose="02040503050406030204" pitchFamily="18" charset="0"/>
                      </a:rPr>
                      <m:t>∈</m:t>
                    </m:r>
                    <m:sSup>
                      <m:sSupPr>
                        <m:ctrlPr>
                          <a:rPr lang="da-DK" b="0" i="1" smtClean="0">
                            <a:latin typeface="Cambria Math" panose="02040503050406030204" pitchFamily="18" charset="0"/>
                            <a:ea typeface="Cambria Math" panose="02040503050406030204" pitchFamily="18" charset="0"/>
                          </a:rPr>
                        </m:ctrlPr>
                      </m:sSupPr>
                      <m:e>
                        <m:r>
                          <a:rPr lang="da-DK" b="0"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𝐷</m:t>
                        </m:r>
                      </m:sup>
                    </m:sSup>
                    <m:r>
                      <a:rPr lang="da-DK"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da-DK" b="0" i="1" smtClean="0">
                        <a:latin typeface="Cambria Math" panose="02040503050406030204" pitchFamily="18" charset="0"/>
                      </a:rPr>
                      <m:t>𝑎</m:t>
                    </m:r>
                    <m:r>
                      <a:rPr lang="da-DK" b="0" i="1" smtClean="0">
                        <a:latin typeface="Cambria Math" panose="02040503050406030204" pitchFamily="18" charset="0"/>
                      </a:rPr>
                      <m:t>≠0</m:t>
                    </m:r>
                  </m:oMath>
                </a14:m>
                <a:r>
                  <a:rPr lang="en-US" dirty="0"/>
                  <a:t>.</a:t>
                </a:r>
              </a:p>
              <a:p>
                <a:endParaRPr lang="en-US" dirty="0"/>
              </a:p>
              <a:p>
                <a:endParaRPr lang="en-US" dirty="0"/>
              </a:p>
              <a:p>
                <a:r>
                  <a:rPr lang="en-US" dirty="0"/>
                  <a:t>The Gaussian distributed of vector x is usually denoted by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Ν</m:t>
                    </m:r>
                    <m:d>
                      <m:dPr>
                        <m:ctrlPr>
                          <a:rPr lang="da-DK" i="1">
                            <a:latin typeface="Cambria Math" panose="02040503050406030204" pitchFamily="18" charset="0"/>
                            <a:ea typeface="Cambria Math" panose="02040503050406030204" pitchFamily="18" charset="0"/>
                          </a:rPr>
                        </m:ctrlPr>
                      </m:dPr>
                      <m:e>
                        <m:r>
                          <a:rPr lang="da-DK" b="0" i="1" smtClean="0">
                            <a:latin typeface="Cambria Math" panose="02040503050406030204" pitchFamily="18" charset="0"/>
                            <a:ea typeface="Cambria Math" panose="02040503050406030204" pitchFamily="18" charset="0"/>
                          </a:rPr>
                          <m:t>𝜇</m:t>
                        </m:r>
                        <m:r>
                          <a:rPr lang="da-DK" i="1">
                            <a:latin typeface="Cambria Math" panose="02040503050406030204" pitchFamily="18" charset="0"/>
                            <a:ea typeface="Cambria Math" panose="02040503050406030204" pitchFamily="18" charset="0"/>
                          </a:rPr>
                          <m:t>,</m:t>
                        </m:r>
                        <m:r>
                          <m:rPr>
                            <m:sty m:val="p"/>
                          </m:rPr>
                          <a:rPr lang="da-DK" b="0" i="0" smtClean="0">
                            <a:latin typeface="Cambria Math" panose="02040503050406030204" pitchFamily="18" charset="0"/>
                            <a:ea typeface="Cambria Math" panose="02040503050406030204" pitchFamily="18" charset="0"/>
                          </a:rPr>
                          <m:t>Σ</m:t>
                        </m:r>
                      </m:e>
                    </m:d>
                    <m:r>
                      <a:rPr lang="da-DK" b="0" i="0" smtClean="0">
                        <a:latin typeface="Cambria Math" panose="02040503050406030204" pitchFamily="18" charset="0"/>
                        <a:ea typeface="Cambria Math" panose="02040503050406030204" pitchFamily="18" charset="0"/>
                      </a:rPr>
                      <m:t>,</m:t>
                    </m:r>
                  </m:oMath>
                </a14:m>
                <a:r>
                  <a:rPr lang="en-US" dirty="0"/>
                  <a:t> where </a:t>
                </a:r>
              </a:p>
              <a:p>
                <a:pPr lvl="1"/>
                <a14:m>
                  <m:oMath xmlns:m="http://schemas.openxmlformats.org/officeDocument/2006/math">
                    <m:r>
                      <a:rPr lang="da-DK" b="0" i="1" smtClean="0">
                        <a:latin typeface="Cambria Math" panose="02040503050406030204" pitchFamily="18" charset="0"/>
                      </a:rPr>
                      <m:t>𝜇</m:t>
                    </m:r>
                  </m:oMath>
                </a14:m>
                <a:r>
                  <a:rPr lang="en-US" dirty="0"/>
                  <a:t> is the D-dimensional mean value vector</a:t>
                </a:r>
                <a:endParaRPr lang="da-DK" b="0" i="0" dirty="0">
                  <a:latin typeface="Cambria Math" panose="02040503050406030204" pitchFamily="18" charset="0"/>
                </a:endParaRPr>
              </a:p>
              <a:p>
                <a:pPr lvl="1"/>
                <a14:m>
                  <m:oMath xmlns:m="http://schemas.openxmlformats.org/officeDocument/2006/math">
                    <m:r>
                      <m:rPr>
                        <m:sty m:val="p"/>
                      </m:rPr>
                      <a:rPr lang="da-DK" b="0" i="0" smtClean="0">
                        <a:latin typeface="Cambria Math" panose="02040503050406030204" pitchFamily="18" charset="0"/>
                      </a:rPr>
                      <m:t>Σ</m:t>
                    </m:r>
                  </m:oMath>
                </a14:m>
                <a:r>
                  <a:rPr lang="en-US" dirty="0"/>
                  <a:t> is the </a:t>
                </a:r>
                <a14:m>
                  <m:oMath xmlns:m="http://schemas.openxmlformats.org/officeDocument/2006/math">
                    <m:r>
                      <a:rPr lang="da-DK" b="0" i="1" smtClean="0">
                        <a:latin typeface="Cambria Math" panose="02040503050406030204" pitchFamily="18" charset="0"/>
                      </a:rPr>
                      <m:t>𝐷</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𝐷</m:t>
                    </m:r>
                    <m:r>
                      <a:rPr lang="da-DK" b="0" i="1" smtClean="0">
                        <a:latin typeface="Cambria Math" panose="02040503050406030204" pitchFamily="18" charset="0"/>
                        <a:ea typeface="Cambria Math" panose="02040503050406030204" pitchFamily="18" charset="0"/>
                      </a:rPr>
                      <m:t> </m:t>
                    </m:r>
                  </m:oMath>
                </a14:m>
                <a:r>
                  <a:rPr lang="en-US" dirty="0"/>
                  <a:t>covariance matrix, describing the variance along the diagonal for each </a:t>
                </a:r>
                <a:r>
                  <a:rPr lang="en-US" dirty="0" err="1"/>
                  <a:t>i</a:t>
                </a:r>
                <a:r>
                  <a:rPr lang="en-US" baseline="30000" dirty="0" err="1"/>
                  <a:t>th</a:t>
                </a:r>
                <a:r>
                  <a:rPr lang="en-US" dirty="0"/>
                  <a:t> variable, and the covariance between all random variables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𝑗</m:t>
                    </m:r>
                  </m:oMath>
                </a14:m>
                <a:r>
                  <a:rPr lang="en-US" dirty="0"/>
                  <a:t> in the off-diagonal elements (for </a:t>
                </a:r>
                <a14:m>
                  <m:oMath xmlns:m="http://schemas.openxmlformats.org/officeDocument/2006/math">
                    <m:r>
                      <a:rPr lang="da-DK" b="0" i="1" smtClean="0">
                        <a:latin typeface="Cambria Math" panose="02040503050406030204" pitchFamily="18" charset="0"/>
                      </a:rPr>
                      <m:t>𝑖</m:t>
                    </m:r>
                    <m:r>
                      <a:rPr lang="da-DK" b="0" i="1" smtClean="0">
                        <a:latin typeface="Cambria Math" panose="02040503050406030204" pitchFamily="18" charset="0"/>
                      </a:rPr>
                      <m:t>≠</m:t>
                    </m:r>
                    <m:r>
                      <a:rPr lang="da-DK" b="0" i="1" smtClean="0">
                        <a:latin typeface="Cambria Math" panose="02040503050406030204" pitchFamily="18" charset="0"/>
                      </a:rPr>
                      <m:t>𝑗</m:t>
                    </m:r>
                    <m:r>
                      <a:rPr lang="da-DK" b="0" i="1" smtClean="0">
                        <a:latin typeface="Cambria Math" panose="02040503050406030204" pitchFamily="18" charset="0"/>
                      </a:rPr>
                      <m:t>)</m:t>
                    </m:r>
                  </m:oMath>
                </a14:m>
                <a:endParaRPr lang="da-DK" b="0" dirty="0"/>
              </a:p>
              <a:p>
                <a:pPr lvl="1"/>
                <a:r>
                  <a:rPr lang="en-US" dirty="0"/>
                  <a:t>The covariance matrix is symmetric and positive semi-definite</a:t>
                </a:r>
              </a:p>
              <a:p>
                <a:pPr marL="226800" lvl="1" indent="0">
                  <a:buNone/>
                </a:pPr>
                <a:endParaRPr lang="en-US" dirty="0"/>
              </a:p>
              <a:p>
                <a:pPr marL="226800" lvl="1" indent="0">
                  <a:buNone/>
                </a:pPr>
                <a:endParaRPr lang="en-US" dirty="0"/>
              </a:p>
            </p:txBody>
          </p:sp>
        </mc:Choice>
        <mc:Fallback xmlns="">
          <p:sp>
            <p:nvSpPr>
              <p:cNvPr id="8" name="Content Placeholder 7">
                <a:extLst>
                  <a:ext uri="{FF2B5EF4-FFF2-40B4-BE49-F238E27FC236}">
                    <a16:creationId xmlns:a16="http://schemas.microsoft.com/office/drawing/2014/main" id="{E2FB3A7C-F131-4FFA-A308-233125984DB1}"/>
                  </a:ext>
                </a:extLst>
              </p:cNvPr>
              <p:cNvSpPr>
                <a:spLocks noGrp="1" noRot="1" noChangeAspect="1" noMove="1" noResize="1" noEditPoints="1" noAdjustHandles="1" noChangeArrowheads="1" noChangeShapeType="1" noTextEdit="1"/>
              </p:cNvSpPr>
              <p:nvPr>
                <p:ph idx="1"/>
              </p:nvPr>
            </p:nvSpPr>
            <p:spPr>
              <a:blipFill>
                <a:blip r:embed="rId5"/>
                <a:stretch>
                  <a:fillRect l="-1292" t="-1778"/>
                </a:stretch>
              </a:blipFill>
            </p:spPr>
            <p:txBody>
              <a:bodyPr/>
              <a:lstStyle/>
              <a:p>
                <a:r>
                  <a:rPr lang="da-DK">
                    <a:noFill/>
                  </a:rPr>
                  <a:t> </a:t>
                </a:r>
              </a:p>
            </p:txBody>
          </p:sp>
        </mc:Fallback>
      </mc:AlternateContent>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50477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20</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a:t>
                </a:r>
              </a:p>
              <a:p>
                <a:pPr marL="0" indent="0">
                  <a:buNone/>
                </a:pPr>
                <a:endParaRPr lang="da-DK" dirty="0"/>
              </a:p>
              <a:p>
                <a:pPr marL="0" indent="0">
                  <a:buNone/>
                </a:pPr>
                <a:r>
                  <a:rPr lang="da-DK" dirty="0"/>
                  <a:t>Prior joint distribution of the training observations </a:t>
                </a:r>
                <a14:m>
                  <m:oMath xmlns:m="http://schemas.openxmlformats.org/officeDocument/2006/math">
                    <m:r>
                      <a:rPr lang="da-DK" b="0" i="1" smtClean="0">
                        <a:latin typeface="Cambria Math" panose="02040503050406030204" pitchFamily="18" charset="0"/>
                      </a:rPr>
                      <m:t>𝑦</m:t>
                    </m:r>
                  </m:oMath>
                </a14:m>
                <a:r>
                  <a:rPr lang="da-DK" dirty="0"/>
                  <a:t> and the test outputs </a:t>
                </a:r>
                <a14:m>
                  <m:oMath xmlns:m="http://schemas.openxmlformats.org/officeDocument/2006/math">
                    <m:sSub>
                      <m:sSubPr>
                        <m:ctrlPr>
                          <a:rPr lang="da-DK" i="1" smtClean="0">
                            <a:latin typeface="Cambria Math" panose="02040503050406030204" pitchFamily="18" charset="0"/>
                          </a:rPr>
                        </m:ctrlPr>
                      </m:sSubPr>
                      <m:e>
                        <m:r>
                          <a:rPr lang="da-DK" b="0" i="1" smtClean="0">
                            <a:latin typeface="Cambria Math" panose="02040503050406030204" pitchFamily="18" charset="0"/>
                          </a:rPr>
                          <m:t>𝑦</m:t>
                        </m:r>
                      </m:e>
                      <m:sub>
                        <m:r>
                          <a:rPr lang="da-DK" b="0" i="1" smtClean="0">
                            <a:latin typeface="Cambria Math" panose="02040503050406030204" pitchFamily="18" charset="0"/>
                          </a:rPr>
                          <m:t>∗</m:t>
                        </m:r>
                      </m:sub>
                    </m:sSub>
                  </m:oMath>
                </a14:m>
                <a:endParaRPr lang="da-DK" dirty="0"/>
              </a:p>
              <a:p>
                <a:pPr marL="0" indent="0">
                  <a:buNone/>
                </a:pPr>
                <a:endParaRPr lang="da-DK" dirty="0"/>
              </a:p>
              <a:p>
                <a:pPr marL="0" indent="0">
                  <a:buNone/>
                </a:pPr>
                <a:endParaRPr lang="da-DK" dirty="0"/>
              </a:p>
              <a:p>
                <a:pPr marL="0" indent="0">
                  <a:buNone/>
                </a:pPr>
                <a:endParaRPr lang="da-DK" dirty="0"/>
              </a:p>
              <a:p>
                <a:pPr marL="0" indent="0">
                  <a:buNone/>
                </a:pPr>
                <a:r>
                  <a:rPr lang="da-DK" dirty="0"/>
                  <a:t>where</a:t>
                </a:r>
              </a:p>
              <a:p>
                <a:pPr marL="0" indent="0">
                  <a:buNone/>
                </a:pPr>
                <a:r>
                  <a:rPr lang="da-DK" dirty="0"/>
                  <a:t>X is the matrix containing the training points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𝑖</m:t>
                        </m:r>
                      </m:sub>
                    </m:sSub>
                  </m:oMath>
                </a14:m>
                <a:endParaRPr lang="da-DK" dirty="0"/>
              </a:p>
              <a:p>
                <a:pPr marL="0" indent="0">
                  <a:buNone/>
                </a:pPr>
                <a:r>
                  <a:rPr lang="da-DK" dirty="0"/>
                  <a:t>X</a:t>
                </a:r>
                <a:r>
                  <a:rPr lang="da-DK" baseline="-25000" dirty="0"/>
                  <a:t>* </a:t>
                </a:r>
                <a:r>
                  <a:rPr lang="da-DK" dirty="0"/>
                  <a:t>is the test set</a:t>
                </a:r>
              </a:p>
              <a:p>
                <a:pPr marL="0" indent="0">
                  <a:buNone/>
                </a:pPr>
                <a:endParaRPr lang="da-DK" dirty="0"/>
              </a:p>
              <a:p>
                <a:pPr marL="0" indent="0">
                  <a:buNone/>
                </a:pPr>
                <a14:m>
                  <m:oMath xmlns:m="http://schemas.openxmlformats.org/officeDocument/2006/math">
                    <m:r>
                      <a:rPr lang="da-DK" b="0" i="1" smtClean="0">
                        <a:latin typeface="Cambria Math" panose="02040503050406030204" pitchFamily="18" charset="0"/>
                      </a:rPr>
                      <m:t>𝐾</m:t>
                    </m:r>
                    <m:d>
                      <m:dPr>
                        <m:ctrlPr>
                          <a:rPr lang="da-DK" b="0" i="1" smtClean="0">
                            <a:latin typeface="Cambria Math" panose="02040503050406030204" pitchFamily="18" charset="0"/>
                          </a:rPr>
                        </m:ctrlPr>
                      </m:dPr>
                      <m:e>
                        <m:r>
                          <a:rPr lang="da-DK" b="0" i="1" smtClean="0">
                            <a:latin typeface="Cambria Math" panose="02040503050406030204" pitchFamily="18" charset="0"/>
                          </a:rPr>
                          <m:t>𝑋</m:t>
                        </m:r>
                        <m:r>
                          <a:rPr lang="da-DK" b="0" i="1" smtClean="0">
                            <a:latin typeface="Cambria Math" panose="02040503050406030204" pitchFamily="18" charset="0"/>
                          </a:rPr>
                          <m:t>,</m:t>
                        </m:r>
                        <m:r>
                          <a:rPr lang="da-DK" b="0" i="1" smtClean="0">
                            <a:latin typeface="Cambria Math" panose="02040503050406030204" pitchFamily="18" charset="0"/>
                          </a:rPr>
                          <m:t>𝑋</m:t>
                        </m:r>
                      </m:e>
                    </m:d>
                  </m:oMath>
                </a14:m>
                <a:r>
                  <a:rPr lang="da-DK" dirty="0"/>
                  <a:t> is the </a:t>
                </a:r>
                <a14:m>
                  <m:oMath xmlns:m="http://schemas.openxmlformats.org/officeDocument/2006/math">
                    <m:r>
                      <a:rPr lang="da-DK" b="0" i="1" smtClean="0">
                        <a:latin typeface="Cambria Math" panose="02040503050406030204" pitchFamily="18" charset="0"/>
                      </a:rPr>
                      <m:t>𝑁</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𝑁</m:t>
                    </m:r>
                  </m:oMath>
                </a14:m>
                <a:r>
                  <a:rPr lang="da-DK" dirty="0"/>
                  <a:t> matrix of the kernel evaluated at all</a:t>
                </a:r>
                <a:r>
                  <a:rPr lang="da-DK" dirty="0">
                    <a:solidFill>
                      <a:srgbClr val="FF0000"/>
                    </a:solidFill>
                  </a:rPr>
                  <a:t> training point pairs</a:t>
                </a:r>
              </a:p>
              <a:p>
                <a:pPr marL="0" indent="0">
                  <a:buNone/>
                </a:pPr>
                <a14:m>
                  <m:oMath xmlns:m="http://schemas.openxmlformats.org/officeDocument/2006/math">
                    <m:r>
                      <a:rPr lang="da-DK" i="1">
                        <a:latin typeface="Cambria Math" panose="02040503050406030204" pitchFamily="18" charset="0"/>
                      </a:rPr>
                      <m:t>𝐾</m:t>
                    </m:r>
                    <m:d>
                      <m:dPr>
                        <m:ctrlPr>
                          <a:rPr lang="da-DK" i="1">
                            <a:latin typeface="Cambria Math" panose="02040503050406030204" pitchFamily="18" charset="0"/>
                          </a:rPr>
                        </m:ctrlPr>
                      </m:dPr>
                      <m:e>
                        <m:r>
                          <a:rPr lang="da-DK" i="1">
                            <a:latin typeface="Cambria Math" panose="02040503050406030204" pitchFamily="18" charset="0"/>
                          </a:rPr>
                          <m:t>𝑋</m:t>
                        </m:r>
                        <m:r>
                          <a:rPr lang="da-DK" i="1">
                            <a:latin typeface="Cambria Math" panose="02040503050406030204" pitchFamily="18" charset="0"/>
                          </a:rPr>
                          <m:t>,</m:t>
                        </m:r>
                        <m:sSub>
                          <m:sSubPr>
                            <m:ctrlPr>
                              <a:rPr lang="da-DK" b="0" i="1" smtClean="0">
                                <a:latin typeface="Cambria Math" panose="02040503050406030204" pitchFamily="18" charset="0"/>
                              </a:rPr>
                            </m:ctrlPr>
                          </m:sSubPr>
                          <m:e>
                            <m:r>
                              <a:rPr lang="da-DK" i="1">
                                <a:latin typeface="Cambria Math" panose="02040503050406030204" pitchFamily="18" charset="0"/>
                              </a:rPr>
                              <m:t>𝑋</m:t>
                            </m:r>
                          </m:e>
                          <m:sub>
                            <m:r>
                              <a:rPr lang="da-DK" b="0" i="1" smtClean="0">
                                <a:latin typeface="Cambria Math" panose="02040503050406030204" pitchFamily="18" charset="0"/>
                              </a:rPr>
                              <m:t>∗</m:t>
                            </m:r>
                          </m:sub>
                        </m:sSub>
                      </m:e>
                    </m:d>
                  </m:oMath>
                </a14:m>
                <a:r>
                  <a:rPr lang="da-DK" dirty="0"/>
                  <a:t> is the </a:t>
                </a:r>
                <a14:m>
                  <m:oMath xmlns:m="http://schemas.openxmlformats.org/officeDocument/2006/math">
                    <m:r>
                      <a:rPr lang="da-DK" i="1">
                        <a:latin typeface="Cambria Math" panose="02040503050406030204" pitchFamily="18" charset="0"/>
                      </a:rPr>
                      <m:t>𝑁</m:t>
                    </m:r>
                    <m:r>
                      <a:rPr lang="da-DK" i="1">
                        <a:latin typeface="Cambria Math" panose="02040503050406030204" pitchFamily="18" charset="0"/>
                        <a:ea typeface="Cambria Math" panose="02040503050406030204" pitchFamily="18" charset="0"/>
                      </a:rPr>
                      <m:t>×</m:t>
                    </m:r>
                    <m:sSub>
                      <m:sSubPr>
                        <m:ctrlPr>
                          <a:rPr lang="da-DK" b="0" i="1" smtClean="0">
                            <a:latin typeface="Cambria Math" panose="02040503050406030204" pitchFamily="18" charset="0"/>
                            <a:ea typeface="Cambria Math" panose="02040503050406030204" pitchFamily="18" charset="0"/>
                          </a:rPr>
                        </m:ctrlPr>
                      </m:sSubPr>
                      <m:e>
                        <m:r>
                          <a:rPr lang="da-DK" i="1">
                            <a:latin typeface="Cambria Math" panose="02040503050406030204" pitchFamily="18" charset="0"/>
                            <a:ea typeface="Cambria Math" panose="02040503050406030204" pitchFamily="18" charset="0"/>
                          </a:rPr>
                          <m:t>𝑁</m:t>
                        </m:r>
                      </m:e>
                      <m:sub>
                        <m:r>
                          <a:rPr lang="da-DK" b="0" i="1" smtClean="0">
                            <a:latin typeface="Cambria Math" panose="02040503050406030204" pitchFamily="18" charset="0"/>
                            <a:ea typeface="Cambria Math" panose="02040503050406030204" pitchFamily="18" charset="0"/>
                          </a:rPr>
                          <m:t>∗</m:t>
                        </m:r>
                      </m:sub>
                    </m:sSub>
                  </m:oMath>
                </a14:m>
                <a:r>
                  <a:rPr lang="da-DK" dirty="0"/>
                  <a:t> matrix of ….  all</a:t>
                </a:r>
                <a:r>
                  <a:rPr lang="da-DK" dirty="0">
                    <a:solidFill>
                      <a:srgbClr val="FF0000"/>
                    </a:solidFill>
                  </a:rPr>
                  <a:t> training and test points combinations</a:t>
                </a:r>
              </a:p>
              <a:p>
                <a:pPr marL="0" indent="0">
                  <a:buNone/>
                </a:pPr>
                <a14:m>
                  <m:oMath xmlns:m="http://schemas.openxmlformats.org/officeDocument/2006/math">
                    <m:r>
                      <a:rPr lang="da-DK" i="1">
                        <a:latin typeface="Cambria Math" panose="02040503050406030204" pitchFamily="18" charset="0"/>
                      </a:rPr>
                      <m:t>𝐾</m:t>
                    </m:r>
                    <m:d>
                      <m:dPr>
                        <m:ctrlPr>
                          <a:rPr lang="da-DK" i="1">
                            <a:latin typeface="Cambria Math" panose="02040503050406030204" pitchFamily="18" charset="0"/>
                          </a:rPr>
                        </m:ctrlPr>
                      </m:dPr>
                      <m:e>
                        <m:sSub>
                          <m:sSubPr>
                            <m:ctrlPr>
                              <a:rPr lang="da-DK" b="0" i="1" smtClean="0">
                                <a:latin typeface="Cambria Math" panose="02040503050406030204" pitchFamily="18" charset="0"/>
                              </a:rPr>
                            </m:ctrlPr>
                          </m:sSubPr>
                          <m:e>
                            <m:r>
                              <a:rPr lang="da-DK" i="1">
                                <a:latin typeface="Cambria Math" panose="02040503050406030204" pitchFamily="18" charset="0"/>
                              </a:rPr>
                              <m:t>𝑋</m:t>
                            </m:r>
                          </m:e>
                          <m:sub>
                            <m:r>
                              <a:rPr lang="da-DK" b="0" i="1" smtClean="0">
                                <a:latin typeface="Cambria Math" panose="02040503050406030204" pitchFamily="18" charset="0"/>
                              </a:rPr>
                              <m:t>∗</m:t>
                            </m:r>
                          </m:sub>
                        </m:sSub>
                        <m:r>
                          <a:rPr lang="da-DK" i="1">
                            <a:latin typeface="Cambria Math" panose="02040503050406030204" pitchFamily="18" charset="0"/>
                          </a:rPr>
                          <m:t>,</m:t>
                        </m:r>
                        <m:sSub>
                          <m:sSubPr>
                            <m:ctrlPr>
                              <a:rPr lang="da-DK" b="0" i="1" smtClean="0">
                                <a:latin typeface="Cambria Math" panose="02040503050406030204" pitchFamily="18" charset="0"/>
                              </a:rPr>
                            </m:ctrlPr>
                          </m:sSubPr>
                          <m:e>
                            <m:r>
                              <a:rPr lang="da-DK" i="1">
                                <a:latin typeface="Cambria Math" panose="02040503050406030204" pitchFamily="18" charset="0"/>
                              </a:rPr>
                              <m:t>𝑋</m:t>
                            </m:r>
                          </m:e>
                          <m:sub>
                            <m:r>
                              <a:rPr lang="da-DK" b="0" i="1" smtClean="0">
                                <a:latin typeface="Cambria Math" panose="02040503050406030204" pitchFamily="18" charset="0"/>
                              </a:rPr>
                              <m:t>∗</m:t>
                            </m:r>
                          </m:sub>
                        </m:sSub>
                      </m:e>
                    </m:d>
                  </m:oMath>
                </a14:m>
                <a:r>
                  <a:rPr lang="da-DK" dirty="0"/>
                  <a:t> is the </a:t>
                </a:r>
                <a14:m>
                  <m:oMath xmlns:m="http://schemas.openxmlformats.org/officeDocument/2006/math">
                    <m:sSub>
                      <m:sSubPr>
                        <m:ctrlPr>
                          <a:rPr lang="da-DK" b="0" i="1" smtClean="0">
                            <a:latin typeface="Cambria Math" panose="02040503050406030204" pitchFamily="18" charset="0"/>
                          </a:rPr>
                        </m:ctrlPr>
                      </m:sSubPr>
                      <m:e>
                        <m:r>
                          <a:rPr lang="da-DK" i="1">
                            <a:latin typeface="Cambria Math" panose="02040503050406030204" pitchFamily="18" charset="0"/>
                          </a:rPr>
                          <m:t>𝑁</m:t>
                        </m:r>
                      </m:e>
                      <m:sub>
                        <m:r>
                          <a:rPr lang="da-DK" b="0" i="1" smtClean="0">
                            <a:latin typeface="Cambria Math" panose="02040503050406030204" pitchFamily="18" charset="0"/>
                          </a:rPr>
                          <m:t>∗</m:t>
                        </m:r>
                      </m:sub>
                    </m:sSub>
                    <m:r>
                      <a:rPr lang="da-DK" i="1">
                        <a:latin typeface="Cambria Math" panose="02040503050406030204" pitchFamily="18" charset="0"/>
                        <a:ea typeface="Cambria Math" panose="02040503050406030204" pitchFamily="18" charset="0"/>
                      </a:rPr>
                      <m:t>×</m:t>
                    </m:r>
                    <m:sSub>
                      <m:sSubPr>
                        <m:ctrlPr>
                          <a:rPr lang="da-DK" b="0" i="1" smtClean="0">
                            <a:latin typeface="Cambria Math" panose="02040503050406030204" pitchFamily="18" charset="0"/>
                            <a:ea typeface="Cambria Math" panose="02040503050406030204" pitchFamily="18" charset="0"/>
                          </a:rPr>
                        </m:ctrlPr>
                      </m:sSubPr>
                      <m:e>
                        <m:r>
                          <a:rPr lang="da-DK" i="1">
                            <a:latin typeface="Cambria Math" panose="02040503050406030204" pitchFamily="18" charset="0"/>
                            <a:ea typeface="Cambria Math" panose="02040503050406030204" pitchFamily="18" charset="0"/>
                          </a:rPr>
                          <m:t>𝑁</m:t>
                        </m:r>
                      </m:e>
                      <m:sub>
                        <m:r>
                          <a:rPr lang="da-DK" b="0" i="1" smtClean="0">
                            <a:latin typeface="Cambria Math" panose="02040503050406030204" pitchFamily="18" charset="0"/>
                            <a:ea typeface="Cambria Math" panose="02040503050406030204" pitchFamily="18" charset="0"/>
                          </a:rPr>
                          <m:t>∗</m:t>
                        </m:r>
                      </m:sub>
                    </m:sSub>
                  </m:oMath>
                </a14:m>
                <a:r>
                  <a:rPr lang="da-DK" dirty="0"/>
                  <a:t> matrix of …. all </a:t>
                </a:r>
                <a:r>
                  <a:rPr lang="da-DK" dirty="0">
                    <a:solidFill>
                      <a:srgbClr val="FF0000"/>
                    </a:solidFill>
                  </a:rPr>
                  <a:t>test point pairs</a:t>
                </a:r>
              </a:p>
              <a:p>
                <a:pPr marL="0" indent="0">
                  <a:buNone/>
                </a:pP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b="-3694"/>
                </a:stretch>
              </a:blipFill>
            </p:spPr>
            <p:txBody>
              <a:bodyPr/>
              <a:lstStyle/>
              <a:p>
                <a:r>
                  <a:rPr lang="da-DK">
                    <a:noFill/>
                  </a:rPr>
                  <a:t> </a:t>
                </a:r>
              </a:p>
            </p:txBody>
          </p:sp>
        </mc:Fallback>
      </mc:AlternateContent>
      <p:pic>
        <p:nvPicPr>
          <p:cNvPr id="2" name="Picture 1">
            <a:extLst>
              <a:ext uri="{FF2B5EF4-FFF2-40B4-BE49-F238E27FC236}">
                <a16:creationId xmlns:a16="http://schemas.microsoft.com/office/drawing/2014/main" id="{A3DDC72E-6F12-403B-B92D-685A460D8727}"/>
              </a:ext>
            </a:extLst>
          </p:cNvPr>
          <p:cNvPicPr>
            <a:picLocks noChangeAspect="1"/>
          </p:cNvPicPr>
          <p:nvPr/>
        </p:nvPicPr>
        <p:blipFill>
          <a:blip r:embed="rId7"/>
          <a:stretch>
            <a:fillRect/>
          </a:stretch>
        </p:blipFill>
        <p:spPr>
          <a:xfrm>
            <a:off x="4055776" y="2291959"/>
            <a:ext cx="4077269" cy="752580"/>
          </a:xfrm>
          <a:prstGeom prst="rect">
            <a:avLst/>
          </a:prstGeom>
        </p:spPr>
      </p:pic>
    </p:spTree>
    <p:custDataLst>
      <p:custData r:id="rId1"/>
      <p:custData r:id="rId2"/>
      <p:tags r:id="rId3"/>
    </p:custDataLst>
    <p:extLst>
      <p:ext uri="{BB962C8B-B14F-4D97-AF65-F5344CB8AC3E}">
        <p14:creationId xmlns:p14="http://schemas.microsoft.com/office/powerpoint/2010/main" val="23990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21</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 of noise-free regression</a:t>
            </a:r>
          </a:p>
          <a:p>
            <a:pPr marL="0" indent="0">
              <a:buNone/>
            </a:pPr>
            <a:endParaRPr lang="da-DK" sz="1200" dirty="0"/>
          </a:p>
          <a:p>
            <a:pPr marL="0" indent="0">
              <a:buNone/>
            </a:pPr>
            <a:r>
              <a:rPr lang="da-DK" dirty="0"/>
              <a:t>As stated earlier, we know that we can condition the joint Gaussian prior distribution on the training observations, which also yields a Gaussian distribution</a:t>
            </a:r>
          </a:p>
          <a:p>
            <a:pPr marL="0" indent="0">
              <a:buNone/>
            </a:pPr>
            <a:r>
              <a:rPr lang="da-DK" dirty="0">
                <a:solidFill>
                  <a:srgbClr val="FF0000"/>
                </a:solidFill>
              </a:rPr>
              <a:t>This means, we can compute its conditional mean and conditional covariance as</a:t>
            </a: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p:txBody>
      </p:sp>
      <p:pic>
        <p:nvPicPr>
          <p:cNvPr id="3" name="Picture 2">
            <a:extLst>
              <a:ext uri="{FF2B5EF4-FFF2-40B4-BE49-F238E27FC236}">
                <a16:creationId xmlns:a16="http://schemas.microsoft.com/office/drawing/2014/main" id="{91D58B50-197C-4B4A-B553-5727B0AF0ED8}"/>
              </a:ext>
            </a:extLst>
          </p:cNvPr>
          <p:cNvPicPr>
            <a:picLocks noChangeAspect="1"/>
          </p:cNvPicPr>
          <p:nvPr/>
        </p:nvPicPr>
        <p:blipFill>
          <a:blip r:embed="rId6"/>
          <a:stretch>
            <a:fillRect/>
          </a:stretch>
        </p:blipFill>
        <p:spPr>
          <a:xfrm>
            <a:off x="2936433" y="2671410"/>
            <a:ext cx="6315956" cy="1295581"/>
          </a:xfrm>
          <a:prstGeom prst="rect">
            <a:avLst/>
          </a:prstGeom>
        </p:spPr>
      </p:pic>
      <p:pic>
        <p:nvPicPr>
          <p:cNvPr id="5" name="Picture 4">
            <a:extLst>
              <a:ext uri="{FF2B5EF4-FFF2-40B4-BE49-F238E27FC236}">
                <a16:creationId xmlns:a16="http://schemas.microsoft.com/office/drawing/2014/main" id="{C2DBB79A-0E4A-404A-BB07-09948832E656}"/>
              </a:ext>
            </a:extLst>
          </p:cNvPr>
          <p:cNvPicPr>
            <a:picLocks noChangeAspect="1"/>
          </p:cNvPicPr>
          <p:nvPr/>
        </p:nvPicPr>
        <p:blipFill>
          <a:blip r:embed="rId7"/>
          <a:stretch>
            <a:fillRect/>
          </a:stretch>
        </p:blipFill>
        <p:spPr>
          <a:xfrm>
            <a:off x="1968598" y="4039523"/>
            <a:ext cx="7669925" cy="2783775"/>
          </a:xfrm>
          <a:prstGeom prst="rect">
            <a:avLst/>
          </a:prstGeom>
        </p:spPr>
      </p:pic>
    </p:spTree>
    <p:custDataLst>
      <p:custData r:id="rId1"/>
      <p:custData r:id="rId2"/>
      <p:tags r:id="rId3"/>
    </p:custDataLst>
    <p:extLst>
      <p:ext uri="{BB962C8B-B14F-4D97-AF65-F5344CB8AC3E}">
        <p14:creationId xmlns:p14="http://schemas.microsoft.com/office/powerpoint/2010/main" val="297744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 of noisy regression</a:t>
                </a:r>
              </a:p>
              <a:p>
                <a:pPr marL="0" indent="0">
                  <a:buNone/>
                </a:pPr>
                <a:endParaRPr lang="da-DK" sz="1200" dirty="0"/>
              </a:p>
              <a:p>
                <a:pPr marL="0" indent="0">
                  <a:buNone/>
                </a:pPr>
                <a:endParaRPr lang="da-DK" sz="1200" dirty="0"/>
              </a:p>
              <a:p>
                <a:pPr marL="0" indent="0">
                  <a:buNone/>
                </a:pPr>
                <a:r>
                  <a:rPr lang="da-DK" dirty="0"/>
                  <a:t>Say we have noisy target values (which is more realistic in practical settings), then the prior becomes</a:t>
                </a: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a:p>
                <a:pPr marL="0" indent="0">
                  <a:buNone/>
                </a:pPr>
                <a:endParaRPr lang="da-DK" dirty="0"/>
              </a:p>
              <a:p>
                <a:pPr marL="0" indent="0">
                  <a:buNone/>
                </a:pPr>
                <a:endParaRPr lang="da-DK" dirty="0"/>
              </a:p>
              <a:p>
                <a:pPr marL="0" indent="0">
                  <a:buNone/>
                </a:pPr>
                <a:r>
                  <a:rPr lang="da-DK" dirty="0"/>
                  <a:t>where we assume the noise term is additive and independent normal distributed with mean zero and variance </a:t>
                </a:r>
                <a14:m>
                  <m:oMath xmlns:m="http://schemas.openxmlformats.org/officeDocument/2006/math">
                    <m:sSubSup>
                      <m:sSubSupPr>
                        <m:ctrlPr>
                          <a:rPr lang="da-DK" b="0" i="1" smtClean="0">
                            <a:latin typeface="Cambria Math" panose="02040503050406030204" pitchFamily="18" charset="0"/>
                          </a:rPr>
                        </m:ctrlPr>
                      </m:sSubSupPr>
                      <m:e>
                        <m:r>
                          <a:rPr lang="da-DK" b="0" i="1" smtClean="0">
                            <a:latin typeface="Cambria Math" panose="02040503050406030204" pitchFamily="18" charset="0"/>
                          </a:rPr>
                          <m:t>𝜎</m:t>
                        </m:r>
                      </m:e>
                      <m:sub>
                        <m:r>
                          <a:rPr lang="da-DK" b="0" i="1" smtClean="0">
                            <a:latin typeface="Cambria Math" panose="02040503050406030204" pitchFamily="18" charset="0"/>
                          </a:rPr>
                          <m:t>𝑛</m:t>
                        </m:r>
                      </m:sub>
                      <m:sup>
                        <m:r>
                          <a:rPr lang="da-DK" b="0" i="1" smtClean="0">
                            <a:latin typeface="Cambria Math" panose="02040503050406030204" pitchFamily="18" charset="0"/>
                          </a:rPr>
                          <m:t>2</m:t>
                        </m:r>
                      </m:sup>
                    </m:sSubSup>
                  </m:oMath>
                </a14:m>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799" y="1107873"/>
                <a:ext cx="11325224" cy="4456111"/>
              </a:xfrm>
              <a:blipFill>
                <a:blip r:embed="rId6"/>
                <a:stretch>
                  <a:fillRect l="-1292" t="-1778"/>
                </a:stretch>
              </a:blipFill>
            </p:spPr>
            <p:txBody>
              <a:bodyPr/>
              <a:lstStyle/>
              <a:p>
                <a:r>
                  <a:rPr lang="da-DK">
                    <a:noFill/>
                  </a:rPr>
                  <a:t> </a:t>
                </a:r>
              </a:p>
            </p:txBody>
          </p:sp>
        </mc:Fallback>
      </mc:AlternateContent>
      <p:pic>
        <p:nvPicPr>
          <p:cNvPr id="2" name="Picture 1">
            <a:extLst>
              <a:ext uri="{FF2B5EF4-FFF2-40B4-BE49-F238E27FC236}">
                <a16:creationId xmlns:a16="http://schemas.microsoft.com/office/drawing/2014/main" id="{ABBCDBE4-B2BD-491E-9AFC-23A9856A3903}"/>
              </a:ext>
            </a:extLst>
          </p:cNvPr>
          <p:cNvPicPr>
            <a:picLocks noChangeAspect="1"/>
          </p:cNvPicPr>
          <p:nvPr/>
        </p:nvPicPr>
        <p:blipFill>
          <a:blip r:embed="rId7"/>
          <a:stretch>
            <a:fillRect/>
          </a:stretch>
        </p:blipFill>
        <p:spPr>
          <a:xfrm>
            <a:off x="3607801" y="3067381"/>
            <a:ext cx="4696480" cy="876422"/>
          </a:xfrm>
          <a:prstGeom prst="rect">
            <a:avLst/>
          </a:prstGeom>
        </p:spPr>
      </p:pic>
    </p:spTree>
    <p:custDataLst>
      <p:custData r:id="rId1"/>
      <p:custData r:id="rId2"/>
      <p:tags r:id="rId3"/>
    </p:custDataLst>
    <p:extLst>
      <p:ext uri="{BB962C8B-B14F-4D97-AF65-F5344CB8AC3E}">
        <p14:creationId xmlns:p14="http://schemas.microsoft.com/office/powerpoint/2010/main" val="15184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r>
              <a:rPr lang="da-DK" b="1" dirty="0"/>
              <a:t>Final formulation of noisy regression</a:t>
            </a:r>
          </a:p>
          <a:p>
            <a:pPr marL="0" indent="0">
              <a:buNone/>
            </a:pPr>
            <a:endParaRPr lang="da-DK" dirty="0">
              <a:solidFill>
                <a:srgbClr val="FF0000"/>
              </a:solidFill>
            </a:endParaRPr>
          </a:p>
          <a:p>
            <a:pPr marL="0" indent="0">
              <a:buNone/>
            </a:pPr>
            <a:r>
              <a:rPr lang="da-DK" dirty="0">
                <a:solidFill>
                  <a:srgbClr val="FF0000"/>
                </a:solidFill>
              </a:rPr>
              <a:t>And the posterior</a:t>
            </a: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a:p>
            <a:pPr marL="0" indent="0">
              <a:buNone/>
            </a:pPr>
            <a:endParaRPr lang="da-DK" dirty="0"/>
          </a:p>
          <a:p>
            <a:pPr marL="0" indent="0">
              <a:buNone/>
            </a:pPr>
            <a:endParaRPr lang="da-DK" dirty="0">
              <a:solidFill>
                <a:srgbClr val="FF0000"/>
              </a:solidFill>
            </a:endParaRPr>
          </a:p>
          <a:p>
            <a:pPr marL="0" indent="0">
              <a:buNone/>
            </a:pPr>
            <a:endParaRPr lang="da-DK" dirty="0">
              <a:solidFill>
                <a:srgbClr val="FF0000"/>
              </a:solidFill>
            </a:endParaRPr>
          </a:p>
          <a:p>
            <a:pPr marL="0" indent="0">
              <a:buNone/>
            </a:pPr>
            <a:endParaRPr lang="da-DK" dirty="0"/>
          </a:p>
        </p:txBody>
      </p:sp>
      <p:pic>
        <p:nvPicPr>
          <p:cNvPr id="6" name="Picture 5">
            <a:extLst>
              <a:ext uri="{FF2B5EF4-FFF2-40B4-BE49-F238E27FC236}">
                <a16:creationId xmlns:a16="http://schemas.microsoft.com/office/drawing/2014/main" id="{6519E69F-E80E-4251-BC25-95D08631D2F3}"/>
              </a:ext>
            </a:extLst>
          </p:cNvPr>
          <p:cNvPicPr>
            <a:picLocks noChangeAspect="1"/>
          </p:cNvPicPr>
          <p:nvPr/>
        </p:nvPicPr>
        <p:blipFill>
          <a:blip r:embed="rId6"/>
          <a:stretch>
            <a:fillRect/>
          </a:stretch>
        </p:blipFill>
        <p:spPr>
          <a:xfrm>
            <a:off x="2579195" y="2238209"/>
            <a:ext cx="7030431" cy="1190791"/>
          </a:xfrm>
          <a:prstGeom prst="rect">
            <a:avLst/>
          </a:prstGeom>
        </p:spPr>
      </p:pic>
      <p:pic>
        <p:nvPicPr>
          <p:cNvPr id="11" name="Picture 10">
            <a:extLst>
              <a:ext uri="{FF2B5EF4-FFF2-40B4-BE49-F238E27FC236}">
                <a16:creationId xmlns:a16="http://schemas.microsoft.com/office/drawing/2014/main" id="{83AB11DD-D072-418B-AED6-D7160F1F0A26}"/>
              </a:ext>
            </a:extLst>
          </p:cNvPr>
          <p:cNvPicPr>
            <a:picLocks noChangeAspect="1"/>
          </p:cNvPicPr>
          <p:nvPr/>
        </p:nvPicPr>
        <p:blipFill>
          <a:blip r:embed="rId7"/>
          <a:stretch>
            <a:fillRect/>
          </a:stretch>
        </p:blipFill>
        <p:spPr>
          <a:xfrm>
            <a:off x="1527601" y="3618066"/>
            <a:ext cx="8316195" cy="2995361"/>
          </a:xfrm>
          <a:prstGeom prst="rect">
            <a:avLst/>
          </a:prstGeom>
        </p:spPr>
      </p:pic>
    </p:spTree>
    <p:custDataLst>
      <p:custData r:id="rId1"/>
      <p:custData r:id="rId2"/>
      <p:tags r:id="rId3"/>
    </p:custDataLst>
    <p:extLst>
      <p:ext uri="{BB962C8B-B14F-4D97-AF65-F5344CB8AC3E}">
        <p14:creationId xmlns:p14="http://schemas.microsoft.com/office/powerpoint/2010/main" val="4139370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pPr marL="0" indent="0">
              <a:buNone/>
            </a:pPr>
            <a:endParaRPr lang="da-DK" dirty="0"/>
          </a:p>
          <a:p>
            <a:pPr marL="0" indent="0">
              <a:buNone/>
            </a:pPr>
            <a:r>
              <a:rPr lang="da-DK" b="1" dirty="0"/>
              <a:t>In sum:</a:t>
            </a:r>
          </a:p>
          <a:p>
            <a:pPr marL="0" indent="0">
              <a:buNone/>
            </a:pPr>
            <a:r>
              <a:rPr lang="da-DK" dirty="0"/>
              <a:t>Gaussian processes offer a flexible framework for regression, especially in domains where uncertainty quantification is important</a:t>
            </a:r>
          </a:p>
          <a:p>
            <a:pPr marL="0" indent="0">
              <a:buNone/>
            </a:pPr>
            <a:endParaRPr lang="da-DK" dirty="0"/>
          </a:p>
          <a:p>
            <a:pPr marL="0" indent="0">
              <a:buNone/>
            </a:pPr>
            <a:r>
              <a:rPr lang="da-DK" dirty="0"/>
              <a:t>The power (and limitation) of Gaussian processes lies in the choice of kernel function </a:t>
            </a:r>
          </a:p>
          <a:p>
            <a:r>
              <a:rPr lang="da-DK" dirty="0"/>
              <a:t>We can introduce domain knowledge (physical models) into the process</a:t>
            </a:r>
          </a:p>
          <a:p>
            <a:endParaRPr lang="da-DK" dirty="0"/>
          </a:p>
          <a:p>
            <a:r>
              <a:rPr lang="da-DK" dirty="0"/>
              <a:t>We can combine kernels to obtain more specialized kernels</a:t>
            </a:r>
          </a:p>
          <a:p>
            <a:endParaRPr lang="da-DK" dirty="0"/>
          </a:p>
          <a:p>
            <a:r>
              <a:rPr lang="da-DK" dirty="0"/>
              <a:t>Choice of kernel is based on prior beliefs regarding the data (stationary, global trends, etc)</a:t>
            </a:r>
          </a:p>
          <a:p>
            <a:endParaRPr lang="da-DK" dirty="0"/>
          </a:p>
          <a:p>
            <a:r>
              <a:rPr lang="da-DK" dirty="0"/>
              <a:t>The only restriction is, that the resulting covariance matrix needs to be positive semi-definite (so all kernels that satisfy this property are allowed)</a:t>
            </a:r>
          </a:p>
          <a:p>
            <a:endParaRPr lang="da-DK" dirty="0"/>
          </a:p>
          <a:p>
            <a:pPr marL="0" indent="0">
              <a:buNone/>
            </a:pPr>
            <a:endParaRPr lang="da-DK" dirty="0"/>
          </a:p>
        </p:txBody>
      </p:sp>
    </p:spTree>
    <p:custDataLst>
      <p:custData r:id="rId1"/>
      <p:custData r:id="rId2"/>
      <p:tags r:id="rId3"/>
    </p:custDataLst>
    <p:extLst>
      <p:ext uri="{BB962C8B-B14F-4D97-AF65-F5344CB8AC3E}">
        <p14:creationId xmlns:p14="http://schemas.microsoft.com/office/powerpoint/2010/main" val="36188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Gaussian </a:t>
            </a:r>
            <a:r>
              <a:rPr lang="en-DK" dirty="0"/>
              <a:t>P</a:t>
            </a:r>
            <a:r>
              <a:rPr lang="da-DK" dirty="0"/>
              <a:t>r</a:t>
            </a:r>
            <a:r>
              <a:rPr lang="en-DK" dirty="0"/>
              <a:t>o</a:t>
            </a:r>
            <a:r>
              <a:rPr lang="da-DK" dirty="0"/>
              <a:t>c</a:t>
            </a:r>
            <a:r>
              <a:rPr lang="en-DK" dirty="0"/>
              <a:t>e</a:t>
            </a:r>
            <a:r>
              <a:rPr lang="da-DK" dirty="0"/>
              <a:t>s</a:t>
            </a:r>
            <a:r>
              <a:rPr lang="en-DK" dirty="0"/>
              <a:t>s</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447200"/>
            <a:ext cx="11325224" cy="4456111"/>
          </a:xfrm>
        </p:spPr>
        <p:txBody>
          <a:bodyPr/>
          <a:lstStyle/>
          <a:p>
            <a:pPr marL="0" indent="0">
              <a:buNone/>
            </a:pPr>
            <a:r>
              <a:rPr lang="da-DK" b="1" dirty="0"/>
              <a:t>Motivation for weather forecasting:</a:t>
            </a:r>
          </a:p>
          <a:p>
            <a:pPr marL="0" indent="0">
              <a:buNone/>
            </a:pPr>
            <a:endParaRPr lang="da-DK" dirty="0"/>
          </a:p>
          <a:p>
            <a:pPr marL="0" indent="0">
              <a:buNone/>
            </a:pPr>
            <a:r>
              <a:rPr lang="en-GB" dirty="0"/>
              <a:t>"A mean function can be a good way of incorporating scientific inductive bias in a model; for example, we can concentrate the prior support around a parametric physical model, but allow a non-parametric relaxation with the Gaussian process to account for model misspecification and uncertainty."</a:t>
            </a:r>
            <a:endParaRPr lang="da-DK" dirty="0"/>
          </a:p>
          <a:p>
            <a:pPr marL="0" indent="0">
              <a:buNone/>
            </a:pPr>
            <a:endParaRPr lang="da-DK" dirty="0"/>
          </a:p>
          <a:p>
            <a:pPr marL="0" indent="0">
              <a:buNone/>
            </a:pPr>
            <a:r>
              <a:rPr lang="da-DK" dirty="0"/>
              <a:t>Mean function could be a NWP model forecasting some weather phenomena (such as solar irradiance), and then we select a kernel function to incorporate our prior belief about this data (sine-based kernel)</a:t>
            </a:r>
          </a:p>
          <a:p>
            <a:pPr marL="0" indent="0">
              <a:buNone/>
            </a:pPr>
            <a:endParaRPr lang="da-DK" dirty="0"/>
          </a:p>
          <a:p>
            <a:pPr marL="0" indent="0">
              <a:buNone/>
            </a:pPr>
            <a:r>
              <a:rPr lang="da-DK" dirty="0"/>
              <a:t>Think of it this way:</a:t>
            </a:r>
          </a:p>
          <a:p>
            <a:r>
              <a:rPr lang="da-DK" dirty="0"/>
              <a:t>Mean model is deterministic (such as NWP)</a:t>
            </a:r>
          </a:p>
          <a:p>
            <a:r>
              <a:rPr lang="da-DK" dirty="0"/>
              <a:t>Covariance matrix captures the stochastic elements</a:t>
            </a:r>
          </a:p>
          <a:p>
            <a:pPr marL="0" indent="0">
              <a:buNone/>
            </a:pPr>
            <a:endParaRPr lang="da-DK" dirty="0"/>
          </a:p>
          <a:p>
            <a:pPr marL="0" indent="0">
              <a:buNone/>
            </a:pPr>
            <a:r>
              <a:rPr lang="da-DK" dirty="0"/>
              <a:t>Potentially we could make the model regime-switching based on the weather cluster?</a:t>
            </a:r>
          </a:p>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endParaRPr lang="da-DK" dirty="0"/>
          </a:p>
        </p:txBody>
      </p:sp>
    </p:spTree>
    <p:custDataLst>
      <p:custData r:id="rId1"/>
      <p:custData r:id="rId2"/>
      <p:tags r:id="rId3"/>
    </p:custDataLst>
    <p:extLst>
      <p:ext uri="{BB962C8B-B14F-4D97-AF65-F5344CB8AC3E}">
        <p14:creationId xmlns:p14="http://schemas.microsoft.com/office/powerpoint/2010/main" val="3988700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C8C45C-947F-4981-8B3F-4F32E973C901}" type="slidenum">
              <a:rPr lang="en-GB" smtClean="0"/>
              <a:pPr/>
              <a:t>26</a:t>
            </a:fld>
            <a:endParaRPr lang="en-GB" dirty="0"/>
          </a:p>
        </p:txBody>
      </p:sp>
    </p:spTree>
    <p:custDataLst>
      <p:custData r:id="rId1"/>
      <p:custData r:id="rId2"/>
      <p:tags r:id="rId3"/>
    </p:custDataLst>
    <p:extLst>
      <p:ext uri="{BB962C8B-B14F-4D97-AF65-F5344CB8AC3E}">
        <p14:creationId xmlns:p14="http://schemas.microsoft.com/office/powerpoint/2010/main" val="7183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da-DK" b="1" dirty="0"/>
                  <a:t>Why are Gaussian distributions used in machine learning and statistics?</a:t>
                </a:r>
              </a:p>
              <a:p>
                <a:pPr marL="342900" indent="-342900">
                  <a:buFont typeface="+mj-lt"/>
                  <a:buAutoNum type="arabicPeriod"/>
                </a:pPr>
                <a:r>
                  <a:rPr lang="da-DK" dirty="0"/>
                  <a:t>Central Limit Theorem (asymptotic distribution) </a:t>
                </a:r>
                <a:r>
                  <a:rPr lang="da-DK" dirty="0">
                    <a:sym typeface="Wingdings" panose="05000000000000000000" pitchFamily="2" charset="2"/>
                  </a:rPr>
                  <a:t> as </a:t>
                </a:r>
                <a14:m>
                  <m:oMath xmlns:m="http://schemas.openxmlformats.org/officeDocument/2006/math">
                    <m:r>
                      <a:rPr lang="da-DK" b="0" i="1" smtClean="0">
                        <a:latin typeface="Cambria Math" panose="02040503050406030204" pitchFamily="18" charset="0"/>
                        <a:sym typeface="Wingdings" panose="05000000000000000000" pitchFamily="2" charset="2"/>
                      </a:rPr>
                      <m:t>𝑛</m:t>
                    </m:r>
                    <m:r>
                      <a:rPr lang="da-DK" b="0" i="0" smtClean="0">
                        <a:latin typeface="Cambria Math" panose="02040503050406030204" pitchFamily="18" charset="0"/>
                        <a:sym typeface="Wingdings" panose="05000000000000000000" pitchFamily="2" charset="2"/>
                      </a:rPr>
                      <m:t>→</m:t>
                    </m:r>
                    <m:r>
                      <a:rPr lang="da-DK" b="0" i="1" smtClean="0">
                        <a:latin typeface="Cambria Math" panose="02040503050406030204" pitchFamily="18" charset="0"/>
                        <a:sym typeface="Wingdings" panose="05000000000000000000" pitchFamily="2" charset="2"/>
                      </a:rPr>
                      <m:t>∞,</m:t>
                    </m:r>
                  </m:oMath>
                </a14:m>
                <a:r>
                  <a:rPr lang="en-US" dirty="0"/>
                  <a:t> the random variables distribution becomes increasingly Gaussian</a:t>
                </a:r>
              </a:p>
              <a:p>
                <a:pPr marL="342900" indent="-342900">
                  <a:buFont typeface="+mj-lt"/>
                  <a:buAutoNum type="arabicPeriod"/>
                </a:pPr>
                <a:r>
                  <a:rPr lang="en-US" dirty="0"/>
                  <a:t>Gaussians have analytical properties that enables us to manipulate them (closed under conditioning and marginalization, i.e., conditional and marginal distributions are also Gaussian)</a:t>
                </a:r>
              </a:p>
              <a:p>
                <a:pPr marL="342900" indent="-342900">
                  <a:buFont typeface="+mj-lt"/>
                  <a:buAutoNum type="arabicPeriod"/>
                </a:pPr>
                <a:endParaRPr lang="en-US" dirty="0"/>
              </a:p>
              <a:p>
                <a:pPr marL="0" indent="0">
                  <a:buNone/>
                </a:pPr>
                <a:r>
                  <a:rPr lang="en-US" dirty="0"/>
                  <a:t>Due to reason 2., we can compute the mean and the covariance matrix in closed form. </a:t>
                </a:r>
              </a:p>
              <a:p>
                <a:pPr marL="0" indent="0">
                  <a:buNone/>
                </a:pPr>
                <a:endParaRPr lang="en-US" dirty="0"/>
              </a:p>
              <a:p>
                <a:pPr marL="0" indent="0">
                  <a:buNone/>
                </a:pPr>
                <a:r>
                  <a:rPr lang="en-US" dirty="0"/>
                  <a:t>The proof regarding the conditional and marginal distributions also being Gaussian is beyond the scope here as it is rather lengthy </a:t>
                </a:r>
                <a:r>
                  <a:rPr lang="en-US" dirty="0">
                    <a:sym typeface="Wingdings" panose="05000000000000000000" pitchFamily="2" charset="2"/>
                  </a:rPr>
                  <a:t></a:t>
                </a:r>
                <a:endParaRPr lang="en-US"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E2FB3A7C-F131-4FFA-A308-233125984DB1}"/>
                  </a:ext>
                </a:extLst>
              </p:cNvPr>
              <p:cNvSpPr>
                <a:spLocks noGrp="1" noRot="1" noChangeAspect="1" noMove="1" noResize="1" noEditPoints="1" noAdjustHandles="1" noChangeArrowheads="1" noChangeShapeType="1" noTextEdit="1"/>
              </p:cNvSpPr>
              <p:nvPr>
                <p:ph idx="1"/>
              </p:nvPr>
            </p:nvSpPr>
            <p:spPr>
              <a:blipFill>
                <a:blip r:embed="rId6"/>
                <a:stretch>
                  <a:fillRect l="-1292" t="-1778" r="-969"/>
                </a:stretch>
              </a:blipFill>
            </p:spPr>
            <p:txBody>
              <a:bodyPr/>
              <a:lstStyle/>
              <a:p>
                <a:r>
                  <a:rPr lang="da-DK">
                    <a:noFill/>
                  </a:rPr>
                  <a:t> </a:t>
                </a:r>
              </a:p>
            </p:txBody>
          </p:sp>
        </mc:Fallback>
      </mc:AlternateContent>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08051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pic>
        <p:nvPicPr>
          <p:cNvPr id="2" name="Content Placeholder 1">
            <a:extLst>
              <a:ext uri="{FF2B5EF4-FFF2-40B4-BE49-F238E27FC236}">
                <a16:creationId xmlns:a16="http://schemas.microsoft.com/office/drawing/2014/main" id="{1643694A-10ED-4303-AF51-117255E42906}"/>
              </a:ext>
            </a:extLst>
          </p:cNvPr>
          <p:cNvPicPr>
            <a:picLocks noGrp="1" noChangeAspect="1"/>
          </p:cNvPicPr>
          <p:nvPr>
            <p:ph idx="1"/>
          </p:nvPr>
        </p:nvPicPr>
        <p:blipFill>
          <a:blip r:embed="rId6"/>
          <a:stretch>
            <a:fillRect/>
          </a:stretch>
        </p:blipFill>
        <p:spPr>
          <a:xfrm>
            <a:off x="5839302" y="1200944"/>
            <a:ext cx="5615760" cy="4456112"/>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r>
                  <a:rPr lang="da-DK" b="1" dirty="0"/>
                  <a:t>Consider a bi-variate Gaussian distribution</a:t>
                </a:r>
              </a:p>
              <a:p>
                <a:pPr marL="0" indent="0">
                  <a:buFont typeface="Wingdings" panose="05000000000000000000" pitchFamily="2" charset="2"/>
                  <a:buNone/>
                </a:pPr>
                <a14:m>
                  <m:oMath xmlns:m="http://schemas.openxmlformats.org/officeDocument/2006/math">
                    <m:r>
                      <a:rPr lang="da-DK" b="0" i="1" smtClean="0">
                        <a:latin typeface="Cambria Math" panose="02040503050406030204" pitchFamily="18" charset="0"/>
                      </a:rPr>
                      <m:t>𝑁</m:t>
                    </m:r>
                    <m:d>
                      <m:dPr>
                        <m:ctrlPr>
                          <a:rPr lang="da-DK" b="0" i="1" smtClean="0">
                            <a:latin typeface="Cambria Math" panose="02040503050406030204" pitchFamily="18" charset="0"/>
                          </a:rPr>
                        </m:ctrlPr>
                      </m:dPr>
                      <m:e>
                        <m:r>
                          <a:rPr lang="da-DK" b="0" i="1" smtClean="0">
                            <a:latin typeface="Cambria Math" panose="02040503050406030204" pitchFamily="18" charset="0"/>
                          </a:rPr>
                          <m:t>𝑥</m:t>
                        </m:r>
                      </m:e>
                      <m:e>
                        <m:r>
                          <a:rPr lang="da-DK" b="0" i="1" smtClean="0">
                            <a:latin typeface="Cambria Math" panose="02040503050406030204" pitchFamily="18" charset="0"/>
                          </a:rPr>
                          <m:t>𝜇</m:t>
                        </m:r>
                        <m:r>
                          <a:rPr lang="da-DK" b="0" i="1" smtClean="0">
                            <a:latin typeface="Cambria Math" panose="02040503050406030204" pitchFamily="18" charset="0"/>
                          </a:rPr>
                          <m:t>,</m:t>
                        </m:r>
                        <m:r>
                          <m:rPr>
                            <m:sty m:val="p"/>
                          </m:rPr>
                          <a:rPr lang="da-DK" b="0" i="0" smtClean="0">
                            <a:latin typeface="Cambria Math" panose="02040503050406030204" pitchFamily="18" charset="0"/>
                          </a:rPr>
                          <m:t>Σ</m:t>
                        </m:r>
                      </m:e>
                    </m:d>
                    <m:r>
                      <a:rPr lang="da-DK" b="0" i="0" smtClean="0">
                        <a:latin typeface="Cambria Math" panose="02040503050406030204" pitchFamily="18" charset="0"/>
                      </a:rPr>
                      <m:t>,</m:t>
                    </m:r>
                  </m:oMath>
                </a14:m>
                <a:r>
                  <a:rPr lang="en-US" dirty="0"/>
                  <a:t> where the mean </a:t>
                </a:r>
                <a14:m>
                  <m:oMath xmlns:m="http://schemas.openxmlformats.org/officeDocument/2006/math">
                    <m:r>
                      <a:rPr lang="da-DK" b="0" i="1" smtClean="0">
                        <a:latin typeface="Cambria Math" panose="02040503050406030204" pitchFamily="18" charset="0"/>
                      </a:rPr>
                      <m:t>𝜇</m:t>
                    </m:r>
                  </m:oMath>
                </a14:m>
                <a:r>
                  <a:rPr lang="en-US" dirty="0"/>
                  <a:t> is a vector in </a:t>
                </a:r>
                <a14:m>
                  <m:oMath xmlns:m="http://schemas.openxmlformats.org/officeDocument/2006/math">
                    <m:sSup>
                      <m:sSupPr>
                        <m:ctrlPr>
                          <a:rPr lang="da-DK" b="0" i="1" smtClean="0">
                            <a:latin typeface="Cambria Math" panose="02040503050406030204" pitchFamily="18" charset="0"/>
                            <a:ea typeface="Cambria Math" panose="02040503050406030204" pitchFamily="18" charset="0"/>
                          </a:rPr>
                        </m:ctrlPr>
                      </m:sSupPr>
                      <m:e>
                        <m:r>
                          <a:rPr lang="da-DK" b="0"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2</m:t>
                        </m:r>
                      </m:sup>
                    </m:sSup>
                  </m:oMath>
                </a14:m>
                <a:endParaRPr lang="en-US" dirty="0"/>
              </a:p>
              <a:p>
                <a:pPr marL="0" indent="0">
                  <a:buFont typeface="Wingdings" panose="05000000000000000000" pitchFamily="2" charset="2"/>
                  <a:buNone/>
                </a:pPr>
                <a:r>
                  <a:rPr lang="en-US" dirty="0"/>
                  <a:t>and the covariance matrix </a:t>
                </a:r>
                <a14:m>
                  <m:oMath xmlns:m="http://schemas.openxmlformats.org/officeDocument/2006/math">
                    <m:r>
                      <m:rPr>
                        <m:sty m:val="p"/>
                      </m:rPr>
                      <a:rPr lang="da-DK" b="0" i="0" smtClean="0">
                        <a:latin typeface="Cambria Math" panose="02040503050406030204" pitchFamily="18" charset="0"/>
                      </a:rPr>
                      <m:t>Σ</m:t>
                    </m:r>
                  </m:oMath>
                </a14:m>
                <a:r>
                  <a:rPr lang="en-US" dirty="0"/>
                  <a:t> is a 2x2 matrix</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If we sample from this distribution we get a </a:t>
                </a:r>
              </a:p>
              <a:p>
                <a:pPr marL="0" indent="0">
                  <a:buFont typeface="Wingdings" panose="05000000000000000000" pitchFamily="2" charset="2"/>
                  <a:buNone/>
                </a:pPr>
                <a:r>
                  <a:rPr lang="en-US" dirty="0"/>
                  <a:t>2-dimensional vector </a:t>
                </a:r>
                <a14:m>
                  <m:oMath xmlns:m="http://schemas.openxmlformats.org/officeDocument/2006/math">
                    <m:r>
                      <a:rPr lang="da-DK" b="0" i="1" smtClean="0">
                        <a:latin typeface="Cambria Math" panose="02040503050406030204" pitchFamily="18" charset="0"/>
                      </a:rPr>
                      <m:t>𝑥</m:t>
                    </m:r>
                    <m:r>
                      <a:rPr lang="da-DK" b="0" i="1" smtClean="0">
                        <a:latin typeface="Cambria Math" panose="02040503050406030204" pitchFamily="18" charset="0"/>
                      </a:rPr>
                      <m:t>=</m:t>
                    </m:r>
                    <m:d>
                      <m:dPr>
                        <m:begChr m:val="["/>
                        <m:endChr m:val="]"/>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oMath>
                </a14:m>
                <a:endParaRPr lang="da-DK" b="0" dirty="0"/>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 can visualize this by plotting the value of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oMath>
                </a14:m>
                <a:r>
                  <a:rPr lang="en-US" dirty="0"/>
                  <a:t> </a:t>
                </a:r>
              </a:p>
              <a:p>
                <a:pPr marL="0" indent="0">
                  <a:buFont typeface="Wingdings" panose="05000000000000000000" pitchFamily="2" charset="2"/>
                  <a:buNone/>
                </a:pPr>
                <a:r>
                  <a:rPr lang="en-US" dirty="0"/>
                  <a:t>and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oMath>
                </a14:m>
                <a:r>
                  <a:rPr lang="en-US" dirty="0"/>
                  <a:t> and index 1 and 2, as shown in the figure</a:t>
                </a:r>
              </a:p>
              <a:p>
                <a:pPr marL="0" indent="0">
                  <a:buFont typeface="Wingdings" panose="05000000000000000000" pitchFamily="2" charset="2"/>
                  <a:buNone/>
                </a:pPr>
                <a:r>
                  <a:rPr lang="en-US" dirty="0"/>
                  <a:t>here </a:t>
                </a:r>
              </a:p>
            </p:txBody>
          </p:sp>
        </mc:Choice>
        <mc:Fallback xmlns="">
          <p:sp>
            <p:nvSpPr>
              <p:cNvPr id="10" name="Content Placeholder 7">
                <a:extLst>
                  <a:ext uri="{FF2B5EF4-FFF2-40B4-BE49-F238E27FC236}">
                    <a16:creationId xmlns:a16="http://schemas.microsoft.com/office/drawing/2014/main" id="{54AD9F5B-1285-4E3C-AF49-A1C1054415BD}"/>
                  </a:ext>
                </a:extLst>
              </p:cNvPr>
              <p:cNvSpPr txBox="1">
                <a:spLocks noRot="1" noChangeAspect="1" noMove="1" noResize="1" noEditPoints="1" noAdjustHandles="1" noChangeArrowheads="1" noChangeShapeType="1" noTextEdit="1"/>
              </p:cNvSpPr>
              <p:nvPr/>
            </p:nvSpPr>
            <p:spPr>
              <a:xfrm>
                <a:off x="431801" y="1592264"/>
                <a:ext cx="11325224" cy="4456111"/>
              </a:xfrm>
              <a:prstGeom prst="rect">
                <a:avLst/>
              </a:prstGeom>
              <a:blipFill>
                <a:blip r:embed="rId7"/>
                <a:stretch>
                  <a:fillRect l="-1292" t="-17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418153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oMath>
                </a14:m>
                <a:r>
                  <a:rPr lang="en-US" dirty="0"/>
                  <a:t> and </a:t>
                </a:r>
                <a14:m>
                  <m:oMath xmlns:m="http://schemas.openxmlformats.org/officeDocument/2006/math">
                    <m:sSub>
                      <m:sSubPr>
                        <m:ctrlPr>
                          <a:rPr lang="da-DK" b="0" i="1" dirty="0" smtClean="0">
                            <a:latin typeface="Cambria Math" panose="02040503050406030204" pitchFamily="18" charset="0"/>
                          </a:rPr>
                        </m:ctrlPr>
                      </m:sSubPr>
                      <m:e>
                        <m:r>
                          <a:rPr lang="en-US" i="1" dirty="0" smtClean="0">
                            <a:latin typeface="Cambria Math" panose="02040503050406030204" pitchFamily="18" charset="0"/>
                          </a:rPr>
                          <m:t>𝑥</m:t>
                        </m:r>
                      </m:e>
                      <m:sub>
                        <m:r>
                          <a:rPr lang="da-DK" b="0"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t>are almost independent (</a:t>
                </a:r>
                <a:r>
                  <a:rPr lang="en-US" i="1" dirty="0"/>
                  <a:t>Left</a:t>
                </a:r>
                <a:r>
                  <a:rPr lang="en-US" dirty="0"/>
                  <a:t>), i.e. the covariance between them is close to 0, the endpoints of the bar plots wiggle more than the case in which the variables are correlated (</a:t>
                </a:r>
                <a:r>
                  <a:rPr lang="en-US" i="1" dirty="0"/>
                  <a:t>Right</a:t>
                </a:r>
                <a:r>
                  <a:rPr lang="en-US" dirty="0"/>
                  <a:t>).</a:t>
                </a:r>
              </a:p>
              <a:p>
                <a:endParaRPr lang="en-US" sz="1100" dirty="0"/>
              </a:p>
              <a:p>
                <a:r>
                  <a:rPr lang="en-US" dirty="0"/>
                  <a:t>This is a trivial observation of correlation, but it is a key feature of Gaussian </a:t>
                </a:r>
                <a:r>
                  <a:rPr lang="en-US" dirty="0" err="1"/>
                  <a:t>Procceses</a:t>
                </a:r>
                <a:r>
                  <a:rPr lang="en-US" dirty="0"/>
                  <a:t>!</a:t>
                </a:r>
              </a:p>
              <a:p>
                <a:endParaRPr lang="en-US" sz="1100" dirty="0"/>
              </a:p>
              <a:p>
                <a:r>
                  <a:rPr lang="en-US" dirty="0"/>
                  <a:t>It relates to something called the </a:t>
                </a:r>
                <a:r>
                  <a:rPr lang="en-US" i="1" dirty="0"/>
                  <a:t>Smoothness Assumption</a:t>
                </a:r>
                <a:r>
                  <a:rPr lang="en-US" dirty="0"/>
                  <a:t>, where we use these indices to order variables of the multivariate Gaussian and make each variable more correlated with closer variables (distance between indices), and less correlated with variables further away from each other</a:t>
                </a: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blipFill>
                <a:blip r:embed="rId6"/>
                <a:stretch>
                  <a:fillRect l="-1184" r="-753" b="-17510"/>
                </a:stretch>
              </a:blipFill>
            </p:spPr>
            <p:txBody>
              <a:bodyPr/>
              <a:lstStyle/>
              <a:p>
                <a:r>
                  <a:rPr lang="da-DK">
                    <a:noFill/>
                  </a:rPr>
                  <a:t> </a:t>
                </a:r>
              </a:p>
            </p:txBody>
          </p:sp>
        </mc:Fallback>
      </mc:AlternateContent>
      <p:pic>
        <p:nvPicPr>
          <p:cNvPr id="5" name="Picture 4">
            <a:extLst>
              <a:ext uri="{FF2B5EF4-FFF2-40B4-BE49-F238E27FC236}">
                <a16:creationId xmlns:a16="http://schemas.microsoft.com/office/drawing/2014/main" id="{D78F59CC-AB59-43C5-A1DA-EADEFB7BB298}"/>
              </a:ext>
            </a:extLst>
          </p:cNvPr>
          <p:cNvPicPr>
            <a:picLocks noChangeAspect="1"/>
          </p:cNvPicPr>
          <p:nvPr/>
        </p:nvPicPr>
        <p:blipFill>
          <a:blip r:embed="rId7"/>
          <a:stretch>
            <a:fillRect/>
          </a:stretch>
        </p:blipFill>
        <p:spPr>
          <a:xfrm>
            <a:off x="1973613" y="971250"/>
            <a:ext cx="8241599" cy="3193433"/>
          </a:xfrm>
          <a:prstGeom prst="rect">
            <a:avLst/>
          </a:prstGeom>
        </p:spPr>
      </p:pic>
    </p:spTree>
    <p:custDataLst>
      <p:custData r:id="rId1"/>
      <p:custData r:id="rId2"/>
      <p:tags r:id="rId3"/>
    </p:custDataLst>
    <p:extLst>
      <p:ext uri="{BB962C8B-B14F-4D97-AF65-F5344CB8AC3E}">
        <p14:creationId xmlns:p14="http://schemas.microsoft.com/office/powerpoint/2010/main" val="37104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799" y="1107873"/>
            <a:ext cx="11325224" cy="4456111"/>
          </a:xfrm>
        </p:spPr>
        <p:txBody>
          <a:bodyPr/>
          <a:lstStyle/>
          <a:p>
            <a:endParaRPr lang="da-DK" dirty="0"/>
          </a:p>
          <a:p>
            <a:endParaRPr lang="da-DK" dirty="0"/>
          </a:p>
          <a:p>
            <a:endParaRPr lang="da-DK" dirty="0"/>
          </a:p>
          <a:p>
            <a:endParaRPr lang="da-DK" dirty="0"/>
          </a:p>
          <a:p>
            <a:endParaRPr lang="da-DK" dirty="0"/>
          </a:p>
          <a:p>
            <a:endParaRPr lang="da-DK" dirty="0"/>
          </a:p>
          <a:p>
            <a:endParaRPr lang="da-DK" dirty="0"/>
          </a:p>
          <a:p>
            <a:endParaRPr lang="da-DK" dirty="0"/>
          </a:p>
          <a:p>
            <a:endParaRPr lang="da-DK" dirty="0"/>
          </a:p>
          <a:p>
            <a:pPr marL="0" indent="0">
              <a:buNone/>
            </a:pPr>
            <a:endParaRPr lang="da-DK" sz="1400" dirty="0"/>
          </a:p>
          <a:p>
            <a:r>
              <a:rPr lang="en-US" dirty="0"/>
              <a:t>Samples from the conditional distribution in case of almost independent (</a:t>
            </a:r>
            <a:r>
              <a:rPr lang="en-US" i="1" dirty="0"/>
              <a:t>Left</a:t>
            </a:r>
            <a:r>
              <a:rPr lang="en-US" dirty="0"/>
              <a:t>) and highly </a:t>
            </a:r>
            <a:r>
              <a:rPr lang="da-DK" dirty="0"/>
              <a:t>correlated (</a:t>
            </a:r>
            <a:r>
              <a:rPr lang="da-DK" i="1" dirty="0"/>
              <a:t>Right</a:t>
            </a:r>
            <a:r>
              <a:rPr lang="da-DK" dirty="0"/>
              <a:t>) variables</a:t>
            </a:r>
          </a:p>
          <a:p>
            <a:endParaRPr lang="da-DK" sz="1200" dirty="0"/>
          </a:p>
          <a:p>
            <a:r>
              <a:rPr lang="en-US" dirty="0"/>
              <a:t>This simple representation allows us to represent high-dimensional Gaussian samples in a 2D plot.</a:t>
            </a:r>
          </a:p>
          <a:p>
            <a:endParaRPr lang="en-US" sz="1200" dirty="0"/>
          </a:p>
        </p:txBody>
      </p:sp>
      <p:pic>
        <p:nvPicPr>
          <p:cNvPr id="2" name="Picture 1">
            <a:extLst>
              <a:ext uri="{FF2B5EF4-FFF2-40B4-BE49-F238E27FC236}">
                <a16:creationId xmlns:a16="http://schemas.microsoft.com/office/drawing/2014/main" id="{78EEE19F-60A4-4811-B3FF-FE622DB12150}"/>
              </a:ext>
            </a:extLst>
          </p:cNvPr>
          <p:cNvPicPr>
            <a:picLocks noChangeAspect="1"/>
          </p:cNvPicPr>
          <p:nvPr/>
        </p:nvPicPr>
        <p:blipFill rotWithShape="1">
          <a:blip r:embed="rId6"/>
          <a:srcRect l="387"/>
          <a:stretch/>
        </p:blipFill>
        <p:spPr>
          <a:xfrm>
            <a:off x="1487488" y="1042447"/>
            <a:ext cx="9002905" cy="3360420"/>
          </a:xfrm>
          <a:prstGeom prst="rect">
            <a:avLst/>
          </a:prstGeom>
        </p:spPr>
      </p:pic>
    </p:spTree>
    <p:custDataLst>
      <p:custData r:id="rId1"/>
      <p:custData r:id="rId2"/>
      <p:tags r:id="rId3"/>
    </p:custDataLst>
    <p:extLst>
      <p:ext uri="{BB962C8B-B14F-4D97-AF65-F5344CB8AC3E}">
        <p14:creationId xmlns:p14="http://schemas.microsoft.com/office/powerpoint/2010/main" val="126892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4456111"/>
              </a:xfrm>
            </p:spPr>
            <p:txBody>
              <a:bodyPr/>
              <a:lstStyle/>
              <a:p>
                <a:r>
                  <a:rPr lang="da-DK" dirty="0"/>
                  <a:t>Let us consider a high-dimensional </a:t>
                </a:r>
                <a14:m>
                  <m:oMath xmlns:m="http://schemas.openxmlformats.org/officeDocument/2006/math">
                    <m:d>
                      <m:dPr>
                        <m:ctrlPr>
                          <a:rPr lang="da-DK" b="0" i="1" smtClean="0">
                            <a:latin typeface="Cambria Math" panose="02040503050406030204" pitchFamily="18" charset="0"/>
                            <a:ea typeface="Cambria Math" panose="02040503050406030204" pitchFamily="18" charset="0"/>
                          </a:rPr>
                        </m:ctrlPr>
                      </m:dPr>
                      <m:e>
                        <m:sSup>
                          <m:sSupPr>
                            <m:ctrlPr>
                              <a:rPr lang="da-DK" b="0" i="1" smtClean="0">
                                <a:latin typeface="Cambria Math" panose="02040503050406030204" pitchFamily="18" charset="0"/>
                                <a:ea typeface="Cambria Math" panose="02040503050406030204" pitchFamily="18" charset="0"/>
                              </a:rPr>
                            </m:ctrlPr>
                          </m:sSupPr>
                          <m:e>
                            <m:r>
                              <a:rPr lang="da-DK"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ea typeface="Cambria Math" panose="02040503050406030204" pitchFamily="18" charset="0"/>
                              </a:rPr>
                              <m:t>20</m:t>
                            </m:r>
                          </m:sup>
                        </m:sSup>
                      </m:e>
                    </m:d>
                  </m:oMath>
                </a14:m>
                <a:r>
                  <a:rPr lang="da-DK" dirty="0"/>
                  <a:t> example using this MacKay representation</a:t>
                </a:r>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4456111"/>
              </a:xfrm>
              <a:blipFill>
                <a:blip r:embed="rId6"/>
                <a:stretch>
                  <a:fillRect l="-1184" t="-1778"/>
                </a:stretch>
              </a:blipFill>
            </p:spPr>
            <p:txBody>
              <a:bodyPr/>
              <a:lstStyle/>
              <a:p>
                <a:r>
                  <a:rPr lang="da-DK">
                    <a:noFill/>
                  </a:rPr>
                  <a:t> </a:t>
                </a:r>
              </a:p>
            </p:txBody>
          </p:sp>
        </mc:Fallback>
      </mc:AlternateContent>
      <p:pic>
        <p:nvPicPr>
          <p:cNvPr id="3" name="Picture 2">
            <a:extLst>
              <a:ext uri="{FF2B5EF4-FFF2-40B4-BE49-F238E27FC236}">
                <a16:creationId xmlns:a16="http://schemas.microsoft.com/office/drawing/2014/main" id="{B521EC8C-585D-49A4-B7E7-F741AB76F52B}"/>
              </a:ext>
            </a:extLst>
          </p:cNvPr>
          <p:cNvPicPr>
            <a:picLocks noChangeAspect="1"/>
          </p:cNvPicPr>
          <p:nvPr/>
        </p:nvPicPr>
        <p:blipFill>
          <a:blip r:embed="rId7"/>
          <a:stretch>
            <a:fillRect/>
          </a:stretch>
        </p:blipFill>
        <p:spPr>
          <a:xfrm>
            <a:off x="1504609" y="1724328"/>
            <a:ext cx="9179603" cy="4801916"/>
          </a:xfrm>
          <a:prstGeom prst="rect">
            <a:avLst/>
          </a:prstGeom>
        </p:spPr>
      </p:pic>
    </p:spTree>
    <p:custDataLst>
      <p:custData r:id="rId1"/>
      <p:custData r:id="rId2"/>
      <p:tags r:id="rId3"/>
    </p:custDataLst>
    <p:extLst>
      <p:ext uri="{BB962C8B-B14F-4D97-AF65-F5344CB8AC3E}">
        <p14:creationId xmlns:p14="http://schemas.microsoft.com/office/powerpoint/2010/main" val="13395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p:pic>
        <p:nvPicPr>
          <p:cNvPr id="5" name="Picture 4">
            <a:extLst>
              <a:ext uri="{FF2B5EF4-FFF2-40B4-BE49-F238E27FC236}">
                <a16:creationId xmlns:a16="http://schemas.microsoft.com/office/drawing/2014/main" id="{890D3E8D-E9B7-41DF-820D-FDCC0E60FB2B}"/>
              </a:ext>
            </a:extLst>
          </p:cNvPr>
          <p:cNvPicPr>
            <a:picLocks noChangeAspect="1"/>
          </p:cNvPicPr>
          <p:nvPr/>
        </p:nvPicPr>
        <p:blipFill>
          <a:blip r:embed="rId6"/>
          <a:stretch>
            <a:fillRect/>
          </a:stretch>
        </p:blipFill>
        <p:spPr>
          <a:xfrm>
            <a:off x="179108" y="609857"/>
            <a:ext cx="7525309" cy="6067439"/>
          </a:xfrm>
          <a:prstGeom prst="rect">
            <a:avLst/>
          </a:prstGeom>
        </p:spPr>
      </p:pic>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49BCE6F4-AE3E-4BF2-AB5C-D11071C60E3D}"/>
                  </a:ext>
                </a:extLst>
              </p:cNvPr>
              <p:cNvSpPr>
                <a:spLocks noGrp="1"/>
              </p:cNvSpPr>
              <p:nvPr>
                <p:ph idx="1"/>
              </p:nvPr>
            </p:nvSpPr>
            <p:spPr>
              <a:xfrm>
                <a:off x="8012393" y="809625"/>
                <a:ext cx="3744632" cy="4456111"/>
              </a:xfrm>
            </p:spPr>
            <p:txBody>
              <a:bodyPr/>
              <a:lstStyle/>
              <a:p>
                <a:pPr marL="0" indent="0">
                  <a:buNone/>
                </a:pPr>
                <a:r>
                  <a:rPr lang="en-US" dirty="0"/>
                  <a:t>Random samples from two conditional probability functions:</a:t>
                </a:r>
              </a:p>
              <a:p>
                <a:pPr marL="0" indent="0">
                  <a:buNone/>
                </a:pPr>
                <a14:m>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3</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20</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e>
                    </m:d>
                  </m:oMath>
                </a14:m>
                <a:r>
                  <a:rPr lang="en-US" dirty="0"/>
                  <a:t>     (upper)</a:t>
                </a:r>
              </a:p>
              <a:p>
                <a:pPr marL="0" indent="0">
                  <a:buNone/>
                </a:pPr>
                <a14:m>
                  <m:oMath xmlns:m="http://schemas.openxmlformats.org/officeDocument/2006/math">
                    <m:r>
                      <a:rPr lang="da-DK" b="0" i="1" smtClean="0">
                        <a:latin typeface="Cambria Math" panose="02040503050406030204" pitchFamily="18" charset="0"/>
                      </a:rPr>
                      <m:t>𝑝</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20</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11</m:t>
                        </m:r>
                      </m:sub>
                    </m:sSub>
                    <m:r>
                      <a:rPr lang="da-DK" b="0" i="1" smtClean="0">
                        <a:latin typeface="Cambria Math" panose="02040503050406030204" pitchFamily="18" charset="0"/>
                      </a:rPr>
                      <m:t>)</m:t>
                    </m:r>
                  </m:oMath>
                </a14:m>
                <a:r>
                  <a:rPr lang="en-US" dirty="0"/>
                  <a:t>    (lower)</a:t>
                </a:r>
              </a:p>
              <a:p>
                <a:endParaRPr lang="en-US" dirty="0"/>
              </a:p>
              <a:p>
                <a:r>
                  <a:rPr lang="en-US" dirty="0"/>
                  <a:t>We can notice that the points closer to the conditioned observations have low standard deviation and non-zero mean. </a:t>
                </a:r>
              </a:p>
              <a:p>
                <a:endParaRPr lang="en-US" dirty="0"/>
              </a:p>
              <a:p>
                <a:r>
                  <a:rPr lang="en-US" dirty="0"/>
                  <a:t>Points that are further instead gets higher uncertainty and mean close to zero</a:t>
                </a:r>
              </a:p>
              <a:p>
                <a:endParaRPr lang="en-US" dirty="0"/>
              </a:p>
              <a:p>
                <a:r>
                  <a:rPr lang="en-US" dirty="0"/>
                  <a:t>Also we can notice that the standard deviation is lower when it is close to the points we have conditioned on.</a:t>
                </a:r>
                <a:endParaRPr lang="da-DK" dirty="0"/>
              </a:p>
            </p:txBody>
          </p:sp>
        </mc:Choice>
        <mc:Fallback xmlns="">
          <p:sp>
            <p:nvSpPr>
              <p:cNvPr id="12" name="Content Placeholder 11">
                <a:extLst>
                  <a:ext uri="{FF2B5EF4-FFF2-40B4-BE49-F238E27FC236}">
                    <a16:creationId xmlns:a16="http://schemas.microsoft.com/office/drawing/2014/main" id="{49BCE6F4-AE3E-4BF2-AB5C-D11071C60E3D}"/>
                  </a:ext>
                </a:extLst>
              </p:cNvPr>
              <p:cNvSpPr>
                <a:spLocks noGrp="1" noRot="1" noChangeAspect="1" noMove="1" noResize="1" noEditPoints="1" noAdjustHandles="1" noChangeArrowheads="1" noChangeShapeType="1" noTextEdit="1"/>
              </p:cNvSpPr>
              <p:nvPr>
                <p:ph idx="1"/>
              </p:nvPr>
            </p:nvSpPr>
            <p:spPr>
              <a:xfrm>
                <a:off x="8012393" y="809625"/>
                <a:ext cx="3744632" cy="4456111"/>
              </a:xfrm>
              <a:blipFill>
                <a:blip r:embed="rId7"/>
                <a:stretch>
                  <a:fillRect l="-3740" t="-1778" r="-2764" b="-27633"/>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394988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Multivariate Gaussian Distribution</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10" name="Content Placeholder 7">
            <a:extLst>
              <a:ext uri="{FF2B5EF4-FFF2-40B4-BE49-F238E27FC236}">
                <a16:creationId xmlns:a16="http://schemas.microsoft.com/office/drawing/2014/main" id="{54AD9F5B-1285-4E3C-AF49-A1C1054415BD}"/>
              </a:ext>
            </a:extLst>
          </p:cNvPr>
          <p:cNvSpPr txBox="1">
            <a:spLocks/>
          </p:cNvSpPr>
          <p:nvPr/>
        </p:nvSpPr>
        <p:spPr>
          <a:xfrm>
            <a:off x="431801" y="1592264"/>
            <a:ext cx="11325224" cy="4456111"/>
          </a:xfrm>
          <a:prstGeom prst="rect">
            <a:avLst/>
          </a:prstGeom>
        </p:spPr>
        <p:txBody>
          <a:bodyPr vert="horz" lIns="0" tIns="0" rIns="0" bIns="0" rtlCol="0">
            <a:noAutofit/>
          </a:bodyPr>
          <a:lst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a:lstStyle>
          <a:p>
            <a:pPr marL="0" indent="0">
              <a:buFont typeface="Wingdings" panose="05000000000000000000" pitchFamily="2" charset="2"/>
              <a:buNone/>
            </a:pP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41B25FC-90E3-4E93-B8EA-E33F9271C285}"/>
                  </a:ext>
                </a:extLst>
              </p:cNvPr>
              <p:cNvSpPr>
                <a:spLocks noGrp="1"/>
              </p:cNvSpPr>
              <p:nvPr>
                <p:ph idx="1"/>
              </p:nvPr>
            </p:nvSpPr>
            <p:spPr>
              <a:xfrm>
                <a:off x="431801" y="1307898"/>
                <a:ext cx="11325224" cy="4456111"/>
              </a:xfrm>
            </p:spPr>
            <p:txBody>
              <a:bodyPr/>
              <a:lstStyle/>
              <a:p>
                <a:r>
                  <a:rPr lang="da-DK" dirty="0"/>
                  <a:t>The formula for the conditional probability distribution is</a:t>
                </a:r>
              </a:p>
              <a:p>
                <a:endParaRPr lang="da-DK" dirty="0"/>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d>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e>
                              <m:r>
                                <a:rPr lang="da-DK" b="0" i="1" smtClean="0">
                                  <a:latin typeface="Cambria Math" panose="02040503050406030204" pitchFamily="18" charset="0"/>
                                </a:rPr>
                                <m:t>𝜇</m:t>
                              </m:r>
                              <m:r>
                                <a:rPr lang="da-DK" b="0" i="1" smtClean="0">
                                  <a:latin typeface="Cambria Math" panose="02040503050406030204" pitchFamily="18" charset="0"/>
                                </a:rPr>
                                <m:t>,</m:t>
                              </m:r>
                              <m:r>
                                <m:rPr>
                                  <m:sty m:val="p"/>
                                </m:rPr>
                                <a:rPr lang="da-DK" b="0" i="0" smtClean="0">
                                  <a:latin typeface="Cambria Math" panose="02040503050406030204" pitchFamily="18" charset="0"/>
                                </a:rPr>
                                <m:t>Σ</m:t>
                              </m:r>
                            </m:e>
                          </m:d>
                        </m:num>
                        <m:den>
                          <m:nary>
                            <m:naryPr>
                              <m:limLoc m:val="undOvr"/>
                              <m:subHide m:val="on"/>
                              <m:supHide m:val="on"/>
                              <m:ctrlPr>
                                <a:rPr lang="da-DK" b="0" i="1" smtClean="0">
                                  <a:latin typeface="Cambria Math" panose="02040503050406030204" pitchFamily="18" charset="0"/>
                                </a:rPr>
                              </m:ctrlPr>
                            </m:naryPr>
                            <m:sub/>
                            <m:sup/>
                            <m:e>
                              <m:r>
                                <a:rPr lang="da-DK" b="0" i="1" smtClean="0">
                                  <a:latin typeface="Cambria Math" panose="02040503050406030204" pitchFamily="18" charset="0"/>
                                </a:rPr>
                                <m:t>𝑝</m:t>
                              </m:r>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r>
                                <a:rPr lang="da-DK" b="0" i="1" smtClean="0">
                                  <a:latin typeface="Cambria Math" panose="02040503050406030204" pitchFamily="18" charset="0"/>
                                </a:rPr>
                                <m:t>|</m:t>
                              </m:r>
                              <m:r>
                                <a:rPr lang="da-DK" b="0" i="1" smtClean="0">
                                  <a:latin typeface="Cambria Math" panose="02040503050406030204" pitchFamily="18" charset="0"/>
                                </a:rPr>
                                <m:t>𝜇</m:t>
                              </m:r>
                              <m:r>
                                <a:rPr lang="da-DK" b="0" i="1" smtClean="0">
                                  <a:latin typeface="Cambria Math" panose="02040503050406030204" pitchFamily="18" charset="0"/>
                                </a:rPr>
                                <m:t> ,</m:t>
                              </m:r>
                              <m:r>
                                <m:rPr>
                                  <m:sty m:val="p"/>
                                </m:rPr>
                                <a:rPr lang="da-DK" b="0" i="0" smtClean="0">
                                  <a:latin typeface="Cambria Math" panose="02040503050406030204" pitchFamily="18" charset="0"/>
                                </a:rPr>
                                <m:t>Σ</m:t>
                              </m:r>
                            </m:e>
                          </m:nary>
                          <m:r>
                            <a:rPr lang="da-DK" b="0" i="1" smtClean="0">
                              <a:latin typeface="Cambria Math" panose="02040503050406030204" pitchFamily="18" charset="0"/>
                            </a:rPr>
                            <m:t>)</m:t>
                          </m:r>
                          <m:r>
                            <a:rPr lang="da-DK" b="0" i="1" smtClean="0">
                              <a:latin typeface="Cambria Math" panose="02040503050406030204" pitchFamily="18" charset="0"/>
                            </a:rPr>
                            <m:t>𝑑</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den>
                      </m:f>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i="1">
                              <a:latin typeface="Cambria Math" panose="02040503050406030204" pitchFamily="18" charset="0"/>
                            </a:rPr>
                            <m:t>𝑝</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𝑥</m:t>
                                  </m:r>
                                </m:e>
                                <m:sub>
                                  <m:r>
                                    <a:rPr lang="da-DK" i="1">
                                      <a:latin typeface="Cambria Math" panose="02040503050406030204" pitchFamily="18" charset="0"/>
                                    </a:rPr>
                                    <m:t>𝑎</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𝑥</m:t>
                                  </m:r>
                                </m:e>
                                <m:sub>
                                  <m:r>
                                    <a:rPr lang="da-DK" i="1">
                                      <a:latin typeface="Cambria Math" panose="02040503050406030204" pitchFamily="18" charset="0"/>
                                    </a:rPr>
                                    <m:t>𝑏</m:t>
                                  </m:r>
                                </m:sub>
                              </m:sSub>
                            </m:e>
                            <m:e>
                              <m:r>
                                <a:rPr lang="da-DK" i="1">
                                  <a:latin typeface="Cambria Math" panose="02040503050406030204" pitchFamily="18" charset="0"/>
                                </a:rPr>
                                <m:t>𝜇</m:t>
                              </m:r>
                              <m:r>
                                <a:rPr lang="da-DK" i="1">
                                  <a:latin typeface="Cambria Math" panose="02040503050406030204" pitchFamily="18" charset="0"/>
                                </a:rPr>
                                <m:t>,</m:t>
                              </m:r>
                              <m:r>
                                <m:rPr>
                                  <m:sty m:val="p"/>
                                </m:rPr>
                                <a:rPr lang="da-DK">
                                  <a:latin typeface="Cambria Math" panose="02040503050406030204" pitchFamily="18" charset="0"/>
                                </a:rPr>
                                <m:t>Σ</m:t>
                              </m:r>
                            </m:e>
                          </m:d>
                        </m:num>
                        <m:den>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d>
                        </m:den>
                      </m:f>
                    </m:oMath>
                  </m:oMathPara>
                </a14:m>
                <a:endParaRPr lang="da-DK" dirty="0"/>
              </a:p>
              <a:p>
                <a:pPr marL="0" indent="0">
                  <a:buNone/>
                </a:pPr>
                <a:endParaRPr lang="da-DK" dirty="0"/>
              </a:p>
              <a:p>
                <a:pPr marL="0" indent="0">
                  <a:buNone/>
                </a:pPr>
                <a:r>
                  <a:rPr lang="da-DK" dirty="0"/>
                  <a:t>We can compute the mean and covariance matrix of the resulting distributions in closed form</a:t>
                </a:r>
              </a:p>
              <a:p>
                <a:endParaRPr lang="da-DK" dirty="0"/>
              </a:p>
              <a:p>
                <a:pPr marL="0" indent="0">
                  <a:buNone/>
                </a:pPr>
                <a14:m>
                  <m:oMathPara xmlns:m="http://schemas.openxmlformats.org/officeDocument/2006/math">
                    <m:oMathParaPr>
                      <m:jc m:val="centerGroup"/>
                    </m:oMathParaPr>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d>
                      <m:r>
                        <a:rPr lang="da-DK" b="0" i="1" smtClean="0">
                          <a:latin typeface="Cambria Math" panose="02040503050406030204" pitchFamily="18" charset="0"/>
                        </a:rPr>
                        <m:t>=</m:t>
                      </m:r>
                      <m:r>
                        <a:rPr lang="da-DK" b="0" i="1" smtClean="0">
                          <a:latin typeface="Cambria Math" panose="02040503050406030204" pitchFamily="18" charset="0"/>
                        </a:rPr>
                        <m:t>𝑁</m:t>
                      </m:r>
                      <m:d>
                        <m:dPr>
                          <m:ctrlPr>
                            <a:rPr lang="da-DK" b="0" i="1" smtClean="0">
                              <a:latin typeface="Cambria Math" panose="02040503050406030204" pitchFamily="18" charset="0"/>
                            </a:rPr>
                          </m:ctrlPr>
                        </m:dPr>
                        <m:e>
                          <m:r>
                            <a:rPr lang="da-DK" b="0" i="1" smtClean="0">
                              <a:latin typeface="Cambria Math" panose="02040503050406030204" pitchFamily="18" charset="0"/>
                            </a:rPr>
                            <m:t>𝑥</m:t>
                          </m:r>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𝑏</m:t>
                              </m:r>
                              <m:r>
                                <a:rPr lang="da-DK" b="0" i="1" smtClean="0">
                                  <a:latin typeface="Cambria Math" panose="02040503050406030204" pitchFamily="18" charset="0"/>
                                </a:rPr>
                                <m:t>|</m:t>
                              </m:r>
                              <m:r>
                                <a:rPr lang="da-DK" b="0" i="1" smtClean="0">
                                  <a:latin typeface="Cambria Math" panose="02040503050406030204" pitchFamily="18" charset="0"/>
                                </a:rPr>
                                <m:t>𝑎</m:t>
                              </m:r>
                            </m:sub>
                          </m:sSub>
                          <m:r>
                            <a:rPr lang="da-DK" b="0" i="1" smtClean="0">
                              <a:latin typeface="Cambria Math" panose="02040503050406030204" pitchFamily="18" charset="0"/>
                            </a:rPr>
                            <m:t>, </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m:t>
                              </m:r>
                              <m:r>
                                <a:rPr lang="da-DK" b="0" i="1" smtClean="0">
                                  <a:latin typeface="Cambria Math" panose="02040503050406030204" pitchFamily="18" charset="0"/>
                                </a:rPr>
                                <m:t>|</m:t>
                              </m:r>
                              <m:r>
                                <a:rPr lang="da-DK" b="0" i="1" smtClean="0">
                                  <a:latin typeface="Cambria Math" panose="02040503050406030204" pitchFamily="18" charset="0"/>
                                </a:rPr>
                                <m:t>𝑎</m:t>
                              </m:r>
                            </m:sub>
                          </m:sSub>
                        </m:e>
                      </m:d>
                    </m:oMath>
                  </m:oMathPara>
                </a14:m>
                <a:endParaRPr lang="da-DK" dirty="0"/>
              </a:p>
              <a:p>
                <a:pPr marL="0" indent="0">
                  <a:buNone/>
                </a:pPr>
                <a:r>
                  <a:rPr lang="da-DK" dirty="0"/>
                  <a:t>where</a:t>
                </a:r>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𝑏</m:t>
                          </m:r>
                          <m:r>
                            <a:rPr lang="da-DK" b="0" i="1" smtClean="0">
                              <a:latin typeface="Cambria Math" panose="02040503050406030204" pitchFamily="18" charset="0"/>
                            </a:rPr>
                            <m:t>|</m:t>
                          </m:r>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𝑏</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𝑏𝑎</m:t>
                          </m:r>
                        </m:sub>
                      </m:sSub>
                      <m:sSubSup>
                        <m:sSubSupPr>
                          <m:ctrlPr>
                            <a:rPr lang="da-DK" b="0" i="1" smtClean="0">
                              <a:latin typeface="Cambria Math" panose="02040503050406030204" pitchFamily="18" charset="0"/>
                            </a:rPr>
                          </m:ctrlPr>
                        </m:sSubSup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𝑎𝑎</m:t>
                          </m:r>
                        </m:sub>
                        <m:sup>
                          <m:r>
                            <a:rPr lang="da-DK" b="0" i="1" smtClean="0">
                              <a:latin typeface="Cambria Math" panose="02040503050406030204" pitchFamily="18" charset="0"/>
                            </a:rPr>
                            <m:t>−1</m:t>
                          </m:r>
                        </m:sup>
                      </m:sSubSup>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𝜇</m:t>
                              </m:r>
                            </m:e>
                            <m:sub>
                              <m:r>
                                <a:rPr lang="da-DK" b="0" i="1" smtClean="0">
                                  <a:latin typeface="Cambria Math" panose="02040503050406030204" pitchFamily="18" charset="0"/>
                                </a:rPr>
                                <m:t>𝑎</m:t>
                              </m:r>
                            </m:sub>
                          </m:sSub>
                        </m:e>
                      </m:d>
                    </m:oMath>
                  </m:oMathPara>
                </a14:m>
                <a:endParaRPr lang="da-DK" b="0" dirty="0"/>
              </a:p>
              <a:p>
                <a:pPr marL="0" indent="0">
                  <a:buNone/>
                </a:pPr>
                <a:endParaRPr lang="da-DK" sz="600" b="0" dirty="0"/>
              </a:p>
              <a:p>
                <a:pPr marL="0" indent="0">
                  <a:buNone/>
                </a:pPr>
                <a14:m>
                  <m:oMathPara xmlns:m="http://schemas.openxmlformats.org/officeDocument/2006/math">
                    <m:oMathParaPr>
                      <m:jc m:val="centerGroup"/>
                    </m:oMathParaPr>
                    <m:oMath xmlns:m="http://schemas.openxmlformats.org/officeDocument/2006/math">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m:rPr>
                              <m:sty m:val="p"/>
                            </m:rPr>
                            <a:rPr lang="da-DK" b="0" i="0" smtClean="0">
                              <a:latin typeface="Cambria Math" panose="02040503050406030204" pitchFamily="18" charset="0"/>
                            </a:rPr>
                            <m:t>b</m:t>
                          </m:r>
                          <m:r>
                            <a:rPr lang="da-DK" b="0" i="0" smtClean="0">
                              <a:latin typeface="Cambria Math" panose="02040503050406030204" pitchFamily="18" charset="0"/>
                            </a:rPr>
                            <m:t>|</m:t>
                          </m:r>
                          <m:r>
                            <m:rPr>
                              <m:sty m:val="p"/>
                            </m:rPr>
                            <a:rPr lang="da-DK" b="0" i="0" smtClean="0">
                              <a:latin typeface="Cambria Math" panose="02040503050406030204" pitchFamily="18" charset="0"/>
                            </a:rPr>
                            <m:t>a</m:t>
                          </m:r>
                        </m:sub>
                      </m:sSub>
                      <m:r>
                        <a:rPr lang="da-DK" b="0" i="0" smtClean="0">
                          <a:latin typeface="Cambria Math" panose="02040503050406030204" pitchFamily="18" charset="0"/>
                        </a:rPr>
                        <m:t>=</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𝑏𝑏</m:t>
                          </m:r>
                        </m:sub>
                      </m:sSub>
                      <m:r>
                        <a:rPr lang="da-DK" b="0" i="1" smtClean="0">
                          <a:latin typeface="Cambria Math" panose="02040503050406030204" pitchFamily="18" charset="0"/>
                        </a:rPr>
                        <m:t>−</m:t>
                      </m:r>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𝑏𝑎</m:t>
                          </m:r>
                        </m:sub>
                      </m:sSub>
                      <m:sSubSup>
                        <m:sSubSupPr>
                          <m:ctrlPr>
                            <a:rPr lang="da-DK" b="0" i="1" smtClean="0">
                              <a:latin typeface="Cambria Math" panose="02040503050406030204" pitchFamily="18" charset="0"/>
                            </a:rPr>
                          </m:ctrlPr>
                        </m:sSubSup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𝑎𝑎</m:t>
                          </m:r>
                        </m:sub>
                        <m:sup>
                          <m:r>
                            <a:rPr lang="da-DK" b="0" i="1" smtClean="0">
                              <a:latin typeface="Cambria Math" panose="02040503050406030204" pitchFamily="18" charset="0"/>
                            </a:rPr>
                            <m:t>−1</m:t>
                          </m:r>
                        </m:sup>
                      </m:sSubSup>
                      <m:sSub>
                        <m:sSubPr>
                          <m:ctrlPr>
                            <a:rPr lang="da-DK" b="0" i="1" smtClean="0">
                              <a:latin typeface="Cambria Math" panose="02040503050406030204" pitchFamily="18" charset="0"/>
                            </a:rPr>
                          </m:ctrlPr>
                        </m:sSubPr>
                        <m:e>
                          <m:r>
                            <m:rPr>
                              <m:sty m:val="p"/>
                            </m:rPr>
                            <a:rPr lang="da-DK" b="0" i="0" smtClean="0">
                              <a:latin typeface="Cambria Math" panose="02040503050406030204" pitchFamily="18" charset="0"/>
                            </a:rPr>
                            <m:t>Σ</m:t>
                          </m:r>
                        </m:e>
                        <m:sub>
                          <m:r>
                            <a:rPr lang="da-DK" b="0" i="1" smtClean="0">
                              <a:latin typeface="Cambria Math" panose="02040503050406030204" pitchFamily="18" charset="0"/>
                            </a:rPr>
                            <m:t>𝑎𝑏</m:t>
                          </m:r>
                        </m:sub>
                      </m:sSub>
                    </m:oMath>
                  </m:oMathPara>
                </a14:m>
                <a:endParaRPr lang="da-DK" dirty="0"/>
              </a:p>
              <a:p>
                <a:pPr marL="0" indent="0">
                  <a:buNone/>
                </a:pPr>
                <a:endParaRPr lang="da-DK" dirty="0"/>
              </a:p>
              <a:p>
                <a:pPr marL="0" indent="0">
                  <a:buNone/>
                </a:pPr>
                <a:r>
                  <a:rPr lang="da-DK" dirty="0"/>
                  <a:t>The same relationship holds for </a:t>
                </a:r>
                <a14:m>
                  <m:oMath xmlns:m="http://schemas.openxmlformats.org/officeDocument/2006/math">
                    <m:r>
                      <a:rPr lang="da-DK" b="0" i="1" smtClean="0">
                        <a:latin typeface="Cambria Math" panose="02040503050406030204" pitchFamily="18" charset="0"/>
                      </a:rPr>
                      <m:t>𝑝</m:t>
                    </m:r>
                    <m:d>
                      <m:dPr>
                        <m:ctrlPr>
                          <a:rPr lang="da-DK" b="0" i="1" smtClean="0">
                            <a:latin typeface="Cambria Math" panose="02040503050406030204" pitchFamily="18" charset="0"/>
                          </a:rPr>
                        </m:ctrlPr>
                      </m:dPr>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𝑎</m:t>
                            </m:r>
                          </m:sub>
                        </m:sSub>
                      </m:e>
                      <m:e>
                        <m:sSub>
                          <m:sSubPr>
                            <m:ctrlPr>
                              <a:rPr lang="da-DK" b="0" i="1" smtClean="0">
                                <a:latin typeface="Cambria Math" panose="02040503050406030204" pitchFamily="18" charset="0"/>
                              </a:rPr>
                            </m:ctrlPr>
                          </m:sSubPr>
                          <m:e>
                            <m:r>
                              <a:rPr lang="da-DK" b="0" i="1" smtClean="0">
                                <a:latin typeface="Cambria Math" panose="02040503050406030204" pitchFamily="18" charset="0"/>
                              </a:rPr>
                              <m:t>𝑥</m:t>
                            </m:r>
                          </m:e>
                          <m:sub>
                            <m:r>
                              <a:rPr lang="da-DK" b="0" i="1" smtClean="0">
                                <a:latin typeface="Cambria Math" panose="02040503050406030204" pitchFamily="18" charset="0"/>
                              </a:rPr>
                              <m:t>𝑏</m:t>
                            </m:r>
                          </m:sub>
                        </m:sSub>
                      </m:e>
                    </m:d>
                  </m:oMath>
                </a14:m>
                <a:r>
                  <a:rPr lang="da-DK" dirty="0"/>
                  <a:t>.</a:t>
                </a:r>
              </a:p>
              <a:p>
                <a:pPr marL="0" indent="0">
                  <a:buNone/>
                </a:pPr>
                <a:endParaRPr lang="da-DK" dirty="0"/>
              </a:p>
              <a:p>
                <a:pPr marL="0" indent="0">
                  <a:buNone/>
                </a:pPr>
                <a:r>
                  <a:rPr lang="da-DK" dirty="0">
                    <a:solidFill>
                      <a:srgbClr val="FF0000"/>
                    </a:solidFill>
                  </a:rPr>
                  <a:t>These relationships form the cornerstone of Gaussian Process Regression!</a:t>
                </a:r>
              </a:p>
              <a:p>
                <a:pPr marL="0" indent="0">
                  <a:buNone/>
                </a:pPr>
                <a:endParaRPr lang="da-DK" dirty="0"/>
              </a:p>
              <a:p>
                <a:pPr marL="0" indent="0">
                  <a:buNone/>
                </a:pPr>
                <a:endParaRPr lang="da-DK" dirty="0"/>
              </a:p>
            </p:txBody>
          </p:sp>
        </mc:Choice>
        <mc:Fallback xmlns="">
          <p:sp>
            <p:nvSpPr>
              <p:cNvPr id="8" name="Content Placeholder 7">
                <a:extLst>
                  <a:ext uri="{FF2B5EF4-FFF2-40B4-BE49-F238E27FC236}">
                    <a16:creationId xmlns:a16="http://schemas.microsoft.com/office/drawing/2014/main" id="{541B25FC-90E3-4E93-B8EA-E33F9271C285}"/>
                  </a:ext>
                </a:extLst>
              </p:cNvPr>
              <p:cNvSpPr>
                <a:spLocks noGrp="1" noRot="1" noChangeAspect="1" noMove="1" noResize="1" noEditPoints="1" noAdjustHandles="1" noChangeArrowheads="1" noChangeShapeType="1" noTextEdit="1"/>
              </p:cNvSpPr>
              <p:nvPr>
                <p:ph idx="1"/>
              </p:nvPr>
            </p:nvSpPr>
            <p:spPr>
              <a:xfrm>
                <a:off x="431801" y="1307898"/>
                <a:ext cx="11325224" cy="4456111"/>
              </a:xfrm>
              <a:blipFill>
                <a:blip r:embed="rId6"/>
                <a:stretch>
                  <a:fillRect l="-1292" t="-1778" b="-18878"/>
                </a:stretch>
              </a:blipFill>
            </p:spPr>
            <p:txBody>
              <a:bodyPr/>
              <a:lstStyle/>
              <a:p>
                <a:r>
                  <a:rPr lang="da-DK">
                    <a:noFill/>
                  </a:rPr>
                  <a:t> </a:t>
                </a:r>
              </a:p>
            </p:txBody>
          </p:sp>
        </mc:Fallback>
      </mc:AlternateContent>
    </p:spTree>
    <p:custDataLst>
      <p:custData r:id="rId1"/>
      <p:custData r:id="rId2"/>
      <p:tags r:id="rId3"/>
    </p:custDataLst>
    <p:extLst>
      <p:ext uri="{BB962C8B-B14F-4D97-AF65-F5344CB8AC3E}">
        <p14:creationId xmlns:p14="http://schemas.microsoft.com/office/powerpoint/2010/main" val="132571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743367688872116"/>
</p:tagLst>
</file>

<file path=ppt/tags/tag10.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1.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1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0.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1.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26.xml><?xml version="1.0" encoding="utf-8"?>
<p:tagLst xmlns:a="http://schemas.openxmlformats.org/drawingml/2006/main" xmlns:r="http://schemas.openxmlformats.org/officeDocument/2006/relationships" xmlns:p="http://schemas.openxmlformats.org/presentationml/2006/main">
  <p:tag name="TEMPLAFYSLIDEID" val="636743367688872118"/>
</p:tagLst>
</file>

<file path=ppt/tags/tag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heme/theme1.xml><?xml version="1.0" encoding="utf-8"?>
<a:theme xmlns:a="http://schemas.openxmlformats.org/drawingml/2006/main" name="Blank">
  <a:themeElements>
    <a:clrScheme name="Danske Commodities">
      <a:dk1>
        <a:sysClr val="windowText" lastClr="000000"/>
      </a:dk1>
      <a:lt1>
        <a:sysClr val="window" lastClr="FFFFFF"/>
      </a:lt1>
      <a:dk2>
        <a:srgbClr val="002F5B"/>
      </a:dk2>
      <a:lt2>
        <a:srgbClr val="DD7749"/>
      </a:lt2>
      <a:accent1>
        <a:srgbClr val="69B0CC"/>
      </a:accent1>
      <a:accent2>
        <a:srgbClr val="1A4637"/>
      </a:accent2>
      <a:accent3>
        <a:srgbClr val="00B1B2"/>
      </a:accent3>
      <a:accent4>
        <a:srgbClr val="005086"/>
      </a:accent4>
      <a:accent5>
        <a:srgbClr val="3375A0"/>
      </a:accent5>
      <a:accent6>
        <a:srgbClr val="492A43"/>
      </a:accent6>
      <a:hlink>
        <a:srgbClr val="D2CDCD"/>
      </a:hlink>
      <a:folHlink>
        <a:srgbClr val="BBB9AF"/>
      </a:folHlink>
    </a:clrScheme>
    <a:fontScheme name="Danske Commoditi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16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extLst>
    <a:ext uri="{05A4C25C-085E-4340-85A3-A5531E510DB2}">
      <thm15:themeFamily xmlns:thm15="http://schemas.microsoft.com/office/thememl/2012/main" name="Presentation template (8).pptx" id="{C9064F08-E1F5-4F8F-AF07-2A06978C6E89}" vid="{F5397E3F-2304-497A-A89B-CA4107DF328E}"/>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enableDocumentContentUpdater":true,"documentContentValidatorConfiguration":{"enableDocumentContentValidator":false,"documentContentValidatorVersion":0},"slideId":"636845265181227096","version":"1.0"}]]></TemplafySlideTemplate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2.xml><?xml version="1.0" encoding="utf-8"?>
<TemplafySlideFormConfiguration><![CDATA[{"formFields":[],"formDataEntries":[]}]]></TemplafySlideFormConfiguration>
</file>

<file path=customXml/item2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4.xml><?xml version="1.0" encoding="utf-8"?>
<TemplafySlideFormConfiguration><![CDATA[{"formFields":[],"formDataEntries":[]}]]></TemplafySlideFormConfiguration>
</file>

<file path=customXml/item25.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6.xml><?xml version="1.0" encoding="utf-8"?>
<TemplafyTemplateConfiguration><![CDATA[{"elementsMetadata":[],"transformationConfigurations":[],"templateName":"Presentation template","templateDescription":"","enableDocumentContentUpdater":true,"version":"1.0"}]]></TemplafyTemplateConfiguration>
</file>

<file path=customXml/item27.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8.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0.xml><?xml version="1.0" encoding="utf-8"?>
<TemplafySlideFormConfiguration><![CDATA[{"formFields":[],"formDataEntries":[]}]]></TemplafySlideFormConfiguration>
</file>

<file path=customXml/item3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3.xml><?xml version="1.0" encoding="utf-8"?>
<TemplafySlideFormConfiguration><![CDATA[{"formFields":[],"formDataEntries":[]}]]></TemplafySlideFormConfiguration>
</file>

<file path=customXml/item3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5.xml><?xml version="1.0" encoding="utf-8"?>
<TemplafySlideFormConfiguration><![CDATA[{"formFields":[],"formDataEntries":[]}]]></TemplafySlideFormConfiguration>
</file>

<file path=customXml/item36.xml><?xml version="1.0" encoding="utf-8"?>
<TemplafySlideFormConfiguration><![CDATA[{"formFields":[],"formDataEntries":[]}]]></TemplafySlideFormConfiguration>
</file>

<file path=customXml/item37.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38.xml><?xml version="1.0" encoding="utf-8"?>
<TemplafySlideFormConfiguration><![CDATA[{"formFields":[],"formDataEntries":[]}]]></TemplafySlideFormConfiguration>
</file>

<file path=customXml/item3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0.xml><?xml version="1.0" encoding="utf-8"?>
<TemplafySlideFormConfiguration><![CDATA[{"formFields":[],"formDataEntries":[]}]]></TemplafySlideFormConfiguration>
</file>

<file path=customXml/item41.xml><?xml version="1.0" encoding="utf-8"?>
<TemplafySlideFormConfiguration><![CDATA[{"formFields":[],"formDataEntries":[]}]]></TemplafySlideFormConfiguration>
</file>

<file path=customXml/item42.xml><?xml version="1.0" encoding="utf-8"?>
<TemplafySlideFormConfiguration><![CDATA[{"formFields":[],"formDataEntries":[]}]]></TemplafySlideFormConfiguration>
</file>

<file path=customXml/item43.xml><?xml version="1.0" encoding="utf-8"?>
<TemplafySlideFormConfiguration><![CDATA[{"formFields":[],"formDataEntries":[]}]]></TemplafySlideFormConfiguration>
</file>

<file path=customXml/item4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5.xml><?xml version="1.0" encoding="utf-8"?>
<TemplafySlideFormConfiguration><![CDATA[{"formFields":[],"formDataEntries":[]}]]></TemplafySlideFormConfiguration>
</file>

<file path=customXml/item46.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47.xml><?xml version="1.0" encoding="utf-8"?>
<TemplafySlideTemplateConfiguration><![CDATA[{"elementsMetadata":[],"enableDocumentContentUpdater":true,"documentContentValidatorConfiguration":{"enableDocumentContentValidator":false,"documentContentValidatorVersion":0},"slideId":"636845265180758378","version":"1.0"}]]></TemplafySlideTemplateConfiguration>
</file>

<file path=customXml/item48.xml><?xml version="1.0" encoding="utf-8"?>
<TemplafySlideFormConfiguration><![CDATA[{"formFields":[],"formDataEntries":[]}]]></TemplafySlideFormConfiguration>
</file>

<file path=customXml/item4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xml><?xml version="1.0" encoding="utf-8"?>
<TemplafySlideFormConfiguration><![CDATA[{"formFields":[],"formDataEntries":[]}]]></TemplafySlideFormConfiguration>
</file>

<file path=customXml/item5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1.xml><?xml version="1.0" encoding="utf-8"?>
<TemplafySlideFormConfiguration><![CDATA[{"formFields":[],"formDataEntries":[]}]]></TemplafySlideFormConfiguration>
</file>

<file path=customXml/item5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3.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5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6.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FormConfiguration><![CDATA[{"formFields":[{"dataSource":"Classification","displayColumn":"classificationlabel","hideIfNoUserInteractionRequired":false,"distinct":true,"required":true,"autoSelectFirstOption":false,"defaultValue":"3","type":"dropDown","name":"Classification","label":"Classification","helpTexts":{"prefix":"","postfix":"To learn more about document classification please see the compliance section of the intranet"},"spacing":{},"fullyQualifiedName":"Classification"}],"formDataEntries":[]}]]></TemplafyFormConfiguration>
</file>

<file path=customXml/itemProps1.xml><?xml version="1.0" encoding="utf-8"?>
<ds:datastoreItem xmlns:ds="http://schemas.openxmlformats.org/officeDocument/2006/customXml" ds:itemID="{420D13E1-600A-4552-9E88-5C5946DC9924}">
  <ds:schemaRefs/>
</ds:datastoreItem>
</file>

<file path=customXml/itemProps10.xml><?xml version="1.0" encoding="utf-8"?>
<ds:datastoreItem xmlns:ds="http://schemas.openxmlformats.org/officeDocument/2006/customXml" ds:itemID="{24D251E7-71FE-476D-966F-3A3E95ECA29C}">
  <ds:schemaRefs/>
</ds:datastoreItem>
</file>

<file path=customXml/itemProps11.xml><?xml version="1.0" encoding="utf-8"?>
<ds:datastoreItem xmlns:ds="http://schemas.openxmlformats.org/officeDocument/2006/customXml" ds:itemID="{B2E9F93B-8871-48A0-915B-84B3144944C8}">
  <ds:schemaRefs/>
</ds:datastoreItem>
</file>

<file path=customXml/itemProps12.xml><?xml version="1.0" encoding="utf-8"?>
<ds:datastoreItem xmlns:ds="http://schemas.openxmlformats.org/officeDocument/2006/customXml" ds:itemID="{7003435C-625E-4AD2-850F-DA0E1CA5A920}">
  <ds:schemaRefs/>
</ds:datastoreItem>
</file>

<file path=customXml/itemProps13.xml><?xml version="1.0" encoding="utf-8"?>
<ds:datastoreItem xmlns:ds="http://schemas.openxmlformats.org/officeDocument/2006/customXml" ds:itemID="{1E7F5C08-CEA7-4BFF-9286-3A01378D490B}">
  <ds:schemaRefs/>
</ds:datastoreItem>
</file>

<file path=customXml/itemProps14.xml><?xml version="1.0" encoding="utf-8"?>
<ds:datastoreItem xmlns:ds="http://schemas.openxmlformats.org/officeDocument/2006/customXml" ds:itemID="{99675E78-00F5-4C7F-9419-DF7FEF98CF2B}">
  <ds:schemaRefs/>
</ds:datastoreItem>
</file>

<file path=customXml/itemProps15.xml><?xml version="1.0" encoding="utf-8"?>
<ds:datastoreItem xmlns:ds="http://schemas.openxmlformats.org/officeDocument/2006/customXml" ds:itemID="{79EDA0D0-9A7B-4381-AE3D-2E063A05ACCD}">
  <ds:schemaRefs/>
</ds:datastoreItem>
</file>

<file path=customXml/itemProps16.xml><?xml version="1.0" encoding="utf-8"?>
<ds:datastoreItem xmlns:ds="http://schemas.openxmlformats.org/officeDocument/2006/customXml" ds:itemID="{7D97228E-464A-484F-AA4A-5E325EBFABAD}">
  <ds:schemaRefs/>
</ds:datastoreItem>
</file>

<file path=customXml/itemProps17.xml><?xml version="1.0" encoding="utf-8"?>
<ds:datastoreItem xmlns:ds="http://schemas.openxmlformats.org/officeDocument/2006/customXml" ds:itemID="{4C02D7D0-0286-4A0E-B7D9-FF36F22F35E3}">
  <ds:schemaRefs/>
</ds:datastoreItem>
</file>

<file path=customXml/itemProps18.xml><?xml version="1.0" encoding="utf-8"?>
<ds:datastoreItem xmlns:ds="http://schemas.openxmlformats.org/officeDocument/2006/customXml" ds:itemID="{066DBD01-7766-4ADE-86FC-51A662DEA336}">
  <ds:schemaRefs/>
</ds:datastoreItem>
</file>

<file path=customXml/itemProps19.xml><?xml version="1.0" encoding="utf-8"?>
<ds:datastoreItem xmlns:ds="http://schemas.openxmlformats.org/officeDocument/2006/customXml" ds:itemID="{E253FAC7-9B56-454C-BCA8-E35543B02468}">
  <ds:schemaRefs/>
</ds:datastoreItem>
</file>

<file path=customXml/itemProps2.xml><?xml version="1.0" encoding="utf-8"?>
<ds:datastoreItem xmlns:ds="http://schemas.openxmlformats.org/officeDocument/2006/customXml" ds:itemID="{1B943C56-F950-4E80-A078-8A5C2E6210DB}">
  <ds:schemaRefs/>
</ds:datastoreItem>
</file>

<file path=customXml/itemProps20.xml><?xml version="1.0" encoding="utf-8"?>
<ds:datastoreItem xmlns:ds="http://schemas.openxmlformats.org/officeDocument/2006/customXml" ds:itemID="{C541DB31-FD8D-48D1-A994-F33FE75870E1}">
  <ds:schemaRefs/>
</ds:datastoreItem>
</file>

<file path=customXml/itemProps21.xml><?xml version="1.0" encoding="utf-8"?>
<ds:datastoreItem xmlns:ds="http://schemas.openxmlformats.org/officeDocument/2006/customXml" ds:itemID="{CF05A021-EE27-4066-B0AF-31A9888FE759}">
  <ds:schemaRefs/>
</ds:datastoreItem>
</file>

<file path=customXml/itemProps22.xml><?xml version="1.0" encoding="utf-8"?>
<ds:datastoreItem xmlns:ds="http://schemas.openxmlformats.org/officeDocument/2006/customXml" ds:itemID="{98308AEE-D3C7-4CAD-8EE0-29C21B2863D1}">
  <ds:schemaRefs/>
</ds:datastoreItem>
</file>

<file path=customXml/itemProps23.xml><?xml version="1.0" encoding="utf-8"?>
<ds:datastoreItem xmlns:ds="http://schemas.openxmlformats.org/officeDocument/2006/customXml" ds:itemID="{73B02DB1-3EE8-4130-B5CF-D81AB9083848}">
  <ds:schemaRefs/>
</ds:datastoreItem>
</file>

<file path=customXml/itemProps24.xml><?xml version="1.0" encoding="utf-8"?>
<ds:datastoreItem xmlns:ds="http://schemas.openxmlformats.org/officeDocument/2006/customXml" ds:itemID="{98EF18BE-1F2F-4C4F-B16C-B44A85FF5E64}">
  <ds:schemaRefs/>
</ds:datastoreItem>
</file>

<file path=customXml/itemProps25.xml><?xml version="1.0" encoding="utf-8"?>
<ds:datastoreItem xmlns:ds="http://schemas.openxmlformats.org/officeDocument/2006/customXml" ds:itemID="{18D6D631-D991-4A6A-BE27-2D65C454736A}">
  <ds:schemaRefs/>
</ds:datastoreItem>
</file>

<file path=customXml/itemProps26.xml><?xml version="1.0" encoding="utf-8"?>
<ds:datastoreItem xmlns:ds="http://schemas.openxmlformats.org/officeDocument/2006/customXml" ds:itemID="{BE9F0B37-8E5E-44B3-A5A2-295809C64FD8}">
  <ds:schemaRefs/>
</ds:datastoreItem>
</file>

<file path=customXml/itemProps27.xml><?xml version="1.0" encoding="utf-8"?>
<ds:datastoreItem xmlns:ds="http://schemas.openxmlformats.org/officeDocument/2006/customXml" ds:itemID="{ED8F98CA-5F32-401A-A2EF-1D1B9D3B634E}">
  <ds:schemaRefs/>
</ds:datastoreItem>
</file>

<file path=customXml/itemProps28.xml><?xml version="1.0" encoding="utf-8"?>
<ds:datastoreItem xmlns:ds="http://schemas.openxmlformats.org/officeDocument/2006/customXml" ds:itemID="{F92125D9-880F-403F-8B75-B15B29C1B430}">
  <ds:schemaRefs/>
</ds:datastoreItem>
</file>

<file path=customXml/itemProps29.xml><?xml version="1.0" encoding="utf-8"?>
<ds:datastoreItem xmlns:ds="http://schemas.openxmlformats.org/officeDocument/2006/customXml" ds:itemID="{000624E1-6045-4895-B582-1552FCCF205D}">
  <ds:schemaRefs/>
</ds:datastoreItem>
</file>

<file path=customXml/itemProps3.xml><?xml version="1.0" encoding="utf-8"?>
<ds:datastoreItem xmlns:ds="http://schemas.openxmlformats.org/officeDocument/2006/customXml" ds:itemID="{5F0E55E1-E112-49DF-82A6-308427439A24}">
  <ds:schemaRefs/>
</ds:datastoreItem>
</file>

<file path=customXml/itemProps30.xml><?xml version="1.0" encoding="utf-8"?>
<ds:datastoreItem xmlns:ds="http://schemas.openxmlformats.org/officeDocument/2006/customXml" ds:itemID="{F4CA86BD-52B3-4C32-B28F-922B12E5CDFB}">
  <ds:schemaRefs/>
</ds:datastoreItem>
</file>

<file path=customXml/itemProps31.xml><?xml version="1.0" encoding="utf-8"?>
<ds:datastoreItem xmlns:ds="http://schemas.openxmlformats.org/officeDocument/2006/customXml" ds:itemID="{4BE50562-D1A8-4EC5-8831-DD08912B93A2}">
  <ds:schemaRefs/>
</ds:datastoreItem>
</file>

<file path=customXml/itemProps32.xml><?xml version="1.0" encoding="utf-8"?>
<ds:datastoreItem xmlns:ds="http://schemas.openxmlformats.org/officeDocument/2006/customXml" ds:itemID="{CC748F7D-5CF5-4BB1-A091-1C0C4202BEF5}">
  <ds:schemaRefs/>
</ds:datastoreItem>
</file>

<file path=customXml/itemProps33.xml><?xml version="1.0" encoding="utf-8"?>
<ds:datastoreItem xmlns:ds="http://schemas.openxmlformats.org/officeDocument/2006/customXml" ds:itemID="{309BB07D-D85B-402B-8536-84AE7449742C}">
  <ds:schemaRefs/>
</ds:datastoreItem>
</file>

<file path=customXml/itemProps34.xml><?xml version="1.0" encoding="utf-8"?>
<ds:datastoreItem xmlns:ds="http://schemas.openxmlformats.org/officeDocument/2006/customXml" ds:itemID="{D0CFCAA7-240C-4069-87DA-A2934EA27E62}">
  <ds:schemaRefs/>
</ds:datastoreItem>
</file>

<file path=customXml/itemProps35.xml><?xml version="1.0" encoding="utf-8"?>
<ds:datastoreItem xmlns:ds="http://schemas.openxmlformats.org/officeDocument/2006/customXml" ds:itemID="{4FD50A1F-A01D-4CAB-BD2D-4A0F9C92C108}">
  <ds:schemaRefs/>
</ds:datastoreItem>
</file>

<file path=customXml/itemProps36.xml><?xml version="1.0" encoding="utf-8"?>
<ds:datastoreItem xmlns:ds="http://schemas.openxmlformats.org/officeDocument/2006/customXml" ds:itemID="{B3DFB7CD-DA3B-4073-B2DD-189883ADF5A0}">
  <ds:schemaRefs/>
</ds:datastoreItem>
</file>

<file path=customXml/itemProps37.xml><?xml version="1.0" encoding="utf-8"?>
<ds:datastoreItem xmlns:ds="http://schemas.openxmlformats.org/officeDocument/2006/customXml" ds:itemID="{5CD5E058-0E22-4922-B4F6-BC6ACB1E816E}">
  <ds:schemaRefs/>
</ds:datastoreItem>
</file>

<file path=customXml/itemProps38.xml><?xml version="1.0" encoding="utf-8"?>
<ds:datastoreItem xmlns:ds="http://schemas.openxmlformats.org/officeDocument/2006/customXml" ds:itemID="{2FFD88BC-EC13-4A41-B7B3-EC4C3AAA3285}">
  <ds:schemaRefs/>
</ds:datastoreItem>
</file>

<file path=customXml/itemProps39.xml><?xml version="1.0" encoding="utf-8"?>
<ds:datastoreItem xmlns:ds="http://schemas.openxmlformats.org/officeDocument/2006/customXml" ds:itemID="{DE95B090-D0AE-4782-AF4E-995F1F462767}">
  <ds:schemaRefs/>
</ds:datastoreItem>
</file>

<file path=customXml/itemProps4.xml><?xml version="1.0" encoding="utf-8"?>
<ds:datastoreItem xmlns:ds="http://schemas.openxmlformats.org/officeDocument/2006/customXml" ds:itemID="{E7D0FA61-C9FA-4659-8620-26B09A17B488}">
  <ds:schemaRefs/>
</ds:datastoreItem>
</file>

<file path=customXml/itemProps40.xml><?xml version="1.0" encoding="utf-8"?>
<ds:datastoreItem xmlns:ds="http://schemas.openxmlformats.org/officeDocument/2006/customXml" ds:itemID="{D1BA7CE2-0955-4D9B-BC9D-57F6FFE9806D}">
  <ds:schemaRefs/>
</ds:datastoreItem>
</file>

<file path=customXml/itemProps41.xml><?xml version="1.0" encoding="utf-8"?>
<ds:datastoreItem xmlns:ds="http://schemas.openxmlformats.org/officeDocument/2006/customXml" ds:itemID="{272AB151-018E-412A-A39A-5EFAD8C5EA17}">
  <ds:schemaRefs/>
</ds:datastoreItem>
</file>

<file path=customXml/itemProps42.xml><?xml version="1.0" encoding="utf-8"?>
<ds:datastoreItem xmlns:ds="http://schemas.openxmlformats.org/officeDocument/2006/customXml" ds:itemID="{0AC67D3F-EE16-445B-8188-5DA375CC75F6}">
  <ds:schemaRefs/>
</ds:datastoreItem>
</file>

<file path=customXml/itemProps43.xml><?xml version="1.0" encoding="utf-8"?>
<ds:datastoreItem xmlns:ds="http://schemas.openxmlformats.org/officeDocument/2006/customXml" ds:itemID="{3B91A596-23B8-43E3-8757-801E6E1539A3}">
  <ds:schemaRefs/>
</ds:datastoreItem>
</file>

<file path=customXml/itemProps44.xml><?xml version="1.0" encoding="utf-8"?>
<ds:datastoreItem xmlns:ds="http://schemas.openxmlformats.org/officeDocument/2006/customXml" ds:itemID="{BC6981F0-9D36-4836-96E4-9D83A8A3B623}">
  <ds:schemaRefs/>
</ds:datastoreItem>
</file>

<file path=customXml/itemProps45.xml><?xml version="1.0" encoding="utf-8"?>
<ds:datastoreItem xmlns:ds="http://schemas.openxmlformats.org/officeDocument/2006/customXml" ds:itemID="{0EE43819-E78E-471C-906E-53BCFBDA2451}">
  <ds:schemaRefs/>
</ds:datastoreItem>
</file>

<file path=customXml/itemProps46.xml><?xml version="1.0" encoding="utf-8"?>
<ds:datastoreItem xmlns:ds="http://schemas.openxmlformats.org/officeDocument/2006/customXml" ds:itemID="{8B5E2498-CD88-4D78-A3CD-566DB3969BD5}">
  <ds:schemaRefs/>
</ds:datastoreItem>
</file>

<file path=customXml/itemProps47.xml><?xml version="1.0" encoding="utf-8"?>
<ds:datastoreItem xmlns:ds="http://schemas.openxmlformats.org/officeDocument/2006/customXml" ds:itemID="{CE4891E4-1261-45CA-BF53-BD180A76828E}">
  <ds:schemaRefs/>
</ds:datastoreItem>
</file>

<file path=customXml/itemProps48.xml><?xml version="1.0" encoding="utf-8"?>
<ds:datastoreItem xmlns:ds="http://schemas.openxmlformats.org/officeDocument/2006/customXml" ds:itemID="{E3FA105F-2747-4ADA-8D77-679D185F74CB}">
  <ds:schemaRefs/>
</ds:datastoreItem>
</file>

<file path=customXml/itemProps49.xml><?xml version="1.0" encoding="utf-8"?>
<ds:datastoreItem xmlns:ds="http://schemas.openxmlformats.org/officeDocument/2006/customXml" ds:itemID="{8A52EE6D-196A-49AF-9881-99BBBCE2D231}">
  <ds:schemaRefs/>
</ds:datastoreItem>
</file>

<file path=customXml/itemProps5.xml><?xml version="1.0" encoding="utf-8"?>
<ds:datastoreItem xmlns:ds="http://schemas.openxmlformats.org/officeDocument/2006/customXml" ds:itemID="{E15104B5-7E90-4369-A767-1A4487C44DA8}">
  <ds:schemaRefs/>
</ds:datastoreItem>
</file>

<file path=customXml/itemProps50.xml><?xml version="1.0" encoding="utf-8"?>
<ds:datastoreItem xmlns:ds="http://schemas.openxmlformats.org/officeDocument/2006/customXml" ds:itemID="{7C410564-527C-495D-9AF2-CE80AF10530D}">
  <ds:schemaRefs/>
</ds:datastoreItem>
</file>

<file path=customXml/itemProps51.xml><?xml version="1.0" encoding="utf-8"?>
<ds:datastoreItem xmlns:ds="http://schemas.openxmlformats.org/officeDocument/2006/customXml" ds:itemID="{7227B507-D15B-4782-8E8F-2FA8E38D78A6}">
  <ds:schemaRefs/>
</ds:datastoreItem>
</file>

<file path=customXml/itemProps52.xml><?xml version="1.0" encoding="utf-8"?>
<ds:datastoreItem xmlns:ds="http://schemas.openxmlformats.org/officeDocument/2006/customXml" ds:itemID="{520B5FD0-4917-432A-873C-AA47E1141782}">
  <ds:schemaRefs/>
</ds:datastoreItem>
</file>

<file path=customXml/itemProps53.xml><?xml version="1.0" encoding="utf-8"?>
<ds:datastoreItem xmlns:ds="http://schemas.openxmlformats.org/officeDocument/2006/customXml" ds:itemID="{2F670734-6CCD-4C7D-9296-40AC0A1DD8EF}">
  <ds:schemaRefs/>
</ds:datastoreItem>
</file>

<file path=customXml/itemProps54.xml><?xml version="1.0" encoding="utf-8"?>
<ds:datastoreItem xmlns:ds="http://schemas.openxmlformats.org/officeDocument/2006/customXml" ds:itemID="{E4CDE441-F810-44CB-B310-26A5636610DA}">
  <ds:schemaRefs/>
</ds:datastoreItem>
</file>

<file path=customXml/itemProps6.xml><?xml version="1.0" encoding="utf-8"?>
<ds:datastoreItem xmlns:ds="http://schemas.openxmlformats.org/officeDocument/2006/customXml" ds:itemID="{0C2905E8-836A-40D0-AEB8-CDCD9C52A6AB}">
  <ds:schemaRefs/>
</ds:datastoreItem>
</file>

<file path=customXml/itemProps7.xml><?xml version="1.0" encoding="utf-8"?>
<ds:datastoreItem xmlns:ds="http://schemas.openxmlformats.org/officeDocument/2006/customXml" ds:itemID="{7F991F72-56C5-424D-A5ED-17363B935D0E}">
  <ds:schemaRefs/>
</ds:datastoreItem>
</file>

<file path=customXml/itemProps8.xml><?xml version="1.0" encoding="utf-8"?>
<ds:datastoreItem xmlns:ds="http://schemas.openxmlformats.org/officeDocument/2006/customXml" ds:itemID="{93BBF5D9-4FDF-4075-A982-5517F7C0D601}">
  <ds:schemaRefs/>
</ds:datastoreItem>
</file>

<file path=customXml/itemProps9.xml><?xml version="1.0" encoding="utf-8"?>
<ds:datastoreItem xmlns:ds="http://schemas.openxmlformats.org/officeDocument/2006/customXml" ds:itemID="{97EC287E-AA16-4BA5-8D02-531B775D2B37}">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2747</Words>
  <Application>Microsoft Office PowerPoint</Application>
  <PresentationFormat>Widescreen</PresentationFormat>
  <Paragraphs>367</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Franklin Gothic Book</vt:lpstr>
      <vt:lpstr>Tahoma</vt:lpstr>
      <vt:lpstr>Wingdings</vt:lpstr>
      <vt:lpstr>Blank</vt:lpstr>
      <vt:lpstr>Gaussian processes</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Multivariate Gaussian Distribution</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Gaussian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2020-08-25T10:29:27Z</dcterms:created>
  <dcterms:modified xsi:type="dcterms:W3CDTF">2020-08-31T07:59:21Z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2019-01-31T10:15:17.6338705</vt:lpwstr>
  </property>
</Properties>
</file>