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8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23" r:id="rId26"/>
    <p:sldId id="303" r:id="rId27"/>
    <p:sldId id="304" r:id="rId28"/>
    <p:sldId id="305" r:id="rId29"/>
    <p:sldId id="308" r:id="rId30"/>
    <p:sldId id="309" r:id="rId31"/>
    <p:sldId id="310" r:id="rId32"/>
    <p:sldId id="311" r:id="rId33"/>
    <p:sldId id="312" r:id="rId34"/>
    <p:sldId id="315" r:id="rId35"/>
    <p:sldId id="314" r:id="rId36"/>
    <p:sldId id="321" r:id="rId37"/>
    <p:sldId id="322" r:id="rId38"/>
    <p:sldId id="316" r:id="rId39"/>
    <p:sldId id="317" r:id="rId40"/>
    <p:sldId id="318" r:id="rId41"/>
    <p:sldId id="319" r:id="rId42"/>
    <p:sldId id="320" r:id="rId43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FEA"/>
    <a:srgbClr val="007E4F"/>
    <a:srgbClr val="009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690" y="-114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6794500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914501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Objektorienterad programmering d2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11238"/>
            <a:ext cx="5284273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914501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6208" y="9411238"/>
            <a:ext cx="1358292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914501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5A0215-4157-4B3F-AAAC-7DB457C7F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31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4486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914501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Objektorienterad programmering d2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15" y="2"/>
            <a:ext cx="2944486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914501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2950"/>
            <a:ext cx="4951412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049" y="4704850"/>
            <a:ext cx="4980405" cy="445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1238"/>
            <a:ext cx="2944486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914501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15" y="9411238"/>
            <a:ext cx="2944486" cy="49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914501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E78448-C8A2-47F5-9484-4E8EC84322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0737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450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5695" indent="-275268" defTabSz="91450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01070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1499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81927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22355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62783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03212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43638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>
                <a:latin typeface="Times New Roman" pitchFamily="18" charset="0"/>
              </a:rPr>
              <a:t>Objektorienterad programmering d2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450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5695" indent="-275268" defTabSz="91450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01070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1499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81927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22355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62783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03212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43638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mtClean="0">
                <a:latin typeface="Times New Roman" pitchFamily="18" charset="0"/>
              </a:rPr>
              <a:t>DAT050, 13/14, lp 2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501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5695" indent="-275268" defTabSz="91450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01070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1499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81927" indent="-220214" defTabSz="914501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22355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62783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03212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43638" indent="-220214" defTabSz="9145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DF5B7DB-31B1-459B-8876-BED44B9A2FB4}" type="slidenum">
              <a:rPr lang="en-GB" smtClean="0">
                <a:latin typeface="Times New Roman" pitchFamily="18" charset="0"/>
              </a:rPr>
              <a:pPr/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2950"/>
            <a:ext cx="4953000" cy="3714750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700" dirty="0" err="1">
                <a:latin typeface="Arial" pitchFamily="34" charset="0"/>
                <a:cs typeface="Arial" pitchFamily="34" charset="0"/>
              </a:rPr>
              <a:t>som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C …</a:t>
            </a:r>
          </a:p>
          <a:p>
            <a:pPr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+= </a:t>
            </a:r>
          </a:p>
          <a:p>
            <a:pPr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++ </a:t>
            </a:r>
          </a:p>
          <a:p>
            <a:pPr>
              <a:defRPr/>
            </a:pPr>
            <a:endParaRPr lang="en-GB" sz="17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sz="1700" dirty="0" err="1">
                <a:latin typeface="Arial" pitchFamily="34" charset="0"/>
                <a:cs typeface="Arial" pitchFamily="34" charset="0"/>
              </a:rPr>
              <a:t>etc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GB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700" u="sng" dirty="0" err="1">
                <a:latin typeface="Arial" pitchFamily="34" charset="0"/>
                <a:cs typeface="Arial" pitchFamily="34" charset="0"/>
              </a:rPr>
              <a:t>Variabler</a:t>
            </a:r>
            <a:r>
              <a:rPr lang="en-GB" sz="1700" u="sng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1700" u="sng" dirty="0" err="1">
                <a:latin typeface="Arial" pitchFamily="34" charset="0"/>
                <a:cs typeface="Arial" pitchFamily="34" charset="0"/>
              </a:rPr>
              <a:t>metoder</a:t>
            </a:r>
            <a:endParaRPr lang="en-GB" sz="1700" u="sng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dirty="0">
                <a:latin typeface="Arial" pitchFamily="34" charset="0"/>
                <a:cs typeface="Arial" pitchFamily="34" charset="0"/>
              </a:rPr>
              <a:t>Ok med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I,j,k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,…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för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loopräknare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o.likn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1700" dirty="0">
                <a:latin typeface="Arial" pitchFamily="34" charset="0"/>
                <a:cs typeface="Arial" pitchFamily="34" charset="0"/>
              </a:rPr>
              <a:t>amount   (of what?)</a:t>
            </a:r>
          </a:p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inte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‘elements’,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utan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‘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noOfElements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’</a:t>
            </a: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u="sng" dirty="0" err="1">
                <a:latin typeface="Arial" pitchFamily="34" charset="0"/>
                <a:cs typeface="Arial" pitchFamily="34" charset="0"/>
              </a:rPr>
              <a:t>Klasser</a:t>
            </a:r>
            <a:endParaRPr lang="en-GB" sz="1700" u="sng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r>
              <a:rPr lang="en-GB" sz="17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amn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40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700" dirty="0">
                <a:latin typeface="Arial" pitchFamily="34" charset="0"/>
                <a:cs typeface="Arial" pitchFamily="34" charset="0"/>
              </a:rPr>
              <a:t>plus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ytterligare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information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som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gås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igenom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senare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3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/>
              <a:t>Objektorienterad</a:t>
            </a:r>
            <a:r>
              <a:rPr lang="en-GB" dirty="0" smtClean="0"/>
              <a:t> </a:t>
            </a:r>
            <a:r>
              <a:rPr lang="en-GB" dirty="0" err="1" smtClean="0"/>
              <a:t>programmering</a:t>
            </a:r>
            <a:r>
              <a:rPr lang="en-GB" dirty="0" smtClean="0"/>
              <a:t> d2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96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Fields –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instansvariabler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dataattribut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Constructors –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initiering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–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varför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?</a:t>
            </a:r>
          </a:p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700" dirty="0" err="1">
                <a:latin typeface="Arial" pitchFamily="34" charset="0"/>
                <a:cs typeface="Arial" pitchFamily="34" charset="0"/>
              </a:rPr>
              <a:t>Ungefär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som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C:</a:t>
            </a:r>
          </a:p>
          <a:p>
            <a:pPr marL="715695" lvl="1" indent="-275268" eaLnBrk="1" hangingPunct="1">
              <a:buFont typeface="Courier New" pitchFamily="49" charset="0"/>
              <a:buChar char="o"/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parameters</a:t>
            </a:r>
          </a:p>
          <a:p>
            <a:pPr marL="715695" lvl="1" indent="-275268" eaLnBrk="1" hangingPunct="1">
              <a:buFont typeface="Courier New" pitchFamily="49" charset="0"/>
              <a:buChar char="o"/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assignment statements</a:t>
            </a:r>
          </a:p>
          <a:p>
            <a:pPr marL="275268" indent="-275268" eaLnBrk="1" hangingPunct="1">
              <a:buFont typeface="Courier New" pitchFamily="49" charset="0"/>
              <a:buChar char="o"/>
              <a:defRPr/>
            </a:pPr>
            <a:endParaRPr lang="en-GB" sz="17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38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Notes Placeholder 2"/>
          <p:cNvSpPr>
            <a:spLocks noGrp="1"/>
          </p:cNvSpPr>
          <p:nvPr>
            <p:ph type="body" idx="1"/>
          </p:nvPr>
        </p:nvSpPr>
        <p:spPr>
          <a:xfrm>
            <a:off x="907048" y="4704850"/>
            <a:ext cx="5453608" cy="4457470"/>
          </a:xfrm>
        </p:spPr>
        <p:txBody>
          <a:bodyPr/>
          <a:lstStyle/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Vilka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set/get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skall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man ha?</a:t>
            </a: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500" dirty="0">
                <a:latin typeface="Courier New" pitchFamily="49" charset="0"/>
                <a:cs typeface="Courier New" pitchFamily="49" charset="0"/>
              </a:rPr>
              <a:t>class Item {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private String id;	     //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konstanrt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;  //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konstant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private String price;  //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kan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ändras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public Item(...) { ... }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getId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() { ... }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getDescr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() { ... }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() { ... }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newPrice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) {...}</a:t>
            </a:r>
            <a:br>
              <a:rPr lang="en-GB" sz="1500" dirty="0">
                <a:latin typeface="Courier New" pitchFamily="49" charset="0"/>
                <a:cs typeface="Courier New" pitchFamily="49" charset="0"/>
              </a:rPr>
            </a:br>
            <a:r>
              <a:rPr lang="en-GB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5062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Notes Placeholder 2"/>
          <p:cNvSpPr>
            <a:spLocks noGrp="1"/>
          </p:cNvSpPr>
          <p:nvPr>
            <p:ph type="body" idx="3"/>
          </p:nvPr>
        </p:nvSpPr>
        <p:spPr>
          <a:xfrm>
            <a:off x="907049" y="4704850"/>
            <a:ext cx="4980405" cy="4457470"/>
          </a:xfrm>
        </p:spPr>
        <p:txBody>
          <a:bodyPr/>
          <a:lstStyle/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Enkelriktning</a:t>
            </a:r>
            <a:endParaRPr lang="en-GB" sz="1700" dirty="0">
              <a:latin typeface="Arial" pitchFamily="34" charset="0"/>
              <a:cs typeface="Arial" pitchFamily="34" charset="0"/>
            </a:endParaRP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Jfr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C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som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saknar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inkapsling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TicketMachine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GB" sz="1700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price;</a:t>
            </a:r>
            <a:br>
              <a:rPr lang="en-GB" sz="1700" dirty="0">
                <a:latin typeface="Arial" pitchFamily="34" charset="0"/>
                <a:cs typeface="Arial" pitchFamily="34" charset="0"/>
              </a:rPr>
            </a:br>
            <a:r>
              <a:rPr lang="en-GB" sz="1700" dirty="0">
                <a:latin typeface="Arial" pitchFamily="34" charset="0"/>
                <a:cs typeface="Arial" pitchFamily="34" charset="0"/>
              </a:rPr>
              <a:t>    …</a:t>
            </a:r>
          </a:p>
          <a:p>
            <a:r>
              <a:rPr lang="en-GB" sz="17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TicketMachine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tm;</a:t>
            </a:r>
          </a:p>
          <a:p>
            <a:r>
              <a:rPr lang="en-GB" sz="1700" dirty="0" err="1">
                <a:latin typeface="Arial" pitchFamily="34" charset="0"/>
                <a:cs typeface="Arial" pitchFamily="34" charset="0"/>
              </a:rPr>
              <a:t>tm.price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= -400;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9392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700" dirty="0">
                <a:latin typeface="Arial" pitchFamily="34" charset="0"/>
                <a:cs typeface="Arial" pitchFamily="34" charset="0"/>
              </a:rPr>
              <a:t>out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är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ett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objekt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(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jfr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700" dirty="0" err="1">
                <a:latin typeface="Arial" pitchFamily="34" charset="0"/>
                <a:cs typeface="Arial" pitchFamily="34" charset="0"/>
              </a:rPr>
              <a:t>stdout</a:t>
            </a:r>
            <a:r>
              <a:rPr lang="en-GB" sz="1700" dirty="0">
                <a:latin typeface="Arial" pitchFamily="34" charset="0"/>
                <a:cs typeface="Arial" pitchFamily="34" charset="0"/>
              </a:rPr>
              <a:t> I C)</a:t>
            </a:r>
            <a:endParaRPr lang="en-GB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600">
                <a:latin typeface="Lucida Grande" charset="0"/>
                <a:sym typeface="Lucida Grande" charset="0"/>
              </a:rPr>
              <a:t>try out in codepad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600">
                <a:latin typeface="Lucida Grande" charset="0"/>
                <a:sym typeface="Lucida Grande" charset="0"/>
              </a:rPr>
              <a:t>then: write class person live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79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7"/>
          <p:cNvSpPr>
            <a:spLocks noGrp="1" noChangeArrowheads="1"/>
          </p:cNvSpPr>
          <p:nvPr>
            <p:ph type="body" idx="3"/>
          </p:nvPr>
        </p:nvSpPr>
        <p:spPr>
          <a:xfrm>
            <a:off x="1065061" y="4720217"/>
            <a:ext cx="4901399" cy="4821627"/>
          </a:xfrm>
          <a:noFill/>
          <a:ln/>
        </p:spPr>
        <p:txBody>
          <a:bodyPr/>
          <a:lstStyle/>
          <a:p>
            <a:endParaRPr lang="sv-SE" sz="1500" dirty="0">
              <a:latin typeface="Arial" pitchFamily="34" charset="0"/>
            </a:endParaRPr>
          </a:p>
          <a:p>
            <a:endParaRPr lang="sv-SE" sz="1500" dirty="0">
              <a:latin typeface="Arial" pitchFamily="34" charset="0"/>
            </a:endParaRPr>
          </a:p>
          <a:p>
            <a:endParaRPr lang="sv-SE" sz="1500" dirty="0">
              <a:latin typeface="Arial" pitchFamily="34" charset="0"/>
            </a:endParaRPr>
          </a:p>
          <a:p>
            <a:endParaRPr lang="sv-SE" sz="1500" dirty="0">
              <a:latin typeface="Arial" pitchFamily="34" charset="0"/>
            </a:endParaRPr>
          </a:p>
          <a:p>
            <a:endParaRPr lang="sv-SE" sz="1500" dirty="0">
              <a:latin typeface="Arial" pitchFamily="34" charset="0"/>
            </a:endParaRPr>
          </a:p>
          <a:p>
            <a:pPr algn="ctr"/>
            <a:r>
              <a:rPr lang="sv-SE" sz="1500" dirty="0">
                <a:latin typeface="Arial" pitchFamily="34" charset="0"/>
              </a:rPr>
              <a:t>DEMO – nästa bild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600" dirty="0">
                <a:latin typeface="Lucida Grande" charset="0"/>
                <a:sym typeface="Lucida Grande" charset="0"/>
              </a:rPr>
              <a:t>write method in </a:t>
            </a:r>
            <a:r>
              <a:rPr lang="en-US" sz="1600" dirty="0" err="1">
                <a:latin typeface="Lucida Grande" charset="0"/>
                <a:sym typeface="Lucida Grande" charset="0"/>
              </a:rPr>
              <a:t>BlueJ</a:t>
            </a:r>
            <a:r>
              <a:rPr lang="en-US" sz="1600" dirty="0">
                <a:latin typeface="Lucida Grande" charset="0"/>
                <a:sym typeface="Lucida Grande" charset="0"/>
              </a:rPr>
              <a:t>;</a:t>
            </a:r>
          </a:p>
          <a:p>
            <a:r>
              <a:rPr lang="en-US" sz="1600" dirty="0">
                <a:latin typeface="Lucida Grande" charset="0"/>
                <a:sym typeface="Lucida Grande" charset="0"/>
              </a:rPr>
              <a:t>first: do it wrong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721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979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97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55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300" dirty="0">
              <a:latin typeface="Lucida Grande" charset="0"/>
              <a:sym typeface="Lucida Grande" charset="0"/>
            </a:endParaRPr>
          </a:p>
          <a:p>
            <a:pPr>
              <a:defRPr/>
            </a:pPr>
            <a:endParaRPr lang="en-US" sz="2300" dirty="0">
              <a:latin typeface="Lucida Grande" charset="0"/>
              <a:sym typeface="Lucida Grande" charset="0"/>
            </a:endParaRPr>
          </a:p>
          <a:p>
            <a:pPr>
              <a:defRPr/>
            </a:pPr>
            <a:endParaRPr lang="en-US" sz="2300" dirty="0">
              <a:latin typeface="Lucida Grande" charset="0"/>
              <a:sym typeface="Lucida Grande" charset="0"/>
            </a:endParaRPr>
          </a:p>
          <a:p>
            <a:pPr>
              <a:defRPr/>
            </a:pPr>
            <a:r>
              <a:rPr lang="en-US" sz="2300" dirty="0">
                <a:latin typeface="Lucida Grande" charset="0"/>
                <a:sym typeface="Lucida Grande" charset="0"/>
              </a:rPr>
              <a:t>Om </a:t>
            </a:r>
            <a:r>
              <a:rPr lang="en-US" sz="2300" dirty="0" err="1">
                <a:latin typeface="Lucida Grande" charset="0"/>
                <a:sym typeface="Lucida Grande" charset="0"/>
              </a:rPr>
              <a:t>tid</a:t>
            </a:r>
            <a:r>
              <a:rPr lang="en-US" sz="2300" dirty="0">
                <a:latin typeface="Lucida Grande" charset="0"/>
                <a:sym typeface="Lucida Grande" charset="0"/>
              </a:rPr>
              <a:t> </a:t>
            </a:r>
            <a:r>
              <a:rPr lang="en-US" sz="2300" dirty="0" err="1">
                <a:latin typeface="Lucida Grande" charset="0"/>
                <a:sym typeface="Lucida Grande" charset="0"/>
              </a:rPr>
              <a:t>över</a:t>
            </a:r>
            <a:r>
              <a:rPr lang="en-US" sz="2300" dirty="0">
                <a:latin typeface="Lucida Grande" charset="0"/>
                <a:sym typeface="Lucida Grande" charset="0"/>
              </a:rPr>
              <a:t> – ta </a:t>
            </a:r>
            <a:r>
              <a:rPr lang="en-US" sz="2300" dirty="0" err="1">
                <a:latin typeface="Lucida Grande" charset="0"/>
                <a:sym typeface="Lucida Grande" charset="0"/>
              </a:rPr>
              <a:t>paketexemplet</a:t>
            </a:r>
            <a:endParaRPr lang="en-GB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sz="1500" dirty="0">
                <a:latin typeface="Arial" pitchFamily="34" charset="0"/>
              </a:rPr>
              <a:t>White box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>
                <a:latin typeface="Lucida Grande" charset="0"/>
                <a:sym typeface="Lucida Grande" charset="0"/>
              </a:rPr>
              <a:t>Return </a:t>
            </a:r>
            <a:r>
              <a:rPr lang="en-US" sz="1700" dirty="0" err="1">
                <a:latin typeface="Lucida Grande" charset="0"/>
                <a:sym typeface="Lucida Grande" charset="0"/>
              </a:rPr>
              <a:t>måste</a:t>
            </a:r>
            <a:r>
              <a:rPr lang="en-US" sz="1700" dirty="0">
                <a:latin typeface="Lucida Grande" charset="0"/>
                <a:sym typeface="Lucida Grande" charset="0"/>
              </a:rPr>
              <a:t> </a:t>
            </a:r>
            <a:r>
              <a:rPr lang="en-US" sz="1700" dirty="0" err="1">
                <a:latin typeface="Lucida Grande" charset="0"/>
                <a:sym typeface="Lucida Grande" charset="0"/>
              </a:rPr>
              <a:t>nås</a:t>
            </a:r>
            <a:r>
              <a:rPr lang="en-US" sz="1700" dirty="0">
                <a:latin typeface="Lucida Grande" charset="0"/>
                <a:sym typeface="Lucida Grande" charset="0"/>
              </a:rPr>
              <a:t> </a:t>
            </a:r>
            <a:r>
              <a:rPr lang="en-US" sz="1700" dirty="0" err="1">
                <a:latin typeface="Lucida Grande" charset="0"/>
                <a:sym typeface="Lucida Grande" charset="0"/>
              </a:rPr>
              <a:t>i</a:t>
            </a:r>
            <a:r>
              <a:rPr lang="en-US" sz="1700" dirty="0">
                <a:latin typeface="Lucida Grande" charset="0"/>
                <a:sym typeface="Lucida Grande" charset="0"/>
              </a:rPr>
              <a:t> </a:t>
            </a:r>
            <a:r>
              <a:rPr lang="en-US" sz="1700" dirty="0" err="1">
                <a:latin typeface="Lucida Grande" charset="0"/>
                <a:sym typeface="Lucida Grande" charset="0"/>
              </a:rPr>
              <a:t>alla</a:t>
            </a:r>
            <a:r>
              <a:rPr lang="en-US" sz="1700" dirty="0">
                <a:latin typeface="Lucida Grande" charset="0"/>
                <a:sym typeface="Lucida Grande" charset="0"/>
              </a:rPr>
              <a:t> </a:t>
            </a:r>
            <a:r>
              <a:rPr lang="en-US" sz="1700" dirty="0" err="1">
                <a:latin typeface="Lucida Grande" charset="0"/>
                <a:sym typeface="Lucida Grande" charset="0"/>
              </a:rPr>
              <a:t>programflöden</a:t>
            </a:r>
            <a:r>
              <a:rPr lang="en-US" sz="1700" dirty="0">
                <a:latin typeface="Lucida Grande" charset="0"/>
                <a:sym typeface="Lucida Grande" charset="0"/>
              </a:rPr>
              <a:t>.</a:t>
            </a:r>
            <a:endParaRPr lang="sv-S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570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47344" y="4720217"/>
            <a:ext cx="4901399" cy="48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500" dirty="0">
                <a:latin typeface="Arial" pitchFamily="34" charset="0"/>
              </a:rPr>
              <a:t>TAVLAN</a:t>
            </a:r>
          </a:p>
          <a:p>
            <a:r>
              <a:rPr lang="sv-SE" sz="1500" dirty="0">
                <a:latin typeface="Arial" pitchFamily="34" charset="0"/>
              </a:rPr>
              <a:t>Publika klasser läggs i filer med samma namn + .java</a:t>
            </a:r>
          </a:p>
          <a:p>
            <a:r>
              <a:rPr lang="sv-SE" sz="1500" dirty="0">
                <a:latin typeface="Arial" pitchFamily="34" charset="0"/>
              </a:rPr>
              <a:t>En klass definierar en </a:t>
            </a:r>
            <a:r>
              <a:rPr lang="sv-SE" sz="1500" dirty="0" err="1">
                <a:latin typeface="Arial" pitchFamily="34" charset="0"/>
              </a:rPr>
              <a:t>datatyp</a:t>
            </a:r>
            <a:r>
              <a:rPr lang="sv-SE" sz="1500" dirty="0"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Objektorienterad programmering d2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DAT050, 13/14, lp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78448-C8A2-47F5-9484-4E8EC8432201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2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47344" y="4720217"/>
            <a:ext cx="4901399" cy="48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500" dirty="0">
                <a:latin typeface="Arial" pitchFamily="34" charset="0"/>
              </a:rPr>
              <a:t>TAVLAN forts.</a:t>
            </a:r>
          </a:p>
          <a:p>
            <a:r>
              <a:rPr lang="sv-SE" sz="1500" dirty="0">
                <a:latin typeface="Arial" pitchFamily="34" charset="0"/>
              </a:rPr>
              <a:t>Klasser har två typer av medlemmar:</a:t>
            </a:r>
          </a:p>
          <a:p>
            <a:pPr>
              <a:buFontTx/>
              <a:buChar char="•"/>
            </a:pPr>
            <a:r>
              <a:rPr lang="sv-SE" sz="1500" dirty="0">
                <a:latin typeface="Arial" pitchFamily="34" charset="0"/>
              </a:rPr>
              <a:t>Dataattribut (instansvariabler, datamedlemmar, </a:t>
            </a:r>
            <a:r>
              <a:rPr lang="sv-SE" sz="1500" i="1" dirty="0">
                <a:latin typeface="Arial" pitchFamily="34" charset="0"/>
              </a:rPr>
              <a:t>eng</a:t>
            </a:r>
            <a:r>
              <a:rPr lang="sv-SE" sz="1500" dirty="0">
                <a:latin typeface="Arial" pitchFamily="34" charset="0"/>
              </a:rPr>
              <a:t>. </a:t>
            </a:r>
            <a:r>
              <a:rPr lang="sv-SE" sz="1500" dirty="0" err="1">
                <a:latin typeface="Arial" pitchFamily="34" charset="0"/>
              </a:rPr>
              <a:t>field</a:t>
            </a:r>
            <a:r>
              <a:rPr lang="sv-SE" sz="1500" dirty="0">
                <a:latin typeface="Arial" pitchFamily="34" charset="0"/>
              </a:rPr>
              <a:t>) lagrar </a:t>
            </a:r>
            <a:r>
              <a:rPr lang="sv-SE" sz="1500" b="1" dirty="0">
                <a:latin typeface="Arial" pitchFamily="34" charset="0"/>
              </a:rPr>
              <a:t>värden</a:t>
            </a:r>
            <a:r>
              <a:rPr lang="sv-SE" sz="1500" dirty="0">
                <a:latin typeface="Arial" pitchFamily="34" charset="0"/>
              </a:rPr>
              <a:t>. Varje instans av klassen (objekt) har sin egen uppsättning av attributen som beskrivs i klassdefinitionen.</a:t>
            </a:r>
          </a:p>
          <a:p>
            <a:pPr>
              <a:buFontTx/>
              <a:buChar char="•"/>
            </a:pPr>
            <a:r>
              <a:rPr lang="sv-SE" sz="1500" dirty="0">
                <a:latin typeface="Arial" pitchFamily="34" charset="0"/>
              </a:rPr>
              <a:t>Metoder (funktioner) verkar på instanser av klassen.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47344" y="4720217"/>
            <a:ext cx="4901399" cy="48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900" dirty="0" err="1">
                <a:latin typeface="Arial" pitchFamily="34" charset="0"/>
                <a:cs typeface="Arial" pitchFamily="34" charset="0"/>
              </a:rPr>
              <a:t>Alla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nya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objekt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initieras</a:t>
            </a:r>
            <a:endParaRPr lang="en-GB" sz="1900" dirty="0">
              <a:latin typeface="Arial" pitchFamily="34" charset="0"/>
              <a:cs typeface="Arial" pitchFamily="34" charset="0"/>
            </a:endParaRPr>
          </a:p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900" dirty="0">
                <a:latin typeface="Arial" pitchFamily="34" charset="0"/>
                <a:cs typeface="Arial" pitchFamily="34" charset="0"/>
              </a:rPr>
              <a:t>…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jfr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C</a:t>
            </a:r>
          </a:p>
          <a:p>
            <a:pPr marL="275268" indent="-275268" eaLnBrk="1" hangingPunct="1">
              <a:buFont typeface="Courier New" pitchFamily="49" charset="0"/>
              <a:buChar char="o"/>
              <a:defRPr/>
            </a:pPr>
            <a:r>
              <a:rPr lang="en-GB" sz="1900" dirty="0" err="1">
                <a:latin typeface="Arial" pitchFamily="34" charset="0"/>
                <a:cs typeface="Arial" pitchFamily="34" charset="0"/>
              </a:rPr>
              <a:t>Utebliven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initiering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mkt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vanlig</a:t>
            </a:r>
            <a:r>
              <a:rPr lang="en-GB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900" dirty="0" err="1">
                <a:latin typeface="Arial" pitchFamily="34" charset="0"/>
                <a:cs typeface="Arial" pitchFamily="34" charset="0"/>
              </a:rPr>
              <a:t>felorsak</a:t>
            </a:r>
            <a:endParaRPr lang="en-GB" sz="1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47344" y="4720217"/>
            <a:ext cx="4901399" cy="48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500" dirty="0">
                <a:latin typeface="Arial" pitchFamily="34" charset="0"/>
              </a:rPr>
              <a:t>TAVLAN</a:t>
            </a:r>
          </a:p>
          <a:p>
            <a:r>
              <a:rPr lang="sv-SE" sz="1500" dirty="0" err="1">
                <a:latin typeface="Arial" pitchFamily="34" charset="0"/>
              </a:rPr>
              <a:t>TicketMachine</a:t>
            </a:r>
            <a:r>
              <a:rPr lang="sv-SE" sz="1500" dirty="0">
                <a:latin typeface="Arial" pitchFamily="34" charset="0"/>
              </a:rPr>
              <a:t> </a:t>
            </a:r>
            <a:r>
              <a:rPr lang="sv-SE" sz="1500" dirty="0" err="1">
                <a:latin typeface="Arial" pitchFamily="34" charset="0"/>
              </a:rPr>
              <a:t>tm</a:t>
            </a:r>
            <a:r>
              <a:rPr lang="sv-SE" sz="1500" dirty="0">
                <a:latin typeface="Arial" pitchFamily="34" charset="0"/>
              </a:rPr>
              <a:t> = new </a:t>
            </a:r>
            <a:r>
              <a:rPr lang="sv-SE" sz="1500" dirty="0" err="1">
                <a:latin typeface="Arial" pitchFamily="34" charset="0"/>
              </a:rPr>
              <a:t>TicketMachine</a:t>
            </a:r>
            <a:r>
              <a:rPr lang="sv-SE" sz="1500" dirty="0">
                <a:latin typeface="Arial" pitchFamily="34" charset="0"/>
              </a:rPr>
              <a:t>(500);</a:t>
            </a:r>
          </a:p>
          <a:p>
            <a:r>
              <a:rPr lang="sv-SE" sz="1500" dirty="0" err="1">
                <a:latin typeface="Arial" pitchFamily="34" charset="0"/>
              </a:rPr>
              <a:t>Tm.insertMoney</a:t>
            </a:r>
            <a:r>
              <a:rPr lang="sv-SE" sz="1500" dirty="0">
                <a:latin typeface="Arial" pitchFamily="34" charset="0"/>
              </a:rPr>
              <a:t>(2000);</a:t>
            </a:r>
          </a:p>
          <a:p>
            <a:r>
              <a:rPr lang="sv-SE" sz="1500" dirty="0" err="1">
                <a:latin typeface="Arial" pitchFamily="34" charset="0"/>
              </a:rPr>
              <a:t>Tm.printTicket</a:t>
            </a:r>
            <a:r>
              <a:rPr lang="sv-SE" sz="1500" dirty="0">
                <a:latin typeface="Arial" pitchFamily="34" charset="0"/>
              </a:rPr>
              <a:t>();</a:t>
            </a:r>
          </a:p>
          <a:p>
            <a:r>
              <a:rPr lang="sv-SE" sz="1500" dirty="0">
                <a:latin typeface="Arial" pitchFamily="34" charset="0"/>
              </a:rPr>
              <a:t>If ( </a:t>
            </a:r>
            <a:r>
              <a:rPr lang="sv-SE" sz="1500" dirty="0" err="1">
                <a:latin typeface="Arial" pitchFamily="34" charset="0"/>
              </a:rPr>
              <a:t>tm.getPrice</a:t>
            </a:r>
            <a:r>
              <a:rPr lang="sv-SE" sz="1500" dirty="0">
                <a:latin typeface="Arial" pitchFamily="34" charset="0"/>
              </a:rPr>
              <a:t>() &gt; </a:t>
            </a:r>
            <a:r>
              <a:rPr lang="sv-SE" sz="1500" dirty="0" err="1">
                <a:latin typeface="Arial" pitchFamily="34" charset="0"/>
              </a:rPr>
              <a:t>tm.getBalance</a:t>
            </a:r>
            <a:r>
              <a:rPr lang="sv-SE" sz="1500" dirty="0">
                <a:latin typeface="Arial" pitchFamily="34" charset="0"/>
              </a:rPr>
              <a:t>() )</a:t>
            </a:r>
          </a:p>
          <a:p>
            <a:r>
              <a:rPr lang="sv-SE" sz="1500" dirty="0">
                <a:latin typeface="Arial" pitchFamily="34" charset="0"/>
              </a:rPr>
              <a:t>     </a:t>
            </a:r>
            <a:r>
              <a:rPr lang="sv-SE" sz="1500" dirty="0" err="1">
                <a:latin typeface="Arial" pitchFamily="34" charset="0"/>
              </a:rPr>
              <a:t>tm.refundMoney</a:t>
            </a:r>
            <a:r>
              <a:rPr lang="sv-SE" sz="1500" dirty="0">
                <a:latin typeface="Arial" pitchFamily="34" charset="0"/>
              </a:rPr>
              <a:t>();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057400"/>
            <a:ext cx="7848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Klicka här för att ändra format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962400"/>
            <a:ext cx="78486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/>
            </a:lvl1pPr>
          </a:lstStyle>
          <a:p>
            <a:pPr lvl="0"/>
            <a:r>
              <a:rPr lang="en-GB" noProof="0" smtClean="0"/>
              <a:t>Klicka här för att ändra format på underrubrik i bakgrunden</a:t>
            </a:r>
          </a:p>
        </p:txBody>
      </p:sp>
    </p:spTree>
    <p:extLst>
      <p:ext uri="{BB962C8B-B14F-4D97-AF65-F5344CB8AC3E}">
        <p14:creationId xmlns:p14="http://schemas.microsoft.com/office/powerpoint/2010/main" val="23525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8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381000"/>
            <a:ext cx="207327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81000"/>
            <a:ext cx="6069012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24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81000"/>
            <a:ext cx="82946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828800"/>
            <a:ext cx="403225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52963" y="1828800"/>
            <a:ext cx="4033837" cy="4267200"/>
          </a:xfrm>
        </p:spPr>
        <p:txBody>
          <a:bodyPr/>
          <a:lstStyle/>
          <a:p>
            <a:pPr lvl="0"/>
            <a:endParaRPr lang="sv-SE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5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81000"/>
            <a:ext cx="82946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68313" y="1828800"/>
            <a:ext cx="8218487" cy="4267200"/>
          </a:xfrm>
        </p:spPr>
        <p:txBody>
          <a:bodyPr/>
          <a:lstStyle/>
          <a:p>
            <a:pPr lvl="0"/>
            <a:endParaRPr lang="sv-S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3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7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09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28800"/>
            <a:ext cx="403225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828800"/>
            <a:ext cx="4033837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6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5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9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8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1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81000"/>
            <a:ext cx="82946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28800"/>
            <a:ext cx="821848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Klicka här för att ändra format på bakgrundstexten</a:t>
            </a:r>
          </a:p>
          <a:p>
            <a:pPr lvl="1"/>
            <a:r>
              <a:rPr lang="da-DK" smtClean="0"/>
              <a:t>Nivå två</a:t>
            </a:r>
          </a:p>
          <a:p>
            <a:pPr lvl="2"/>
            <a:r>
              <a:rPr lang="da-DK" smtClean="0"/>
              <a:t>Nivå tre</a:t>
            </a:r>
          </a:p>
          <a:p>
            <a:pPr lvl="3"/>
            <a:r>
              <a:rPr lang="da-DK" smtClean="0"/>
              <a:t>Nivå fyra</a:t>
            </a:r>
          </a:p>
          <a:p>
            <a:pPr lvl="4"/>
            <a:r>
              <a:rPr lang="da-DK" smtClean="0"/>
              <a:t>Nivå fem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4627562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33339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05800" y="64531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768EB9B-5AB8-4E82-9F61-05EDA29B1D3F}" type="slidenum">
              <a:rPr lang="da-DK" sz="1400">
                <a:solidFill>
                  <a:srgbClr val="333399"/>
                </a:solidFill>
                <a:latin typeface="Trebuchet MS" pitchFamily="34" charset="0"/>
              </a:rPr>
              <a:pPr algn="r"/>
              <a:t>‹#›</a:t>
            </a:fld>
            <a:r>
              <a:rPr lang="da-DK" sz="1400"/>
              <a:t>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87363" y="6486525"/>
            <a:ext cx="8261350" cy="0"/>
          </a:xfrm>
          <a:prstGeom prst="line">
            <a:avLst/>
          </a:prstGeom>
          <a:noFill/>
          <a:ln w="38100" cmpd="dbl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04025" y="6453188"/>
            <a:ext cx="16287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sv-SE" sz="1000">
                <a:solidFill>
                  <a:srgbClr val="333399"/>
                </a:solidFill>
                <a:latin typeface="Trebuchet MS" pitchFamily="34" charset="0"/>
              </a:rPr>
              <a:t>Förel. 2</a:t>
            </a:r>
            <a:endParaRPr lang="en-GB" sz="1000">
              <a:solidFill>
                <a:srgbClr val="333399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45577"/>
        </a:buClr>
        <a:buFont typeface="Times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3625" y="2057400"/>
            <a:ext cx="7540625" cy="1143000"/>
          </a:xfrm>
        </p:spPr>
        <p:txBody>
          <a:bodyPr/>
          <a:lstStyle/>
          <a:p>
            <a:pPr eaLnBrk="1" hangingPunct="1"/>
            <a:r>
              <a:rPr lang="en-GB" sz="5400" b="1" dirty="0" smtClean="0"/>
              <a:t>2</a:t>
            </a:r>
            <a:r>
              <a:rPr lang="en-GB" dirty="0" smtClean="0"/>
              <a:t>  The anatomy of class 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Assignment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Values are stored into fields (and other variables) via assignment statements:</a:t>
            </a:r>
          </a:p>
          <a:p>
            <a:pPr lvl="1" eaLnBrk="1" hangingPunct="1">
              <a:defRPr/>
            </a:pPr>
            <a:r>
              <a:rPr lang="en-US" i="1">
                <a:ea typeface="MS PGothic" charset="0"/>
              </a:rPr>
              <a:t>variable = expression;</a:t>
            </a:r>
          </a:p>
          <a:p>
            <a:pPr lvl="1" eaLnBrk="1" hangingPunct="1">
              <a:defRPr/>
            </a:pPr>
            <a:r>
              <a:rPr lang="en-US" b="1">
                <a:latin typeface="Courier New" charset="0"/>
                <a:ea typeface="MS PGothic" charset="0"/>
              </a:rPr>
              <a:t>price = cost;</a:t>
            </a:r>
            <a:endParaRPr lang="en-US" b="1">
              <a:ea typeface="MS PGothic" charset="0"/>
            </a:endParaRP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A variable stores a single value, so any previous value is lost.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Choosing variable names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There is a lot of freedom over choice of names. Use it wisely!</a:t>
            </a:r>
          </a:p>
          <a:p>
            <a:pPr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Choose expressive names to make code easier to understand: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price</a:t>
            </a:r>
            <a:r>
              <a:rPr lang="en-GB">
                <a:ea typeface="MS PGothic" charset="0"/>
              </a:rPr>
              <a:t>, </a:t>
            </a:r>
            <a:r>
              <a:rPr lang="en-GB" b="1">
                <a:latin typeface="Courier New" charset="0"/>
                <a:ea typeface="MS PGothic" charset="0"/>
              </a:rPr>
              <a:t>amount</a:t>
            </a:r>
            <a:r>
              <a:rPr lang="en-GB">
                <a:ea typeface="MS PGothic" charset="0"/>
              </a:rPr>
              <a:t>, </a:t>
            </a:r>
            <a:r>
              <a:rPr lang="en-GB" b="1">
                <a:latin typeface="Courier New" charset="0"/>
                <a:ea typeface="MS PGothic" charset="0"/>
              </a:rPr>
              <a:t>name</a:t>
            </a:r>
            <a:r>
              <a:rPr lang="en-GB">
                <a:ea typeface="MS PGothic" charset="0"/>
              </a:rPr>
              <a:t>, </a:t>
            </a:r>
            <a:r>
              <a:rPr lang="en-GB" b="1">
                <a:latin typeface="Courier New" charset="0"/>
                <a:ea typeface="MS PGothic" charset="0"/>
              </a:rPr>
              <a:t>age</a:t>
            </a:r>
            <a:r>
              <a:rPr lang="en-GB">
                <a:ea typeface="MS PGothic" charset="0"/>
              </a:rPr>
              <a:t>, etc.</a:t>
            </a:r>
          </a:p>
          <a:p>
            <a:pPr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Avoid single-letter or cryptic names: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w</a:t>
            </a:r>
            <a:r>
              <a:rPr lang="en-GB">
                <a:ea typeface="MS PGothic" charset="0"/>
              </a:rPr>
              <a:t>, </a:t>
            </a:r>
            <a:r>
              <a:rPr lang="en-GB" b="1">
                <a:latin typeface="Courier New" charset="0"/>
                <a:ea typeface="MS PGothic" charset="0"/>
              </a:rPr>
              <a:t>t5</a:t>
            </a:r>
            <a:r>
              <a:rPr lang="en-GB">
                <a:ea typeface="MS PGothic" charset="0"/>
              </a:rPr>
              <a:t>, </a:t>
            </a:r>
            <a:r>
              <a:rPr lang="en-GB" b="1">
                <a:latin typeface="Courier New" charset="0"/>
                <a:ea typeface="MS PGothic" charset="0"/>
              </a:rPr>
              <a:t>xyz123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More concepts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7086600" cy="4267200"/>
          </a:xfrm>
        </p:spPr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methods</a:t>
            </a:r>
          </a:p>
          <a:p>
            <a:pPr lvl="1" eaLnBrk="1" hangingPunct="1">
              <a:defRPr/>
            </a:pPr>
            <a:r>
              <a:rPr lang="en-US" dirty="0">
                <a:ea typeface="MS PGothic" charset="0"/>
              </a:rPr>
              <a:t>including </a:t>
            </a:r>
            <a:r>
              <a:rPr lang="en-US" dirty="0" err="1">
                <a:ea typeface="MS PGothic" charset="0"/>
              </a:rPr>
              <a:t>accessor</a:t>
            </a:r>
            <a:r>
              <a:rPr lang="en-US" dirty="0">
                <a:ea typeface="MS PGothic" charset="0"/>
              </a:rPr>
              <a:t> and </a:t>
            </a:r>
            <a:r>
              <a:rPr lang="en-US" dirty="0" err="1">
                <a:ea typeface="MS PGothic" charset="0"/>
              </a:rPr>
              <a:t>mutator</a:t>
            </a:r>
            <a:r>
              <a:rPr lang="en-US" dirty="0">
                <a:ea typeface="MS PGothic" charset="0"/>
              </a:rPr>
              <a:t> methods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conditional statements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string concatenation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local variables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05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Methods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8001000" cy="4114800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sz="2800">
                <a:ea typeface="MS PGothic" charset="0"/>
              </a:rPr>
              <a:t>Methods implement the behavior of objects.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800">
                <a:ea typeface="MS PGothic" charset="0"/>
              </a:rPr>
              <a:t>Methods have a consistent structure comprised of a </a:t>
            </a:r>
            <a:r>
              <a:rPr lang="en-US" sz="2800" i="1">
                <a:ea typeface="MS PGothic" charset="0"/>
              </a:rPr>
              <a:t>header</a:t>
            </a:r>
            <a:r>
              <a:rPr lang="en-US" sz="2800">
                <a:ea typeface="MS PGothic" charset="0"/>
              </a:rPr>
              <a:t> and a </a:t>
            </a:r>
            <a:r>
              <a:rPr lang="en-US" sz="2800" i="1">
                <a:ea typeface="MS PGothic" charset="0"/>
              </a:rPr>
              <a:t>body</a:t>
            </a:r>
            <a:r>
              <a:rPr lang="en-US" sz="2800">
                <a:ea typeface="MS PGothic" charset="0"/>
              </a:rPr>
              <a:t>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800" i="1">
                <a:ea typeface="MS PGothic" charset="0"/>
              </a:rPr>
              <a:t>Accessor methods</a:t>
            </a:r>
            <a:r>
              <a:rPr lang="en-US" sz="2800">
                <a:ea typeface="MS PGothic" charset="0"/>
              </a:rPr>
              <a:t> provide information about an object.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800" i="1">
                <a:ea typeface="MS PGothic" charset="0"/>
              </a:rPr>
              <a:t>Mutator methods</a:t>
            </a:r>
            <a:r>
              <a:rPr lang="en-US" sz="2800">
                <a:ea typeface="MS PGothic" charset="0"/>
              </a:rPr>
              <a:t> alter the state of an object.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800">
                <a:ea typeface="MS PGothic" charset="0"/>
              </a:rPr>
              <a:t>Other sorts of methods accomplish a variety of tasks.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2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Method structure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header provides the method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</a:t>
            </a:r>
            <a:r>
              <a:rPr lang="en-US" altLang="ja-JP" sz="2800" i="1" smtClean="0"/>
              <a:t>signature</a:t>
            </a:r>
            <a:r>
              <a:rPr lang="en-US" altLang="ja-JP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public int getPrice()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header tells us: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name of the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what parameters it takes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whether it returns a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its visibility to objects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body encloses the method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statements.</a:t>
            </a:r>
            <a:endParaRPr lang="en-GB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Accessor (</a:t>
            </a:r>
            <a:r>
              <a:rPr lang="en-US" b="1">
                <a:latin typeface="Courier New" charset="0"/>
                <a:ea typeface="MS PGothic" charset="0"/>
              </a:rPr>
              <a:t>get</a:t>
            </a:r>
            <a:r>
              <a:rPr lang="en-US">
                <a:ea typeface="MS PGothic" charset="0"/>
              </a:rPr>
              <a:t>) methods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01875" y="3203575"/>
            <a:ext cx="4025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int getPrice()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return price;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38575" y="21685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435600" y="2489200"/>
            <a:ext cx="174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775450" y="2871788"/>
            <a:ext cx="2063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301875" y="358140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838450" y="4865688"/>
            <a:ext cx="455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635750" y="3937000"/>
            <a:ext cx="213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 flipV="1">
            <a:off x="2625725" y="47767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3990975" y="257492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5283200" y="2819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6181725" y="3124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5584825" y="41640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954088" y="2489200"/>
            <a:ext cx="218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600200" y="2895600"/>
            <a:ext cx="10064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Accessor methods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An accessor method always has a return type that is not </a:t>
            </a:r>
            <a:r>
              <a:rPr lang="en-GB" b="1">
                <a:latin typeface="Courier New" charset="0"/>
                <a:ea typeface="MS PGothic" charset="0"/>
              </a:rPr>
              <a:t>void</a:t>
            </a:r>
            <a:r>
              <a:rPr lang="en-GB">
                <a:ea typeface="MS PGothic" charset="0"/>
              </a:rPr>
              <a:t>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An accessor method returns a value (</a:t>
            </a:r>
            <a:r>
              <a:rPr lang="en-GB" i="1">
                <a:ea typeface="MS PGothic" charset="0"/>
              </a:rPr>
              <a:t>result</a:t>
            </a:r>
            <a:r>
              <a:rPr lang="en-GB">
                <a:ea typeface="MS PGothic" charset="0"/>
              </a:rPr>
              <a:t>) of the type given in the header.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The method will contain a </a:t>
            </a:r>
            <a:r>
              <a:rPr lang="en-GB" b="1">
                <a:latin typeface="Courier New" charset="0"/>
                <a:ea typeface="MS PGothic" charset="0"/>
              </a:rPr>
              <a:t>return</a:t>
            </a:r>
            <a:r>
              <a:rPr lang="en-GB">
                <a:ea typeface="MS PGothic" charset="0"/>
              </a:rPr>
              <a:t> statement to return the value.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NB: Returning is </a:t>
            </a:r>
            <a:r>
              <a:rPr lang="en-GB" i="1">
                <a:ea typeface="MS PGothic" charset="0"/>
              </a:rPr>
              <a:t>not</a:t>
            </a:r>
            <a:r>
              <a:rPr lang="en-GB">
                <a:ea typeface="MS PGothic" charset="0"/>
              </a:rPr>
              <a:t> printing!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99200" y="2298700"/>
            <a:ext cx="2578100" cy="1612900"/>
          </a:xfrm>
        </p:spPr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What is wrong here?</a:t>
            </a:r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1196975" y="1476375"/>
            <a:ext cx="281301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class </a:t>
            </a:r>
            <a:r>
              <a:rPr lang="en-US" dirty="0" err="1" smtClean="0">
                <a:latin typeface="Courier New Bold" charset="0"/>
                <a:sym typeface="Courier New Bold" charset="0"/>
              </a:rPr>
              <a:t>Ticket</a:t>
            </a:r>
            <a:r>
              <a:rPr lang="en-US" b="0" dirty="0" err="1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Machine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private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price;</a:t>
            </a:r>
          </a:p>
          <a:p>
            <a:pPr marL="39688" algn="l" eaLnBrk="1" hangingPunct="1"/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</a:t>
            </a:r>
            <a:r>
              <a:rPr lang="en-US" b="0" dirty="0" err="1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TicketMachine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</a:t>
            </a:r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price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= 300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getPrice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</a:t>
            </a:r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return Price;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6565" name="Rectangle 5"/>
          <p:cNvSpPr>
            <a:spLocks/>
          </p:cNvSpPr>
          <p:nvPr/>
        </p:nvSpPr>
        <p:spPr bwMode="auto">
          <a:xfrm>
            <a:off x="6070600" y="4235450"/>
            <a:ext cx="2540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l" eaLnBrk="1" hangingPunct="1"/>
            <a:r>
              <a:rPr lang="en-US" sz="3100" b="0">
                <a:solidFill>
                  <a:srgbClr val="A57133"/>
                </a:solidFill>
                <a:latin typeface="Marker Felt" charset="0"/>
                <a:sym typeface="Marker Felt" charset="0"/>
              </a:rPr>
              <a:t>(there are </a:t>
            </a:r>
            <a:r>
              <a:rPr lang="en-US" sz="3100" b="0" u="sng">
                <a:solidFill>
                  <a:srgbClr val="A57133"/>
                </a:solidFill>
                <a:latin typeface="Marker Felt" charset="0"/>
                <a:sym typeface="Marker Felt" charset="0"/>
              </a:rPr>
              <a:t>five</a:t>
            </a:r>
            <a:r>
              <a:rPr lang="en-US" sz="3100" b="0">
                <a:solidFill>
                  <a:srgbClr val="A57133"/>
                </a:solidFill>
                <a:latin typeface="Marker Felt" charset="0"/>
                <a:sym typeface="Marker Felt" charset="0"/>
              </a:rPr>
              <a:t> errors!)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16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</a:t>
            </a:r>
          </a:p>
        </p:txBody>
      </p:sp>
      <p:sp>
        <p:nvSpPr>
          <p:cNvPr id="50179" name="Rectangle 4"/>
          <p:cNvSpPr>
            <a:spLocks/>
          </p:cNvSpPr>
          <p:nvPr/>
        </p:nvSpPr>
        <p:spPr bwMode="auto">
          <a:xfrm>
            <a:off x="1196974" y="1476375"/>
            <a:ext cx="3375025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>
            <a:spAutoFit/>
          </a:bodyPr>
          <a:lstStyle/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class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private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price;</a:t>
            </a:r>
          </a:p>
          <a:p>
            <a:pPr marL="39688" algn="l" eaLnBrk="1" hangingPunct="1"/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</a:t>
            </a:r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price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= 300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getPrice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39688" algn="l" eaLnBrk="1" hangingPunct="1"/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</a:t>
            </a:r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return Price;</a:t>
            </a:r>
          </a:p>
          <a:p>
            <a:pPr marL="39688" algn="l" eaLnBrk="1" hangingPunct="1"/>
            <a:r>
              <a:rPr lang="en-US" b="0" dirty="0" smtClean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7589" name="Oval 5"/>
          <p:cNvSpPr>
            <a:spLocks/>
          </p:cNvSpPr>
          <p:nvPr/>
        </p:nvSpPr>
        <p:spPr bwMode="auto">
          <a:xfrm>
            <a:off x="693093" y="5003651"/>
            <a:ext cx="11430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eaLnBrk="1" hangingPunct="1"/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  }</a:t>
            </a:r>
            <a:endParaRPr lang="en-US" b="0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7590" name="Oval 6"/>
          <p:cNvSpPr>
            <a:spLocks/>
          </p:cNvSpPr>
          <p:nvPr/>
        </p:nvSpPr>
        <p:spPr bwMode="auto">
          <a:xfrm>
            <a:off x="2480072" y="2977902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eaLnBrk="1" hangingPunct="1"/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  </a:t>
            </a:r>
            <a:r>
              <a:rPr lang="en-US" b="1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;</a:t>
            </a:r>
            <a:endParaRPr lang="en-US" b="1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7591" name="Oval 7"/>
          <p:cNvSpPr>
            <a:spLocks/>
          </p:cNvSpPr>
          <p:nvPr/>
        </p:nvSpPr>
        <p:spPr bwMode="auto">
          <a:xfrm>
            <a:off x="2955553" y="3836665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eaLnBrk="1" hangingPunct="1"/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()</a:t>
            </a:r>
            <a:endParaRPr lang="en-US" b="0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7592" name="Oval 8"/>
          <p:cNvSpPr>
            <a:spLocks/>
          </p:cNvSpPr>
          <p:nvPr/>
        </p:nvSpPr>
        <p:spPr bwMode="auto">
          <a:xfrm>
            <a:off x="1979712" y="1700808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algn="l" eaLnBrk="1" hangingPunct="1"/>
            <a:r>
              <a:rPr lang="en-US" b="0" dirty="0" err="1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int</a:t>
            </a:r>
            <a:endParaRPr lang="en-US" b="0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67593" name="Oval 9"/>
          <p:cNvSpPr>
            <a:spLocks/>
          </p:cNvSpPr>
          <p:nvPr/>
        </p:nvSpPr>
        <p:spPr bwMode="auto">
          <a:xfrm>
            <a:off x="2080295" y="4293096"/>
            <a:ext cx="701030" cy="1041375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eaLnBrk="1" hangingPunct="1"/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</a:t>
            </a:r>
            <a:b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</a:br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^</a:t>
            </a:r>
            <a:b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</a:br>
            <a:r>
              <a:rPr lang="en-US" b="0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   </a:t>
            </a:r>
            <a:r>
              <a:rPr lang="en-US" dirty="0" smtClean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p</a:t>
            </a:r>
            <a:endParaRPr lang="en-US" b="0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6299200" y="2298700"/>
            <a:ext cx="25781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233680"/>
          <a:lstStyle/>
          <a:p>
            <a:pPr marL="382588" indent="-342900" algn="l" eaLnBrk="1" hangingPunct="1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/>
            </a:pPr>
            <a:r>
              <a:rPr lang="en-US" sz="3200" b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What is wrong here?</a:t>
            </a:r>
          </a:p>
        </p:txBody>
      </p:sp>
      <p:sp>
        <p:nvSpPr>
          <p:cNvPr id="67597" name="Rectangle 13"/>
          <p:cNvSpPr>
            <a:spLocks/>
          </p:cNvSpPr>
          <p:nvPr/>
        </p:nvSpPr>
        <p:spPr bwMode="auto">
          <a:xfrm>
            <a:off x="6070600" y="4235450"/>
            <a:ext cx="2540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l" eaLnBrk="1" hangingPunct="1"/>
            <a:r>
              <a:rPr lang="en-US" sz="3100" b="0">
                <a:solidFill>
                  <a:srgbClr val="A57133"/>
                </a:solidFill>
                <a:latin typeface="Marker Felt" charset="0"/>
                <a:sym typeface="Marker Felt" charset="0"/>
              </a:rPr>
              <a:t>(there are </a:t>
            </a:r>
            <a:r>
              <a:rPr lang="en-US" sz="3100" b="0" u="sng">
                <a:solidFill>
                  <a:srgbClr val="A57133"/>
                </a:solidFill>
                <a:latin typeface="Marker Felt" charset="0"/>
                <a:sym typeface="Marker Felt" charset="0"/>
              </a:rPr>
              <a:t>five</a:t>
            </a:r>
            <a:r>
              <a:rPr lang="en-US" sz="3100" b="0">
                <a:solidFill>
                  <a:srgbClr val="A57133"/>
                </a:solidFill>
                <a:latin typeface="Marker Felt" charset="0"/>
                <a:sym typeface="Marker Felt" charset="0"/>
              </a:rPr>
              <a:t> errors!)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96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 autoUpdateAnimBg="0"/>
      <p:bldP spid="67590" grpId="0" animBg="1" autoUpdateAnimBg="0"/>
      <p:bldP spid="67591" grpId="0" animBg="1" autoUpdateAnimBg="0"/>
      <p:bldP spid="67592" grpId="0" animBg="1" autoUpdateAnimBg="0"/>
      <p:bldP spid="67593" grpId="0" animBg="1"/>
      <p:bldP spid="675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Mutator 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Have a similar method structure: header and body.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Used to </a:t>
            </a:r>
            <a:r>
              <a:rPr lang="en-US" i="1" smtClean="0"/>
              <a:t>mutate</a:t>
            </a:r>
            <a:r>
              <a:rPr lang="en-US" smtClean="0"/>
              <a:t> (i.e., change) an object</a:t>
            </a:r>
            <a:r>
              <a:rPr lang="ja-JP" altLang="en-US" smtClean="0"/>
              <a:t>’</a:t>
            </a:r>
            <a:r>
              <a:rPr lang="en-US" altLang="ja-JP" smtClean="0"/>
              <a:t>s state.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Achieved through changing the value of one or more fields.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contain assignment statements.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Often receive parameters.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6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GB" dirty="0">
                <a:ea typeface="+mj-ea"/>
                <a:cs typeface="+mj-cs"/>
              </a:rPr>
              <a:t>Main concepts to be </a:t>
            </a:r>
            <a:r>
              <a:rPr lang="en-GB" smtClean="0">
                <a:ea typeface="+mj-ea"/>
                <a:cs typeface="+mj-cs"/>
              </a:rPr>
              <a:t>coverd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7086600" cy="4267200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fields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constructors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methods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parameters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GB" dirty="0">
                <a:ea typeface="+mn-ea"/>
                <a:cs typeface="+mn-cs"/>
              </a:rPr>
              <a:t>assignment </a:t>
            </a:r>
            <a:r>
              <a:rPr lang="en-GB" dirty="0" smtClean="0">
                <a:ea typeface="+mn-ea"/>
                <a:cs typeface="+mn-cs"/>
              </a:rPr>
              <a:t>statements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GB" dirty="0" smtClean="0"/>
              <a:t>how to eat lunch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buFont typeface="Times" pitchFamily="-32" charset="0"/>
              <a:buNone/>
              <a:defRPr/>
            </a:pPr>
            <a:endParaRPr lang="en-GB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Mutator methods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524000" y="3203575"/>
            <a:ext cx="65865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void insertMoney(int amount)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balance = balance + amount;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552825" y="2193925"/>
            <a:ext cx="1481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529263" y="2513013"/>
            <a:ext cx="174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413625" y="2589213"/>
            <a:ext cx="1377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parameter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flipH="1">
            <a:off x="3279775" y="2590800"/>
            <a:ext cx="911225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H="1">
            <a:off x="5334000" y="2895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H="1">
            <a:off x="7366000" y="296386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1066800" y="2208213"/>
            <a:ext cx="218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>
            <a:off x="2133600" y="2667000"/>
            <a:ext cx="131763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6019800" y="4875213"/>
            <a:ext cx="269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assignment statement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 flipV="1">
            <a:off x="4114800" y="43434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2955925" y="4859338"/>
            <a:ext cx="244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field being mutated</a:t>
            </a:r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 flipV="1">
            <a:off x="2895600" y="4413250"/>
            <a:ext cx="68580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>
                <a:latin typeface="Courier New" charset="0"/>
                <a:ea typeface="MS PGothic" charset="0"/>
              </a:rPr>
              <a:t>set</a:t>
            </a:r>
            <a:r>
              <a:rPr lang="en-GB">
                <a:ea typeface="MS PGothic" charset="0"/>
              </a:rPr>
              <a:t> mutator methods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Fields often have dedicated </a:t>
            </a:r>
            <a:r>
              <a:rPr lang="en-GB" b="1">
                <a:latin typeface="Courier New" charset="0"/>
                <a:ea typeface="MS PGothic" charset="0"/>
              </a:rPr>
              <a:t>set</a:t>
            </a:r>
            <a:r>
              <a:rPr lang="en-GB">
                <a:ea typeface="MS PGothic" charset="0"/>
              </a:rPr>
              <a:t> mutator methods.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These have a simple, distinctive form:</a:t>
            </a:r>
          </a:p>
          <a:p>
            <a:pPr lvl="1">
              <a:lnSpc>
                <a:spcPct val="90000"/>
              </a:lnSpc>
              <a:defRPr/>
            </a:pPr>
            <a:r>
              <a:rPr lang="en-GB" b="1">
                <a:latin typeface="Courier New" charset="0"/>
                <a:ea typeface="MS PGothic" charset="0"/>
              </a:rPr>
              <a:t>void</a:t>
            </a:r>
            <a:r>
              <a:rPr lang="en-GB">
                <a:ea typeface="MS PGothic" charset="0"/>
              </a:rPr>
              <a:t> return type</a:t>
            </a:r>
          </a:p>
          <a:p>
            <a:pPr lvl="1">
              <a:lnSpc>
                <a:spcPct val="90000"/>
              </a:lnSpc>
              <a:defRPr/>
            </a:pPr>
            <a:r>
              <a:rPr lang="en-GB">
                <a:ea typeface="MS PGothic" charset="0"/>
              </a:rPr>
              <a:t>method name related to the field name</a:t>
            </a:r>
          </a:p>
          <a:p>
            <a:pPr lvl="1">
              <a:lnSpc>
                <a:spcPct val="90000"/>
              </a:lnSpc>
              <a:defRPr/>
            </a:pPr>
            <a:r>
              <a:rPr lang="en-GB">
                <a:ea typeface="MS PGothic" charset="0"/>
              </a:rPr>
              <a:t>single parameter, with the same type as the type of the field</a:t>
            </a:r>
          </a:p>
          <a:p>
            <a:pPr lvl="1">
              <a:lnSpc>
                <a:spcPct val="90000"/>
              </a:lnSpc>
              <a:defRPr/>
            </a:pPr>
            <a:r>
              <a:rPr lang="en-GB">
                <a:ea typeface="MS PGothic" charset="0"/>
              </a:rPr>
              <a:t>a single assignment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A typical </a:t>
            </a:r>
            <a:r>
              <a:rPr lang="en-GB" b="1">
                <a:latin typeface="Courier New" charset="0"/>
                <a:ea typeface="MS PGothic" charset="0"/>
              </a:rPr>
              <a:t>set</a:t>
            </a:r>
            <a:r>
              <a:rPr lang="en-GB">
                <a:ea typeface="MS PGothic" charset="0"/>
              </a:rPr>
              <a:t> method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1560" y="1628800"/>
            <a:ext cx="77027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public void </a:t>
            </a:r>
            <a:r>
              <a:rPr lang="en-GB" sz="2800" b="1" dirty="0" err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setDiscount</a:t>
            </a: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(</a:t>
            </a:r>
            <a:r>
              <a:rPr lang="en-GB" sz="2800" b="1" dirty="0" err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int</a:t>
            </a: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 amount)</a:t>
            </a:r>
          </a:p>
          <a:p>
            <a:pPr algn="l">
              <a:defRPr/>
            </a:pP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{</a:t>
            </a:r>
          </a:p>
          <a:p>
            <a:pPr algn="l">
              <a:defRPr/>
            </a:pP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    discount = amount;</a:t>
            </a:r>
          </a:p>
          <a:p>
            <a:pPr algn="l">
              <a:defRPr/>
            </a:pPr>
            <a:r>
              <a:rPr lang="en-GB" sz="2800" b="1" dirty="0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rPr>
              <a:t>}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195736" y="3861048"/>
            <a:ext cx="49641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2800" b="1" dirty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We can infer that </a:t>
            </a:r>
            <a:r>
              <a:rPr lang="en-GB" sz="2800" b="1" dirty="0">
                <a:solidFill>
                  <a:srgbClr val="1A3170"/>
                </a:solidFill>
                <a:latin typeface="Courier New" charset="0"/>
                <a:ea typeface="MS PGothic" charset="0"/>
                <a:cs typeface="MS PGothic" charset="0"/>
              </a:rPr>
              <a:t>discount</a:t>
            </a:r>
            <a:r>
              <a:rPr lang="en-GB" sz="2800" b="1" dirty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 is a field of type </a:t>
            </a:r>
            <a:r>
              <a:rPr lang="en-GB" sz="2800" b="1" dirty="0" err="1">
                <a:solidFill>
                  <a:srgbClr val="1A3170"/>
                </a:solidFill>
                <a:latin typeface="Courier New" charset="0"/>
                <a:ea typeface="MS PGothic" charset="0"/>
                <a:cs typeface="MS PGothic" charset="0"/>
              </a:rPr>
              <a:t>int</a:t>
            </a:r>
            <a:r>
              <a:rPr lang="en-GB" sz="2800" b="1" dirty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, </a:t>
            </a:r>
            <a:r>
              <a:rPr lang="en-GB" sz="2800" b="1" dirty="0" err="1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i.e</a:t>
            </a:r>
            <a:r>
              <a:rPr lang="en-GB" sz="2800" b="1" dirty="0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:</a:t>
            </a:r>
          </a:p>
          <a:p>
            <a:pPr algn="l">
              <a:defRPr/>
            </a:pPr>
            <a:endParaRPr lang="en-GB" sz="2800" b="1" dirty="0">
              <a:solidFill>
                <a:srgbClr val="1A3170"/>
              </a:solidFill>
              <a:latin typeface="Trebuchet MS" charset="0"/>
              <a:ea typeface="MS PGothic" charset="0"/>
              <a:cs typeface="MS PGothic" charset="0"/>
            </a:endParaRPr>
          </a:p>
          <a:p>
            <a:pPr algn="l">
              <a:defRPr/>
            </a:pPr>
            <a:r>
              <a:rPr lang="en-GB" sz="2800" b="1" dirty="0">
                <a:solidFill>
                  <a:srgbClr val="1A3170"/>
                </a:solidFill>
                <a:latin typeface="Courier New" charset="0"/>
                <a:ea typeface="MS PGothic" charset="0"/>
                <a:cs typeface="MS PGothic" charset="0"/>
              </a:rPr>
              <a:t>private </a:t>
            </a:r>
            <a:r>
              <a:rPr lang="en-GB" sz="2800" b="1" dirty="0" err="1">
                <a:solidFill>
                  <a:srgbClr val="1A3170"/>
                </a:solidFill>
                <a:latin typeface="Courier New" charset="0"/>
                <a:ea typeface="MS PGothic" charset="0"/>
                <a:cs typeface="MS PGothic" charset="0"/>
              </a:rPr>
              <a:t>int</a:t>
            </a:r>
            <a:r>
              <a:rPr lang="en-GB" sz="2800" b="1" dirty="0">
                <a:solidFill>
                  <a:srgbClr val="1A3170"/>
                </a:solidFill>
                <a:latin typeface="Courier New" charset="0"/>
                <a:ea typeface="MS PGothic" charset="0"/>
                <a:cs typeface="MS PGothic" charset="0"/>
              </a:rPr>
              <a:t> discount;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MS PGothic" charset="0"/>
              </a:rPr>
              <a:t>Protective mutators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A set method does not have to assign the parameter to the field.</a:t>
            </a:r>
          </a:p>
          <a:p>
            <a:pPr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The parameter may be checked for validity and rejected if inappropriate.</a:t>
            </a:r>
          </a:p>
          <a:p>
            <a:pPr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Mutators thereby protect fields.</a:t>
            </a:r>
          </a:p>
          <a:p>
            <a:pPr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Mutators support </a:t>
            </a:r>
            <a:r>
              <a:rPr lang="en-US" i="1">
                <a:ea typeface="MS PGothic" charset="0"/>
              </a:rPr>
              <a:t>encapsulation</a:t>
            </a:r>
            <a:r>
              <a:rPr lang="en-US">
                <a:ea typeface="MS PGothic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Printing from methods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354138" y="1962150"/>
            <a:ext cx="7180262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public void printTicket()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// Simulate the printing of a ticket.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System.out.println("##################");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System.out.println("# The BlueJ Line");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System.out.println("# Ticket");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System.out.println("# " + price + " cents.");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System.out.println("##################");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System.out.println();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 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// Update the total collected with the balance.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total = total + balance;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// Clear the balance.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 balance = 0;</a:t>
            </a:r>
          </a:p>
          <a:p>
            <a:pPr algn="l" eaLnBrk="1" hangingPunct="1"/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6632"/>
            <a:ext cx="8294687" cy="11430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 smtClean="0"/>
              <a:t>Op</a:t>
            </a:r>
            <a:r>
              <a:rPr lang="en-US" dirty="0" smtClean="0">
                <a:ea typeface="+mj-ea"/>
                <a:cs typeface="+mj-cs"/>
              </a:rPr>
              <a:t>erator overloading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62FEA"/>
                </a:solidFill>
                <a:latin typeface="+mn-lt"/>
              </a:rPr>
              <a:t>4 + </a:t>
            </a:r>
            <a:r>
              <a:rPr lang="en-US" sz="3200" dirty="0" smtClean="0">
                <a:solidFill>
                  <a:srgbClr val="262FEA"/>
                </a:solidFill>
                <a:latin typeface="+mn-lt"/>
              </a:rPr>
              <a:t>5</a:t>
            </a:r>
            <a:endParaRPr lang="en-US" sz="3200" dirty="0">
              <a:solidFill>
                <a:srgbClr val="262FEA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6760" y="198884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62FEA"/>
                </a:solidFill>
                <a:latin typeface="+mn-lt"/>
              </a:rPr>
              <a:t>9</a:t>
            </a:r>
            <a:endParaRPr lang="en-US" sz="3200" dirty="0">
              <a:solidFill>
                <a:srgbClr val="262FEA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760" y="2821461"/>
            <a:ext cx="30159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indent="0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"wind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" + 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</a:t>
            </a:r>
            <a:r>
              <a:rPr lang="en-US" sz="3200" dirty="0" err="1" smtClean="0">
                <a:solidFill>
                  <a:srgbClr val="C00000"/>
                </a:solidFill>
                <a:latin typeface="+mn-lt"/>
              </a:rPr>
              <a:t>ow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8555" y="3253509"/>
            <a:ext cx="30159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indent="0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"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window"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4785" y="4045597"/>
            <a:ext cx="30159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indent="0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"Result: " + </a:t>
            </a:r>
            <a:r>
              <a:rPr lang="en-US" sz="3200" dirty="0" smtClean="0">
                <a:solidFill>
                  <a:srgbClr val="262FEA"/>
                </a:solidFill>
                <a:latin typeface="+mn-lt"/>
              </a:rPr>
              <a:t>6</a:t>
            </a:r>
            <a:endParaRPr lang="en-US" dirty="0">
              <a:solidFill>
                <a:srgbClr val="262FE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4509120"/>
            <a:ext cx="301595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indent="0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"Result: 6"</a:t>
            </a:r>
            <a:endParaRPr lang="en-US" dirty="0">
              <a:solidFill>
                <a:srgbClr val="262FE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4785" y="5269733"/>
            <a:ext cx="51125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</a:t>
            </a:r>
            <a:r>
              <a:rPr lang="en-US" sz="3200" b="1" dirty="0" smtClean="0">
                <a:solidFill>
                  <a:srgbClr val="C00000"/>
                </a:solidFill>
                <a:latin typeface="+mn-lt"/>
              </a:rPr>
              <a:t>#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" + </a:t>
            </a:r>
            <a:r>
              <a:rPr lang="en-US" sz="3200" dirty="0" smtClean="0">
                <a:solidFill>
                  <a:srgbClr val="262FEA"/>
                </a:solidFill>
                <a:latin typeface="+mn-lt"/>
              </a:rPr>
              <a:t>price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+ " cents"</a:t>
            </a:r>
            <a:endParaRPr lang="en-US" dirty="0">
              <a:solidFill>
                <a:srgbClr val="262FEA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8555" y="5773789"/>
            <a:ext cx="27363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8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"</a:t>
            </a:r>
            <a:r>
              <a:rPr lang="en-US" sz="3200" b="1" dirty="0" smtClean="0">
                <a:solidFill>
                  <a:srgbClr val="C00000"/>
                </a:solidFill>
                <a:latin typeface="+mn-lt"/>
              </a:rPr>
              <a:t>#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 500 cents"</a:t>
            </a:r>
            <a:endParaRPr lang="en-US" dirty="0">
              <a:solidFill>
                <a:srgbClr val="262FEA"/>
              </a:solidFill>
              <a:latin typeface="+mn-lt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879812" y="1580217"/>
            <a:ext cx="2916324" cy="408623"/>
          </a:xfrm>
          <a:prstGeom prst="wedgeRoundRectCallout">
            <a:avLst>
              <a:gd name="adj1" fmla="val -73393"/>
              <a:gd name="adj2" fmla="val -299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76200" dist="1054100" dir="2700000">
              <a:srgbClr val="FF0000"/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9688" eaLnBrk="1" hangingPunct="1"/>
            <a:r>
              <a:rPr lang="en-US" b="0" dirty="0" smtClean="0">
                <a:solidFill>
                  <a:srgbClr val="262FEA"/>
                </a:solidFill>
                <a:latin typeface="Helvetica" charset="0"/>
                <a:sym typeface="Helvetica" charset="0"/>
              </a:rPr>
              <a:t>+ means integer addition</a:t>
            </a:r>
            <a:endParaRPr lang="en-US" b="0" dirty="0">
              <a:solidFill>
                <a:srgbClr val="262FEA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355976" y="2876361"/>
            <a:ext cx="3312368" cy="408623"/>
          </a:xfrm>
          <a:prstGeom prst="wedgeRoundRectCallout">
            <a:avLst>
              <a:gd name="adj1" fmla="val -69336"/>
              <a:gd name="adj2" fmla="val -117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76200" dist="1054100" dir="2700000">
              <a:srgbClr val="FF0000"/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9688" eaLnBrk="1" hangingPunct="1"/>
            <a:r>
              <a:rPr lang="en-US" b="0" dirty="0" smtClean="0">
                <a:solidFill>
                  <a:srgbClr val="C00000"/>
                </a:solidFill>
                <a:latin typeface="Helvetica" charset="0"/>
                <a:sym typeface="Helvetica" charset="0"/>
              </a:rPr>
              <a:t>+ means string concatenation</a:t>
            </a:r>
            <a:endParaRPr lang="en-US" b="0" dirty="0">
              <a:solidFill>
                <a:srgbClr val="C00000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283968" y="3938047"/>
            <a:ext cx="3096344" cy="715089"/>
          </a:xfrm>
          <a:prstGeom prst="wedgeRoundRectCallout">
            <a:avLst>
              <a:gd name="adj1" fmla="val -69336"/>
              <a:gd name="adj2" fmla="val -117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76200" dist="1054100" dir="2700000">
              <a:srgbClr val="FF0000"/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9688" eaLnBrk="1" hangingPunct="1"/>
            <a:r>
              <a:rPr lang="en-US" b="0" dirty="0" smtClean="0">
                <a:latin typeface="Helvetica" charset="0"/>
                <a:sym typeface="Helvetica" charset="0"/>
              </a:rPr>
              <a:t>The </a:t>
            </a:r>
            <a:r>
              <a:rPr lang="en-US" b="0" dirty="0" smtClean="0">
                <a:solidFill>
                  <a:srgbClr val="262FEA"/>
                </a:solidFill>
                <a:latin typeface="Helvetica" charset="0"/>
                <a:sym typeface="Helvetica" charset="0"/>
              </a:rPr>
              <a:t>integer</a:t>
            </a:r>
            <a:r>
              <a:rPr lang="en-US" b="0" dirty="0" smtClean="0">
                <a:latin typeface="Helvetica" charset="0"/>
                <a:sym typeface="Helvetica" charset="0"/>
              </a:rPr>
              <a:t> is automatically</a:t>
            </a:r>
          </a:p>
          <a:p>
            <a:pPr marL="39688" eaLnBrk="1" hangingPunct="1"/>
            <a:r>
              <a:rPr lang="en-US" dirty="0" smtClean="0">
                <a:latin typeface="Helvetica" charset="0"/>
                <a:sym typeface="Helvetica" charset="0"/>
              </a:rPr>
              <a:t>converted to a </a:t>
            </a:r>
            <a:r>
              <a:rPr lang="en-US" dirty="0" smtClean="0">
                <a:solidFill>
                  <a:srgbClr val="C00000"/>
                </a:solidFill>
                <a:latin typeface="Helvetica" charset="0"/>
                <a:sym typeface="Helvetica" charset="0"/>
              </a:rPr>
              <a:t>string</a:t>
            </a:r>
            <a:endParaRPr lang="en-US" b="0" dirty="0">
              <a:solidFill>
                <a:srgbClr val="C00000"/>
              </a:solidFill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90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200"/>
            <a:ext cx="7772400" cy="17526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What is printed?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 err="1">
                <a:ea typeface="+mn-ea"/>
                <a:cs typeface="+mn-cs"/>
              </a:rPr>
              <a:t>System.out.println</a:t>
            </a:r>
            <a:r>
              <a:rPr lang="en-US" dirty="0">
                <a:ea typeface="+mn-ea"/>
                <a:cs typeface="+mn-cs"/>
              </a:rPr>
              <a:t>(5 + 6 + "hello");</a:t>
            </a:r>
          </a:p>
          <a:p>
            <a:pPr marL="382588" eaLnBrk="1" hangingPunct="1">
              <a:buFont typeface="Times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382588" eaLnBrk="1" hangingPunct="1">
              <a:buFont typeface="Times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382588" eaLnBrk="1" hangingPunct="1">
              <a:buFont typeface="Times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 err="1">
                <a:ea typeface="+mn-ea"/>
                <a:cs typeface="+mn-cs"/>
              </a:rPr>
              <a:t>System.out.println</a:t>
            </a:r>
            <a:r>
              <a:rPr lang="en-US" dirty="0">
                <a:ea typeface="+mn-ea"/>
                <a:cs typeface="+mn-cs"/>
              </a:rPr>
              <a:t>("hello" + 5 + 6);</a:t>
            </a:r>
          </a:p>
        </p:txBody>
      </p:sp>
      <p:sp>
        <p:nvSpPr>
          <p:cNvPr id="96260" name="Rectangle 4"/>
          <p:cNvSpPr>
            <a:spLocks/>
          </p:cNvSpPr>
          <p:nvPr/>
        </p:nvSpPr>
        <p:spPr bwMode="auto">
          <a:xfrm>
            <a:off x="5448300" y="2601913"/>
            <a:ext cx="20018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l" eaLnBrk="1" hangingPunct="1"/>
            <a:r>
              <a:rPr lang="en-US" sz="3600" dirty="0">
                <a:solidFill>
                  <a:srgbClr val="BA2D00"/>
                </a:solidFill>
                <a:latin typeface="Courier New" pitchFamily="49" charset="0"/>
                <a:sym typeface="Courier" charset="0"/>
              </a:rPr>
              <a:t>11hello</a:t>
            </a:r>
          </a:p>
        </p:txBody>
      </p:sp>
      <p:sp>
        <p:nvSpPr>
          <p:cNvPr id="96261" name="Rectangle 5"/>
          <p:cNvSpPr>
            <a:spLocks/>
          </p:cNvSpPr>
          <p:nvPr/>
        </p:nvSpPr>
        <p:spPr bwMode="auto">
          <a:xfrm>
            <a:off x="5448300" y="4926013"/>
            <a:ext cx="20018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l" eaLnBrk="1" hangingPunct="1"/>
            <a:r>
              <a:rPr lang="en-US" sz="3600" dirty="0">
                <a:solidFill>
                  <a:srgbClr val="BA2D00"/>
                </a:solidFill>
                <a:latin typeface="Courier New" pitchFamily="49" charset="0"/>
                <a:sym typeface="Courier" charset="0"/>
              </a:rPr>
              <a:t>hello56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90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Method summary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GB" sz="2800">
                <a:ea typeface="MS PGothic" charset="0"/>
              </a:rPr>
              <a:t>Methods implement all object behavior.</a:t>
            </a:r>
          </a:p>
          <a:p>
            <a:pPr>
              <a:buFont typeface="Times" charset="0"/>
              <a:buChar char="•"/>
              <a:defRPr/>
            </a:pPr>
            <a:r>
              <a:rPr lang="en-GB" sz="2800">
                <a:ea typeface="MS PGothic" charset="0"/>
              </a:rPr>
              <a:t>A method has a name and a return type.</a:t>
            </a:r>
          </a:p>
          <a:p>
            <a:pPr lvl="1">
              <a:defRPr/>
            </a:pPr>
            <a:r>
              <a:rPr lang="en-GB" sz="2400">
                <a:ea typeface="MS PGothic" charset="0"/>
              </a:rPr>
              <a:t>The return-type may be </a:t>
            </a:r>
            <a:r>
              <a:rPr lang="en-GB" sz="2400" b="1">
                <a:latin typeface="Courier New" charset="0"/>
                <a:ea typeface="MS PGothic" charset="0"/>
              </a:rPr>
              <a:t>void</a:t>
            </a:r>
            <a:r>
              <a:rPr lang="en-GB" sz="2400">
                <a:ea typeface="MS PGothic" charset="0"/>
              </a:rPr>
              <a:t>.</a:t>
            </a:r>
          </a:p>
          <a:p>
            <a:pPr lvl="1">
              <a:defRPr/>
            </a:pPr>
            <a:r>
              <a:rPr lang="en-GB" sz="2400">
                <a:ea typeface="MS PGothic" charset="0"/>
              </a:rPr>
              <a:t>A non-</a:t>
            </a:r>
            <a:r>
              <a:rPr lang="en-GB" sz="2400" b="1">
                <a:latin typeface="Courier New" charset="0"/>
                <a:ea typeface="MS PGothic" charset="0"/>
              </a:rPr>
              <a:t>void</a:t>
            </a:r>
            <a:r>
              <a:rPr lang="en-GB" sz="2400">
                <a:ea typeface="MS PGothic" charset="0"/>
              </a:rPr>
              <a:t> return type means the method will return a value to its caller.</a:t>
            </a:r>
          </a:p>
          <a:p>
            <a:pPr>
              <a:buFont typeface="Times" charset="0"/>
              <a:buChar char="•"/>
              <a:defRPr/>
            </a:pPr>
            <a:r>
              <a:rPr lang="en-GB" sz="2800">
                <a:ea typeface="MS PGothic" charset="0"/>
              </a:rPr>
              <a:t>A method might take parameters.</a:t>
            </a:r>
          </a:p>
          <a:p>
            <a:pPr lvl="1">
              <a:defRPr/>
            </a:pPr>
            <a:r>
              <a:rPr lang="en-GB" sz="2400">
                <a:ea typeface="MS PGothic" charset="0"/>
              </a:rPr>
              <a:t>Parameters bring values in from outside for the method to use.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5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Reflecting on the ticket machines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467600" cy="4114800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Their behavior is inadequate in several ways: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No checks on the amounts entered.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No refunds.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No checks for a sensible initialization.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How can we do better?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We need more sophisticated behavior.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8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Making choices in Java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838200" y="3117850"/>
            <a:ext cx="7729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if(</a:t>
            </a:r>
            <a:r>
              <a:rPr lang="en-US" sz="1800" i="1" smtClean="0">
                <a:solidFill>
                  <a:srgbClr val="C81D2B"/>
                </a:solidFill>
                <a:latin typeface="Courier New" charset="0"/>
                <a:cs typeface="Times" charset="0"/>
              </a:rPr>
              <a:t>perform some test</a:t>
            </a: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) {</a:t>
            </a:r>
          </a:p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1800" i="1" smtClean="0">
                <a:solidFill>
                  <a:srgbClr val="C81D2B"/>
                </a:solidFill>
                <a:latin typeface="Courier New" charset="0"/>
                <a:cs typeface="Times" charset="0"/>
              </a:rPr>
              <a:t>Do these statements if the test gave a true result</a:t>
            </a:r>
            <a:endParaRPr lang="en-US" sz="18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</a:p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else {</a:t>
            </a:r>
          </a:p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1800" i="1" smtClean="0">
                <a:solidFill>
                  <a:srgbClr val="C81D2B"/>
                </a:solidFill>
                <a:latin typeface="Courier New" charset="0"/>
                <a:cs typeface="Times" charset="0"/>
              </a:rPr>
              <a:t>Do these statements if the test gave a false result</a:t>
            </a:r>
            <a:endParaRPr lang="en-US" sz="18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180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180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914400" y="2055813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ja-JP" altLang="en-US" sz="2000" b="0">
                <a:solidFill>
                  <a:srgbClr val="A57133"/>
                </a:solidFill>
              </a:rPr>
              <a:t>‘</a:t>
            </a:r>
            <a:r>
              <a:rPr lang="en-US" altLang="ja-JP" sz="2000" b="0">
                <a:solidFill>
                  <a:srgbClr val="A57133"/>
                </a:solidFill>
              </a:rPr>
              <a:t>if</a:t>
            </a:r>
            <a:r>
              <a:rPr lang="ja-JP" altLang="en-US" sz="2000" b="0">
                <a:solidFill>
                  <a:srgbClr val="A57133"/>
                </a:solidFill>
              </a:rPr>
              <a:t>’</a:t>
            </a:r>
            <a:r>
              <a:rPr lang="en-US" altLang="ja-JP" sz="2000" b="0">
                <a:solidFill>
                  <a:srgbClr val="A57133"/>
                </a:solidFill>
              </a:rPr>
              <a:t> keyword</a:t>
            </a:r>
            <a:endParaRPr lang="en-US" sz="2000" b="0">
              <a:solidFill>
                <a:srgbClr val="A57133"/>
              </a:solidFill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3048000" y="19050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boolean condition to be tested</a:t>
            </a:r>
            <a:endParaRPr lang="en-US" sz="2000" b="0" smtClean="0">
              <a:solidFill>
                <a:srgbClr val="A57133"/>
              </a:solidFill>
              <a:latin typeface="Times New Roman" charset="0"/>
            </a:endParaRP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5257800" y="2513013"/>
            <a:ext cx="318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actions if condition is true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4953000" y="5103813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actions if condition is false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1066800" y="5256213"/>
            <a:ext cx="185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ja-JP" altLang="en-US" sz="2000" b="0">
                <a:solidFill>
                  <a:srgbClr val="A57133"/>
                </a:solidFill>
              </a:rPr>
              <a:t>‘</a:t>
            </a:r>
            <a:r>
              <a:rPr lang="en-US" altLang="ja-JP" sz="2000" b="0">
                <a:solidFill>
                  <a:srgbClr val="A57133"/>
                </a:solidFill>
              </a:rPr>
              <a:t>else</a:t>
            </a:r>
            <a:r>
              <a:rPr lang="ja-JP" altLang="en-US" sz="2000" b="0">
                <a:solidFill>
                  <a:srgbClr val="A57133"/>
                </a:solidFill>
              </a:rPr>
              <a:t>’</a:t>
            </a:r>
            <a:r>
              <a:rPr lang="en-US" altLang="ja-JP" sz="2000" b="0">
                <a:solidFill>
                  <a:srgbClr val="A57133"/>
                </a:solidFill>
              </a:rPr>
              <a:t> keyword</a:t>
            </a:r>
            <a:endParaRPr lang="en-US" sz="2000" b="0">
              <a:solidFill>
                <a:srgbClr val="A57133"/>
              </a:solidFill>
            </a:endParaRP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flipH="1">
            <a:off x="1143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 flipH="1" flipV="1">
            <a:off x="1219200" y="42672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H="1">
            <a:off x="6172200" y="2895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H="1" flipV="1">
            <a:off x="5486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371600" y="4243388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1371600" y="3429000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Ticket machines – an external 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Exploring the </a:t>
            </a:r>
            <a:r>
              <a:rPr lang="en-US" smtClean="0"/>
              <a:t>behavior</a:t>
            </a:r>
            <a:r>
              <a:rPr lang="en-GB" smtClean="0"/>
              <a:t> of a typical ticket machine.</a:t>
            </a:r>
          </a:p>
          <a:p>
            <a:pPr lvl="1" eaLnBrk="1" hangingPunct="1"/>
            <a:r>
              <a:rPr lang="en-GB" smtClean="0"/>
              <a:t>Use the </a:t>
            </a:r>
            <a:r>
              <a:rPr lang="en-GB" i="1" smtClean="0"/>
              <a:t>naive-ticket-machine</a:t>
            </a:r>
            <a:r>
              <a:rPr lang="en-GB" smtClean="0"/>
              <a:t> project.</a:t>
            </a:r>
          </a:p>
          <a:p>
            <a:pPr lvl="1" eaLnBrk="1" hangingPunct="1"/>
            <a:r>
              <a:rPr lang="en-GB" smtClean="0"/>
              <a:t>Machines supply tickets of a fixed price.</a:t>
            </a:r>
          </a:p>
          <a:p>
            <a:pPr lvl="2" eaLnBrk="1" hangingPunct="1"/>
            <a:r>
              <a:rPr lang="en-GB" smtClean="0"/>
              <a:t>How is that price determined?</a:t>
            </a:r>
          </a:p>
          <a:p>
            <a:pPr lvl="1" eaLnBrk="1" hangingPunct="1"/>
            <a:r>
              <a:rPr lang="en-GB" smtClean="0"/>
              <a:t>How is </a:t>
            </a:r>
            <a:r>
              <a:rPr lang="en-GB" altLang="en-US" smtClean="0"/>
              <a:t>‘</a:t>
            </a:r>
            <a:r>
              <a:rPr lang="en-GB" smtClean="0"/>
              <a:t>money</a:t>
            </a:r>
            <a:r>
              <a:rPr lang="en-GB" altLang="en-US" smtClean="0"/>
              <a:t>’</a:t>
            </a:r>
            <a:r>
              <a:rPr lang="en-GB" smtClean="0"/>
              <a:t> entered into a machine?</a:t>
            </a:r>
          </a:p>
          <a:p>
            <a:pPr lvl="1" eaLnBrk="1" hangingPunct="1"/>
            <a:r>
              <a:rPr lang="en-GB" smtClean="0"/>
              <a:t>How does a machine keep track of the money that is entered?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ea typeface="MS PGothic" charset="0"/>
              </a:rPr>
              <a:t>Making a choice in the</a:t>
            </a:r>
            <a:br>
              <a:rPr lang="en-US" sz="4000">
                <a:ea typeface="MS PGothic" charset="0"/>
              </a:rPr>
            </a:br>
            <a:r>
              <a:rPr lang="en-US" sz="4000">
                <a:ea typeface="MS PGothic" charset="0"/>
              </a:rPr>
              <a:t>ticket machine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28725" y="1700213"/>
            <a:ext cx="730408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void insertMoney(int amount)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if(amount &gt; 0) {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    balance = balance + amount;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}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else {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    System.out.println(</a:t>
            </a:r>
            <a:b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</a:b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        "Use a positive amount: " +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        amount);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}</a:t>
            </a:r>
          </a:p>
          <a:p>
            <a:pPr algn="l"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200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4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2438400"/>
            <a:ext cx="7772400" cy="17526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How do we write 'refundBalance'?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42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Variables – a recap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800" dirty="0">
                <a:ea typeface="MS PGothic" charset="0"/>
              </a:rPr>
              <a:t>Fields are one sort of </a:t>
            </a:r>
            <a:r>
              <a:rPr lang="en-US" sz="2800" dirty="0" smtClean="0">
                <a:ea typeface="MS PGothic" charset="0"/>
              </a:rPr>
              <a:t>variable:</a:t>
            </a:r>
            <a:endParaRPr lang="en-US" sz="2800" dirty="0"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They store values </a:t>
            </a: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through the life </a:t>
            </a:r>
            <a:r>
              <a:rPr lang="en-US" sz="2400" dirty="0">
                <a:ea typeface="MS PGothic" charset="0"/>
              </a:rPr>
              <a:t>of an </a:t>
            </a:r>
            <a:r>
              <a:rPr lang="en-US" sz="2400" dirty="0" smtClean="0">
                <a:ea typeface="MS PGothic" charset="0"/>
              </a:rPr>
              <a:t>object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values </a:t>
            </a:r>
            <a:r>
              <a:rPr lang="en-US" sz="2000" dirty="0"/>
              <a:t>that determine an object</a:t>
            </a:r>
            <a:r>
              <a:rPr lang="ja-JP" altLang="en-US" sz="2000" dirty="0"/>
              <a:t>’</a:t>
            </a:r>
            <a:r>
              <a:rPr lang="en-US" altLang="ja-JP" sz="2000" dirty="0"/>
              <a:t>s </a:t>
            </a:r>
            <a:r>
              <a:rPr lang="en-US" altLang="ja-JP" sz="2000" dirty="0">
                <a:solidFill>
                  <a:srgbClr val="FF0000"/>
                </a:solidFill>
              </a:rPr>
              <a:t>state</a:t>
            </a:r>
            <a:r>
              <a:rPr lang="en-US" altLang="ja-JP" sz="2000" dirty="0" smtClean="0"/>
              <a:t>.</a:t>
            </a:r>
            <a:endParaRPr lang="en-US" sz="2000" dirty="0"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They are accessible throughout the class.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800" dirty="0">
                <a:ea typeface="MS PGothic" charset="0"/>
              </a:rPr>
              <a:t>Parameters are another sort of variable: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They receive values from outside the method.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They help a method complete its task.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Each call to the method receives a fresh set of values.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MS PGothic" charset="0"/>
              </a:rPr>
              <a:t>Parameter values are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MS PGothic" charset="0"/>
              </a:rPr>
              <a:t>short lived</a:t>
            </a:r>
            <a:r>
              <a:rPr lang="en-US" sz="2400" dirty="0">
                <a:ea typeface="MS PGothic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ea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2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Local variables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Methods can define their own, </a:t>
            </a:r>
            <a:r>
              <a:rPr lang="en-US" sz="2800" i="1" dirty="0" smtClean="0"/>
              <a:t>local</a:t>
            </a:r>
            <a:r>
              <a:rPr lang="en-US" sz="2800" dirty="0" smtClean="0"/>
              <a:t>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Short lived, like parameters.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method sets their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for </a:t>
            </a:r>
            <a:r>
              <a:rPr lang="ja-JP" altLang="en-US" sz="2400" dirty="0" smtClean="0"/>
              <a:t>‘</a:t>
            </a:r>
            <a:r>
              <a:rPr lang="en-US" altLang="ja-JP" sz="2400" dirty="0" smtClean="0"/>
              <a:t>temporary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 calculation and storage.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exist only as long as the method is being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are only accessible from within the method.</a:t>
            </a:r>
          </a:p>
          <a:p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6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Local variables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124200" y="2638425"/>
            <a:ext cx="46037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</a:t>
            </a:r>
            <a:r>
              <a:rPr lang="en-US" sz="2000" dirty="0" err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refundBalance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()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cs typeface="Times" charset="0"/>
              </a:rPr>
              <a:t>amountToRefund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;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cs typeface="Times" charset="0"/>
              </a:rPr>
              <a:t>amountToRefund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cs typeface="Times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= balance;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balance = 0;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return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cs typeface="Times" charset="0"/>
              </a:rPr>
              <a:t>amountToRefund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;</a:t>
            </a:r>
          </a:p>
          <a:p>
            <a:pPr algn="l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2000" dirty="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858000" y="2057400"/>
            <a:ext cx="194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A local variable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 flipH="1">
            <a:off x="6553200" y="2438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914400" y="2286000"/>
            <a:ext cx="2209800" cy="236220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1284288" y="3144838"/>
            <a:ext cx="138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1800" b="0" smtClean="0">
                <a:solidFill>
                  <a:srgbClr val="A57133"/>
                </a:solidFill>
              </a:rPr>
              <a:t>No visibility</a:t>
            </a:r>
          </a:p>
          <a:p>
            <a:pPr algn="l" eaLnBrk="1" hangingPunct="1">
              <a:defRPr/>
            </a:pPr>
            <a:r>
              <a:rPr lang="en-US" sz="1800" b="0" smtClean="0">
                <a:solidFill>
                  <a:srgbClr val="A57133"/>
                </a:solidFill>
              </a:rPr>
              <a:t>modifier</a:t>
            </a: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25908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1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Scope and lifetime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Each </a:t>
            </a:r>
            <a:r>
              <a:rPr lang="en-US" dirty="0">
                <a:solidFill>
                  <a:srgbClr val="262FEA"/>
                </a:solidFill>
                <a:ea typeface="MS PGothic" charset="0"/>
              </a:rPr>
              <a:t>block</a:t>
            </a:r>
            <a:r>
              <a:rPr lang="en-US" dirty="0">
                <a:ea typeface="MS PGothic" charset="0"/>
              </a:rPr>
              <a:t> defines a new </a:t>
            </a:r>
            <a:r>
              <a:rPr lang="en-US" dirty="0">
                <a:solidFill>
                  <a:srgbClr val="262FEA"/>
                </a:solidFill>
                <a:ea typeface="MS PGothic" charset="0"/>
              </a:rPr>
              <a:t>scope</a:t>
            </a:r>
            <a:r>
              <a:rPr lang="en-US" dirty="0">
                <a:ea typeface="MS PGothic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262FEA"/>
                </a:solidFill>
                <a:ea typeface="MS PGothic" charset="0"/>
              </a:rPr>
              <a:t>Class</a:t>
            </a:r>
            <a:r>
              <a:rPr lang="en-US" dirty="0">
                <a:ea typeface="MS PGothic" charset="0"/>
              </a:rPr>
              <a:t>, </a:t>
            </a:r>
            <a:r>
              <a:rPr lang="en-US" dirty="0">
                <a:solidFill>
                  <a:srgbClr val="262FEA"/>
                </a:solidFill>
                <a:ea typeface="MS PGothic" charset="0"/>
              </a:rPr>
              <a:t>method</a:t>
            </a:r>
            <a:r>
              <a:rPr lang="en-US" dirty="0">
                <a:ea typeface="MS PGothic" charset="0"/>
              </a:rPr>
              <a:t> and </a:t>
            </a:r>
            <a:r>
              <a:rPr lang="en-US" dirty="0">
                <a:solidFill>
                  <a:srgbClr val="262FEA"/>
                </a:solidFill>
                <a:ea typeface="MS PGothic" charset="0"/>
              </a:rPr>
              <a:t>statement</a:t>
            </a:r>
            <a:r>
              <a:rPr lang="en-US" dirty="0">
                <a:ea typeface="MS PGothic" charset="0"/>
              </a:rPr>
              <a:t>.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Scopes may be nested:</a:t>
            </a:r>
          </a:p>
          <a:p>
            <a:pPr lvl="1" eaLnBrk="1" hangingPunct="1">
              <a:defRPr/>
            </a:pPr>
            <a:r>
              <a:rPr lang="en-US" dirty="0">
                <a:ea typeface="MS PGothic" charset="0"/>
              </a:rPr>
              <a:t>statement block inside another block inside a method body inside a class body.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Scope is static (textual).</a:t>
            </a:r>
          </a:p>
          <a:p>
            <a:pPr marL="382588" eaLnBrk="1" hangingPunct="1">
              <a:buFont typeface="Times" charset="0"/>
              <a:buChar char="•"/>
              <a:defRPr/>
            </a:pPr>
            <a:r>
              <a:rPr lang="en-US" dirty="0">
                <a:ea typeface="MS PGothic" charset="0"/>
              </a:rPr>
              <a:t>Lifetime is dynamic (runtime).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793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94687" cy="743744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MS PGothic" charset="0"/>
              </a:rPr>
              <a:t>Scope highlighting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261070"/>
            <a:ext cx="6581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94687" cy="743744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ea typeface="MS PGothic" charset="0"/>
              </a:rPr>
              <a:t>Visibility of names</a:t>
            </a:r>
            <a:endParaRPr lang="en-GB" dirty="0">
              <a:ea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6403"/>
            <a:ext cx="2886075" cy="5114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84487" y="2129959"/>
            <a:ext cx="3672408" cy="215444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h, </a:t>
            </a:r>
            <a:r>
              <a:rPr lang="sv-SE" sz="1400" dirty="0" smtClean="0">
                <a:solidFill>
                  <a:srgbClr val="FF0000"/>
                </a:solidFill>
              </a:rPr>
              <a:t>b</a:t>
            </a:r>
            <a:r>
              <a:rPr lang="sv-SE" sz="1400" dirty="0" smtClean="0">
                <a:solidFill>
                  <a:srgbClr val="0070C0"/>
                </a:solidFill>
              </a:rPr>
              <a:t>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6578" y="2988007"/>
            <a:ext cx="3672408" cy="215444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h,</a:t>
            </a:r>
            <a:r>
              <a:rPr lang="sv-SE" sz="1400" dirty="0" smtClean="0">
                <a:solidFill>
                  <a:srgbClr val="FF0000"/>
                </a:solidFill>
              </a:rPr>
              <a:t> c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4033639"/>
            <a:ext cx="3672408" cy="215444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h, c, d, </a:t>
            </a:r>
            <a:r>
              <a:rPr lang="sv-SE" sz="1400" dirty="0" smtClean="0">
                <a:solidFill>
                  <a:srgbClr val="FF0000"/>
                </a:solidFill>
              </a:rPr>
              <a:t>e</a:t>
            </a:r>
            <a:r>
              <a:rPr lang="sv-SE" sz="1400" dirty="0" smtClean="0">
                <a:solidFill>
                  <a:srgbClr val="0070C0"/>
                </a:solidFill>
              </a:rPr>
              <a:t>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256" y="4487398"/>
            <a:ext cx="3672408" cy="215444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 c, d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3367097"/>
            <a:ext cx="3672408" cy="215444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h, c,</a:t>
            </a:r>
            <a:r>
              <a:rPr lang="sv-SE" sz="1400" dirty="0" smtClean="0">
                <a:solidFill>
                  <a:srgbClr val="FF0000"/>
                </a:solidFill>
              </a:rPr>
              <a:t> d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2014" y="5301788"/>
            <a:ext cx="3672408" cy="430887"/>
          </a:xfrm>
          <a:prstGeom prst="rect">
            <a:avLst/>
          </a:prstGeom>
          <a:noFill/>
          <a:ln>
            <a:solidFill>
              <a:srgbClr val="262FEA"/>
            </a:solidFill>
            <a:prstDash val="sysDash"/>
          </a:ln>
        </p:spPr>
        <p:txBody>
          <a:bodyPr wrap="square" lIns="36000" tIns="0" bIns="0" rtlCol="0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</a:rPr>
              <a:t>C, a, f, g, h, </a:t>
            </a:r>
            <a:r>
              <a:rPr lang="sv-SE" sz="1400" dirty="0" err="1" smtClean="0">
                <a:solidFill>
                  <a:srgbClr val="FF0000"/>
                </a:solidFill>
              </a:rPr>
              <a:t>obj</a:t>
            </a:r>
            <a:r>
              <a:rPr lang="sv-SE" sz="1400" dirty="0" smtClean="0">
                <a:solidFill>
                  <a:srgbClr val="0070C0"/>
                </a:solidFill>
              </a:rPr>
              <a:t>  </a:t>
            </a:r>
            <a:r>
              <a:rPr lang="sv-SE" sz="1400" dirty="0" err="1" smtClean="0">
                <a:solidFill>
                  <a:srgbClr val="0070C0"/>
                </a:solidFill>
              </a:rPr>
              <a:t>are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visible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 smtClean="0">
                <a:solidFill>
                  <a:srgbClr val="0070C0"/>
                </a:solidFill>
              </a:rPr>
              <a:t>here</a:t>
            </a:r>
            <a:endParaRPr lang="sv-SE" sz="1400" dirty="0" smtClean="0">
              <a:solidFill>
                <a:srgbClr val="0070C0"/>
              </a:solidFill>
            </a:endParaRPr>
          </a:p>
          <a:p>
            <a:r>
              <a:rPr lang="sv-SE" sz="1400" dirty="0" smtClean="0">
                <a:solidFill>
                  <a:srgbClr val="0070C0"/>
                </a:solidFill>
              </a:rPr>
              <a:t>and </a:t>
            </a:r>
            <a:r>
              <a:rPr lang="sv-SE" sz="1400" dirty="0" err="1" smtClean="0">
                <a:solidFill>
                  <a:srgbClr val="0070C0"/>
                </a:solidFill>
              </a:rPr>
              <a:t>also</a:t>
            </a:r>
            <a:r>
              <a:rPr lang="sv-SE" sz="1400" dirty="0" smtClean="0">
                <a:solidFill>
                  <a:srgbClr val="0070C0"/>
                </a:solidFill>
              </a:rPr>
              <a:t> </a:t>
            </a:r>
            <a:r>
              <a:rPr lang="sv-SE" sz="1400" dirty="0" err="1">
                <a:solidFill>
                  <a:srgbClr val="FF0000"/>
                </a:solidFill>
              </a:rPr>
              <a:t>o</a:t>
            </a:r>
            <a:r>
              <a:rPr lang="sv-SE" sz="1400" dirty="0" err="1" smtClean="0">
                <a:solidFill>
                  <a:srgbClr val="FF0000"/>
                </a:solidFill>
              </a:rPr>
              <a:t>bj.a</a:t>
            </a:r>
            <a:r>
              <a:rPr lang="sv-SE" sz="1400" dirty="0" smtClean="0">
                <a:solidFill>
                  <a:srgbClr val="FF0000"/>
                </a:solidFill>
              </a:rPr>
              <a:t>, </a:t>
            </a:r>
            <a:r>
              <a:rPr lang="sv-SE" sz="1400" dirty="0" err="1" smtClean="0">
                <a:solidFill>
                  <a:srgbClr val="FF0000"/>
                </a:solidFill>
              </a:rPr>
              <a:t>obj.f</a:t>
            </a:r>
            <a:r>
              <a:rPr lang="sv-SE" sz="1400" dirty="0" smtClean="0">
                <a:solidFill>
                  <a:srgbClr val="FF0000"/>
                </a:solidFill>
              </a:rPr>
              <a:t>, </a:t>
            </a:r>
            <a:r>
              <a:rPr lang="sv-SE" sz="1400" dirty="0" err="1" smtClean="0">
                <a:solidFill>
                  <a:srgbClr val="FF0000"/>
                </a:solidFill>
              </a:rPr>
              <a:t>obj.g</a:t>
            </a:r>
            <a:r>
              <a:rPr lang="sv-SE" sz="1400" dirty="0" smtClean="0">
                <a:solidFill>
                  <a:srgbClr val="FF0000"/>
                </a:solidFill>
              </a:rPr>
              <a:t>, </a:t>
            </a:r>
            <a:r>
              <a:rPr lang="sv-SE" sz="1400" dirty="0" err="1" smtClean="0">
                <a:solidFill>
                  <a:srgbClr val="FF0000"/>
                </a:solidFill>
              </a:rPr>
              <a:t>obj.h</a:t>
            </a:r>
            <a:endParaRPr lang="sv-S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Scope and lifetime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dirty="0">
                <a:solidFill>
                  <a:srgbClr val="009C5C"/>
                </a:solidFill>
                <a:ea typeface="MS PGothic" charset="0"/>
              </a:rPr>
              <a:t>The scope of a local variable is the block in which it is declared.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dirty="0">
                <a:solidFill>
                  <a:srgbClr val="009C5C"/>
                </a:solidFill>
                <a:ea typeface="MS PGothic" charset="0"/>
              </a:rPr>
              <a:t>The lifetime of a local variable is the time of execution of the block in which it is declared.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solidFill>
                  <a:srgbClr val="262FEA"/>
                </a:solidFill>
                <a:ea typeface="MS PGothic" charset="0"/>
              </a:rPr>
              <a:t>The scope of a field is its whole class.</a:t>
            </a:r>
          </a:p>
          <a:p>
            <a:pPr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solidFill>
                  <a:srgbClr val="262FEA"/>
                </a:solidFill>
                <a:ea typeface="MS PGothic" charset="0"/>
              </a:rPr>
              <a:t>The lifetime of a field is the lifetime of its containing object.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Review 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bodies contain fields, constructors and methods.</a:t>
            </a:r>
          </a:p>
          <a:p>
            <a:pPr eaLnBrk="1" hangingPunct="1"/>
            <a:r>
              <a:rPr lang="en-US" dirty="0" smtClean="0"/>
              <a:t>Fields store values that determine an object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state.</a:t>
            </a:r>
          </a:p>
          <a:p>
            <a:pPr eaLnBrk="1" hangingPunct="1"/>
            <a:r>
              <a:rPr lang="en-US" dirty="0" smtClean="0"/>
              <a:t>Constructors initialize objects – particularly their fields.</a:t>
            </a:r>
          </a:p>
          <a:p>
            <a:pPr eaLnBrk="1" hangingPunct="1"/>
            <a:r>
              <a:rPr lang="en-US" dirty="0" smtClean="0"/>
              <a:t>Methods implement the behavior of objects.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Ticket machines – an internal 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Interacting with an object gives us clues about its behavior.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Looking inside allows us to determine how that behavior is provided or implemented.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All Java classes have a similar-looking internal view.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Review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Fields, parameters and local variables are all variables.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Fields persist for the lifetime of an object.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Parameters are used to receive values into a constructor or method.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>
                <a:ea typeface="+mn-ea"/>
                <a:cs typeface="+mn-cs"/>
              </a:rPr>
              <a:t>Local variables are used for short-lived temporary storage.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Review (3)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GB" dirty="0">
                <a:ea typeface="MS PGothic" charset="0"/>
              </a:rPr>
              <a:t>Methods have a return type.</a:t>
            </a:r>
          </a:p>
          <a:p>
            <a:pPr>
              <a:buFont typeface="Times" charset="0"/>
              <a:buChar char="•"/>
              <a:defRPr/>
            </a:pPr>
            <a:r>
              <a:rPr lang="en-GB" dirty="0">
                <a:ea typeface="MS PGothic" charset="0"/>
              </a:rPr>
              <a:t>void methods do not return anything.</a:t>
            </a:r>
          </a:p>
          <a:p>
            <a:pPr>
              <a:buFont typeface="Times" charset="0"/>
              <a:buChar char="•"/>
              <a:defRPr/>
            </a:pPr>
            <a:r>
              <a:rPr lang="en-GB" dirty="0">
                <a:ea typeface="MS PGothic" charset="0"/>
              </a:rPr>
              <a:t>non-</a:t>
            </a:r>
            <a:r>
              <a:rPr lang="en-GB" b="1" dirty="0">
                <a:ea typeface="MS PGothic" charset="0"/>
              </a:rPr>
              <a:t>void</a:t>
            </a:r>
            <a:r>
              <a:rPr lang="en-GB" dirty="0">
                <a:ea typeface="MS PGothic" charset="0"/>
              </a:rPr>
              <a:t> methods return a value.</a:t>
            </a:r>
          </a:p>
          <a:p>
            <a:pPr>
              <a:buFont typeface="Times" charset="0"/>
              <a:buChar char="•"/>
              <a:defRPr/>
            </a:pPr>
            <a:r>
              <a:rPr lang="en-GB" dirty="0">
                <a:ea typeface="MS PGothic" charset="0"/>
              </a:rPr>
              <a:t>non-</a:t>
            </a:r>
            <a:r>
              <a:rPr lang="en-GB" b="1" dirty="0">
                <a:ea typeface="MS PGothic" charset="0"/>
              </a:rPr>
              <a:t>void</a:t>
            </a:r>
            <a:r>
              <a:rPr lang="en-GB" dirty="0">
                <a:ea typeface="MS PGothic" charset="0"/>
              </a:rPr>
              <a:t> methods have </a:t>
            </a:r>
            <a:r>
              <a:rPr lang="en-GB" dirty="0" smtClean="0">
                <a:ea typeface="MS PGothic" charset="0"/>
              </a:rPr>
              <a:t>(at least) one </a:t>
            </a:r>
            <a:r>
              <a:rPr lang="en-GB" dirty="0">
                <a:ea typeface="MS PGothic" charset="0"/>
              </a:rPr>
              <a:t>return </a:t>
            </a:r>
            <a:r>
              <a:rPr lang="en-GB" dirty="0" smtClean="0">
                <a:ea typeface="MS PGothic" charset="0"/>
              </a:rPr>
              <a:t>statement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GB" dirty="0" smtClean="0">
                <a:ea typeface="MS PGothic" charset="0"/>
              </a:rPr>
              <a:t>a return statement must be reached during the execution of such methods.</a:t>
            </a:r>
            <a:endParaRPr lang="en-GB" dirty="0">
              <a:ea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MS PGothic" charset="0"/>
              </a:rPr>
              <a:t>Review 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‘</a:t>
            </a:r>
            <a:r>
              <a:rPr lang="en-US" altLang="ja-JP" smtClean="0"/>
              <a:t>Correct</a:t>
            </a:r>
            <a:r>
              <a:rPr lang="ja-JP" altLang="en-US" smtClean="0"/>
              <a:t>’</a:t>
            </a:r>
            <a:r>
              <a:rPr lang="en-US" altLang="ja-JP" smtClean="0"/>
              <a:t> behavior often requires objects to make decisions.</a:t>
            </a:r>
          </a:p>
          <a:p>
            <a:pPr eaLnBrk="1" hangingPunct="1"/>
            <a:r>
              <a:rPr lang="en-US" smtClean="0"/>
              <a:t>Objects can make decisions via conditional (if) statements.</a:t>
            </a:r>
          </a:p>
          <a:p>
            <a:pPr eaLnBrk="1" hangingPunct="1"/>
            <a:r>
              <a:rPr lang="en-US" smtClean="0"/>
              <a:t>A true-or-false test allows one of two alternative courses of actions to be taken.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Basic class structure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57275" y="1865313"/>
            <a:ext cx="418623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class TicketMachine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2000" i="1" smtClean="0">
                <a:solidFill>
                  <a:schemeClr val="tx1"/>
                </a:solidFill>
                <a:latin typeface="Courier New" charset="0"/>
                <a:cs typeface="Times New Roman" charset="0"/>
              </a:rPr>
              <a:t>Inner part omitted.</a:t>
            </a:r>
            <a:endParaRPr lang="en-US" sz="20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200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66800" y="3544888"/>
            <a:ext cx="357028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class </a:t>
            </a:r>
            <a:r>
              <a:rPr lang="en-US" sz="2000" i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ClassName</a:t>
            </a:r>
            <a:endParaRPr lang="en-US" sz="20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</a:t>
            </a:r>
            <a:r>
              <a:rPr lang="en-US" sz="2000" i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Fields</a:t>
            </a:r>
            <a:endParaRPr lang="en-US" sz="20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2000" i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Constructors</a:t>
            </a:r>
            <a:endParaRPr lang="en-US" sz="20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2000" i="1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Methods</a:t>
            </a:r>
            <a:endParaRPr lang="en-US" sz="2000" smtClean="0">
              <a:solidFill>
                <a:schemeClr val="tx1"/>
              </a:solidFill>
              <a:latin typeface="Courier New" charset="0"/>
              <a:cs typeface="Times" charset="0"/>
            </a:endParaRP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200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 flipH="1">
            <a:off x="5219700" y="206057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8199" name="Line 11"/>
          <p:cNvSpPr>
            <a:spLocks noChangeShapeType="1"/>
          </p:cNvSpPr>
          <p:nvPr/>
        </p:nvSpPr>
        <p:spPr bwMode="auto">
          <a:xfrm flipH="1">
            <a:off x="3924300" y="4652963"/>
            <a:ext cx="179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8200" name="AutoShape 13"/>
          <p:cNvSpPr>
            <a:spLocks noChangeArrowheads="1"/>
          </p:cNvSpPr>
          <p:nvPr/>
        </p:nvSpPr>
        <p:spPr bwMode="auto">
          <a:xfrm>
            <a:off x="5715000" y="1628775"/>
            <a:ext cx="3048000" cy="911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The outer wrapper of TicketMachine</a:t>
            </a:r>
          </a:p>
        </p:txBody>
      </p:sp>
      <p:sp>
        <p:nvSpPr>
          <p:cNvPr id="8201" name="AutoShape 14"/>
          <p:cNvSpPr>
            <a:spLocks noChangeArrowheads="1"/>
          </p:cNvSpPr>
          <p:nvPr/>
        </p:nvSpPr>
        <p:spPr bwMode="auto">
          <a:xfrm>
            <a:off x="5715000" y="4005263"/>
            <a:ext cx="2438400" cy="13271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The inner contents of a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9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MS PGothic" charset="0"/>
              </a:rPr>
              <a:t>Keywords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Words with a special meaning in the language: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public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class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private</a:t>
            </a:r>
          </a:p>
          <a:p>
            <a:pPr lvl="1">
              <a:defRPr/>
            </a:pPr>
            <a:r>
              <a:rPr lang="en-GB" b="1">
                <a:latin typeface="Courier New" charset="0"/>
                <a:ea typeface="MS PGothic" charset="0"/>
              </a:rPr>
              <a:t>int</a:t>
            </a:r>
          </a:p>
          <a:p>
            <a:pPr>
              <a:buFont typeface="Times" charset="0"/>
              <a:buChar char="•"/>
              <a:defRPr/>
            </a:pPr>
            <a:r>
              <a:rPr lang="en-GB">
                <a:ea typeface="MS PGothic" charset="0"/>
              </a:rPr>
              <a:t>Also known as </a:t>
            </a:r>
            <a:r>
              <a:rPr lang="en-GB" i="1">
                <a:ea typeface="MS PGothic" charset="0"/>
              </a:rPr>
              <a:t>reserved words</a:t>
            </a:r>
            <a:r>
              <a:rPr lang="en-GB">
                <a:ea typeface="MS PGothic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Fields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84313"/>
            <a:ext cx="35052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Fields store values for an object.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They are also known as instance variables.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Fields define the state of an object.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Use </a:t>
            </a:r>
            <a:r>
              <a:rPr lang="en-US" sz="2400" i="1">
                <a:ea typeface="MS PGothic" charset="0"/>
              </a:rPr>
              <a:t>Inspect</a:t>
            </a:r>
            <a:r>
              <a:rPr lang="en-US" sz="2400">
                <a:ea typeface="MS PGothic" charset="0"/>
              </a:rPr>
              <a:t> to view the state.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Some values change often.</a:t>
            </a:r>
          </a:p>
          <a:p>
            <a:pPr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US" sz="2400">
                <a:ea typeface="MS PGothic" charset="0"/>
              </a:rPr>
              <a:t>Some change rarely (or not at all).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56100" y="1484313"/>
            <a:ext cx="4454525" cy="25336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public class TicketMachine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    private int price;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    private int balance;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    private int total;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 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2000" i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Further details omitted.</a:t>
            </a:r>
            <a:endParaRPr lang="en-US" sz="2000">
              <a:solidFill>
                <a:schemeClr val="tx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219700" y="5486400"/>
            <a:ext cx="29543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</a:rPr>
              <a:t>private int price;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259263" y="4775200"/>
            <a:ext cx="218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443663" y="4572000"/>
            <a:ext cx="690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type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b="0" smtClean="0">
                <a:solidFill>
                  <a:srgbClr val="A57133"/>
                </a:solidFill>
              </a:rPr>
              <a:t>variable name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67818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7391400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5181600" y="5105400"/>
            <a:ext cx="614363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Constructors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3284538"/>
            <a:ext cx="7467600" cy="2881312"/>
          </a:xfrm>
        </p:spPr>
        <p:txBody>
          <a:bodyPr/>
          <a:lstStyle/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Initialize an object.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Have the same name as their class.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Close association with the fields.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Store initial values into the fields.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>
                <a:ea typeface="MS PGothic" charset="0"/>
              </a:rPr>
              <a:t>External parameter values for this.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79688" y="1346200"/>
            <a:ext cx="4800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public TicketMachine(int cost)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{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price = cost;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balance = 0;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    total = 0;</a:t>
            </a:r>
          </a:p>
          <a:p>
            <a:pPr algn="l" eaLnBrk="1" hangingPunct="1">
              <a:defRPr/>
            </a:pPr>
            <a:r>
              <a:rPr lang="en-US" sz="2000" smtClean="0">
                <a:solidFill>
                  <a:schemeClr val="tx1"/>
                </a:solidFill>
                <a:latin typeface="Courier New" charset="0"/>
                <a:cs typeface="Times" charset="0"/>
              </a:rPr>
              <a:t>}</a:t>
            </a:r>
            <a:r>
              <a:rPr lang="en-US" sz="2000" smtClean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Passing data via parameters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6962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31913" y="5127625"/>
            <a:ext cx="3671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GB">
                <a:solidFill>
                  <a:srgbClr val="1A3170"/>
                </a:solidFill>
                <a:latin typeface="Trebuchet MS" charset="0"/>
                <a:ea typeface="MS PGothic" charset="0"/>
                <a:cs typeface="MS PGothic" charset="0"/>
              </a:rPr>
              <a:t>Parameters are another sort of variable.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Objektorienterad programmering, DAT050, DAI2, 13/14, lp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0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at041_trebMS">
  <a:themeElements>
    <a:clrScheme name="1_dat041_trebM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at041_trebM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at041_treb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t041_trebM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t041_trebM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t041_trebM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t041_trebM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at041_trebM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at041_trebM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dat050_trebMS</Template>
  <TotalTime>681</TotalTime>
  <Words>2574</Words>
  <Application>Microsoft Office PowerPoint</Application>
  <PresentationFormat>On-screen Show (4:3)</PresentationFormat>
  <Paragraphs>486</Paragraphs>
  <Slides>42</Slides>
  <Notes>42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1_dat041_trebMS</vt:lpstr>
      <vt:lpstr>2  The anatomy of class definitions</vt:lpstr>
      <vt:lpstr>Main concepts to be coverd</vt:lpstr>
      <vt:lpstr>Ticket machines – an external view</vt:lpstr>
      <vt:lpstr>Ticket machines – an internal view</vt:lpstr>
      <vt:lpstr>Basic class structure</vt:lpstr>
      <vt:lpstr>Keywords</vt:lpstr>
      <vt:lpstr>Fields</vt:lpstr>
      <vt:lpstr>Constructors</vt:lpstr>
      <vt:lpstr>Passing data via parameters</vt:lpstr>
      <vt:lpstr>Assignment</vt:lpstr>
      <vt:lpstr>Choosing variable names</vt:lpstr>
      <vt:lpstr>More concepts</vt:lpstr>
      <vt:lpstr>Methods</vt:lpstr>
      <vt:lpstr>Method structure</vt:lpstr>
      <vt:lpstr>Accessor (get) methods</vt:lpstr>
      <vt:lpstr>Accessor methods</vt:lpstr>
      <vt:lpstr>Test</vt:lpstr>
      <vt:lpstr>Test</vt:lpstr>
      <vt:lpstr>Mutator methods</vt:lpstr>
      <vt:lpstr>Mutator methods</vt:lpstr>
      <vt:lpstr>set mutator methods</vt:lpstr>
      <vt:lpstr>A typical set method</vt:lpstr>
      <vt:lpstr>Protective mutators</vt:lpstr>
      <vt:lpstr>Printing from methods</vt:lpstr>
      <vt:lpstr>Operator overloading</vt:lpstr>
      <vt:lpstr>What is printed?</vt:lpstr>
      <vt:lpstr>Method summary</vt:lpstr>
      <vt:lpstr>Reflecting on the ticket machines</vt:lpstr>
      <vt:lpstr>Making choices in Java</vt:lpstr>
      <vt:lpstr>Making a choice in the ticket machine</vt:lpstr>
      <vt:lpstr>How do we write 'refundBalance'?</vt:lpstr>
      <vt:lpstr>Variables – a recap</vt:lpstr>
      <vt:lpstr>Local variables</vt:lpstr>
      <vt:lpstr>Local variables</vt:lpstr>
      <vt:lpstr>Scope and lifetime</vt:lpstr>
      <vt:lpstr>Scope highlighting</vt:lpstr>
      <vt:lpstr>Visibility of names</vt:lpstr>
      <vt:lpstr>Scope and lifetime</vt:lpstr>
      <vt:lpstr>Review (1)</vt:lpstr>
      <vt:lpstr>Review (2)</vt:lpstr>
      <vt:lpstr>Review (3)</vt:lpstr>
      <vt:lpstr>Review (4)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2</dc:title>
  <dc:creator>David J. Barnes, Michael Kölling</dc:creator>
  <dc:description>Copyright © David J. Barnes, Michael Kölling</dc:description>
  <cp:lastModifiedBy>Uno Holmer</cp:lastModifiedBy>
  <cp:revision>116</cp:revision>
  <cp:lastPrinted>2012-10-24T15:13:50Z</cp:lastPrinted>
  <dcterms:created xsi:type="dcterms:W3CDTF">2009-04-22T19:24:48Z</dcterms:created>
  <dcterms:modified xsi:type="dcterms:W3CDTF">2013-10-25T09:06:25Z</dcterms:modified>
</cp:coreProperties>
</file>