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CC33"/>
    <a:srgbClr val="99FF66"/>
    <a:srgbClr val="FFFFFF"/>
    <a:srgbClr val="CC9900"/>
    <a:srgbClr val="FF9999"/>
    <a:srgbClr val="FFCCCC"/>
    <a:srgbClr val="FF7C80"/>
    <a:srgbClr val="FFCC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38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929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56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0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092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4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14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43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781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5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245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47E4-3B8A-45C7-B899-3475ADE19B42}" type="datetimeFigureOut">
              <a:rPr kumimoji="1" lang="ja-JP" altLang="en-US" smtClean="0"/>
              <a:t>2013/6/5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9AB9A-9B42-48C7-917D-39B07A1FBD3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55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2188028" y="3933056"/>
            <a:ext cx="6786739" cy="241038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1249082" y="5717113"/>
            <a:ext cx="6955646" cy="1800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1244823" y="5853997"/>
            <a:ext cx="6955646" cy="1800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H="1">
            <a:off x="1244823" y="5987143"/>
            <a:ext cx="6955646" cy="1800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1100701" y="4294955"/>
            <a:ext cx="6955646" cy="1800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1103359" y="4417775"/>
            <a:ext cx="6955646" cy="1800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>
            <a:off x="1098768" y="4546983"/>
            <a:ext cx="6955646" cy="18002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986408" y="1941736"/>
            <a:ext cx="7402016" cy="33855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20332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南三陸町までのアクセス</a:t>
            </a:r>
            <a:endParaRPr kumimoji="1"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3131840" y="1642961"/>
            <a:ext cx="936104" cy="936104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95536" y="1242794"/>
            <a:ext cx="720080" cy="2160240"/>
          </a:xfrm>
          <a:prstGeom prst="round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4743" y="1530826"/>
            <a:ext cx="461665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東京方面から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7858642" y="1628800"/>
            <a:ext cx="1296144" cy="936104"/>
            <a:chOff x="7344308" y="1700808"/>
            <a:chExt cx="1296144" cy="936104"/>
          </a:xfrm>
        </p:grpSpPr>
        <p:sp>
          <p:nvSpPr>
            <p:cNvPr id="19" name="円/楕円 18"/>
            <p:cNvSpPr/>
            <p:nvPr/>
          </p:nvSpPr>
          <p:spPr>
            <a:xfrm>
              <a:off x="7524328" y="1700808"/>
              <a:ext cx="936104" cy="9361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7344308" y="1988840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solidFill>
                    <a:schemeClr val="bg1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南三陸町</a:t>
              </a:r>
              <a:endParaRPr kumimoji="1" lang="ja-JP" altLang="en-US" sz="16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21" name="円/楕円 20"/>
          <p:cNvSpPr/>
          <p:nvPr/>
        </p:nvSpPr>
        <p:spPr>
          <a:xfrm>
            <a:off x="4788024" y="1642961"/>
            <a:ext cx="936104" cy="936104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6444208" y="1642961"/>
            <a:ext cx="936104" cy="936104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1359936" y="1653704"/>
            <a:ext cx="936104" cy="936104"/>
          </a:xfrm>
          <a:prstGeom prst="ellipse">
            <a:avLst/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67948" y="181246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浦和</a:t>
            </a:r>
            <a:endParaRPr kumimoji="1"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ＩＣ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85846" y="1827851"/>
            <a:ext cx="8280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仙台南</a:t>
            </a:r>
            <a:endParaRPr kumimoji="1"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ＩＣ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701716" y="1858628"/>
            <a:ext cx="1108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成瀬奥松島</a:t>
            </a:r>
            <a:endParaRPr kumimoji="1" lang="en-US" altLang="ja-JP" sz="12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ＩＣ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26562" y="1843240"/>
            <a:ext cx="1173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桃生津山</a:t>
            </a:r>
            <a:endParaRPr kumimoji="1"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ＩＣ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35251" y="1637523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324km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57635" y="16375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48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km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80312" y="164644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km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782647" y="162880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34</a:t>
            </a:r>
            <a:r>
              <a:rPr lang="en-US" altLang="ja-JP" sz="12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km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88028" y="228029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東北自動車道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16017" y="2280290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仙台南部道路</a:t>
            </a:r>
            <a:endParaRPr lang="en-US" altLang="ja-JP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⇒三陸自動車道</a:t>
            </a:r>
            <a:endParaRPr kumimoji="1" lang="ja-JP" altLang="en-US" sz="105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571852" y="229466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三陸自動車道</a:t>
            </a:r>
            <a:endParaRPr kumimoji="1" lang="ja-JP" altLang="en-US" sz="11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247147" y="2283810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国道</a:t>
            </a:r>
            <a:r>
              <a:rPr lang="en-US" altLang="ja-JP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45</a:t>
            </a:r>
            <a:r>
              <a:rPr lang="ja-JP" altLang="en-US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号線</a:t>
            </a:r>
            <a:endParaRPr kumimoji="1" lang="ja-JP" altLang="en-US" sz="11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100701" y="3149799"/>
            <a:ext cx="3174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所要時間：約６時間３０分</a:t>
            </a:r>
            <a:endParaRPr kumimoji="1" lang="ja-JP" altLang="en-US" sz="11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4743" y="4077072"/>
            <a:ext cx="720080" cy="21602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2411760" y="4077072"/>
            <a:ext cx="720080" cy="21602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4218654" y="4077072"/>
            <a:ext cx="720080" cy="21602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6156176" y="4077072"/>
            <a:ext cx="720080" cy="21602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8084683" y="4077072"/>
            <a:ext cx="720080" cy="21602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084683" y="491503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枡沢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74238" y="418694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30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464829" y="418694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52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</a:t>
            </a: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75443" y="418694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56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06</a:t>
            </a: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228184" y="418694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22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32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09769" y="4763008"/>
            <a:ext cx="710898" cy="738663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56691" y="418694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093865" y="4768484"/>
            <a:ext cx="710898" cy="738663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4221142" y="4768485"/>
            <a:ext cx="710898" cy="738663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9318" y="4763007"/>
            <a:ext cx="710898" cy="738663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11760" y="4748258"/>
            <a:ext cx="710898" cy="738663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21142" y="487620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志津川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十日町</a:t>
            </a:r>
            <a:endParaRPr kumimoji="1"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40136" y="480917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歌津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駅前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92160" y="563190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28</a:t>
            </a: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28</a:t>
            </a: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28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97950" y="4794425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仙台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ja-JP" altLang="en-US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駅前</a:t>
            </a:r>
            <a:endParaRPr kumimoji="1"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156691" y="563190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16735" y="563190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22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22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22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275443" y="563190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38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38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38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464829" y="563190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42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42</a:t>
            </a: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42</a:t>
            </a:r>
            <a:endParaRPr kumimoji="1" lang="ja-JP" altLang="en-US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11760" y="4780308"/>
            <a:ext cx="720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南三陸ホテル観洋</a:t>
            </a:r>
            <a:r>
              <a:rPr kumimoji="1"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前</a:t>
            </a:r>
            <a:endParaRPr kumimoji="1"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5536" y="6237312"/>
            <a:ext cx="36184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宮城交通仙台</a:t>
            </a:r>
            <a:endParaRPr kumimoji="1" lang="en-US" altLang="ja-JP" sz="105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高速バスセンター４０番</a:t>
            </a:r>
            <a:endParaRPr kumimoji="1" lang="ja-JP" altLang="en-US" sz="105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645730" y="6343436"/>
            <a:ext cx="3174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時刻は</a:t>
            </a:r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2012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22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日現在のものです。</a:t>
            </a:r>
            <a:endParaRPr kumimoji="1" lang="ja-JP" altLang="en-US" sz="105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79513" y="773628"/>
            <a:ext cx="8795254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13569" y="773628"/>
            <a:ext cx="8513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自動車でのアクセス・・・高速料金（ＥＴＣ）：浦和ＩＣから￥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6150</a:t>
            </a:r>
            <a:endParaRPr kumimoji="1" lang="ja-JP" altLang="en-US" sz="14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79512" y="3553271"/>
            <a:ext cx="8795254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3568" y="3553271"/>
            <a:ext cx="866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高速バス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でのアクセス・・・おとな片道￥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1500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／こども片道￥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750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／回数券２枚つづり￥</a:t>
            </a:r>
            <a:r>
              <a:rPr kumimoji="1" lang="en-US" altLang="ja-JP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2800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（おとなのみ）</a:t>
            </a:r>
            <a:endParaRPr kumimoji="1" lang="ja-JP" altLang="en-US" sz="14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652120" y="6487452"/>
            <a:ext cx="3174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1050" b="1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宮城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交通お問い合わせ：</a:t>
            </a:r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022-771-5310</a:t>
            </a:r>
            <a:endParaRPr kumimoji="1" lang="ja-JP" altLang="en-US" sz="105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4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191662" y="2235061"/>
            <a:ext cx="5495218" cy="1603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920769" y="2154863"/>
            <a:ext cx="1620180" cy="320795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9512" y="332656"/>
            <a:ext cx="8795254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3568" y="332656"/>
            <a:ext cx="865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電車と路線バス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でのアクセス・・・仙台駅</a:t>
            </a:r>
            <a:r>
              <a:rPr kumimoji="1" lang="ja-JP" altLang="en-US" sz="1400" b="1" dirty="0" err="1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ー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柳</a:t>
            </a:r>
            <a:r>
              <a:rPr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津駅￥</a:t>
            </a:r>
            <a:r>
              <a:rPr lang="en-US" altLang="ja-JP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1280</a:t>
            </a:r>
            <a:r>
              <a:rPr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／柳津駅</a:t>
            </a:r>
            <a:r>
              <a:rPr lang="ja-JP" altLang="en-US" sz="1400" b="1" dirty="0" err="1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ー</a:t>
            </a:r>
            <a:r>
              <a:rPr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陸前港￥</a:t>
            </a:r>
            <a:r>
              <a:rPr lang="en-US" altLang="ja-JP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480</a:t>
            </a:r>
            <a:endParaRPr kumimoji="1" lang="ja-JP" altLang="en-US" sz="14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9512" y="4561383"/>
            <a:ext cx="8795254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568" y="4561383"/>
            <a:ext cx="302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南三陸町および近隣のタクシー会社</a:t>
            </a:r>
            <a:endParaRPr kumimoji="1" lang="ja-JP" altLang="en-US" sz="14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72697" y="773003"/>
            <a:ext cx="792088" cy="3312368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1335867" y="773003"/>
            <a:ext cx="792088" cy="3312368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399037" y="773003"/>
            <a:ext cx="792088" cy="3312368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3462207" y="773003"/>
            <a:ext cx="553484" cy="33123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5111339" y="773003"/>
            <a:ext cx="553484" cy="33123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5935905" y="773003"/>
            <a:ext cx="553484" cy="33123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6760471" y="773003"/>
            <a:ext cx="553484" cy="33123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7585037" y="773003"/>
            <a:ext cx="553484" cy="33123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8409601" y="773003"/>
            <a:ext cx="553484" cy="33123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286773" y="773003"/>
            <a:ext cx="553484" cy="33123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2697" y="1840700"/>
            <a:ext cx="792088" cy="936104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335867" y="1840700"/>
            <a:ext cx="792088" cy="936104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2399037" y="1840700"/>
            <a:ext cx="792088" cy="936104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461133" y="1853783"/>
            <a:ext cx="554558" cy="90993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285699" y="1853783"/>
            <a:ext cx="554558" cy="90993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5110265" y="1853783"/>
            <a:ext cx="554558" cy="90993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935905" y="1853783"/>
            <a:ext cx="554558" cy="90993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759397" y="1853783"/>
            <a:ext cx="554558" cy="90993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583963" y="1853783"/>
            <a:ext cx="554558" cy="90993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409601" y="1853783"/>
            <a:ext cx="554558" cy="90993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7930" y="2106326"/>
            <a:ext cx="92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仙台駅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99444" y="2154863"/>
            <a:ext cx="92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小牛田駅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76292" y="2106326"/>
            <a:ext cx="92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柳津</a:t>
            </a:r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駅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462207" y="2050395"/>
            <a:ext cx="55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陸前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1"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横山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85699" y="2053650"/>
            <a:ext cx="55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陸前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戸倉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15389" y="2114709"/>
            <a:ext cx="74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志津川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39955" y="2053650"/>
            <a:ext cx="74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ベイサイド</a:t>
            </a:r>
            <a:endParaRPr lang="en-US" altLang="ja-JP" sz="11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sz="11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アリーナ</a:t>
            </a:r>
            <a:endParaRPr lang="en-US" altLang="ja-JP" sz="11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64521" y="2114709"/>
            <a:ext cx="74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清水浜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488550" y="2104860"/>
            <a:ext cx="74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歌津</a:t>
            </a:r>
            <a:endParaRPr lang="en-US" altLang="ja-JP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22567" y="2114709"/>
            <a:ext cx="745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陸前港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71710" y="818709"/>
            <a:ext cx="57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00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42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41</a:t>
            </a: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45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42</a:t>
            </a: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41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57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652494" y="1009702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40</a:t>
            </a: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29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32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30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32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57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253597" y="1009703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44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30</a:t>
            </a: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27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29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26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41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341591" y="795599"/>
            <a:ext cx="404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到着</a:t>
            </a:r>
            <a:endParaRPr kumimoji="1" lang="ja-JP" altLang="en-US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46427" y="795599"/>
            <a:ext cx="404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発車</a:t>
            </a:r>
            <a:endParaRPr kumimoji="1" lang="ja-JP" altLang="en-US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720969" y="1013826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08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38</a:t>
            </a:r>
            <a:endParaRPr lang="en-US" altLang="ja-JP" sz="6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38</a:t>
            </a: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38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38</a:t>
            </a: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38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44</a:t>
            </a: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44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322072" y="1013827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56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33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410066" y="799723"/>
            <a:ext cx="404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到着</a:t>
            </a:r>
            <a:endParaRPr kumimoji="1" lang="ja-JP" altLang="en-US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814902" y="799723"/>
            <a:ext cx="404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発車</a:t>
            </a:r>
            <a:endParaRPr kumimoji="1" lang="ja-JP" altLang="en-US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462207" y="782722"/>
            <a:ext cx="57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52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52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68807" y="795599"/>
            <a:ext cx="57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26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56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56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56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56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56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111339" y="787800"/>
            <a:ext cx="57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07</a:t>
            </a: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913325" y="776565"/>
            <a:ext cx="57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→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748644" y="782722"/>
            <a:ext cx="57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54</a:t>
            </a:r>
            <a:endParaRPr lang="en-US" altLang="ja-JP" sz="8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585037" y="795599"/>
            <a:ext cx="57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01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31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31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31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409601" y="789120"/>
            <a:ext cx="57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810420" y="2540765"/>
            <a:ext cx="803733" cy="307778"/>
            <a:chOff x="717235" y="2972813"/>
            <a:chExt cx="803733" cy="307778"/>
          </a:xfrm>
        </p:grpSpPr>
        <p:sp>
          <p:nvSpPr>
            <p:cNvPr id="55" name="円/楕円 54"/>
            <p:cNvSpPr/>
            <p:nvPr/>
          </p:nvSpPr>
          <p:spPr>
            <a:xfrm>
              <a:off x="717235" y="3005663"/>
              <a:ext cx="803733" cy="2749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811898" y="2972813"/>
              <a:ext cx="614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b="1" dirty="0" smtClean="0">
                  <a:solidFill>
                    <a:schemeClr val="bg1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ＪＲ</a:t>
              </a:r>
              <a:endParaRPr kumimoji="1" lang="en-US" altLang="ja-JP" sz="7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 algn="ctr"/>
              <a:r>
                <a:rPr kumimoji="1" lang="ja-JP" altLang="en-US" sz="700" b="1" dirty="0" smtClean="0">
                  <a:solidFill>
                    <a:schemeClr val="bg1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東北本線</a:t>
              </a:r>
              <a:endParaRPr kumimoji="1" lang="ja-JP" altLang="en-US" sz="7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1913969" y="2540764"/>
            <a:ext cx="803733" cy="307778"/>
            <a:chOff x="717235" y="2972813"/>
            <a:chExt cx="803733" cy="307778"/>
          </a:xfrm>
        </p:grpSpPr>
        <p:sp>
          <p:nvSpPr>
            <p:cNvPr id="74" name="円/楕円 73"/>
            <p:cNvSpPr/>
            <p:nvPr/>
          </p:nvSpPr>
          <p:spPr>
            <a:xfrm>
              <a:off x="717235" y="3005663"/>
              <a:ext cx="803733" cy="2749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811898" y="2972813"/>
              <a:ext cx="614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00" b="1" dirty="0" smtClean="0">
                  <a:solidFill>
                    <a:schemeClr val="bg1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ＪＲ</a:t>
              </a:r>
              <a:endParaRPr kumimoji="1" lang="en-US" altLang="ja-JP" sz="7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  <a:p>
              <a:pPr algn="ctr"/>
              <a:r>
                <a:rPr kumimoji="1" lang="ja-JP" altLang="en-US" sz="700" b="1" dirty="0" smtClean="0">
                  <a:solidFill>
                    <a:schemeClr val="bg1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気仙沼線</a:t>
              </a:r>
              <a:endParaRPr kumimoji="1" lang="ja-JP" altLang="en-US" sz="7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cxnSp>
        <p:nvCxnSpPr>
          <p:cNvPr id="71" name="直線コネクタ 70"/>
          <p:cNvCxnSpPr>
            <a:stCxn id="43" idx="3"/>
          </p:cNvCxnSpPr>
          <p:nvPr/>
        </p:nvCxnSpPr>
        <p:spPr>
          <a:xfrm>
            <a:off x="1746427" y="903321"/>
            <a:ext cx="0" cy="9373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2814902" y="907446"/>
            <a:ext cx="0" cy="9373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62176" y="2837597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33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58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24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44</a:t>
            </a: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05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06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44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22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32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640849" y="3174066"/>
            <a:ext cx="576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32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57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06</a:t>
            </a: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08</a:t>
            </a: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40</a:t>
            </a:r>
            <a:endParaRPr kumimoji="1" lang="en-US" altLang="ja-JP" sz="6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26</a:t>
            </a:r>
          </a:p>
          <a:p>
            <a:pPr algn="ctr"/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241952" y="3174067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47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38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57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59</a:t>
            </a:r>
          </a:p>
          <a:p>
            <a:pPr algn="ctr"/>
            <a:r>
              <a:rPr kumimoji="1"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r>
              <a:rPr kumimoji="1" lang="ja-JP" altLang="en-US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47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335233" y="2925524"/>
            <a:ext cx="404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発車</a:t>
            </a:r>
            <a:endParaRPr kumimoji="1" lang="ja-JP" altLang="en-US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1740069" y="2925524"/>
            <a:ext cx="404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到着</a:t>
            </a:r>
            <a:endParaRPr kumimoji="1" lang="ja-JP" altLang="en-US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98" name="直線コネクタ 97"/>
          <p:cNvCxnSpPr/>
          <p:nvPr/>
        </p:nvCxnSpPr>
        <p:spPr>
          <a:xfrm>
            <a:off x="1734782" y="3068323"/>
            <a:ext cx="0" cy="9373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2720969" y="3139047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33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50</a:t>
            </a: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30</a:t>
            </a: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54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54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54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54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54</a:t>
            </a:r>
          </a:p>
          <a:p>
            <a:pPr algn="ctr"/>
            <a:r>
              <a:rPr kumimoji="1"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kumimoji="1" lang="ja-JP" altLang="en-US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36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322072" y="3139048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49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07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40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33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22</a:t>
            </a:r>
            <a:endParaRPr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kumimoji="1" lang="ja-JP" altLang="en-US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6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04</a:t>
            </a:r>
          </a:p>
          <a:p>
            <a:pPr algn="ctr"/>
            <a:r>
              <a:rPr kumimoji="1"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kumimoji="1" lang="ja-JP" altLang="en-US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6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47</a:t>
            </a:r>
            <a:endParaRPr kumimoji="1" lang="en-US" altLang="ja-JP" sz="6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410066" y="2924944"/>
            <a:ext cx="404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発車</a:t>
            </a:r>
            <a:endParaRPr kumimoji="1" lang="ja-JP" altLang="en-US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814902" y="2924944"/>
            <a:ext cx="404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到着</a:t>
            </a:r>
            <a:endParaRPr kumimoji="1" lang="ja-JP" altLang="en-US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2814902" y="3068323"/>
            <a:ext cx="0" cy="93737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3441049" y="2837597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42</a:t>
            </a: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22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28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4272847" y="2837597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32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36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36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36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098048" y="2837597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04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07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935905" y="2837597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←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←</a:t>
            </a:r>
            <a:endParaRPr lang="en-US" altLang="ja-JP" sz="8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</a:p>
          <a:p>
            <a:pPr algn="ctr"/>
            <a:r>
              <a:rPr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←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760471" y="2837597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53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44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08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08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08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08</a:t>
            </a: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08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56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7585037" y="2837597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46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7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03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37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01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01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01</a:t>
            </a:r>
          </a:p>
          <a:p>
            <a:pPr algn="ctr"/>
            <a:r>
              <a:rPr kumimoji="1"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kumimoji="1"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49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409601" y="2837597"/>
            <a:ext cx="5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40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57</a:t>
            </a:r>
            <a:endParaRPr lang="en-US" altLang="ja-JP" sz="8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8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31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55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55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14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55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</a:t>
            </a:r>
            <a:r>
              <a:rPr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55</a:t>
            </a:r>
            <a:endParaRPr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</a:t>
            </a:r>
            <a:r>
              <a:rPr lang="ja-JP" altLang="en-US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55</a:t>
            </a:r>
          </a:p>
          <a:p>
            <a:pPr algn="ctr"/>
            <a:r>
              <a:rPr kumimoji="1" lang="en-US" altLang="ja-JP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</a:t>
            </a:r>
            <a:r>
              <a:rPr kumimoji="1" lang="ja-JP" altLang="en-US" sz="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r>
              <a:rPr lang="en-US" altLang="ja-JP" sz="8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43</a:t>
            </a:r>
            <a:endParaRPr kumimoji="1" lang="en-US" altLang="ja-JP" sz="8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810923" y="4111188"/>
            <a:ext cx="3174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時刻は</a:t>
            </a:r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2013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sz="1050" b="1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5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lang="en-US" altLang="ja-JP" sz="1050" b="1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日現在のものです。</a:t>
            </a:r>
            <a:endParaRPr kumimoji="1" lang="ja-JP" altLang="en-US" sz="105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" t="16363" r="78740" b="57010"/>
          <a:stretch/>
        </p:blipFill>
        <p:spPr bwMode="auto">
          <a:xfrm>
            <a:off x="7665953" y="4945750"/>
            <a:ext cx="1300925" cy="168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76943"/>
              </p:ext>
            </p:extLst>
          </p:nvPr>
        </p:nvGraphicFramePr>
        <p:xfrm>
          <a:off x="244756" y="4985025"/>
          <a:ext cx="7355500" cy="164738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38875"/>
                <a:gridCol w="1632972"/>
                <a:gridCol w="1368152"/>
                <a:gridCol w="2515501"/>
              </a:tblGrid>
              <a:tr h="2384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ご乗車場所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会社名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電話番号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備考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</a:tr>
              <a:tr h="310368">
                <a:tc rowSpan="2">
                  <a:txBody>
                    <a:bodyPr/>
                    <a:lstStyle/>
                    <a:p>
                      <a:pPr algn="l"/>
                      <a:endParaRPr kumimoji="1" lang="en-US" altLang="ja-JP" sz="14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pPr algn="l"/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町内でのご利用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志津川観光タクシー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0226-46-2132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個人利用可、時間貸し可、大型タクシー有</a:t>
                      </a:r>
                      <a:endParaRPr kumimoji="1" lang="ja-JP" altLang="en-US" sz="105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1036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歌津タクシー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0226-36-2021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個人利用可</a:t>
                      </a:r>
                      <a:endParaRPr kumimoji="1" lang="ja-JP" altLang="en-US" sz="105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10368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柳津駅からのご利用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津山タクシー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0120-68-2234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時間貸し可、個人利用可</a:t>
                      </a:r>
                      <a:endParaRPr kumimoji="1" lang="ja-JP" altLang="en-US" sz="105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10368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気仙沼方面からのご利用</a:t>
                      </a:r>
                      <a:endParaRPr kumimoji="1" lang="en-US" altLang="ja-JP" sz="120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本吉タクシー</a:t>
                      </a:r>
                      <a:endParaRPr kumimoji="1" lang="ja-JP" altLang="en-US" sz="14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0226-42-2214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個人利用可、時間貸し可、大型タクシー有、</a:t>
                      </a:r>
                      <a:endParaRPr kumimoji="1" lang="en-US" altLang="ja-JP" sz="1050" dirty="0" smtClean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  <a:p>
                      <a:r>
                        <a:rPr kumimoji="1" lang="ja-JP" altLang="en-US" sz="1050" dirty="0" smtClean="0"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介護タクシー有</a:t>
                      </a:r>
                      <a:endParaRPr kumimoji="1" lang="ja-JP" altLang="en-US" sz="1050" dirty="0">
                        <a:latin typeface="Meiryo UI" pitchFamily="50" charset="-128"/>
                        <a:ea typeface="Meiryo UI" pitchFamily="50" charset="-128"/>
                        <a:cs typeface="Meiryo UI" pitchFamily="50" charset="-128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5" name="二等辺三角形 124"/>
          <p:cNvSpPr/>
          <p:nvPr/>
        </p:nvSpPr>
        <p:spPr>
          <a:xfrm rot="5400000" flipH="1">
            <a:off x="1061382" y="1252119"/>
            <a:ext cx="276806" cy="232574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二等辺三角形 128"/>
          <p:cNvSpPr/>
          <p:nvPr/>
        </p:nvSpPr>
        <p:spPr>
          <a:xfrm rot="5400000" flipH="1">
            <a:off x="2129147" y="1252119"/>
            <a:ext cx="276806" cy="232574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二等辺三角形 129"/>
          <p:cNvSpPr/>
          <p:nvPr/>
        </p:nvSpPr>
        <p:spPr>
          <a:xfrm rot="5400000" flipV="1">
            <a:off x="2122789" y="3311456"/>
            <a:ext cx="276806" cy="232574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二等辺三角形 130"/>
          <p:cNvSpPr/>
          <p:nvPr/>
        </p:nvSpPr>
        <p:spPr>
          <a:xfrm rot="5400000" flipV="1">
            <a:off x="1073883" y="3311456"/>
            <a:ext cx="276806" cy="232574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二等辺三角形 131"/>
          <p:cNvSpPr/>
          <p:nvPr/>
        </p:nvSpPr>
        <p:spPr>
          <a:xfrm rot="5400000" flipH="1">
            <a:off x="3180900" y="1252119"/>
            <a:ext cx="276806" cy="232574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二等辺三角形 133"/>
          <p:cNvSpPr/>
          <p:nvPr/>
        </p:nvSpPr>
        <p:spPr>
          <a:xfrm rot="5400000" flipH="1">
            <a:off x="4018157" y="1252119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二等辺三角形 134"/>
          <p:cNvSpPr/>
          <p:nvPr/>
        </p:nvSpPr>
        <p:spPr>
          <a:xfrm rot="5400000" flipH="1">
            <a:off x="4842000" y="1252119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二等辺三角形 135"/>
          <p:cNvSpPr/>
          <p:nvPr/>
        </p:nvSpPr>
        <p:spPr>
          <a:xfrm rot="5400000" flipH="1">
            <a:off x="5656008" y="1252119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二等辺三角形 136"/>
          <p:cNvSpPr/>
          <p:nvPr/>
        </p:nvSpPr>
        <p:spPr>
          <a:xfrm rot="5400000" flipH="1">
            <a:off x="6502545" y="1252119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二等辺三角形 137"/>
          <p:cNvSpPr/>
          <p:nvPr/>
        </p:nvSpPr>
        <p:spPr>
          <a:xfrm rot="5400000" flipH="1">
            <a:off x="7302592" y="1252119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二等辺三角形 138"/>
          <p:cNvSpPr/>
          <p:nvPr/>
        </p:nvSpPr>
        <p:spPr>
          <a:xfrm rot="5400000" flipH="1">
            <a:off x="8138985" y="1252119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二等辺三角形 139"/>
          <p:cNvSpPr/>
          <p:nvPr/>
        </p:nvSpPr>
        <p:spPr>
          <a:xfrm rot="16200000">
            <a:off x="4013066" y="3311457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二等辺三角形 140"/>
          <p:cNvSpPr/>
          <p:nvPr/>
        </p:nvSpPr>
        <p:spPr>
          <a:xfrm rot="16200000">
            <a:off x="3207517" y="3311457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二等辺三角形 141"/>
          <p:cNvSpPr/>
          <p:nvPr/>
        </p:nvSpPr>
        <p:spPr>
          <a:xfrm rot="16200000">
            <a:off x="4843358" y="3311456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二等辺三角形 142"/>
          <p:cNvSpPr/>
          <p:nvPr/>
        </p:nvSpPr>
        <p:spPr>
          <a:xfrm rot="16200000">
            <a:off x="5665287" y="3311457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二等辺三角形 143"/>
          <p:cNvSpPr/>
          <p:nvPr/>
        </p:nvSpPr>
        <p:spPr>
          <a:xfrm rot="16200000">
            <a:off x="6499866" y="3311457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二等辺三角形 144"/>
          <p:cNvSpPr/>
          <p:nvPr/>
        </p:nvSpPr>
        <p:spPr>
          <a:xfrm rot="16200000">
            <a:off x="7314419" y="3311457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二等辺三角形 145"/>
          <p:cNvSpPr/>
          <p:nvPr/>
        </p:nvSpPr>
        <p:spPr>
          <a:xfrm rot="16200000">
            <a:off x="8137143" y="3311457"/>
            <a:ext cx="276806" cy="23257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3585065" y="4301480"/>
            <a:ext cx="5400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ＪＲ東日本お問い合わせセンター：</a:t>
            </a:r>
            <a:r>
              <a:rPr lang="en-US" altLang="ja-JP" sz="105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050-2016-1600</a:t>
            </a:r>
            <a:endParaRPr kumimoji="1" lang="ja-JP" altLang="en-US" sz="105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6" name="円/楕円 125"/>
          <p:cNvSpPr/>
          <p:nvPr/>
        </p:nvSpPr>
        <p:spPr>
          <a:xfrm>
            <a:off x="3191662" y="658374"/>
            <a:ext cx="393940" cy="39436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157034" y="717055"/>
            <a:ext cx="50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バス</a:t>
            </a:r>
            <a:endParaRPr kumimoji="1" lang="ja-JP" altLang="en-US" sz="12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0" name="円/楕円 149"/>
          <p:cNvSpPr/>
          <p:nvPr/>
        </p:nvSpPr>
        <p:spPr>
          <a:xfrm>
            <a:off x="64837" y="658374"/>
            <a:ext cx="393940" cy="39436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0209" y="717055"/>
            <a:ext cx="509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電車</a:t>
            </a:r>
            <a:endParaRPr kumimoji="1" lang="ja-JP" altLang="en-US" sz="12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18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7392636" y="918270"/>
            <a:ext cx="1266478" cy="3312368"/>
          </a:xfrm>
          <a:prstGeom prst="roundRect">
            <a:avLst/>
          </a:prstGeom>
          <a:solidFill>
            <a:srgbClr val="99FF66">
              <a:alpha val="84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482983" y="3012424"/>
            <a:ext cx="1620180" cy="320795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9512" y="332656"/>
            <a:ext cx="8795254" cy="3077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3568" y="332656"/>
            <a:ext cx="865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レンタカーでのアクセス</a:t>
            </a:r>
            <a:endParaRPr kumimoji="1" lang="ja-JP" altLang="en-US" sz="14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848761" y="908720"/>
            <a:ext cx="792088" cy="3312368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848761" y="1476485"/>
            <a:ext cx="792088" cy="216024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7269" y="2341529"/>
            <a:ext cx="92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仙台駅</a:t>
            </a:r>
            <a:endParaRPr kumimoji="1" lang="ja-JP" altLang="en-US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859423" y="2124557"/>
            <a:ext cx="792088" cy="209653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847303" y="2700621"/>
            <a:ext cx="792088" cy="936104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78790" y="2876285"/>
            <a:ext cx="92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くり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こま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高原</a:t>
            </a:r>
            <a:r>
              <a:rPr kumimoji="1"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駅</a:t>
            </a:r>
            <a:endParaRPr kumimoji="1"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1658737" y="3420701"/>
            <a:ext cx="1153208" cy="4320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28965" y="3509767"/>
            <a:ext cx="10498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東北</a:t>
            </a:r>
            <a:r>
              <a:rPr lang="ja-JP" altLang="en-US" sz="105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新幹線</a:t>
            </a:r>
            <a:endParaRPr kumimoji="1" lang="en-US" altLang="ja-JP" sz="1050" b="1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11042" y="206923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南三陸町</a:t>
            </a:r>
            <a:endParaRPr kumimoji="1" lang="ja-JP" altLang="en-US" sz="1600" b="1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7135395" y="1826498"/>
            <a:ext cx="1774474" cy="1224136"/>
            <a:chOff x="7336429" y="1700808"/>
            <a:chExt cx="1296144" cy="936104"/>
          </a:xfrm>
        </p:grpSpPr>
        <p:sp>
          <p:nvSpPr>
            <p:cNvPr id="25" name="円/楕円 24"/>
            <p:cNvSpPr/>
            <p:nvPr/>
          </p:nvSpPr>
          <p:spPr>
            <a:xfrm>
              <a:off x="7524328" y="1700808"/>
              <a:ext cx="936104" cy="93610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336429" y="2015877"/>
              <a:ext cx="1296144" cy="305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b="1" dirty="0" smtClean="0">
                  <a:solidFill>
                    <a:schemeClr val="bg1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南三陸町</a:t>
              </a:r>
              <a:endParaRPr kumimoji="1" lang="ja-JP" altLang="en-US" sz="2000" b="1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</p:grpSp>
      <p:sp>
        <p:nvSpPr>
          <p:cNvPr id="32" name="右矢印 31"/>
          <p:cNvSpPr/>
          <p:nvPr/>
        </p:nvSpPr>
        <p:spPr>
          <a:xfrm>
            <a:off x="3651511" y="2852935"/>
            <a:ext cx="3729005" cy="608125"/>
          </a:xfrm>
          <a:prstGeom prst="rightArrow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>
            <a:off x="1629210" y="1556429"/>
            <a:ext cx="5751102" cy="540138"/>
          </a:xfrm>
          <a:prstGeom prst="rightArrow">
            <a:avLst/>
          </a:prstGeom>
          <a:solidFill>
            <a:schemeClr val="accent6">
              <a:lumMod val="7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吹き出し 34"/>
          <p:cNvSpPr/>
          <p:nvPr/>
        </p:nvSpPr>
        <p:spPr>
          <a:xfrm>
            <a:off x="1818581" y="769722"/>
            <a:ext cx="3230618" cy="822996"/>
          </a:xfrm>
          <a:prstGeom prst="wedgeRoundRectCallout">
            <a:avLst>
              <a:gd name="adj1" fmla="val -60931"/>
              <a:gd name="adj2" fmla="val 516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吹き出し 35"/>
          <p:cNvSpPr/>
          <p:nvPr/>
        </p:nvSpPr>
        <p:spPr>
          <a:xfrm>
            <a:off x="3732793" y="2069232"/>
            <a:ext cx="3230618" cy="783703"/>
          </a:xfrm>
          <a:prstGeom prst="wedgeRoundRectCallout">
            <a:avLst>
              <a:gd name="adj1" fmla="val -59162"/>
              <a:gd name="adj2" fmla="val 4924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899146" y="836712"/>
            <a:ext cx="30694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日産レンタカー 仙台駅東口　　　　　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022-257-4123 </a:t>
            </a:r>
            <a:endParaRPr kumimoji="1" lang="ja-JP" altLang="en-US" sz="105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894378" y="1052736"/>
            <a:ext cx="30694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オリックスレンタカー </a:t>
            </a:r>
            <a:r>
              <a:rPr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仙台駅前店</a:t>
            </a:r>
            <a:r>
              <a:rPr lang="ja-JP" altLang="en-US" sz="105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022-266-0543</a:t>
            </a:r>
            <a:endParaRPr lang="ja-JP" altLang="en-US" sz="105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894377" y="1268760"/>
            <a:ext cx="3154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タイムズカーレンタル仙台駅東口店 </a:t>
            </a:r>
            <a:r>
              <a:rPr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022-293-1021</a:t>
            </a:r>
            <a:endParaRPr lang="ja-JP" altLang="en-US" sz="105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13358" y="2132856"/>
            <a:ext cx="3069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駅レンタカー東日本 くりこま高原</a:t>
            </a:r>
            <a:r>
              <a:rPr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営業所</a:t>
            </a:r>
            <a:endParaRPr lang="en-US" altLang="ja-JP" sz="105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105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　　　　　　　　　　　　　　　　　　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0228-22-7163 </a:t>
            </a:r>
            <a:r>
              <a:rPr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endParaRPr lang="ja-JP" altLang="en-US" sz="105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813358" y="2525184"/>
            <a:ext cx="30694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トヨタレンタカー くりこま高原駅前　　</a:t>
            </a:r>
            <a:r>
              <a:rPr lang="en-US" altLang="ja-JP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0228-21-2100 </a:t>
            </a:r>
            <a:r>
              <a:rPr lang="ja-JP" altLang="en-US" sz="105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　　</a:t>
            </a:r>
            <a:endParaRPr lang="ja-JP" altLang="en-US" sz="105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074674" y="1652054"/>
            <a:ext cx="191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およそ</a:t>
            </a:r>
            <a:r>
              <a:rPr kumimoji="1"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r>
              <a:rPr kumimoji="1"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時間</a:t>
            </a:r>
            <a:endParaRPr kumimoji="1"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221183" y="3003545"/>
            <a:ext cx="191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およそ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kumimoji="1"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時間２０分</a:t>
            </a:r>
            <a:endParaRPr kumimoji="1"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47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965</Words>
  <Application>Microsoft Office PowerPoint</Application>
  <PresentationFormat>画面に合わせる (4:3)</PresentationFormat>
  <Paragraphs>336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(株) アサツーディ・ケイ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ADK</dc:creator>
  <cp:lastModifiedBy>ADK</cp:lastModifiedBy>
  <cp:revision>39</cp:revision>
  <cp:lastPrinted>2013-06-04T03:38:46Z</cp:lastPrinted>
  <dcterms:created xsi:type="dcterms:W3CDTF">2013-05-29T07:34:16Z</dcterms:created>
  <dcterms:modified xsi:type="dcterms:W3CDTF">2013-06-05T02:00:09Z</dcterms:modified>
</cp:coreProperties>
</file>