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D82CB6-5F64-4B66-8E89-7DB6BE0253BF}">
  <a:tblStyle styleId="{9CD82CB6-5F64-4B66-8E89-7DB6BE0253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enturyGothic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43f71ad69_2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043f71ad69_2_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043f71ad69_2_7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4b9a454d8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104b9a454d8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104b9a454d8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4b9a454d8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104b9a454d8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04b9a454d8_0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4b9a454d8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04b9a454d8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04b9a454d8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43f71ad69_2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043f71ad69_2_2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1043f71ad69_2_20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4b9a454d8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104b9a454d8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04b9a454d8_0_1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4b9a454d8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104b9a454d8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104b9a454d8_0_1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4b9a454d8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104b9a454d8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104b9a454d8_0_1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4b9a454d8_0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104b9a454d8_0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104b9a454d8_0_1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4b9a454d8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104b9a454d8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104b9a454d8_0_1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4b9a454d8_0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104b9a454d8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104b9a454d8_0_2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43f71ad69_2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043f71ad69_2_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043f71ad69_2_10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4b9a454d8_0_2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104b9a454d8_0_2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104b9a454d8_0_2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4b9a454d8_0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104b9a454d8_0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104b9a454d8_0_2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43f71ad69_2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043f71ad69_2_1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043f71ad69_2_16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4b9a454d8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04b9a454d8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04b9a454d8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43f71ad69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043f71ad69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043f71ad69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43f71ad69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043f71ad69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043f71ad69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43f71ad69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043f71ad69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043f71ad69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43f71ad69_2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043f71ad69_2_1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043f71ad69_2_1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4b9a454d8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04b9a454d8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04b9a454d8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仅标题" showMasterSp="0">
  <p:cSld name="1_仅标题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自定义版式">
  <p:cSld name="15_自定义版式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>
            <p:ph idx="2" type="pic"/>
          </p:nvPr>
        </p:nvSpPr>
        <p:spPr>
          <a:xfrm>
            <a:off x="739139" y="1138853"/>
            <a:ext cx="2596375" cy="1666261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6"/>
          <p:cNvSpPr/>
          <p:nvPr>
            <p:ph idx="3" type="pic"/>
          </p:nvPr>
        </p:nvSpPr>
        <p:spPr>
          <a:xfrm>
            <a:off x="739139" y="2867025"/>
            <a:ext cx="2596374" cy="165871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20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2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0" name="Google Shape;100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1" name="Google Shape;101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8" name="Google Shape;108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 rot="2700000">
            <a:off x="6997778" y="687486"/>
            <a:ext cx="1065515" cy="1070837"/>
          </a:xfrm>
          <a:custGeom>
            <a:rect b="b" l="l" r="r" t="t"/>
            <a:pathLst>
              <a:path extrusionOk="0" h="4730065" w="4706557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rgbClr val="F2F2F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6"/>
          <p:cNvSpPr/>
          <p:nvPr/>
        </p:nvSpPr>
        <p:spPr>
          <a:xfrm rot="2700000">
            <a:off x="2339736" y="-68081"/>
            <a:ext cx="5249748" cy="5275026"/>
          </a:xfrm>
          <a:custGeom>
            <a:rect b="b" l="l" r="r" t="t"/>
            <a:pathLst>
              <a:path extrusionOk="0" h="7037748" w="7004023">
                <a:moveTo>
                  <a:pt x="0" y="2171546"/>
                </a:moveTo>
                <a:lnTo>
                  <a:pt x="1740201" y="431345"/>
                </a:lnTo>
                <a:lnTo>
                  <a:pt x="1740202" y="431345"/>
                </a:lnTo>
                <a:lnTo>
                  <a:pt x="2171547" y="0"/>
                </a:lnTo>
                <a:lnTo>
                  <a:pt x="6358431" y="0"/>
                </a:lnTo>
                <a:cubicBezTo>
                  <a:pt x="6714981" y="0"/>
                  <a:pt x="7004023" y="289042"/>
                  <a:pt x="7004023" y="645592"/>
                </a:cubicBezTo>
                <a:lnTo>
                  <a:pt x="7004022" y="4866202"/>
                </a:lnTo>
                <a:lnTo>
                  <a:pt x="5263822" y="6606403"/>
                </a:lnTo>
                <a:lnTo>
                  <a:pt x="5263822" y="6606401"/>
                </a:lnTo>
                <a:lnTo>
                  <a:pt x="4832475" y="7037748"/>
                </a:lnTo>
                <a:lnTo>
                  <a:pt x="4832474" y="217154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6"/>
          <p:cNvSpPr/>
          <p:nvPr/>
        </p:nvSpPr>
        <p:spPr>
          <a:xfrm rot="2700000">
            <a:off x="4573902" y="1866494"/>
            <a:ext cx="3265170" cy="3173914"/>
          </a:xfrm>
          <a:custGeom>
            <a:rect b="b" l="l" r="r" t="t"/>
            <a:pathLst>
              <a:path extrusionOk="0" h="4231886" w="4353560">
                <a:moveTo>
                  <a:pt x="0" y="1105934"/>
                </a:moveTo>
                <a:lnTo>
                  <a:pt x="1105935" y="0"/>
                </a:lnTo>
                <a:lnTo>
                  <a:pt x="3943273" y="0"/>
                </a:lnTo>
                <a:cubicBezTo>
                  <a:pt x="4169868" y="0"/>
                  <a:pt x="4353560" y="183692"/>
                  <a:pt x="4353560" y="410287"/>
                </a:cubicBezTo>
                <a:lnTo>
                  <a:pt x="4353560" y="3125951"/>
                </a:lnTo>
                <a:lnTo>
                  <a:pt x="3247625" y="4231886"/>
                </a:lnTo>
                <a:lnTo>
                  <a:pt x="3247625" y="110593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6"/>
          <p:cNvSpPr/>
          <p:nvPr/>
        </p:nvSpPr>
        <p:spPr>
          <a:xfrm rot="2700000">
            <a:off x="4018630" y="411685"/>
            <a:ext cx="3529918" cy="3547549"/>
          </a:xfrm>
          <a:custGeom>
            <a:rect b="b" l="l" r="r" t="t"/>
            <a:pathLst>
              <a:path extrusionOk="0" h="4730065" w="4706557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rgbClr val="5D999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532209" y="1162309"/>
            <a:ext cx="47244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利用LSTM建立股價預測模型結合交易策略產生當沖獲利</a:t>
            </a:r>
            <a:endParaRPr b="1" sz="4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26"/>
          <p:cNvSpPr/>
          <p:nvPr/>
        </p:nvSpPr>
        <p:spPr>
          <a:xfrm rot="2700000">
            <a:off x="8049001" y="4449496"/>
            <a:ext cx="691695" cy="695150"/>
          </a:xfrm>
          <a:custGeom>
            <a:rect b="b" l="l" r="r" t="t"/>
            <a:pathLst>
              <a:path extrusionOk="0" h="4730065" w="4706557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rgbClr val="CCCCCC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6"/>
          <p:cNvSpPr/>
          <p:nvPr/>
        </p:nvSpPr>
        <p:spPr>
          <a:xfrm rot="2700000">
            <a:off x="976063" y="4093180"/>
            <a:ext cx="530306" cy="532955"/>
          </a:xfrm>
          <a:custGeom>
            <a:rect b="b" l="l" r="r" t="t"/>
            <a:pathLst>
              <a:path extrusionOk="0" h="4730065" w="4706557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rgbClr val="F2F2F2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6"/>
          <p:cNvSpPr/>
          <p:nvPr/>
        </p:nvSpPr>
        <p:spPr>
          <a:xfrm rot="2700000">
            <a:off x="3701613" y="349010"/>
            <a:ext cx="265667" cy="266994"/>
          </a:xfrm>
          <a:custGeom>
            <a:rect b="b" l="l" r="r" t="t"/>
            <a:pathLst>
              <a:path extrusionOk="0" h="4730065" w="4706557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rgbClr val="D8E9EB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6"/>
          <p:cNvGrpSpPr/>
          <p:nvPr/>
        </p:nvGrpSpPr>
        <p:grpSpPr>
          <a:xfrm>
            <a:off x="343704" y="409656"/>
            <a:ext cx="233363" cy="145702"/>
            <a:chOff x="207558" y="206734"/>
            <a:chExt cx="380545" cy="157163"/>
          </a:xfrm>
        </p:grpSpPr>
        <p:cxnSp>
          <p:nvCxnSpPr>
            <p:cNvPr id="137" name="Google Shape;137;p26"/>
            <p:cNvCxnSpPr/>
            <p:nvPr/>
          </p:nvCxnSpPr>
          <p:spPr>
            <a:xfrm>
              <a:off x="207558" y="206734"/>
              <a:ext cx="380545" cy="0"/>
            </a:xfrm>
            <a:prstGeom prst="straightConnector1">
              <a:avLst/>
            </a:prstGeom>
            <a:noFill/>
            <a:ln cap="rnd" cmpd="sng" w="38100">
              <a:solidFill>
                <a:srgbClr val="5D99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26"/>
            <p:cNvCxnSpPr/>
            <p:nvPr/>
          </p:nvCxnSpPr>
          <p:spPr>
            <a:xfrm>
              <a:off x="207558" y="285316"/>
              <a:ext cx="380545" cy="0"/>
            </a:xfrm>
            <a:prstGeom prst="straightConnector1">
              <a:avLst/>
            </a:prstGeom>
            <a:noFill/>
            <a:ln cap="rnd" cmpd="sng" w="38100">
              <a:solidFill>
                <a:srgbClr val="5D999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26"/>
            <p:cNvCxnSpPr/>
            <p:nvPr/>
          </p:nvCxnSpPr>
          <p:spPr>
            <a:xfrm>
              <a:off x="207558" y="363897"/>
              <a:ext cx="380545" cy="0"/>
            </a:xfrm>
            <a:prstGeom prst="straightConnector1">
              <a:avLst/>
            </a:prstGeom>
            <a:noFill/>
            <a:ln cap="rnd" cmpd="sng" w="38100">
              <a:solidFill>
                <a:srgbClr val="5D999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0" name="Google Shape;140;p26"/>
          <p:cNvSpPr txBox="1"/>
          <p:nvPr/>
        </p:nvSpPr>
        <p:spPr>
          <a:xfrm>
            <a:off x="503255" y="3605938"/>
            <a:ext cx="1773883" cy="2300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組員：謝友筑</a:t>
            </a:r>
            <a:endParaRPr sz="11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41" name="Google Shape;141;p26"/>
          <p:cNvGrpSpPr/>
          <p:nvPr/>
        </p:nvGrpSpPr>
        <p:grpSpPr>
          <a:xfrm>
            <a:off x="662773" y="3434912"/>
            <a:ext cx="2075806" cy="1224457"/>
            <a:chOff x="612631" y="4145766"/>
            <a:chExt cx="2767741" cy="1632609"/>
          </a:xfrm>
        </p:grpSpPr>
        <p:grpSp>
          <p:nvGrpSpPr>
            <p:cNvPr id="142" name="Google Shape;142;p26"/>
            <p:cNvGrpSpPr/>
            <p:nvPr/>
          </p:nvGrpSpPr>
          <p:grpSpPr>
            <a:xfrm>
              <a:off x="612636" y="4145766"/>
              <a:ext cx="2767734" cy="322513"/>
              <a:chOff x="1244534" y="3522134"/>
              <a:chExt cx="2767734" cy="322513"/>
            </a:xfrm>
          </p:grpSpPr>
          <p:sp>
            <p:nvSpPr>
              <p:cNvPr id="143" name="Google Shape;143;p26"/>
              <p:cNvSpPr/>
              <p:nvPr/>
            </p:nvSpPr>
            <p:spPr>
              <a:xfrm>
                <a:off x="1244534" y="3522134"/>
                <a:ext cx="2767734" cy="316802"/>
              </a:xfrm>
              <a:prstGeom prst="rect">
                <a:avLst/>
              </a:prstGeom>
              <a:solidFill>
                <a:srgbClr val="5D999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6"/>
              <p:cNvSpPr txBox="1"/>
              <p:nvPr/>
            </p:nvSpPr>
            <p:spPr>
              <a:xfrm>
                <a:off x="1309077" y="3526647"/>
                <a:ext cx="23652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謝友筑</a:t>
                </a:r>
                <a:endParaRPr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45" name="Google Shape;145;p26"/>
            <p:cNvGrpSpPr/>
            <p:nvPr/>
          </p:nvGrpSpPr>
          <p:grpSpPr>
            <a:xfrm>
              <a:off x="612636" y="4476152"/>
              <a:ext cx="2767734" cy="322513"/>
              <a:chOff x="1244534" y="3522134"/>
              <a:chExt cx="2767734" cy="322513"/>
            </a:xfrm>
          </p:grpSpPr>
          <p:sp>
            <p:nvSpPr>
              <p:cNvPr id="146" name="Google Shape;146;p26"/>
              <p:cNvSpPr/>
              <p:nvPr/>
            </p:nvSpPr>
            <p:spPr>
              <a:xfrm>
                <a:off x="1244534" y="3522134"/>
                <a:ext cx="2767734" cy="316802"/>
              </a:xfrm>
              <a:prstGeom prst="rect">
                <a:avLst/>
              </a:prstGeom>
              <a:solidFill>
                <a:srgbClr val="5D999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6"/>
              <p:cNvSpPr txBox="1"/>
              <p:nvPr/>
            </p:nvSpPr>
            <p:spPr>
              <a:xfrm>
                <a:off x="1309077" y="3526647"/>
                <a:ext cx="23652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石立湧</a:t>
                </a:r>
                <a:endParaRPr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48" name="Google Shape;148;p26"/>
            <p:cNvGrpSpPr/>
            <p:nvPr/>
          </p:nvGrpSpPr>
          <p:grpSpPr>
            <a:xfrm>
              <a:off x="612633" y="5129294"/>
              <a:ext cx="2767734" cy="322513"/>
              <a:chOff x="1244534" y="3522134"/>
              <a:chExt cx="2767734" cy="322513"/>
            </a:xfrm>
          </p:grpSpPr>
          <p:sp>
            <p:nvSpPr>
              <p:cNvPr id="149" name="Google Shape;149;p26"/>
              <p:cNvSpPr/>
              <p:nvPr/>
            </p:nvSpPr>
            <p:spPr>
              <a:xfrm>
                <a:off x="1244534" y="3522134"/>
                <a:ext cx="2767734" cy="316802"/>
              </a:xfrm>
              <a:prstGeom prst="rect">
                <a:avLst/>
              </a:prstGeom>
              <a:solidFill>
                <a:srgbClr val="5D999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6"/>
              <p:cNvSpPr txBox="1"/>
              <p:nvPr/>
            </p:nvSpPr>
            <p:spPr>
              <a:xfrm>
                <a:off x="1309077" y="3526647"/>
                <a:ext cx="23652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林昱君</a:t>
                </a:r>
                <a:endParaRPr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51" name="Google Shape;151;p26"/>
            <p:cNvGrpSpPr/>
            <p:nvPr/>
          </p:nvGrpSpPr>
          <p:grpSpPr>
            <a:xfrm>
              <a:off x="612638" y="4802725"/>
              <a:ext cx="2767734" cy="322513"/>
              <a:chOff x="1244534" y="3522134"/>
              <a:chExt cx="2767734" cy="322513"/>
            </a:xfrm>
          </p:grpSpPr>
          <p:sp>
            <p:nvSpPr>
              <p:cNvPr id="152" name="Google Shape;152;p26"/>
              <p:cNvSpPr/>
              <p:nvPr/>
            </p:nvSpPr>
            <p:spPr>
              <a:xfrm>
                <a:off x="1244534" y="3522134"/>
                <a:ext cx="2767734" cy="316802"/>
              </a:xfrm>
              <a:prstGeom prst="rect">
                <a:avLst/>
              </a:prstGeom>
              <a:solidFill>
                <a:srgbClr val="5D999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6"/>
              <p:cNvSpPr txBox="1"/>
              <p:nvPr/>
            </p:nvSpPr>
            <p:spPr>
              <a:xfrm>
                <a:off x="1309077" y="3526647"/>
                <a:ext cx="23652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陳靜秀</a:t>
                </a:r>
                <a:endParaRPr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154" name="Google Shape;154;p26"/>
            <p:cNvGrpSpPr/>
            <p:nvPr/>
          </p:nvGrpSpPr>
          <p:grpSpPr>
            <a:xfrm>
              <a:off x="612631" y="5455862"/>
              <a:ext cx="2767734" cy="322513"/>
              <a:chOff x="1244534" y="3522134"/>
              <a:chExt cx="2767734" cy="322513"/>
            </a:xfrm>
          </p:grpSpPr>
          <p:sp>
            <p:nvSpPr>
              <p:cNvPr id="155" name="Google Shape;155;p26"/>
              <p:cNvSpPr/>
              <p:nvPr/>
            </p:nvSpPr>
            <p:spPr>
              <a:xfrm>
                <a:off x="1244534" y="3522134"/>
                <a:ext cx="2767734" cy="316802"/>
              </a:xfrm>
              <a:prstGeom prst="rect">
                <a:avLst/>
              </a:prstGeom>
              <a:solidFill>
                <a:srgbClr val="5D999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6"/>
              <p:cNvSpPr txBox="1"/>
              <p:nvPr/>
            </p:nvSpPr>
            <p:spPr>
              <a:xfrm>
                <a:off x="1309077" y="3526647"/>
                <a:ext cx="23652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1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張維琳</a:t>
                </a:r>
                <a:endParaRPr sz="11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19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/>
        </p:nvSpPr>
        <p:spPr>
          <a:xfrm>
            <a:off x="1305375" y="337950"/>
            <a:ext cx="2927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隨機森林－</a:t>
            </a:r>
            <a:r>
              <a:rPr b="1" lang="zh-TW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標籤定義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p35"/>
          <p:cNvSpPr/>
          <p:nvPr/>
        </p:nvSpPr>
        <p:spPr>
          <a:xfrm flipH="1" rot="8100000">
            <a:off x="74654" y="120619"/>
            <a:ext cx="943401" cy="578848"/>
          </a:xfrm>
          <a:custGeom>
            <a:rect b="b" l="l" r="r" t="t"/>
            <a:pathLst>
              <a:path extrusionOk="0" h="1023269" w="1667713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5"/>
          <p:cNvSpPr/>
          <p:nvPr/>
        </p:nvSpPr>
        <p:spPr>
          <a:xfrm flipH="1" rot="8100000">
            <a:off x="-76935" y="71852"/>
            <a:ext cx="695017" cy="541105"/>
          </a:xfrm>
          <a:custGeom>
            <a:rect b="b" l="l" r="r" t="t"/>
            <a:pathLst>
              <a:path extrusionOk="0" h="956548" w="122862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5"/>
          <p:cNvSpPr txBox="1"/>
          <p:nvPr/>
        </p:nvSpPr>
        <p:spPr>
          <a:xfrm>
            <a:off x="311700" y="9238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22222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方法1：與下一分鐘相比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漲＞ 填 1，跌 ＞ 填 0，</a:t>
            </a:r>
            <a:r>
              <a:rPr lang="zh-TW" sz="1600">
                <a:solidFill>
                  <a:srgbClr val="22222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相等</a:t>
            </a:r>
            <a:r>
              <a:rPr lang="zh-TW" sz="1600">
                <a:solidFill>
                  <a:srgbClr val="22222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＞填 2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  <a:highlight>
                  <a:srgbClr val="F4CCCC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方法2：設定X分鐘內漲X%（預設為5分鐘1%）</a:t>
            </a:r>
            <a:endParaRPr b="1" sz="1600">
              <a:solidFill>
                <a:schemeClr val="dk1"/>
              </a:solidFill>
              <a:highlight>
                <a:srgbClr val="F4CCCC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達到＞ 填 1，跌＞填 0，</a:t>
            </a:r>
            <a:r>
              <a:rPr lang="zh-TW" sz="1600">
                <a:solidFill>
                  <a:srgbClr val="22222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未達預設目標（</a:t>
            </a:r>
            <a:r>
              <a:rPr lang="zh-TW" sz="1600">
                <a:solidFill>
                  <a:srgbClr val="22222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也沒有跌</a:t>
            </a:r>
            <a:r>
              <a:rPr lang="zh-TW" sz="1600">
                <a:solidFill>
                  <a:srgbClr val="22222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）＞</a:t>
            </a:r>
            <a:r>
              <a:rPr lang="zh-TW" sz="1600">
                <a:solidFill>
                  <a:srgbClr val="22222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填2 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22222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方法3：random</a:t>
            </a:r>
            <a:endParaRPr b="1" sz="1600">
              <a:solidFill>
                <a:schemeClr val="accent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2222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　　</a:t>
            </a:r>
            <a:r>
              <a:rPr lang="zh-TW" sz="1600">
                <a:solidFill>
                  <a:srgbClr val="22222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隨機填入0,1,2之值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4" name="Google Shape;3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88" y="3539475"/>
            <a:ext cx="8429424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/>
        </p:nvSpPr>
        <p:spPr>
          <a:xfrm>
            <a:off x="1305375" y="337950"/>
            <a:ext cx="2927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隨機森林－</a:t>
            </a:r>
            <a:r>
              <a:rPr b="1" lang="zh-TW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預測結果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p36"/>
          <p:cNvSpPr/>
          <p:nvPr/>
        </p:nvSpPr>
        <p:spPr>
          <a:xfrm flipH="1" rot="8100000">
            <a:off x="74654" y="120619"/>
            <a:ext cx="943401" cy="578848"/>
          </a:xfrm>
          <a:custGeom>
            <a:rect b="b" l="l" r="r" t="t"/>
            <a:pathLst>
              <a:path extrusionOk="0" h="1023269" w="1667713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6"/>
          <p:cNvSpPr/>
          <p:nvPr/>
        </p:nvSpPr>
        <p:spPr>
          <a:xfrm flipH="1" rot="8100000">
            <a:off x="-76935" y="71852"/>
            <a:ext cx="695017" cy="541105"/>
          </a:xfrm>
          <a:custGeom>
            <a:rect b="b" l="l" r="r" t="t"/>
            <a:pathLst>
              <a:path extrusionOk="0" h="956548" w="122862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6"/>
          <p:cNvSpPr txBox="1"/>
          <p:nvPr/>
        </p:nvSpPr>
        <p:spPr>
          <a:xfrm>
            <a:off x="311700" y="9238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22222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方法２之預測成果：</a:t>
            </a:r>
            <a:endParaRPr b="1" sz="1600">
              <a:solidFill>
                <a:srgbClr val="222222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14" name="Google Shape;314;p36"/>
          <p:cNvGraphicFramePr/>
          <p:nvPr/>
        </p:nvGraphicFramePr>
        <p:xfrm>
          <a:off x="952500" y="14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{9CD82CB6-5F64-4B66-8E89-7DB6BE0253BF}</a:tableStyleId>
              </a:tblPr>
              <a:tblGrid>
                <a:gridCol w="3619500"/>
                <a:gridCol w="3619500"/>
              </a:tblGrid>
              <a:tr h="1708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rgbClr val="000000"/>
                          </a:solidFill>
                        </a:rPr>
                        <a:t>00637L 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000000"/>
                          </a:solidFill>
                        </a:rPr>
                        <a:t>                    precision    recall  f1-score   support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000000"/>
                          </a:solidFill>
                        </a:rPr>
                        <a:t>           0       0.27      0.00      0.01       730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000000"/>
                          </a:solidFill>
                        </a:rPr>
                        <a:t>           1       1.00      0.03      0.06        34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000000"/>
                          </a:solidFill>
                        </a:rPr>
                        <a:t>           2       0.87      1.00      0.93      5130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000000"/>
                          </a:solidFill>
                        </a:rPr>
                        <a:t>    accuracy                           0.87      5894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2330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rgbClr val="000000"/>
                          </a:solidFill>
                        </a:rPr>
                        <a:t>                    precision    recall  f1-score   support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rgbClr val="000000"/>
                          </a:solidFill>
                        </a:rPr>
                        <a:t>           0       0.50      0.00      0.01       372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rgbClr val="000000"/>
                          </a:solidFill>
                        </a:rPr>
                        <a:t>           1       1.00      0.45      0.62        20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rgbClr val="000000"/>
                          </a:solidFill>
                        </a:rPr>
                        <a:t>           2       0.94      1.00      0.97      5502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rgbClr val="000000"/>
                          </a:solidFill>
                        </a:rPr>
                        <a:t>    accuracy                           0.94      5894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70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2454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000000"/>
                          </a:solidFill>
                        </a:rPr>
                        <a:t>                    precision    recall  f1-score   support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000000"/>
                          </a:solidFill>
                        </a:rPr>
                        <a:t>           0       0.14      0.00      0.00       617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000000"/>
                          </a:solidFill>
                        </a:rPr>
                        <a:t>           1       0.53      0.24      0.33        34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000000"/>
                          </a:solidFill>
                        </a:rPr>
                        <a:t>           2       0.89      1.00      0.94      5243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000000"/>
                          </a:solidFill>
                        </a:rPr>
                        <a:t>    accuracy                           0.89      5894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3665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000000"/>
                          </a:solidFill>
                        </a:rPr>
                        <a:t>                    precision    recall  f1-score   support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000000"/>
                          </a:solidFill>
                        </a:rPr>
                        <a:t>           0       0.00      0.00      0.00       448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000000"/>
                          </a:solidFill>
                        </a:rPr>
                        <a:t>           1       0.88      0.32      0.47        69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000000"/>
                          </a:solidFill>
                        </a:rPr>
                        <a:t>           2       0.92      1.00      0.95      5377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100">
                          <a:solidFill>
                            <a:srgbClr val="000000"/>
                          </a:solidFill>
                        </a:rPr>
                        <a:t>    accuracy                           0.91      5894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/>
        </p:nvSpPr>
        <p:spPr>
          <a:xfrm>
            <a:off x="1305375" y="337950"/>
            <a:ext cx="2927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LSTM</a:t>
            </a:r>
            <a:r>
              <a:rPr b="1" lang="zh-TW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－</a:t>
            </a:r>
            <a:r>
              <a:rPr b="1" lang="zh-TW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資料輸入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37"/>
          <p:cNvSpPr/>
          <p:nvPr/>
        </p:nvSpPr>
        <p:spPr>
          <a:xfrm flipH="1" rot="8100000">
            <a:off x="74654" y="120619"/>
            <a:ext cx="943401" cy="578848"/>
          </a:xfrm>
          <a:custGeom>
            <a:rect b="b" l="l" r="r" t="t"/>
            <a:pathLst>
              <a:path extrusionOk="0" h="1023269" w="1667713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7"/>
          <p:cNvSpPr/>
          <p:nvPr/>
        </p:nvSpPr>
        <p:spPr>
          <a:xfrm flipH="1" rot="8100000">
            <a:off x="-76935" y="71852"/>
            <a:ext cx="695017" cy="541105"/>
          </a:xfrm>
          <a:custGeom>
            <a:rect b="b" l="l" r="r" t="t"/>
            <a:pathLst>
              <a:path extrusionOk="0" h="956548" w="122862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8250"/>
            <a:ext cx="9088077" cy="355120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7"/>
          <p:cNvSpPr/>
          <p:nvPr/>
        </p:nvSpPr>
        <p:spPr>
          <a:xfrm>
            <a:off x="-21200" y="1188325"/>
            <a:ext cx="9144000" cy="191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1350400" y="3095700"/>
            <a:ext cx="557100" cy="24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7"/>
          <p:cNvSpPr/>
          <p:nvPr/>
        </p:nvSpPr>
        <p:spPr>
          <a:xfrm flipH="1" rot="-5400000">
            <a:off x="1956450" y="3068300"/>
            <a:ext cx="174600" cy="293700"/>
          </a:xfrm>
          <a:prstGeom prst="bentUpArrow">
            <a:avLst>
              <a:gd fmla="val 25000" name="adj1"/>
              <a:gd fmla="val 25451" name="adj2"/>
              <a:gd fmla="val 25000" name="adj3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/>
          <p:nvPr/>
        </p:nvSpPr>
        <p:spPr>
          <a:xfrm>
            <a:off x="1305225" y="337950"/>
            <a:ext cx="5424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LSTM－參數調整1：防止過度擬合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38"/>
          <p:cNvSpPr/>
          <p:nvPr/>
        </p:nvSpPr>
        <p:spPr>
          <a:xfrm flipH="1" rot="8100000">
            <a:off x="74620" y="120537"/>
            <a:ext cx="943494" cy="578906"/>
          </a:xfrm>
          <a:custGeom>
            <a:rect b="b" l="l" r="r" t="t"/>
            <a:pathLst>
              <a:path extrusionOk="0" h="1023269" w="1667713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8"/>
          <p:cNvSpPr/>
          <p:nvPr/>
        </p:nvSpPr>
        <p:spPr>
          <a:xfrm flipH="1" rot="8100000">
            <a:off x="-76963" y="71782"/>
            <a:ext cx="695086" cy="541159"/>
          </a:xfrm>
          <a:custGeom>
            <a:rect b="b" l="l" r="r" t="t"/>
            <a:pathLst>
              <a:path extrusionOk="0" h="956548" w="122862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8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547900" y="1326625"/>
            <a:ext cx="654900" cy="67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X1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547900" y="2012425"/>
            <a:ext cx="654900" cy="67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X2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547900" y="2698225"/>
            <a:ext cx="654900" cy="67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X3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547900" y="4069825"/>
            <a:ext cx="654900" cy="67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10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38"/>
          <p:cNvSpPr txBox="1"/>
          <p:nvPr/>
        </p:nvSpPr>
        <p:spPr>
          <a:xfrm flipH="1" rot="10800000">
            <a:off x="836050" y="3333725"/>
            <a:ext cx="19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．．．</a:t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1590900" y="1326625"/>
            <a:ext cx="654900" cy="3416400"/>
          </a:xfrm>
          <a:prstGeom prst="round1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L</a:t>
            </a:r>
            <a:br>
              <a:rPr lang="zh-TW">
                <a:solidFill>
                  <a:schemeClr val="lt1"/>
                </a:solidFill>
              </a:rPr>
            </a:br>
            <a:r>
              <a:rPr lang="zh-TW">
                <a:solidFill>
                  <a:schemeClr val="lt1"/>
                </a:solidFill>
              </a:rPr>
              <a:t>S</a:t>
            </a:r>
            <a:br>
              <a:rPr lang="zh-TW">
                <a:solidFill>
                  <a:schemeClr val="lt1"/>
                </a:solidFill>
              </a:rPr>
            </a:br>
            <a:r>
              <a:rPr lang="zh-TW">
                <a:solidFill>
                  <a:schemeClr val="lt1"/>
                </a:solidFill>
              </a:rPr>
              <a:t>T</a:t>
            </a:r>
            <a:br>
              <a:rPr lang="zh-TW">
                <a:solidFill>
                  <a:schemeClr val="lt1"/>
                </a:solidFill>
              </a:rPr>
            </a:br>
            <a:r>
              <a:rPr lang="zh-TW">
                <a:solidFill>
                  <a:schemeClr val="lt1"/>
                </a:solidFill>
              </a:rPr>
              <a:t>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2657700" y="1326625"/>
            <a:ext cx="654900" cy="3416400"/>
          </a:xfrm>
          <a:prstGeom prst="round1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D</a:t>
            </a:r>
            <a:br>
              <a:rPr lang="zh-TW">
                <a:solidFill>
                  <a:schemeClr val="lt1"/>
                </a:solidFill>
              </a:rPr>
            </a:br>
            <a:r>
              <a:rPr lang="zh-TW">
                <a:solidFill>
                  <a:schemeClr val="lt1"/>
                </a:solidFill>
              </a:rPr>
              <a:t>R</a:t>
            </a:r>
            <a:br>
              <a:rPr lang="zh-TW">
                <a:solidFill>
                  <a:schemeClr val="lt1"/>
                </a:solidFill>
              </a:rPr>
            </a:br>
            <a:r>
              <a:rPr lang="zh-TW">
                <a:solidFill>
                  <a:schemeClr val="lt1"/>
                </a:solidFill>
              </a:rPr>
              <a:t>O</a:t>
            </a:r>
            <a:br>
              <a:rPr lang="zh-TW">
                <a:solidFill>
                  <a:schemeClr val="lt1"/>
                </a:solidFill>
              </a:rPr>
            </a:br>
            <a:r>
              <a:rPr lang="zh-TW">
                <a:solidFill>
                  <a:schemeClr val="lt1"/>
                </a:solidFill>
              </a:rPr>
              <a:t>P</a:t>
            </a:r>
            <a:br>
              <a:rPr lang="zh-TW">
                <a:solidFill>
                  <a:schemeClr val="lt1"/>
                </a:solidFill>
              </a:rPr>
            </a:br>
            <a:r>
              <a:rPr lang="zh-TW">
                <a:solidFill>
                  <a:schemeClr val="lt1"/>
                </a:solidFill>
              </a:rPr>
              <a:t>O</a:t>
            </a:r>
            <a:br>
              <a:rPr lang="zh-TW">
                <a:solidFill>
                  <a:schemeClr val="lt1"/>
                </a:solidFill>
              </a:rPr>
            </a:br>
            <a:r>
              <a:rPr lang="zh-TW">
                <a:solidFill>
                  <a:schemeClr val="lt1"/>
                </a:solidFill>
              </a:rPr>
              <a:t>U</a:t>
            </a:r>
            <a:br>
              <a:rPr lang="zh-TW">
                <a:solidFill>
                  <a:schemeClr val="lt1"/>
                </a:solidFill>
              </a:rPr>
            </a:br>
            <a:r>
              <a:rPr lang="zh-TW">
                <a:solidFill>
                  <a:schemeClr val="lt1"/>
                </a:solidFill>
              </a:rPr>
              <a:t>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5858100" y="1326625"/>
            <a:ext cx="654900" cy="3416400"/>
          </a:xfrm>
          <a:prstGeom prst="round1Rect">
            <a:avLst>
              <a:gd fmla="val 16667" name="adj"/>
            </a:avLst>
          </a:prstGeom>
          <a:solidFill>
            <a:srgbClr val="678B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R</a:t>
            </a:r>
            <a:br>
              <a:rPr lang="zh-TW">
                <a:solidFill>
                  <a:schemeClr val="lt1"/>
                </a:solidFill>
              </a:rPr>
            </a:br>
            <a:r>
              <a:rPr lang="zh-TW">
                <a:solidFill>
                  <a:schemeClr val="lt1"/>
                </a:solidFill>
              </a:rPr>
              <a:t>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L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6924900" y="1326625"/>
            <a:ext cx="654900" cy="3416400"/>
          </a:xfrm>
          <a:prstGeom prst="round1Rect">
            <a:avLst>
              <a:gd fmla="val 16667" name="adj"/>
            </a:avLst>
          </a:prstGeom>
          <a:solidFill>
            <a:srgbClr val="678B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L</a:t>
            </a:r>
            <a:br>
              <a:rPr lang="zh-TW">
                <a:solidFill>
                  <a:schemeClr val="lt1"/>
                </a:solidFill>
              </a:rPr>
            </a:br>
            <a:r>
              <a:rPr lang="zh-TW">
                <a:solidFill>
                  <a:schemeClr val="lt1"/>
                </a:solidFill>
              </a:rPr>
              <a:t>I</a:t>
            </a:r>
            <a:br>
              <a:rPr lang="zh-TW">
                <a:solidFill>
                  <a:schemeClr val="lt1"/>
                </a:solidFill>
              </a:rPr>
            </a:br>
            <a:r>
              <a:rPr lang="zh-TW">
                <a:solidFill>
                  <a:schemeClr val="lt1"/>
                </a:solidFill>
              </a:rPr>
              <a:t>N</a:t>
            </a:r>
            <a:br>
              <a:rPr lang="zh-TW">
                <a:solidFill>
                  <a:schemeClr val="lt1"/>
                </a:solidFill>
              </a:rPr>
            </a:br>
            <a:r>
              <a:rPr lang="zh-TW">
                <a:solidFill>
                  <a:schemeClr val="lt1"/>
                </a:solidFill>
              </a:rPr>
              <a:t>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A</a:t>
            </a:r>
            <a:br>
              <a:rPr lang="zh-TW">
                <a:solidFill>
                  <a:schemeClr val="lt1"/>
                </a:solidFill>
              </a:rPr>
            </a:br>
            <a:r>
              <a:rPr lang="zh-TW">
                <a:solidFill>
                  <a:schemeClr val="lt1"/>
                </a:solidFill>
              </a:rPr>
              <a:t>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8015500" y="2504238"/>
            <a:ext cx="1076400" cy="107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Predict</a:t>
            </a:r>
            <a:br>
              <a:rPr lang="zh-TW">
                <a:solidFill>
                  <a:schemeClr val="lt1"/>
                </a:solidFill>
              </a:rPr>
            </a:br>
            <a:r>
              <a:rPr lang="zh-TW">
                <a:solidFill>
                  <a:schemeClr val="lt1"/>
                </a:solidFill>
              </a:rPr>
              <a:t>Price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3724500" y="1295675"/>
            <a:ext cx="654900" cy="3416400"/>
          </a:xfrm>
          <a:prstGeom prst="round1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L</a:t>
            </a:r>
            <a:br>
              <a:rPr lang="zh-TW">
                <a:solidFill>
                  <a:schemeClr val="lt1"/>
                </a:solidFill>
              </a:rPr>
            </a:br>
            <a:r>
              <a:rPr lang="zh-TW">
                <a:solidFill>
                  <a:schemeClr val="lt1"/>
                </a:solidFill>
              </a:rPr>
              <a:t>S</a:t>
            </a:r>
            <a:br>
              <a:rPr lang="zh-TW">
                <a:solidFill>
                  <a:schemeClr val="lt1"/>
                </a:solidFill>
              </a:rPr>
            </a:br>
            <a:r>
              <a:rPr lang="zh-TW">
                <a:solidFill>
                  <a:schemeClr val="lt1"/>
                </a:solidFill>
              </a:rPr>
              <a:t>T</a:t>
            </a:r>
            <a:br>
              <a:rPr lang="zh-TW">
                <a:solidFill>
                  <a:schemeClr val="lt1"/>
                </a:solidFill>
              </a:rPr>
            </a:br>
            <a:r>
              <a:rPr lang="zh-TW">
                <a:solidFill>
                  <a:schemeClr val="lt1"/>
                </a:solidFill>
              </a:rPr>
              <a:t>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4791300" y="1326625"/>
            <a:ext cx="654900" cy="3416400"/>
          </a:xfrm>
          <a:prstGeom prst="round1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D</a:t>
            </a:r>
            <a:br>
              <a:rPr lang="zh-TW">
                <a:solidFill>
                  <a:schemeClr val="lt1"/>
                </a:solidFill>
              </a:rPr>
            </a:br>
            <a:r>
              <a:rPr lang="zh-TW">
                <a:solidFill>
                  <a:schemeClr val="lt1"/>
                </a:solidFill>
              </a:rPr>
              <a:t>R</a:t>
            </a:r>
            <a:br>
              <a:rPr lang="zh-TW">
                <a:solidFill>
                  <a:schemeClr val="lt1"/>
                </a:solidFill>
              </a:rPr>
            </a:br>
            <a:r>
              <a:rPr lang="zh-TW">
                <a:solidFill>
                  <a:schemeClr val="lt1"/>
                </a:solidFill>
              </a:rPr>
              <a:t>O</a:t>
            </a:r>
            <a:br>
              <a:rPr lang="zh-TW">
                <a:solidFill>
                  <a:schemeClr val="lt1"/>
                </a:solidFill>
              </a:rPr>
            </a:br>
            <a:r>
              <a:rPr lang="zh-TW">
                <a:solidFill>
                  <a:schemeClr val="lt1"/>
                </a:solidFill>
              </a:rPr>
              <a:t>P</a:t>
            </a:r>
            <a:br>
              <a:rPr lang="zh-TW">
                <a:solidFill>
                  <a:schemeClr val="lt1"/>
                </a:solidFill>
              </a:rPr>
            </a:br>
            <a:r>
              <a:rPr lang="zh-TW">
                <a:solidFill>
                  <a:schemeClr val="lt1"/>
                </a:solidFill>
              </a:rPr>
              <a:t>O</a:t>
            </a:r>
            <a:br>
              <a:rPr lang="zh-TW">
                <a:solidFill>
                  <a:schemeClr val="lt1"/>
                </a:solidFill>
              </a:rPr>
            </a:br>
            <a:r>
              <a:rPr lang="zh-TW">
                <a:solidFill>
                  <a:schemeClr val="lt1"/>
                </a:solidFill>
              </a:rPr>
              <a:t>U</a:t>
            </a:r>
            <a:br>
              <a:rPr lang="zh-TW">
                <a:solidFill>
                  <a:schemeClr val="lt1"/>
                </a:solidFill>
              </a:rPr>
            </a:br>
            <a:r>
              <a:rPr lang="zh-TW">
                <a:solidFill>
                  <a:schemeClr val="lt1"/>
                </a:solidFill>
              </a:rPr>
              <a:t>T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47" name="Google Shape;347;p38"/>
          <p:cNvCxnSpPr>
            <a:stCxn id="335" idx="6"/>
            <a:endCxn id="340" idx="1"/>
          </p:cNvCxnSpPr>
          <p:nvPr/>
        </p:nvCxnSpPr>
        <p:spPr>
          <a:xfrm>
            <a:off x="1202800" y="1663225"/>
            <a:ext cx="388200" cy="13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38"/>
          <p:cNvCxnSpPr>
            <a:stCxn id="336" idx="6"/>
            <a:endCxn id="340" idx="1"/>
          </p:cNvCxnSpPr>
          <p:nvPr/>
        </p:nvCxnSpPr>
        <p:spPr>
          <a:xfrm>
            <a:off x="1202800" y="2349025"/>
            <a:ext cx="3882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8"/>
          <p:cNvCxnSpPr>
            <a:stCxn id="337" idx="6"/>
            <a:endCxn id="340" idx="1"/>
          </p:cNvCxnSpPr>
          <p:nvPr/>
        </p:nvCxnSpPr>
        <p:spPr>
          <a:xfrm>
            <a:off x="1202800" y="3034825"/>
            <a:ext cx="38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38"/>
          <p:cNvCxnSpPr>
            <a:stCxn id="338" idx="6"/>
            <a:endCxn id="340" idx="1"/>
          </p:cNvCxnSpPr>
          <p:nvPr/>
        </p:nvCxnSpPr>
        <p:spPr>
          <a:xfrm flipH="1" rot="10800000">
            <a:off x="1202800" y="3034825"/>
            <a:ext cx="388200" cy="13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38"/>
          <p:cNvCxnSpPr>
            <a:stCxn id="340" idx="3"/>
            <a:endCxn id="341" idx="1"/>
          </p:cNvCxnSpPr>
          <p:nvPr/>
        </p:nvCxnSpPr>
        <p:spPr>
          <a:xfrm>
            <a:off x="2245800" y="3034825"/>
            <a:ext cx="41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38"/>
          <p:cNvCxnSpPr/>
          <p:nvPr/>
        </p:nvCxnSpPr>
        <p:spPr>
          <a:xfrm>
            <a:off x="3312600" y="3034825"/>
            <a:ext cx="41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38"/>
          <p:cNvCxnSpPr/>
          <p:nvPr/>
        </p:nvCxnSpPr>
        <p:spPr>
          <a:xfrm>
            <a:off x="4379400" y="3034825"/>
            <a:ext cx="41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8"/>
          <p:cNvCxnSpPr/>
          <p:nvPr/>
        </p:nvCxnSpPr>
        <p:spPr>
          <a:xfrm>
            <a:off x="5446200" y="3034825"/>
            <a:ext cx="41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38"/>
          <p:cNvCxnSpPr/>
          <p:nvPr/>
        </p:nvCxnSpPr>
        <p:spPr>
          <a:xfrm>
            <a:off x="6513000" y="3034825"/>
            <a:ext cx="41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38"/>
          <p:cNvCxnSpPr/>
          <p:nvPr/>
        </p:nvCxnSpPr>
        <p:spPr>
          <a:xfrm>
            <a:off x="7579800" y="3034825"/>
            <a:ext cx="41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/>
          <p:nvPr/>
        </p:nvSpPr>
        <p:spPr>
          <a:xfrm>
            <a:off x="1305375" y="337950"/>
            <a:ext cx="60351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LSTM</a:t>
            </a:r>
            <a:r>
              <a:rPr b="1" lang="zh-TW" sz="2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－</a:t>
            </a:r>
            <a:r>
              <a:rPr b="1" lang="zh-TW" sz="2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參數調整2：決定訓練次數</a:t>
            </a:r>
            <a:endParaRPr b="1" sz="24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3" name="Google Shape;363;p39"/>
          <p:cNvSpPr/>
          <p:nvPr/>
        </p:nvSpPr>
        <p:spPr>
          <a:xfrm flipH="1" rot="8100000">
            <a:off x="74654" y="120619"/>
            <a:ext cx="943401" cy="578848"/>
          </a:xfrm>
          <a:custGeom>
            <a:rect b="b" l="l" r="r" t="t"/>
            <a:pathLst>
              <a:path extrusionOk="0" h="1023269" w="1667713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9"/>
          <p:cNvSpPr/>
          <p:nvPr/>
        </p:nvSpPr>
        <p:spPr>
          <a:xfrm flipH="1" rot="8100000">
            <a:off x="-76935" y="71852"/>
            <a:ext cx="695017" cy="541105"/>
          </a:xfrm>
          <a:custGeom>
            <a:rect b="b" l="l" r="r" t="t"/>
            <a:pathLst>
              <a:path extrusionOk="0" h="956548" w="122862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987" y="776550"/>
            <a:ext cx="5032025" cy="42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9"/>
          <p:cNvSpPr/>
          <p:nvPr/>
        </p:nvSpPr>
        <p:spPr>
          <a:xfrm>
            <a:off x="2059200" y="1638075"/>
            <a:ext cx="5025600" cy="23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2059200" y="3097800"/>
            <a:ext cx="5025600" cy="23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2059200" y="4557525"/>
            <a:ext cx="5025600" cy="23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/>
          <p:nvPr/>
        </p:nvSpPr>
        <p:spPr>
          <a:xfrm>
            <a:off x="1305227" y="337950"/>
            <a:ext cx="2906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2"/>
                </a:solidFill>
              </a:rPr>
              <a:t>校正</a:t>
            </a:r>
            <a:endParaRPr/>
          </a:p>
        </p:txBody>
      </p:sp>
      <p:sp>
        <p:nvSpPr>
          <p:cNvPr id="375" name="Google Shape;375;p40"/>
          <p:cNvSpPr/>
          <p:nvPr/>
        </p:nvSpPr>
        <p:spPr>
          <a:xfrm flipH="1" rot="8100000">
            <a:off x="74654" y="120619"/>
            <a:ext cx="943401" cy="578848"/>
          </a:xfrm>
          <a:custGeom>
            <a:rect b="b" l="l" r="r" t="t"/>
            <a:pathLst>
              <a:path extrusionOk="0" h="1023269" w="1667713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0"/>
          <p:cNvSpPr/>
          <p:nvPr/>
        </p:nvSpPr>
        <p:spPr>
          <a:xfrm flipH="1" rot="8100000">
            <a:off x="-76935" y="71852"/>
            <a:ext cx="695017" cy="541105"/>
          </a:xfrm>
          <a:custGeom>
            <a:rect b="b" l="l" r="r" t="t"/>
            <a:pathLst>
              <a:path extrusionOk="0" h="956548" w="122862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0"/>
          <p:cNvSpPr/>
          <p:nvPr/>
        </p:nvSpPr>
        <p:spPr>
          <a:xfrm>
            <a:off x="210975" y="1754500"/>
            <a:ext cx="1746600" cy="43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Close 1 - Predict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8" name="Google Shape;378;p40"/>
          <p:cNvSpPr/>
          <p:nvPr/>
        </p:nvSpPr>
        <p:spPr>
          <a:xfrm>
            <a:off x="210975" y="2592700"/>
            <a:ext cx="1746600" cy="43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Close 2 - Predict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9" name="Google Shape;379;p40"/>
          <p:cNvSpPr/>
          <p:nvPr/>
        </p:nvSpPr>
        <p:spPr>
          <a:xfrm>
            <a:off x="210975" y="3430900"/>
            <a:ext cx="1746600" cy="43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lt2"/>
                </a:solidFill>
              </a:rPr>
              <a:t>Close 3 - Predict 3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80" name="Google Shape;380;p40"/>
          <p:cNvSpPr/>
          <p:nvPr/>
        </p:nvSpPr>
        <p:spPr>
          <a:xfrm>
            <a:off x="2420775" y="2590231"/>
            <a:ext cx="1746600" cy="4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MAE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81" name="Google Shape;381;p40"/>
          <p:cNvCxnSpPr>
            <a:stCxn id="377" idx="3"/>
            <a:endCxn id="380" idx="1"/>
          </p:cNvCxnSpPr>
          <p:nvPr/>
        </p:nvCxnSpPr>
        <p:spPr>
          <a:xfrm>
            <a:off x="1957575" y="1974100"/>
            <a:ext cx="463200" cy="83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40"/>
          <p:cNvCxnSpPr>
            <a:stCxn id="378" idx="3"/>
            <a:endCxn id="380" idx="1"/>
          </p:cNvCxnSpPr>
          <p:nvPr/>
        </p:nvCxnSpPr>
        <p:spPr>
          <a:xfrm flipH="1" rot="10800000">
            <a:off x="1957575" y="2809900"/>
            <a:ext cx="4632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40"/>
          <p:cNvCxnSpPr>
            <a:stCxn id="379" idx="3"/>
            <a:endCxn id="380" idx="1"/>
          </p:cNvCxnSpPr>
          <p:nvPr/>
        </p:nvCxnSpPr>
        <p:spPr>
          <a:xfrm flipH="1" rot="10800000">
            <a:off x="1957575" y="2809900"/>
            <a:ext cx="463200" cy="84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40"/>
          <p:cNvSpPr/>
          <p:nvPr/>
        </p:nvSpPr>
        <p:spPr>
          <a:xfrm>
            <a:off x="4776975" y="2568800"/>
            <a:ext cx="1746600" cy="43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1"/>
                </a:solidFill>
              </a:rPr>
              <a:t>最新</a:t>
            </a:r>
            <a:r>
              <a:rPr b="1" lang="zh-TW">
                <a:solidFill>
                  <a:schemeClr val="lt1"/>
                </a:solidFill>
              </a:rPr>
              <a:t>預測價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85" name="Google Shape;385;p40"/>
          <p:cNvSpPr txBox="1"/>
          <p:nvPr/>
        </p:nvSpPr>
        <p:spPr>
          <a:xfrm>
            <a:off x="2420775" y="2202531"/>
            <a:ext cx="17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</a:t>
            </a:r>
            <a:r>
              <a:rPr b="1" lang="zh-TW">
                <a:latin typeface="Century Gothic"/>
                <a:ea typeface="Century Gothic"/>
                <a:cs typeface="Century Gothic"/>
                <a:sym typeface="Century Gothic"/>
              </a:rPr>
              <a:t>校正值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6" name="Google Shape;386;p40"/>
          <p:cNvSpPr txBox="1"/>
          <p:nvPr/>
        </p:nvSpPr>
        <p:spPr>
          <a:xfrm>
            <a:off x="4167375" y="2588300"/>
            <a:ext cx="6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entury Gothic"/>
                <a:ea typeface="Century Gothic"/>
                <a:cs typeface="Century Gothic"/>
                <a:sym typeface="Century Gothic"/>
              </a:rPr>
              <a:t>  +(-)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p40"/>
          <p:cNvSpPr/>
          <p:nvPr/>
        </p:nvSpPr>
        <p:spPr>
          <a:xfrm>
            <a:off x="7133175" y="2580750"/>
            <a:ext cx="1746600" cy="43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1"/>
                </a:solidFill>
              </a:rPr>
              <a:t>校正後價格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88" name="Google Shape;388;p40"/>
          <p:cNvCxnSpPr>
            <a:stCxn id="384" idx="3"/>
            <a:endCxn id="387" idx="1"/>
          </p:cNvCxnSpPr>
          <p:nvPr/>
        </p:nvCxnSpPr>
        <p:spPr>
          <a:xfrm>
            <a:off x="6523575" y="2788400"/>
            <a:ext cx="609600" cy="1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40"/>
          <p:cNvSpPr txBox="1"/>
          <p:nvPr/>
        </p:nvSpPr>
        <p:spPr>
          <a:xfrm>
            <a:off x="2805700" y="1573900"/>
            <a:ext cx="3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若</a:t>
            </a:r>
            <a:r>
              <a:rPr b="1" lang="zh-TW"/>
              <a:t>校正比率(rate) * 當前收盤價 &gt; 校正值</a:t>
            </a:r>
            <a:endParaRPr b="1"/>
          </a:p>
        </p:txBody>
      </p:sp>
      <p:cxnSp>
        <p:nvCxnSpPr>
          <p:cNvPr id="390" name="Google Shape;390;p40"/>
          <p:cNvCxnSpPr>
            <a:stCxn id="389" idx="2"/>
            <a:endCxn id="386" idx="0"/>
          </p:cNvCxnSpPr>
          <p:nvPr/>
        </p:nvCxnSpPr>
        <p:spPr>
          <a:xfrm flipH="1">
            <a:off x="4472200" y="1974100"/>
            <a:ext cx="10500" cy="6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40"/>
          <p:cNvSpPr txBox="1"/>
          <p:nvPr/>
        </p:nvSpPr>
        <p:spPr>
          <a:xfrm>
            <a:off x="0" y="4468475"/>
            <a:ext cx="30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一次校正：n=3，二次校正：n=10</a:t>
            </a:r>
            <a:endParaRPr b="1"/>
          </a:p>
        </p:txBody>
      </p:sp>
      <p:cxnSp>
        <p:nvCxnSpPr>
          <p:cNvPr id="392" name="Google Shape;392;p40"/>
          <p:cNvCxnSpPr/>
          <p:nvPr/>
        </p:nvCxnSpPr>
        <p:spPr>
          <a:xfrm flipH="1" rot="10800000">
            <a:off x="1157500" y="3946325"/>
            <a:ext cx="3000" cy="5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/>
          <p:nvPr/>
        </p:nvSpPr>
        <p:spPr>
          <a:xfrm>
            <a:off x="1305375" y="337950"/>
            <a:ext cx="2927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2"/>
                </a:solidFill>
              </a:rPr>
              <a:t>校正</a:t>
            </a:r>
            <a:r>
              <a:rPr b="1" lang="zh-TW" sz="2400">
                <a:solidFill>
                  <a:schemeClr val="accent2"/>
                </a:solidFill>
              </a:rPr>
              <a:t>結果</a:t>
            </a:r>
            <a:endParaRPr/>
          </a:p>
        </p:txBody>
      </p:sp>
      <p:sp>
        <p:nvSpPr>
          <p:cNvPr id="399" name="Google Shape;399;p41"/>
          <p:cNvSpPr/>
          <p:nvPr/>
        </p:nvSpPr>
        <p:spPr>
          <a:xfrm flipH="1" rot="8100000">
            <a:off x="74654" y="120619"/>
            <a:ext cx="943401" cy="578848"/>
          </a:xfrm>
          <a:custGeom>
            <a:rect b="b" l="l" r="r" t="t"/>
            <a:pathLst>
              <a:path extrusionOk="0" h="1023269" w="1667713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1"/>
          <p:cNvSpPr/>
          <p:nvPr/>
        </p:nvSpPr>
        <p:spPr>
          <a:xfrm flipH="1" rot="8100000">
            <a:off x="-76935" y="71852"/>
            <a:ext cx="695017" cy="541105"/>
          </a:xfrm>
          <a:custGeom>
            <a:rect b="b" l="l" r="r" t="t"/>
            <a:pathLst>
              <a:path extrusionOk="0" h="956548" w="122862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75" y="1501538"/>
            <a:ext cx="4133300" cy="24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01525"/>
            <a:ext cx="4133300" cy="2484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 txBox="1"/>
          <p:nvPr/>
        </p:nvSpPr>
        <p:spPr>
          <a:xfrm>
            <a:off x="1305375" y="337950"/>
            <a:ext cx="2927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2"/>
                </a:solidFill>
              </a:rPr>
              <a:t>校正結果</a:t>
            </a:r>
            <a:endParaRPr/>
          </a:p>
        </p:txBody>
      </p:sp>
      <p:sp>
        <p:nvSpPr>
          <p:cNvPr id="409" name="Google Shape;409;p42"/>
          <p:cNvSpPr/>
          <p:nvPr/>
        </p:nvSpPr>
        <p:spPr>
          <a:xfrm flipH="1" rot="8100000">
            <a:off x="74654" y="120619"/>
            <a:ext cx="943401" cy="578848"/>
          </a:xfrm>
          <a:custGeom>
            <a:rect b="b" l="l" r="r" t="t"/>
            <a:pathLst>
              <a:path extrusionOk="0" h="1023269" w="1667713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2"/>
          <p:cNvSpPr/>
          <p:nvPr/>
        </p:nvSpPr>
        <p:spPr>
          <a:xfrm flipH="1" rot="8100000">
            <a:off x="-76935" y="71852"/>
            <a:ext cx="695017" cy="541105"/>
          </a:xfrm>
          <a:custGeom>
            <a:rect b="b" l="l" r="r" t="t"/>
            <a:pathLst>
              <a:path extrusionOk="0" h="956548" w="122862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38" y="1042074"/>
            <a:ext cx="7782732" cy="36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 txBox="1"/>
          <p:nvPr/>
        </p:nvSpPr>
        <p:spPr>
          <a:xfrm>
            <a:off x="1305375" y="337950"/>
            <a:ext cx="2927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zh-TW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策略</a:t>
            </a:r>
            <a:endParaRPr b="1" sz="2400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8" name="Google Shape;418;p43"/>
          <p:cNvSpPr/>
          <p:nvPr/>
        </p:nvSpPr>
        <p:spPr>
          <a:xfrm flipH="1" rot="8100000">
            <a:off x="74654" y="120619"/>
            <a:ext cx="943401" cy="578848"/>
          </a:xfrm>
          <a:custGeom>
            <a:rect b="b" l="l" r="r" t="t"/>
            <a:pathLst>
              <a:path extrusionOk="0" h="1023269" w="1667713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3"/>
          <p:cNvSpPr/>
          <p:nvPr/>
        </p:nvSpPr>
        <p:spPr>
          <a:xfrm flipH="1" rot="8100000">
            <a:off x="-76935" y="71852"/>
            <a:ext cx="695017" cy="541105"/>
          </a:xfrm>
          <a:custGeom>
            <a:rect b="b" l="l" r="r" t="t"/>
            <a:pathLst>
              <a:path extrusionOk="0" h="956548" w="122862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b="1" lang="zh-TW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買點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○"/>
            </a:pPr>
            <a:r>
              <a:rPr lang="zh-TW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1、5、10分鐘的預測漲幅皆大於手續費(0.1425%)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b="1" lang="zh-TW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賣點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○"/>
            </a:pPr>
            <a:r>
              <a:rPr lang="zh-TW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1、5、10分鐘的預測趨勢皆為負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b="1" lang="zh-TW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停損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○"/>
            </a:pPr>
            <a:r>
              <a:rPr lang="zh-TW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1、5、10分鐘的預測價格低於5MA(五</a:t>
            </a:r>
            <a:r>
              <a:rPr lang="zh-TW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分鐘</a:t>
            </a:r>
            <a:r>
              <a:rPr lang="zh-TW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線)則賣出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○"/>
            </a:pPr>
            <a:r>
              <a:rPr lang="zh-TW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1、5、10分鐘的預測價格低於均價則賣出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b="1" lang="zh-TW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漲停跌停限制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○"/>
            </a:pPr>
            <a:r>
              <a:rPr lang="zh-TW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股價 &lt; -8% or 股價 &gt;  8% 禁止買入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○"/>
            </a:pPr>
            <a:r>
              <a:rPr lang="zh-TW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股價</a:t>
            </a:r>
            <a:r>
              <a:rPr lang="zh-TW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&lt; </a:t>
            </a:r>
            <a:r>
              <a:rPr lang="zh-TW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-9%</a:t>
            </a:r>
            <a:r>
              <a:rPr lang="zh-TW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or </a:t>
            </a:r>
            <a:r>
              <a:rPr lang="zh-TW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股價 &gt; </a:t>
            </a:r>
            <a:r>
              <a:rPr lang="zh-TW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9% 賣出 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b="1" lang="zh-TW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收盤提醒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○"/>
            </a:pPr>
            <a:r>
              <a:rPr lang="zh-TW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1:20 還留有股票，建議賣出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/>
          <p:nvPr/>
        </p:nvSpPr>
        <p:spPr>
          <a:xfrm>
            <a:off x="1305375" y="337950"/>
            <a:ext cx="2927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zh-TW" sz="2400">
                <a:solidFill>
                  <a:schemeClr val="accent2"/>
                </a:solidFill>
              </a:rPr>
              <a:t>做多策略報酬率</a:t>
            </a:r>
            <a:endParaRPr b="1" sz="2400">
              <a:solidFill>
                <a:schemeClr val="accent2"/>
              </a:solidFill>
            </a:endParaRPr>
          </a:p>
        </p:txBody>
      </p:sp>
      <p:sp>
        <p:nvSpPr>
          <p:cNvPr id="427" name="Google Shape;427;p44"/>
          <p:cNvSpPr/>
          <p:nvPr/>
        </p:nvSpPr>
        <p:spPr>
          <a:xfrm flipH="1" rot="8100000">
            <a:off x="74654" y="120619"/>
            <a:ext cx="943401" cy="578848"/>
          </a:xfrm>
          <a:custGeom>
            <a:rect b="b" l="l" r="r" t="t"/>
            <a:pathLst>
              <a:path extrusionOk="0" h="1023269" w="1667713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4"/>
          <p:cNvSpPr/>
          <p:nvPr/>
        </p:nvSpPr>
        <p:spPr>
          <a:xfrm flipH="1" rot="8100000">
            <a:off x="-76935" y="71852"/>
            <a:ext cx="695017" cy="541105"/>
          </a:xfrm>
          <a:custGeom>
            <a:rect b="b" l="l" r="r" t="t"/>
            <a:pathLst>
              <a:path extrusionOk="0" h="956548" w="122862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054" y="1198350"/>
            <a:ext cx="7113897" cy="33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/>
          <p:nvPr/>
        </p:nvSpPr>
        <p:spPr>
          <a:xfrm rot="2700000">
            <a:off x="-1592578" y="1418923"/>
            <a:ext cx="3305406" cy="3135350"/>
          </a:xfrm>
          <a:custGeom>
            <a:rect b="b" l="l" r="r" t="t"/>
            <a:pathLst>
              <a:path extrusionOk="0" h="4180467" w="4407208">
                <a:moveTo>
                  <a:pt x="0" y="2"/>
                </a:moveTo>
                <a:lnTo>
                  <a:pt x="3741330" y="0"/>
                </a:lnTo>
                <a:cubicBezTo>
                  <a:pt x="4109083" y="1"/>
                  <a:pt x="4407207" y="298124"/>
                  <a:pt x="4407208" y="665877"/>
                </a:cubicBezTo>
                <a:lnTo>
                  <a:pt x="4407207" y="3953725"/>
                </a:lnTo>
                <a:lnTo>
                  <a:pt x="4180465" y="4180467"/>
                </a:lnTo>
                <a:close/>
              </a:path>
            </a:pathLst>
          </a:custGeom>
          <a:solidFill>
            <a:srgbClr val="5D999F">
              <a:alpha val="8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/>
          <p:nvPr/>
        </p:nvSpPr>
        <p:spPr>
          <a:xfrm rot="8100000">
            <a:off x="417821" y="-1407556"/>
            <a:ext cx="3213961" cy="2980321"/>
          </a:xfrm>
          <a:custGeom>
            <a:rect b="b" l="l" r="r" t="t"/>
            <a:pathLst>
              <a:path extrusionOk="0" h="3973762" w="4285281">
                <a:moveTo>
                  <a:pt x="3973761" y="3973762"/>
                </a:moveTo>
                <a:lnTo>
                  <a:pt x="0" y="1"/>
                </a:lnTo>
                <a:lnTo>
                  <a:pt x="3733660" y="0"/>
                </a:lnTo>
                <a:cubicBezTo>
                  <a:pt x="4038311" y="1"/>
                  <a:pt x="4285281" y="246970"/>
                  <a:pt x="4285281" y="551621"/>
                </a:cubicBezTo>
                <a:lnTo>
                  <a:pt x="4285281" y="3662241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27"/>
          <p:cNvGrpSpPr/>
          <p:nvPr/>
        </p:nvGrpSpPr>
        <p:grpSpPr>
          <a:xfrm>
            <a:off x="3848253" y="1166458"/>
            <a:ext cx="3487596" cy="992792"/>
            <a:chOff x="5519218" y="1471001"/>
            <a:chExt cx="4650128" cy="1323723"/>
          </a:xfrm>
        </p:grpSpPr>
        <p:sp>
          <p:nvSpPr>
            <p:cNvPr id="165" name="Google Shape;165;p27"/>
            <p:cNvSpPr/>
            <p:nvPr/>
          </p:nvSpPr>
          <p:spPr>
            <a:xfrm rot="2700000">
              <a:off x="5652638" y="1603146"/>
              <a:ext cx="639854" cy="642405"/>
            </a:xfrm>
            <a:custGeom>
              <a:rect b="b" l="l" r="r" t="t"/>
              <a:pathLst>
                <a:path extrusionOk="0" h="642405" w="639854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rgbClr val="5D999F">
                <a:alpha val="8980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6433146" y="1703024"/>
              <a:ext cx="3736200" cy="10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595959"/>
                  </a:solidFill>
                </a:rPr>
                <a:t>獲取當前股票資料</a:t>
              </a:r>
              <a:endParaRPr sz="1800">
                <a:solidFill>
                  <a:srgbClr val="595959"/>
                </a:solidFill>
              </a:endParaRPr>
            </a:p>
            <a:p>
              <a:pPr indent="0" lvl="0" marL="0" marR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5977209" y="1693626"/>
              <a:ext cx="357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zh-TW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1"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68" name="Google Shape;168;p27"/>
          <p:cNvGrpSpPr/>
          <p:nvPr/>
        </p:nvGrpSpPr>
        <p:grpSpPr>
          <a:xfrm>
            <a:off x="3848254" y="1933366"/>
            <a:ext cx="2208922" cy="680021"/>
            <a:chOff x="5519219" y="2447323"/>
            <a:chExt cx="2945230" cy="906694"/>
          </a:xfrm>
        </p:grpSpPr>
        <p:sp>
          <p:nvSpPr>
            <p:cNvPr id="169" name="Google Shape;169;p27"/>
            <p:cNvSpPr/>
            <p:nvPr/>
          </p:nvSpPr>
          <p:spPr>
            <a:xfrm rot="2700000">
              <a:off x="5652639" y="2579468"/>
              <a:ext cx="639854" cy="642405"/>
            </a:xfrm>
            <a:custGeom>
              <a:rect b="b" l="l" r="r" t="t"/>
              <a:pathLst>
                <a:path extrusionOk="0" h="642405" w="639854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rgbClr val="5D999F">
                <a:alpha val="8980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" name="Google Shape;170;p27"/>
            <p:cNvGrpSpPr/>
            <p:nvPr/>
          </p:nvGrpSpPr>
          <p:grpSpPr>
            <a:xfrm>
              <a:off x="5977209" y="2669947"/>
              <a:ext cx="2487240" cy="471089"/>
              <a:chOff x="5977209" y="2669947"/>
              <a:chExt cx="2487240" cy="471089"/>
            </a:xfrm>
          </p:grpSpPr>
          <p:sp>
            <p:nvSpPr>
              <p:cNvPr id="171" name="Google Shape;171;p27"/>
              <p:cNvSpPr txBox="1"/>
              <p:nvPr/>
            </p:nvSpPr>
            <p:spPr>
              <a:xfrm>
                <a:off x="6433149" y="2679336"/>
                <a:ext cx="20313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zh-TW" sz="1800">
                    <a:solidFill>
                      <a:srgbClr val="595959"/>
                    </a:solidFill>
                  </a:rPr>
                  <a:t>計算技術指標</a:t>
                </a:r>
                <a:endParaRPr sz="1100"/>
              </a:p>
            </p:txBody>
          </p:sp>
          <p:sp>
            <p:nvSpPr>
              <p:cNvPr id="172" name="Google Shape;172;p27"/>
              <p:cNvSpPr txBox="1"/>
              <p:nvPr/>
            </p:nvSpPr>
            <p:spPr>
              <a:xfrm>
                <a:off x="5977209" y="2669947"/>
                <a:ext cx="35779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zh-TW"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b="1" i="1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173" name="Google Shape;173;p27"/>
          <p:cNvGrpSpPr/>
          <p:nvPr/>
        </p:nvGrpSpPr>
        <p:grpSpPr>
          <a:xfrm>
            <a:off x="3848254" y="2700273"/>
            <a:ext cx="2208922" cy="680021"/>
            <a:chOff x="5519219" y="3423643"/>
            <a:chExt cx="2945230" cy="906694"/>
          </a:xfrm>
        </p:grpSpPr>
        <p:sp>
          <p:nvSpPr>
            <p:cNvPr id="174" name="Google Shape;174;p27"/>
            <p:cNvSpPr/>
            <p:nvPr/>
          </p:nvSpPr>
          <p:spPr>
            <a:xfrm rot="2700000">
              <a:off x="5652639" y="3555787"/>
              <a:ext cx="639854" cy="642405"/>
            </a:xfrm>
            <a:custGeom>
              <a:rect b="b" l="l" r="r" t="t"/>
              <a:pathLst>
                <a:path extrusionOk="0" h="642405" w="639854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rgbClr val="5D999F">
                <a:alpha val="8980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7"/>
            <p:cNvSpPr txBox="1"/>
            <p:nvPr/>
          </p:nvSpPr>
          <p:spPr>
            <a:xfrm>
              <a:off x="6433149" y="3655657"/>
              <a:ext cx="2031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zh-TW" sz="1800">
                  <a:solidFill>
                    <a:srgbClr val="595959"/>
                  </a:solidFill>
                </a:rPr>
                <a:t>預測未來股價</a:t>
              </a:r>
              <a:endParaRPr sz="1100"/>
            </a:p>
          </p:txBody>
        </p:sp>
        <p:sp>
          <p:nvSpPr>
            <p:cNvPr id="176" name="Google Shape;176;p27"/>
            <p:cNvSpPr txBox="1"/>
            <p:nvPr/>
          </p:nvSpPr>
          <p:spPr>
            <a:xfrm>
              <a:off x="5977209" y="3646268"/>
              <a:ext cx="35779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zh-TW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b="1"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77" name="Google Shape;177;p27"/>
          <p:cNvGrpSpPr/>
          <p:nvPr/>
        </p:nvGrpSpPr>
        <p:grpSpPr>
          <a:xfrm>
            <a:off x="3848254" y="3467181"/>
            <a:ext cx="2208922" cy="988294"/>
            <a:chOff x="5519219" y="4405954"/>
            <a:chExt cx="2945230" cy="1317725"/>
          </a:xfrm>
        </p:grpSpPr>
        <p:sp>
          <p:nvSpPr>
            <p:cNvPr id="178" name="Google Shape;178;p27"/>
            <p:cNvSpPr/>
            <p:nvPr/>
          </p:nvSpPr>
          <p:spPr>
            <a:xfrm rot="2700000">
              <a:off x="5652639" y="4538098"/>
              <a:ext cx="639854" cy="642405"/>
            </a:xfrm>
            <a:custGeom>
              <a:rect b="b" l="l" r="r" t="t"/>
              <a:pathLst>
                <a:path extrusionOk="0" h="642405" w="639854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rgbClr val="5D999F">
                <a:alpha val="8980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7"/>
            <p:cNvSpPr txBox="1"/>
            <p:nvPr/>
          </p:nvSpPr>
          <p:spPr>
            <a:xfrm>
              <a:off x="6433149" y="4631979"/>
              <a:ext cx="2031300" cy="10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595959"/>
                  </a:solidFill>
                </a:rPr>
                <a:t>決定買賣時點</a:t>
              </a:r>
              <a:endParaRPr sz="1800">
                <a:solidFill>
                  <a:srgbClr val="595959"/>
                </a:solidFill>
              </a:endParaRPr>
            </a:p>
            <a:p>
              <a:pPr indent="0" lvl="0" marL="0" marR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0" name="Google Shape;180;p27"/>
            <p:cNvSpPr txBox="1"/>
            <p:nvPr/>
          </p:nvSpPr>
          <p:spPr>
            <a:xfrm>
              <a:off x="5977209" y="4622590"/>
              <a:ext cx="35779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zh-TW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</a:t>
              </a:r>
              <a:endParaRPr b="1"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81" name="Google Shape;181;p27"/>
          <p:cNvSpPr txBox="1"/>
          <p:nvPr/>
        </p:nvSpPr>
        <p:spPr>
          <a:xfrm>
            <a:off x="1395100" y="426400"/>
            <a:ext cx="7099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專案目的：</a:t>
            </a:r>
            <a:r>
              <a:rPr b="1" lang="zh-TW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利用</a:t>
            </a:r>
            <a:r>
              <a:rPr b="1" lang="zh-TW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機器學習演算法選擇股票買賣時機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82" name="Google Shape;182;p27"/>
          <p:cNvGrpSpPr/>
          <p:nvPr/>
        </p:nvGrpSpPr>
        <p:grpSpPr>
          <a:xfrm>
            <a:off x="3848015" y="4214443"/>
            <a:ext cx="3818748" cy="985742"/>
            <a:chOff x="5518965" y="1471001"/>
            <a:chExt cx="4643420" cy="1314323"/>
          </a:xfrm>
        </p:grpSpPr>
        <p:sp>
          <p:nvSpPr>
            <p:cNvPr id="183" name="Google Shape;183;p27"/>
            <p:cNvSpPr/>
            <p:nvPr/>
          </p:nvSpPr>
          <p:spPr>
            <a:xfrm rot="2700000">
              <a:off x="5652459" y="1603219"/>
              <a:ext cx="640210" cy="642762"/>
            </a:xfrm>
            <a:custGeom>
              <a:rect b="b" l="l" r="r" t="t"/>
              <a:pathLst>
                <a:path extrusionOk="0" h="642405" w="639854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rgbClr val="5D999F">
                <a:alpha val="8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7"/>
            <p:cNvSpPr txBox="1"/>
            <p:nvPr/>
          </p:nvSpPr>
          <p:spPr>
            <a:xfrm>
              <a:off x="6426185" y="1693624"/>
              <a:ext cx="3736200" cy="10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595959"/>
                  </a:solidFill>
                </a:rPr>
                <a:t>直觀且易操作的使用者介面</a:t>
              </a:r>
              <a:endParaRPr sz="1800">
                <a:solidFill>
                  <a:srgbClr val="595959"/>
                </a:solidFill>
              </a:endParaRPr>
            </a:p>
            <a:p>
              <a:pPr indent="0" lvl="0" marL="0" marR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5" name="Google Shape;185;p27"/>
            <p:cNvSpPr txBox="1"/>
            <p:nvPr/>
          </p:nvSpPr>
          <p:spPr>
            <a:xfrm>
              <a:off x="5977209" y="1693626"/>
              <a:ext cx="3579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zh-TW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</a:t>
              </a:r>
              <a:endParaRPr b="1"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86" name="Google Shape;186;p27"/>
          <p:cNvSpPr txBox="1"/>
          <p:nvPr/>
        </p:nvSpPr>
        <p:spPr>
          <a:xfrm>
            <a:off x="1939750" y="232417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5"/>
          <p:cNvSpPr txBox="1"/>
          <p:nvPr/>
        </p:nvSpPr>
        <p:spPr>
          <a:xfrm>
            <a:off x="1305375" y="337950"/>
            <a:ext cx="2927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2"/>
                </a:solidFill>
              </a:rPr>
              <a:t>做空策略報酬率</a:t>
            </a:r>
            <a:endParaRPr/>
          </a:p>
        </p:txBody>
      </p:sp>
      <p:sp>
        <p:nvSpPr>
          <p:cNvPr id="436" name="Google Shape;436;p45"/>
          <p:cNvSpPr/>
          <p:nvPr/>
        </p:nvSpPr>
        <p:spPr>
          <a:xfrm flipH="1" rot="8100000">
            <a:off x="74654" y="120619"/>
            <a:ext cx="943401" cy="578848"/>
          </a:xfrm>
          <a:custGeom>
            <a:rect b="b" l="l" r="r" t="t"/>
            <a:pathLst>
              <a:path extrusionOk="0" h="1023269" w="1667713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5"/>
          <p:cNvSpPr/>
          <p:nvPr/>
        </p:nvSpPr>
        <p:spPr>
          <a:xfrm flipH="1" rot="8100000">
            <a:off x="-76935" y="71852"/>
            <a:ext cx="695017" cy="541105"/>
          </a:xfrm>
          <a:custGeom>
            <a:rect b="b" l="l" r="r" t="t"/>
            <a:pathLst>
              <a:path extrusionOk="0" h="956548" w="122862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613" y="1207262"/>
            <a:ext cx="7058779" cy="33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6"/>
          <p:cNvSpPr txBox="1"/>
          <p:nvPr/>
        </p:nvSpPr>
        <p:spPr>
          <a:xfrm>
            <a:off x="1305375" y="337950"/>
            <a:ext cx="2927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zh-TW" sz="2400">
                <a:solidFill>
                  <a:schemeClr val="accent2"/>
                </a:solidFill>
              </a:rPr>
              <a:t>GUI</a:t>
            </a:r>
            <a:endParaRPr b="1" sz="2400">
              <a:solidFill>
                <a:schemeClr val="accent2"/>
              </a:solidFill>
            </a:endParaRPr>
          </a:p>
        </p:txBody>
      </p:sp>
      <p:sp>
        <p:nvSpPr>
          <p:cNvPr id="445" name="Google Shape;445;p46"/>
          <p:cNvSpPr/>
          <p:nvPr/>
        </p:nvSpPr>
        <p:spPr>
          <a:xfrm flipH="1" rot="8100000">
            <a:off x="74654" y="120619"/>
            <a:ext cx="943401" cy="578848"/>
          </a:xfrm>
          <a:custGeom>
            <a:rect b="b" l="l" r="r" t="t"/>
            <a:pathLst>
              <a:path extrusionOk="0" h="1023269" w="1667713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6"/>
          <p:cNvSpPr/>
          <p:nvPr/>
        </p:nvSpPr>
        <p:spPr>
          <a:xfrm flipH="1" rot="8100000">
            <a:off x="-76935" y="71852"/>
            <a:ext cx="695017" cy="541105"/>
          </a:xfrm>
          <a:custGeom>
            <a:rect b="b" l="l" r="r" t="t"/>
            <a:pathLst>
              <a:path extrusionOk="0" h="956548" w="122862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050" y="665000"/>
            <a:ext cx="5211289" cy="41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/>
        </p:nvSpPr>
        <p:spPr>
          <a:xfrm>
            <a:off x="1305377" y="337949"/>
            <a:ext cx="1754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程式架構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28"/>
          <p:cNvSpPr/>
          <p:nvPr/>
        </p:nvSpPr>
        <p:spPr>
          <a:xfrm flipH="1" rot="8100000">
            <a:off x="74620" y="120537"/>
            <a:ext cx="943494" cy="578906"/>
          </a:xfrm>
          <a:custGeom>
            <a:rect b="b" l="l" r="r" t="t"/>
            <a:pathLst>
              <a:path extrusionOk="0" h="1023269" w="1667713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8"/>
          <p:cNvSpPr/>
          <p:nvPr/>
        </p:nvSpPr>
        <p:spPr>
          <a:xfrm flipH="1" rot="8100000">
            <a:off x="-76963" y="71782"/>
            <a:ext cx="695086" cy="541159"/>
          </a:xfrm>
          <a:custGeom>
            <a:rect b="b" l="l" r="r" t="t"/>
            <a:pathLst>
              <a:path extrusionOk="0" h="956548" w="122862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8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1456375" y="2487300"/>
            <a:ext cx="4452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64525" y="2322900"/>
            <a:ext cx="1317900" cy="601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Data Crawer</a:t>
            </a:r>
            <a:endParaRPr b="1"/>
          </a:p>
        </p:txBody>
      </p:sp>
      <p:sp>
        <p:nvSpPr>
          <p:cNvPr id="197" name="Google Shape;197;p28"/>
          <p:cNvSpPr/>
          <p:nvPr/>
        </p:nvSpPr>
        <p:spPr>
          <a:xfrm>
            <a:off x="1969525" y="2322900"/>
            <a:ext cx="1317900" cy="601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Technical Calculator</a:t>
            </a:r>
            <a:endParaRPr b="1"/>
          </a:p>
        </p:txBody>
      </p:sp>
      <p:sp>
        <p:nvSpPr>
          <p:cNvPr id="198" name="Google Shape;198;p28"/>
          <p:cNvSpPr/>
          <p:nvPr/>
        </p:nvSpPr>
        <p:spPr>
          <a:xfrm>
            <a:off x="3950725" y="1637100"/>
            <a:ext cx="1317900" cy="601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LSTM</a:t>
            </a:r>
            <a:endParaRPr b="1"/>
          </a:p>
        </p:txBody>
      </p:sp>
      <p:sp>
        <p:nvSpPr>
          <p:cNvPr id="199" name="Google Shape;199;p28"/>
          <p:cNvSpPr/>
          <p:nvPr/>
        </p:nvSpPr>
        <p:spPr>
          <a:xfrm>
            <a:off x="3950725" y="2932500"/>
            <a:ext cx="1317900" cy="601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Random Forest</a:t>
            </a:r>
            <a:endParaRPr b="1"/>
          </a:p>
        </p:txBody>
      </p:sp>
      <p:sp>
        <p:nvSpPr>
          <p:cNvPr id="200" name="Google Shape;200;p28"/>
          <p:cNvSpPr/>
          <p:nvPr/>
        </p:nvSpPr>
        <p:spPr>
          <a:xfrm>
            <a:off x="5855725" y="1637100"/>
            <a:ext cx="1317900" cy="601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Correction</a:t>
            </a:r>
            <a:endParaRPr b="1"/>
          </a:p>
        </p:txBody>
      </p:sp>
      <p:sp>
        <p:nvSpPr>
          <p:cNvPr id="201" name="Google Shape;201;p28"/>
          <p:cNvSpPr/>
          <p:nvPr/>
        </p:nvSpPr>
        <p:spPr>
          <a:xfrm>
            <a:off x="7760725" y="1637100"/>
            <a:ext cx="1317900" cy="601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Strategy</a:t>
            </a:r>
            <a:endParaRPr b="1"/>
          </a:p>
        </p:txBody>
      </p:sp>
      <p:sp>
        <p:nvSpPr>
          <p:cNvPr id="202" name="Google Shape;202;p28"/>
          <p:cNvSpPr/>
          <p:nvPr/>
        </p:nvSpPr>
        <p:spPr>
          <a:xfrm rot="-1385527">
            <a:off x="3437576" y="2106265"/>
            <a:ext cx="445169" cy="2227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/>
          <p:nvPr/>
        </p:nvSpPr>
        <p:spPr>
          <a:xfrm rot="1296033">
            <a:off x="3437292" y="2868263"/>
            <a:ext cx="444947" cy="22311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5342575" y="1801500"/>
            <a:ext cx="4452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7247575" y="1801500"/>
            <a:ext cx="4452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28"/>
          <p:cNvCxnSpPr/>
          <p:nvPr/>
        </p:nvCxnSpPr>
        <p:spPr>
          <a:xfrm>
            <a:off x="85950" y="3160000"/>
            <a:ext cx="31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8"/>
          <p:cNvCxnSpPr/>
          <p:nvPr/>
        </p:nvCxnSpPr>
        <p:spPr>
          <a:xfrm>
            <a:off x="3247050" y="3160000"/>
            <a:ext cx="653700" cy="7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8"/>
          <p:cNvCxnSpPr/>
          <p:nvPr/>
        </p:nvCxnSpPr>
        <p:spPr>
          <a:xfrm>
            <a:off x="3900700" y="3877950"/>
            <a:ext cx="150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8"/>
          <p:cNvCxnSpPr/>
          <p:nvPr/>
        </p:nvCxnSpPr>
        <p:spPr>
          <a:xfrm>
            <a:off x="85950" y="2093200"/>
            <a:ext cx="31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8"/>
          <p:cNvCxnSpPr/>
          <p:nvPr/>
        </p:nvCxnSpPr>
        <p:spPr>
          <a:xfrm flipH="1" rot="10800000">
            <a:off x="3247050" y="1369400"/>
            <a:ext cx="653700" cy="7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>
            <a:endCxn id="212" idx="1"/>
          </p:cNvCxnSpPr>
          <p:nvPr/>
        </p:nvCxnSpPr>
        <p:spPr>
          <a:xfrm flipH="1" rot="10800000">
            <a:off x="3917300" y="1357450"/>
            <a:ext cx="39732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8"/>
          <p:cNvSpPr txBox="1"/>
          <p:nvPr/>
        </p:nvSpPr>
        <p:spPr>
          <a:xfrm>
            <a:off x="5452100" y="36719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Old Method</a:t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7890500" y="115735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Final</a:t>
            </a:r>
            <a:r>
              <a:rPr lang="zh-TW"/>
              <a:t> Result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/>
        </p:nvSpPr>
        <p:spPr>
          <a:xfrm>
            <a:off x="1305377" y="337949"/>
            <a:ext cx="1754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資料獲取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29"/>
          <p:cNvSpPr/>
          <p:nvPr/>
        </p:nvSpPr>
        <p:spPr>
          <a:xfrm flipH="1" rot="8100000">
            <a:off x="74654" y="120619"/>
            <a:ext cx="943401" cy="578848"/>
          </a:xfrm>
          <a:custGeom>
            <a:rect b="b" l="l" r="r" t="t"/>
            <a:pathLst>
              <a:path extrusionOk="0" h="1023269" w="1667713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9"/>
          <p:cNvSpPr/>
          <p:nvPr/>
        </p:nvSpPr>
        <p:spPr>
          <a:xfrm flipH="1" rot="8100000">
            <a:off x="-76935" y="71852"/>
            <a:ext cx="695017" cy="541105"/>
          </a:xfrm>
          <a:custGeom>
            <a:rect b="b" l="l" r="r" t="t"/>
            <a:pathLst>
              <a:path extrusionOk="0" h="956548" w="122862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688400" y="2878525"/>
            <a:ext cx="163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zh-TW" sz="16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zh-TW" sz="1600">
                <a:latin typeface="Century Gothic"/>
                <a:ea typeface="Century Gothic"/>
                <a:cs typeface="Century Gothic"/>
                <a:sym typeface="Century Gothic"/>
              </a:rPr>
              <a:t>每3-5秒呼叫</a:t>
            </a:r>
            <a:endParaRPr b="1"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23" name="Google Shape;223;p29"/>
          <p:cNvGrpSpPr/>
          <p:nvPr/>
        </p:nvGrpSpPr>
        <p:grpSpPr>
          <a:xfrm>
            <a:off x="2251700" y="1485400"/>
            <a:ext cx="6843675" cy="2290425"/>
            <a:chOff x="1489700" y="1256800"/>
            <a:chExt cx="6843675" cy="2290425"/>
          </a:xfrm>
        </p:grpSpPr>
        <p:sp>
          <p:nvSpPr>
            <p:cNvPr id="224" name="Google Shape;224;p29"/>
            <p:cNvSpPr/>
            <p:nvPr/>
          </p:nvSpPr>
          <p:spPr>
            <a:xfrm>
              <a:off x="1489700" y="2899250"/>
              <a:ext cx="739500" cy="342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 rot="5400000">
              <a:off x="3242300" y="2044375"/>
              <a:ext cx="739500" cy="342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2595775" y="2673025"/>
              <a:ext cx="2036100" cy="874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Data Crawer</a:t>
              </a:r>
              <a:endParaRPr b="1" sz="1800"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4994900" y="2899250"/>
              <a:ext cx="739500" cy="342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9"/>
            <p:cNvSpPr txBox="1"/>
            <p:nvPr/>
          </p:nvSpPr>
          <p:spPr>
            <a:xfrm>
              <a:off x="2860100" y="1256800"/>
              <a:ext cx="2268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latin typeface="Century Gothic"/>
                  <a:ea typeface="Century Gothic"/>
                  <a:cs typeface="Century Gothic"/>
                  <a:sym typeface="Century Gothic"/>
                </a:rPr>
                <a:t>目標網站（台證所）</a:t>
              </a:r>
              <a:endParaRPr b="1" sz="160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9" name="Google Shape;229;p29"/>
            <p:cNvSpPr txBox="1"/>
            <p:nvPr/>
          </p:nvSpPr>
          <p:spPr>
            <a:xfrm>
              <a:off x="5936675" y="2802325"/>
              <a:ext cx="2396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000">
                  <a:latin typeface="Century Gothic"/>
                  <a:ea typeface="Century Gothic"/>
                  <a:cs typeface="Century Gothic"/>
                  <a:sym typeface="Century Gothic"/>
                </a:rPr>
                <a:t>原始資料</a:t>
              </a:r>
              <a:endParaRPr b="1" sz="200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/>
        </p:nvSpPr>
        <p:spPr>
          <a:xfrm>
            <a:off x="1305375" y="337950"/>
            <a:ext cx="3709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資料</a:t>
            </a:r>
            <a:r>
              <a:rPr b="1" lang="zh-TW" sz="2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格式（原始資料）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30"/>
          <p:cNvSpPr/>
          <p:nvPr/>
        </p:nvSpPr>
        <p:spPr>
          <a:xfrm flipH="1" rot="8100000">
            <a:off x="74654" y="120619"/>
            <a:ext cx="943401" cy="578848"/>
          </a:xfrm>
          <a:custGeom>
            <a:rect b="b" l="l" r="r" t="t"/>
            <a:pathLst>
              <a:path extrusionOk="0" h="1023269" w="1667713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0"/>
          <p:cNvSpPr/>
          <p:nvPr/>
        </p:nvSpPr>
        <p:spPr>
          <a:xfrm flipH="1" rot="8100000">
            <a:off x="-76935" y="71852"/>
            <a:ext cx="695017" cy="541105"/>
          </a:xfrm>
          <a:custGeom>
            <a:rect b="b" l="l" r="r" t="t"/>
            <a:pathLst>
              <a:path extrusionOk="0" h="956548" w="122862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50" y="963751"/>
            <a:ext cx="7615349" cy="40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/>
        </p:nvSpPr>
        <p:spPr>
          <a:xfrm>
            <a:off x="1305377" y="337949"/>
            <a:ext cx="1754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zh-TW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資料整理</a:t>
            </a:r>
            <a:endParaRPr b="1" sz="20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31"/>
          <p:cNvSpPr/>
          <p:nvPr/>
        </p:nvSpPr>
        <p:spPr>
          <a:xfrm flipH="1" rot="8100000">
            <a:off x="74654" y="120619"/>
            <a:ext cx="943401" cy="578848"/>
          </a:xfrm>
          <a:custGeom>
            <a:rect b="b" l="l" r="r" t="t"/>
            <a:pathLst>
              <a:path extrusionOk="0" h="1023269" w="1667713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1"/>
          <p:cNvSpPr/>
          <p:nvPr/>
        </p:nvSpPr>
        <p:spPr>
          <a:xfrm flipH="1" rot="8100000">
            <a:off x="-76935" y="71852"/>
            <a:ext cx="695017" cy="541105"/>
          </a:xfrm>
          <a:custGeom>
            <a:rect b="b" l="l" r="r" t="t"/>
            <a:pathLst>
              <a:path extrusionOk="0" h="956548" w="122862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1"/>
          <p:cNvSpPr/>
          <p:nvPr/>
        </p:nvSpPr>
        <p:spPr>
          <a:xfrm>
            <a:off x="1565900" y="2518250"/>
            <a:ext cx="739500" cy="3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2595775" y="2292025"/>
            <a:ext cx="2036100" cy="874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Technical</a:t>
            </a:r>
            <a:br>
              <a:rPr lang="zh-TW" sz="1800"/>
            </a:br>
            <a:r>
              <a:rPr lang="zh-TW" sz="1800"/>
              <a:t>Calculator</a:t>
            </a:r>
            <a:endParaRPr sz="1800"/>
          </a:p>
        </p:txBody>
      </p:sp>
      <p:sp>
        <p:nvSpPr>
          <p:cNvPr id="249" name="Google Shape;249;p31"/>
          <p:cNvSpPr/>
          <p:nvPr/>
        </p:nvSpPr>
        <p:spPr>
          <a:xfrm>
            <a:off x="4918700" y="2518250"/>
            <a:ext cx="739500" cy="3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 txBox="1"/>
          <p:nvPr/>
        </p:nvSpPr>
        <p:spPr>
          <a:xfrm>
            <a:off x="374075" y="2497525"/>
            <a:ext cx="142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latin typeface="Century Gothic"/>
                <a:ea typeface="Century Gothic"/>
                <a:cs typeface="Century Gothic"/>
                <a:sym typeface="Century Gothic"/>
              </a:rPr>
              <a:t>原始資料</a:t>
            </a:r>
            <a:endParaRPr b="1"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5860475" y="2497525"/>
            <a:ext cx="28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計算各股每分鐘技術指標</a:t>
            </a:r>
            <a:endParaRPr b="1"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31"/>
          <p:cNvSpPr/>
          <p:nvPr/>
        </p:nvSpPr>
        <p:spPr>
          <a:xfrm>
            <a:off x="-21200" y="952575"/>
            <a:ext cx="5679300" cy="85800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/>
        </p:nvSpPr>
        <p:spPr>
          <a:xfrm>
            <a:off x="1305375" y="337950"/>
            <a:ext cx="3709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資料格式（</a:t>
            </a:r>
            <a:r>
              <a:rPr b="1" lang="zh-TW" sz="2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整理後</a:t>
            </a:r>
            <a:r>
              <a:rPr b="1" lang="zh-TW" sz="2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資料）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32"/>
          <p:cNvSpPr/>
          <p:nvPr/>
        </p:nvSpPr>
        <p:spPr>
          <a:xfrm flipH="1" rot="8100000">
            <a:off x="74654" y="120619"/>
            <a:ext cx="943401" cy="578848"/>
          </a:xfrm>
          <a:custGeom>
            <a:rect b="b" l="l" r="r" t="t"/>
            <a:pathLst>
              <a:path extrusionOk="0" h="1023269" w="1667713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2"/>
          <p:cNvSpPr/>
          <p:nvPr/>
        </p:nvSpPr>
        <p:spPr>
          <a:xfrm flipH="1" rot="8100000">
            <a:off x="-76935" y="71852"/>
            <a:ext cx="695017" cy="541105"/>
          </a:xfrm>
          <a:custGeom>
            <a:rect b="b" l="l" r="r" t="t"/>
            <a:pathLst>
              <a:path extrusionOk="0" h="956548" w="122862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700" y="891925"/>
            <a:ext cx="6817040" cy="40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/>
          <p:nvPr/>
        </p:nvSpPr>
        <p:spPr>
          <a:xfrm>
            <a:off x="1305375" y="1138850"/>
            <a:ext cx="3266700" cy="33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1305374" y="337950"/>
            <a:ext cx="227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股價預測方式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p33"/>
          <p:cNvSpPr/>
          <p:nvPr/>
        </p:nvSpPr>
        <p:spPr>
          <a:xfrm flipH="1" rot="8100000">
            <a:off x="74620" y="120537"/>
            <a:ext cx="943494" cy="578906"/>
          </a:xfrm>
          <a:custGeom>
            <a:rect b="b" l="l" r="r" t="t"/>
            <a:pathLst>
              <a:path extrusionOk="0" h="1023269" w="1667713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3"/>
          <p:cNvSpPr/>
          <p:nvPr/>
        </p:nvSpPr>
        <p:spPr>
          <a:xfrm flipH="1" rot="8100000">
            <a:off x="-76963" y="71782"/>
            <a:ext cx="695086" cy="541159"/>
          </a:xfrm>
          <a:custGeom>
            <a:rect b="b" l="l" r="r" t="t"/>
            <a:pathLst>
              <a:path extrusionOk="0" h="956548" w="122862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8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3"/>
          <p:cNvSpPr txBox="1"/>
          <p:nvPr/>
        </p:nvSpPr>
        <p:spPr>
          <a:xfrm>
            <a:off x="1332475" y="1785250"/>
            <a:ext cx="3173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隨機森林是由多個決策樹組成的監督式分類機器學習演算法，我們使用25000筆股票歷史資料組成訓練資料，再使用模型產生的多個決策樹進行投票來獲得預測結果。有別於傳統決策樹的算法，由於有進行多棵決策樹進行投票，因此以避免過度擬和的問題的問題。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由於隨機森林較適合進行分類預測而非數值預測，因此我們的標籤設置為0,1,2三種分類，於簡報後續中詳述。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2" name="Google Shape;272;p33"/>
          <p:cNvSpPr txBox="1"/>
          <p:nvPr/>
        </p:nvSpPr>
        <p:spPr>
          <a:xfrm>
            <a:off x="5887325" y="1161475"/>
            <a:ext cx="242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LSTM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p33"/>
          <p:cNvSpPr/>
          <p:nvPr/>
        </p:nvSpPr>
        <p:spPr>
          <a:xfrm>
            <a:off x="4505775" y="1138850"/>
            <a:ext cx="3266700" cy="33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4572000" y="1755350"/>
            <a:ext cx="3122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長短期記憶模型(LSTM)是一種特殊的遞迴神經網路網絡(RNN)，基於其能夠以多項輸入變量達到產出單筆預測值的成果。LSTM時間序列預測上通常可以取得不錯的成效。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本研究以LSTM從股票的歷史資料中發掘隱含其中的規律，生成模型以預測未來之股價；同時配合傳統交易的策略，以期尋找出股票當沖的最佳交易時點，並創造獲利。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1272475" y="1237675"/>
            <a:ext cx="242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隨機森林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4472875" y="1161475"/>
            <a:ext cx="242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LSTM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/>
        </p:nvSpPr>
        <p:spPr>
          <a:xfrm>
            <a:off x="1305375" y="337950"/>
            <a:ext cx="2927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隨機森林－</a:t>
            </a:r>
            <a:r>
              <a:rPr b="1" lang="zh-TW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資料輸入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p34"/>
          <p:cNvSpPr/>
          <p:nvPr/>
        </p:nvSpPr>
        <p:spPr>
          <a:xfrm flipH="1" rot="8100000">
            <a:off x="74654" y="120619"/>
            <a:ext cx="943401" cy="578848"/>
          </a:xfrm>
          <a:custGeom>
            <a:rect b="b" l="l" r="r" t="t"/>
            <a:pathLst>
              <a:path extrusionOk="0" h="1023269" w="1667713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4"/>
          <p:cNvSpPr/>
          <p:nvPr/>
        </p:nvSpPr>
        <p:spPr>
          <a:xfrm flipH="1" rot="8100000">
            <a:off x="-76935" y="71852"/>
            <a:ext cx="695017" cy="541105"/>
          </a:xfrm>
          <a:custGeom>
            <a:rect b="b" l="l" r="r" t="t"/>
            <a:pathLst>
              <a:path extrusionOk="0" h="956548" w="122862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8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25" y="1100922"/>
            <a:ext cx="8800501" cy="318897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4"/>
          <p:cNvSpPr/>
          <p:nvPr/>
        </p:nvSpPr>
        <p:spPr>
          <a:xfrm>
            <a:off x="216825" y="1291500"/>
            <a:ext cx="8292000" cy="14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4"/>
          <p:cNvSpPr/>
          <p:nvPr/>
        </p:nvSpPr>
        <p:spPr>
          <a:xfrm>
            <a:off x="8508825" y="1468950"/>
            <a:ext cx="547200" cy="14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4"/>
          <p:cNvSpPr/>
          <p:nvPr/>
        </p:nvSpPr>
        <p:spPr>
          <a:xfrm>
            <a:off x="216825" y="2164750"/>
            <a:ext cx="8292000" cy="144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4"/>
          <p:cNvSpPr/>
          <p:nvPr/>
        </p:nvSpPr>
        <p:spPr>
          <a:xfrm>
            <a:off x="8508825" y="2349663"/>
            <a:ext cx="547200" cy="144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"/>
          <p:cNvSpPr/>
          <p:nvPr/>
        </p:nvSpPr>
        <p:spPr>
          <a:xfrm>
            <a:off x="216825" y="3230400"/>
            <a:ext cx="8292000" cy="144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"/>
          <p:cNvSpPr/>
          <p:nvPr/>
        </p:nvSpPr>
        <p:spPr>
          <a:xfrm>
            <a:off x="8508825" y="3415400"/>
            <a:ext cx="547200" cy="144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"/>
          <p:cNvSpPr/>
          <p:nvPr/>
        </p:nvSpPr>
        <p:spPr>
          <a:xfrm flipH="1" rot="10800000">
            <a:off x="8652525" y="1336425"/>
            <a:ext cx="229800" cy="244800"/>
          </a:xfrm>
          <a:prstGeom prst="bentUpArrow">
            <a:avLst>
              <a:gd fmla="val 25000" name="adj1"/>
              <a:gd fmla="val 25451" name="adj2"/>
              <a:gd fmla="val 25000" name="adj3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"/>
          <p:cNvSpPr/>
          <p:nvPr/>
        </p:nvSpPr>
        <p:spPr>
          <a:xfrm flipH="1" rot="10800000">
            <a:off x="8652525" y="2174625"/>
            <a:ext cx="229800" cy="244800"/>
          </a:xfrm>
          <a:prstGeom prst="bentUpArrow">
            <a:avLst>
              <a:gd fmla="val 25000" name="adj1"/>
              <a:gd fmla="val 25451" name="adj2"/>
              <a:gd fmla="val 25000" name="adj3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/>
          <p:cNvSpPr/>
          <p:nvPr/>
        </p:nvSpPr>
        <p:spPr>
          <a:xfrm flipH="1" rot="10800000">
            <a:off x="8652525" y="3241425"/>
            <a:ext cx="229800" cy="244800"/>
          </a:xfrm>
          <a:prstGeom prst="bentUpArrow">
            <a:avLst>
              <a:gd fmla="val 25000" name="adj1"/>
              <a:gd fmla="val 25451" name="adj2"/>
              <a:gd fmla="val 25000" name="adj3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ww.2ppt.com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B8E95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