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29" y="-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0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14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28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58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1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72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01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7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55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6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E053-A9DF-40E7-9412-F84E613A170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3B13-E52A-48F1-9FF3-C07792BC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06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2480" y="1394702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472" y="1394700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6155" y="1394702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Crawler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99665" y="3048211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16177" y="2521572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2761" y="1916832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Calculator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2464" y="2516127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Period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592451" y="1477743"/>
            <a:ext cx="1261884" cy="276999"/>
            <a:chOff x="1592451" y="1477743"/>
            <a:chExt cx="1261884" cy="276999"/>
          </a:xfrm>
        </p:grpSpPr>
        <p:cxnSp>
          <p:nvCxnSpPr>
            <p:cNvPr id="13" name="直線單箭頭接點 12"/>
            <p:cNvCxnSpPr>
              <a:stCxn id="3" idx="3"/>
              <a:endCxn id="8" idx="1"/>
            </p:cNvCxnSpPr>
            <p:nvPr/>
          </p:nvCxnSpPr>
          <p:spPr>
            <a:xfrm>
              <a:off x="1640632" y="1754742"/>
              <a:ext cx="11655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1592451" y="1477743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/>
                <a:t>每隔</a:t>
              </a:r>
              <a:r>
                <a:rPr lang="zh-TW" altLang="en-US" sz="1200" b="1" dirty="0" smtClean="0"/>
                <a:t>幾秒抓資料</a:t>
              </a:r>
              <a:endParaRPr lang="zh-TW" altLang="en-US" sz="1200" b="1" dirty="0"/>
            </a:p>
          </p:txBody>
        </p:sp>
      </p:grpSp>
      <p:cxnSp>
        <p:nvCxnSpPr>
          <p:cNvPr id="25" name="肘形接點 24"/>
          <p:cNvCxnSpPr>
            <a:stCxn id="3" idx="2"/>
            <a:endCxn id="10" idx="1"/>
          </p:cNvCxnSpPr>
          <p:nvPr/>
        </p:nvCxnSpPr>
        <p:spPr>
          <a:xfrm rot="16200000" flipH="1">
            <a:off x="1502951" y="1568386"/>
            <a:ext cx="766830" cy="18596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47647" y="2636912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將資料以股票區分後丟入</a:t>
            </a:r>
            <a:endParaRPr lang="zh-TW" altLang="en-US" sz="1200" b="1" dirty="0"/>
          </a:p>
        </p:txBody>
      </p:sp>
      <p:grpSp>
        <p:nvGrpSpPr>
          <p:cNvPr id="31" name="群組 30"/>
          <p:cNvGrpSpPr/>
          <p:nvPr/>
        </p:nvGrpSpPr>
        <p:grpSpPr>
          <a:xfrm>
            <a:off x="4184329" y="2599168"/>
            <a:ext cx="1782275" cy="282445"/>
            <a:chOff x="1456415" y="2230030"/>
            <a:chExt cx="2506637" cy="154610"/>
          </a:xfrm>
        </p:grpSpPr>
        <p:cxnSp>
          <p:nvCxnSpPr>
            <p:cNvPr id="32" name="直線單箭頭接點 31"/>
            <p:cNvCxnSpPr>
              <a:stCxn id="10" idx="3"/>
            </p:cNvCxnSpPr>
            <p:nvPr/>
          </p:nvCxnSpPr>
          <p:spPr>
            <a:xfrm flipV="1">
              <a:off x="1456415" y="2381659"/>
              <a:ext cx="2163272" cy="29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1809321" y="2230030"/>
              <a:ext cx="2153731" cy="151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/>
                <a:t>以資料頻率區分</a:t>
              </a:r>
            </a:p>
          </p:txBody>
        </p:sp>
      </p:grpSp>
      <p:cxnSp>
        <p:nvCxnSpPr>
          <p:cNvPr id="39" name="肘形接點 38"/>
          <p:cNvCxnSpPr>
            <a:stCxn id="10" idx="3"/>
            <a:endCxn id="7" idx="1"/>
          </p:cNvCxnSpPr>
          <p:nvPr/>
        </p:nvCxnSpPr>
        <p:spPr>
          <a:xfrm flipV="1">
            <a:off x="4184329" y="1754740"/>
            <a:ext cx="1562143" cy="1126872"/>
          </a:xfrm>
          <a:prstGeom prst="bentConnector3">
            <a:avLst>
              <a:gd name="adj1" fmla="val 1487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397730" y="369429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/>
              <a:t>用策略決定買賣</a:t>
            </a:r>
          </a:p>
        </p:txBody>
      </p:sp>
      <p:cxnSp>
        <p:nvCxnSpPr>
          <p:cNvPr id="22" name="肘形接點 21"/>
          <p:cNvCxnSpPr>
            <a:stCxn id="12" idx="3"/>
            <a:endCxn id="9" idx="1"/>
          </p:cNvCxnSpPr>
          <p:nvPr/>
        </p:nvCxnSpPr>
        <p:spPr>
          <a:xfrm>
            <a:off x="7090616" y="2876167"/>
            <a:ext cx="1109049" cy="532084"/>
          </a:xfrm>
          <a:prstGeom prst="bentConnector3">
            <a:avLst>
              <a:gd name="adj1" fmla="val 269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453869" y="31422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預測</a:t>
            </a:r>
            <a:endParaRPr lang="zh-TW" altLang="en-US" sz="1200" b="1" dirty="0"/>
          </a:p>
        </p:txBody>
      </p:sp>
      <p:cxnSp>
        <p:nvCxnSpPr>
          <p:cNvPr id="24" name="肘形接點 23"/>
          <p:cNvCxnSpPr>
            <a:stCxn id="10" idx="3"/>
            <a:endCxn id="45" idx="1"/>
          </p:cNvCxnSpPr>
          <p:nvPr/>
        </p:nvCxnSpPr>
        <p:spPr>
          <a:xfrm>
            <a:off x="4184329" y="2881612"/>
            <a:ext cx="1559079" cy="1126447"/>
          </a:xfrm>
          <a:prstGeom prst="bentConnector3">
            <a:avLst>
              <a:gd name="adj1" fmla="val 1481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5608656" y="5279141"/>
            <a:ext cx="1643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All Data</a:t>
            </a:r>
            <a:r>
              <a:rPr lang="zh-TW" altLang="en-US" sz="1200" b="1" dirty="0" smtClean="0"/>
              <a:t>、</a:t>
            </a:r>
            <a:r>
              <a:rPr lang="en-US" altLang="zh-TW" sz="1200" b="1" dirty="0"/>
              <a:t>M</a:t>
            </a:r>
            <a:r>
              <a:rPr lang="en-US" altLang="zh-TW" sz="1200" b="1" dirty="0" smtClean="0"/>
              <a:t>inute Data</a:t>
            </a:r>
            <a:endParaRPr lang="zh-TW" altLang="en-US" sz="1200" b="1" dirty="0"/>
          </a:p>
        </p:txBody>
      </p:sp>
      <p:cxnSp>
        <p:nvCxnSpPr>
          <p:cNvPr id="36" name="肘形接點 35"/>
          <p:cNvCxnSpPr>
            <a:stCxn id="10" idx="2"/>
            <a:endCxn id="37" idx="1"/>
          </p:cNvCxnSpPr>
          <p:nvPr/>
        </p:nvCxnSpPr>
        <p:spPr>
          <a:xfrm rot="16200000" flipH="1">
            <a:off x="3590836" y="3151069"/>
            <a:ext cx="1898991" cy="20801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580409" y="50021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預測結果</a:t>
            </a:r>
            <a:endParaRPr lang="zh-TW" altLang="en-US" sz="1200" b="1" dirty="0"/>
          </a:p>
        </p:txBody>
      </p:sp>
      <p:cxnSp>
        <p:nvCxnSpPr>
          <p:cNvPr id="38" name="肘形接點 37"/>
          <p:cNvCxnSpPr>
            <a:endCxn id="40" idx="1"/>
          </p:cNvCxnSpPr>
          <p:nvPr/>
        </p:nvCxnSpPr>
        <p:spPr>
          <a:xfrm rot="16200000" flipH="1">
            <a:off x="179855" y="2423431"/>
            <a:ext cx="1265370" cy="64807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136576" y="3241652"/>
            <a:ext cx="967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synthesis.py</a:t>
            </a:r>
            <a:endParaRPr lang="zh-TW" altLang="en-US" sz="1200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15504" y="31312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/>
              <a:t>執行</a:t>
            </a:r>
            <a:endParaRPr lang="en-US" altLang="zh-TW" sz="1200" b="1" dirty="0" smtClean="0"/>
          </a:p>
        </p:txBody>
      </p:sp>
      <p:sp>
        <p:nvSpPr>
          <p:cNvPr id="42" name="文字方塊 41"/>
          <p:cNvSpPr txBox="1"/>
          <p:nvPr/>
        </p:nvSpPr>
        <p:spPr>
          <a:xfrm>
            <a:off x="3867668" y="4863644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ym typeface="Wingdings" panose="05000000000000000000" pitchFamily="2" charset="2"/>
              </a:rPr>
              <a:t>輸出 </a:t>
            </a:r>
            <a:r>
              <a:rPr lang="en-US" altLang="zh-TW" sz="1200" b="1" dirty="0" smtClean="0">
                <a:sym typeface="Wingdings" panose="05000000000000000000" pitchFamily="2" charset="2"/>
              </a:rPr>
              <a:t>+</a:t>
            </a:r>
            <a:r>
              <a:rPr lang="zh-TW" altLang="en-US" sz="1200" b="1" dirty="0" smtClean="0">
                <a:sym typeface="Wingdings" panose="05000000000000000000" pitchFamily="2" charset="2"/>
              </a:rPr>
              <a:t> 寫檔</a:t>
            </a:r>
            <a:endParaRPr lang="zh-TW" altLang="en-US" sz="1200" b="1" dirty="0"/>
          </a:p>
        </p:txBody>
      </p:sp>
      <p:sp>
        <p:nvSpPr>
          <p:cNvPr id="43" name="矩形 42"/>
          <p:cNvSpPr/>
          <p:nvPr/>
        </p:nvSpPr>
        <p:spPr>
          <a:xfrm>
            <a:off x="4174307" y="332656"/>
            <a:ext cx="13681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正式版</a:t>
            </a:r>
          </a:p>
        </p:txBody>
      </p:sp>
      <p:sp>
        <p:nvSpPr>
          <p:cNvPr id="45" name="矩形 44"/>
          <p:cNvSpPr/>
          <p:nvPr/>
        </p:nvSpPr>
        <p:spPr>
          <a:xfrm>
            <a:off x="5743408" y="3648019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262997" y="1479231"/>
            <a:ext cx="1531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/>
              <a:t>整理</a:t>
            </a:r>
            <a:r>
              <a:rPr lang="zh-TW" altLang="en-US" sz="1200" b="1" dirty="0"/>
              <a:t>成每分鐘量價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7223038" y="19998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算技術指標</a:t>
            </a:r>
            <a:endParaRPr lang="zh-TW" altLang="en-US" sz="1200" b="1" dirty="0"/>
          </a:p>
        </p:txBody>
      </p:sp>
      <p:cxnSp>
        <p:nvCxnSpPr>
          <p:cNvPr id="63" name="肘形接點 62"/>
          <p:cNvCxnSpPr>
            <a:stCxn id="12" idx="3"/>
            <a:endCxn id="11" idx="1"/>
          </p:cNvCxnSpPr>
          <p:nvPr/>
        </p:nvCxnSpPr>
        <p:spPr>
          <a:xfrm flipV="1">
            <a:off x="7090616" y="2276872"/>
            <a:ext cx="1112145" cy="599295"/>
          </a:xfrm>
          <a:prstGeom prst="bentConnector3">
            <a:avLst>
              <a:gd name="adj1" fmla="val 2697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4307" y="332656"/>
            <a:ext cx="13681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測試版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5253" y="1418292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88446" y="3071803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4608" y="2539731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91542" y="1940424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Calculator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1245" y="2539719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Period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2792760" y="2622771"/>
            <a:ext cx="1862625" cy="277000"/>
            <a:chOff x="1343408" y="2230030"/>
            <a:chExt cx="2619644" cy="151629"/>
          </a:xfrm>
        </p:grpSpPr>
        <p:cxnSp>
          <p:nvCxnSpPr>
            <p:cNvPr id="18" name="直線單箭頭接點 17"/>
            <p:cNvCxnSpPr>
              <a:stCxn id="9" idx="3"/>
              <a:endCxn id="11" idx="1"/>
            </p:cNvCxnSpPr>
            <p:nvPr/>
          </p:nvCxnSpPr>
          <p:spPr>
            <a:xfrm flipV="1">
              <a:off x="1343408" y="2381652"/>
              <a:ext cx="2276280" cy="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1809321" y="2230030"/>
              <a:ext cx="2153731" cy="151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/>
                <a:t>以資料頻率區分</a:t>
              </a:r>
            </a:p>
          </p:txBody>
        </p:sp>
      </p:grpSp>
      <p:cxnSp>
        <p:nvCxnSpPr>
          <p:cNvPr id="20" name="肘形接點 19"/>
          <p:cNvCxnSpPr>
            <a:stCxn id="9" idx="3"/>
            <a:endCxn id="6" idx="1"/>
          </p:cNvCxnSpPr>
          <p:nvPr/>
        </p:nvCxnSpPr>
        <p:spPr>
          <a:xfrm flipV="1">
            <a:off x="2792760" y="1778332"/>
            <a:ext cx="1642493" cy="1121439"/>
          </a:xfrm>
          <a:prstGeom prst="bentConnector3">
            <a:avLst>
              <a:gd name="adj1" fmla="val 238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086511" y="371788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/>
              <a:t>用策略決定買賣</a:t>
            </a:r>
          </a:p>
        </p:txBody>
      </p:sp>
      <p:cxnSp>
        <p:nvCxnSpPr>
          <p:cNvPr id="22" name="肘形接點 21"/>
          <p:cNvCxnSpPr>
            <a:stCxn id="11" idx="3"/>
            <a:endCxn id="8" idx="1"/>
          </p:cNvCxnSpPr>
          <p:nvPr/>
        </p:nvCxnSpPr>
        <p:spPr>
          <a:xfrm>
            <a:off x="5779397" y="2899759"/>
            <a:ext cx="1109049" cy="532084"/>
          </a:xfrm>
          <a:prstGeom prst="bentConnector3">
            <a:avLst>
              <a:gd name="adj1" fmla="val 269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42650" y="31658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預測</a:t>
            </a:r>
            <a:endParaRPr lang="zh-TW" altLang="en-US" sz="1200" b="1" dirty="0"/>
          </a:p>
        </p:txBody>
      </p:sp>
      <p:cxnSp>
        <p:nvCxnSpPr>
          <p:cNvPr id="24" name="肘形接點 23"/>
          <p:cNvCxnSpPr>
            <a:stCxn id="9" idx="3"/>
            <a:endCxn id="32" idx="1"/>
          </p:cNvCxnSpPr>
          <p:nvPr/>
        </p:nvCxnSpPr>
        <p:spPr>
          <a:xfrm>
            <a:off x="2792760" y="2899771"/>
            <a:ext cx="1639429" cy="1131880"/>
          </a:xfrm>
          <a:prstGeom prst="bentConnector3">
            <a:avLst>
              <a:gd name="adj1" fmla="val 2378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297437" y="5302733"/>
            <a:ext cx="1643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All Data</a:t>
            </a:r>
            <a:r>
              <a:rPr lang="zh-TW" altLang="en-US" sz="1200" b="1" dirty="0" smtClean="0"/>
              <a:t>、</a:t>
            </a:r>
            <a:r>
              <a:rPr lang="en-US" altLang="zh-TW" sz="1200" b="1" dirty="0"/>
              <a:t>M</a:t>
            </a:r>
            <a:r>
              <a:rPr lang="en-US" altLang="zh-TW" sz="1200" b="1" dirty="0" smtClean="0"/>
              <a:t>inute Data</a:t>
            </a:r>
            <a:endParaRPr lang="zh-TW" altLang="en-US" sz="1200" b="1" dirty="0"/>
          </a:p>
        </p:txBody>
      </p:sp>
      <p:cxnSp>
        <p:nvCxnSpPr>
          <p:cNvPr id="26" name="肘形接點 25"/>
          <p:cNvCxnSpPr/>
          <p:nvPr/>
        </p:nvCxnSpPr>
        <p:spPr>
          <a:xfrm rot="16200000" flipH="1">
            <a:off x="2236726" y="3147932"/>
            <a:ext cx="1904424" cy="216050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269190" y="50257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預測結果</a:t>
            </a:r>
            <a:endParaRPr lang="zh-TW" altLang="en-US" sz="12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556449" y="4887236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ym typeface="Wingdings" panose="05000000000000000000" pitchFamily="2" charset="2"/>
              </a:rPr>
              <a:t>輸出 </a:t>
            </a:r>
            <a:r>
              <a:rPr lang="en-US" altLang="zh-TW" sz="1200" b="1" dirty="0" smtClean="0">
                <a:sym typeface="Wingdings" panose="05000000000000000000" pitchFamily="2" charset="2"/>
              </a:rPr>
              <a:t>+</a:t>
            </a:r>
            <a:r>
              <a:rPr lang="zh-TW" altLang="en-US" sz="1200" b="1" dirty="0" smtClean="0">
                <a:sym typeface="Wingdings" panose="05000000000000000000" pitchFamily="2" charset="2"/>
              </a:rPr>
              <a:t> 寫檔</a:t>
            </a:r>
            <a:endParaRPr lang="zh-TW" altLang="en-US" sz="1200" b="1" dirty="0"/>
          </a:p>
        </p:txBody>
      </p:sp>
      <p:sp>
        <p:nvSpPr>
          <p:cNvPr id="32" name="矩形 31"/>
          <p:cNvSpPr/>
          <p:nvPr/>
        </p:nvSpPr>
        <p:spPr>
          <a:xfrm>
            <a:off x="4432189" y="3671611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951778" y="1502823"/>
            <a:ext cx="1531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/>
              <a:t>整理</a:t>
            </a:r>
            <a:r>
              <a:rPr lang="zh-TW" altLang="en-US" sz="1200" b="1" dirty="0"/>
              <a:t>成每分鐘量價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911819" y="20234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算技術指標</a:t>
            </a:r>
            <a:endParaRPr lang="zh-TW" altLang="en-US" sz="1200" b="1" dirty="0"/>
          </a:p>
        </p:txBody>
      </p:sp>
      <p:cxnSp>
        <p:nvCxnSpPr>
          <p:cNvPr id="35" name="肘形接點 34"/>
          <p:cNvCxnSpPr>
            <a:stCxn id="11" idx="3"/>
            <a:endCxn id="10" idx="1"/>
          </p:cNvCxnSpPr>
          <p:nvPr/>
        </p:nvCxnSpPr>
        <p:spPr>
          <a:xfrm flipV="1">
            <a:off x="5779397" y="2300464"/>
            <a:ext cx="1112145" cy="599295"/>
          </a:xfrm>
          <a:prstGeom prst="bentConnector3">
            <a:avLst>
              <a:gd name="adj1" fmla="val 2697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9" idx="0"/>
            <a:endCxn id="54" idx="1"/>
          </p:cNvCxnSpPr>
          <p:nvPr/>
        </p:nvCxnSpPr>
        <p:spPr>
          <a:xfrm rot="5400000" flipH="1" flipV="1">
            <a:off x="1861763" y="1271602"/>
            <a:ext cx="1515050" cy="102120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129893" y="8861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每日</a:t>
            </a:r>
            <a:r>
              <a:rPr lang="zh-TW" altLang="en-US" sz="1200" b="1" dirty="0"/>
              <a:t>資料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2373066" y="7638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讀取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5186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04928" y="764704"/>
            <a:ext cx="136815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事前工作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4928" y="1677259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25208" y="186801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Model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72680" y="186801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All Data</a:t>
            </a:r>
            <a:endParaRPr lang="zh-TW" altLang="en-US" sz="1600" b="1" dirty="0"/>
          </a:p>
        </p:txBody>
      </p:sp>
      <p:cxnSp>
        <p:nvCxnSpPr>
          <p:cNvPr id="10" name="直線單箭頭接點 9"/>
          <p:cNvCxnSpPr>
            <a:stCxn id="8" idx="3"/>
            <a:endCxn id="5" idx="1"/>
          </p:cNvCxnSpPr>
          <p:nvPr/>
        </p:nvCxnSpPr>
        <p:spPr>
          <a:xfrm>
            <a:off x="3008784" y="2037295"/>
            <a:ext cx="1296144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3"/>
            <a:endCxn id="7" idx="1"/>
          </p:cNvCxnSpPr>
          <p:nvPr/>
        </p:nvCxnSpPr>
        <p:spPr>
          <a:xfrm flipV="1">
            <a:off x="5673080" y="2037295"/>
            <a:ext cx="1152128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6496" y="4282505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Crawler</a:t>
            </a:r>
            <a:endParaRPr lang="en-US" altLang="zh-TW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52800" y="4284785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58592" y="4282505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30" name="矩形 29"/>
          <p:cNvSpPr/>
          <p:nvPr/>
        </p:nvSpPr>
        <p:spPr>
          <a:xfrm>
            <a:off x="7993680" y="4284785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</a:p>
        </p:txBody>
      </p:sp>
      <p:cxnSp>
        <p:nvCxnSpPr>
          <p:cNvPr id="31" name="直線單箭頭接點 30"/>
          <p:cNvCxnSpPr>
            <a:stCxn id="27" idx="3"/>
            <a:endCxn id="28" idx="1"/>
          </p:cNvCxnSpPr>
          <p:nvPr/>
        </p:nvCxnSpPr>
        <p:spPr>
          <a:xfrm>
            <a:off x="1784648" y="4642545"/>
            <a:ext cx="1368152" cy="2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8" idx="3"/>
            <a:endCxn id="29" idx="1"/>
          </p:cNvCxnSpPr>
          <p:nvPr/>
        </p:nvCxnSpPr>
        <p:spPr>
          <a:xfrm flipV="1">
            <a:off x="4520952" y="4642545"/>
            <a:ext cx="1137640" cy="2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9" idx="3"/>
            <a:endCxn id="30" idx="1"/>
          </p:cNvCxnSpPr>
          <p:nvPr/>
        </p:nvCxnSpPr>
        <p:spPr>
          <a:xfrm>
            <a:off x="7026744" y="4642545"/>
            <a:ext cx="966936" cy="2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72480" y="5034577"/>
            <a:ext cx="179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從網路上抓資料</a:t>
            </a:r>
            <a:endParaRPr lang="zh-TW" altLang="en-US" sz="160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92760" y="5034662"/>
            <a:ext cx="21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用資料算出技術指標</a:t>
            </a:r>
            <a:endParaRPr lang="zh-TW" altLang="en-US" sz="16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745088" y="5002585"/>
            <a:ext cx="127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預測並校正</a:t>
            </a:r>
            <a:endParaRPr lang="zh-TW" altLang="en-US" sz="16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760118" y="5002585"/>
            <a:ext cx="1873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用策略決定買賣點</a:t>
            </a:r>
            <a:endParaRPr lang="zh-TW" altLang="en-US" sz="1600" b="1" dirty="0"/>
          </a:p>
        </p:txBody>
      </p:sp>
      <p:sp>
        <p:nvSpPr>
          <p:cNvPr id="52" name="矩形 51"/>
          <p:cNvSpPr/>
          <p:nvPr/>
        </p:nvSpPr>
        <p:spPr>
          <a:xfrm>
            <a:off x="4304928" y="3346401"/>
            <a:ext cx="136815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每日執行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1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133</Words>
  <Application>Microsoft Office PowerPoint</Application>
  <PresentationFormat>A4 紙張 (210x297 公釐)</PresentationFormat>
  <Paragraphs>54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石立湧</dc:creator>
  <cp:lastModifiedBy>石立湧</cp:lastModifiedBy>
  <cp:revision>52</cp:revision>
  <dcterms:created xsi:type="dcterms:W3CDTF">2021-09-19T07:35:41Z</dcterms:created>
  <dcterms:modified xsi:type="dcterms:W3CDTF">2021-10-27T15:05:00Z</dcterms:modified>
</cp:coreProperties>
</file>