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  <p:sldId id="260" r:id="rId8"/>
    <p:sldId id="323" r:id="rId9"/>
    <p:sldId id="261" r:id="rId10"/>
    <p:sldId id="263" r:id="rId11"/>
    <p:sldId id="262" r:id="rId12"/>
    <p:sldId id="264" r:id="rId13"/>
    <p:sldId id="266" r:id="rId14"/>
    <p:sldId id="394" r:id="rId15"/>
    <p:sldId id="361" r:id="rId16"/>
    <p:sldId id="265" r:id="rId17"/>
    <p:sldId id="268" r:id="rId18"/>
    <p:sldId id="267" r:id="rId19"/>
    <p:sldId id="269" r:id="rId20"/>
    <p:sldId id="270" r:id="rId21"/>
    <p:sldId id="272" r:id="rId22"/>
    <p:sldId id="273" r:id="rId23"/>
    <p:sldId id="278" r:id="rId24"/>
    <p:sldId id="279" r:id="rId25"/>
    <p:sldId id="280" r:id="rId26"/>
    <p:sldId id="282" r:id="rId27"/>
    <p:sldId id="281" r:id="rId28"/>
    <p:sldId id="276" r:id="rId29"/>
    <p:sldId id="274" r:id="rId30"/>
    <p:sldId id="304" r:id="rId31"/>
    <p:sldId id="284" r:id="rId32"/>
    <p:sldId id="301" r:id="rId33"/>
    <p:sldId id="302" r:id="rId34"/>
    <p:sldId id="294" r:id="rId35"/>
    <p:sldId id="295" r:id="rId36"/>
    <p:sldId id="296" r:id="rId37"/>
    <p:sldId id="297" r:id="rId38"/>
    <p:sldId id="298" r:id="rId39"/>
    <p:sldId id="299" r:id="rId40"/>
    <p:sldId id="293" r:id="rId41"/>
    <p:sldId id="305" r:id="rId42"/>
    <p:sldId id="287" r:id="rId43"/>
    <p:sldId id="290" r:id="rId44"/>
    <p:sldId id="285" r:id="rId45"/>
    <p:sldId id="286" r:id="rId46"/>
    <p:sldId id="291" r:id="rId47"/>
    <p:sldId id="303" r:id="rId4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线性查找的缺点：全表扫描</a:t>
            </a:r>
            <a:endParaRPr lang="zh-CN" altLang="en-US"/>
          </a:p>
          <a:p>
            <a:r>
              <a:rPr lang="zh-CN" altLang="en-US"/>
              <a:t>二分查找的先决条件：预先排序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如果表 A 和表 B 都能放进内存里，那总共的 IO 时间复杂度就是 M + N：只需要读取 M + N 个 page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如果内存有限，每次都只能读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page</a:t>
            </a:r>
            <a:r>
              <a:rPr lang="zh-CN" altLang="en-US"/>
              <a:t>，怎么办？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r>
              <a:rPr lang="en-US">
                <a:sym typeface="+mn-ea"/>
              </a:rPr>
              <a:t>还能不能进一步优化，答案是可以的。时间复杂度的大头主要在 M * N， 有什么办法可以优化这一块？要想办法避免对表 B 进行全表扫描。</a:t>
            </a:r>
            <a:endParaRPr lang="en-US"/>
          </a:p>
          <a:p>
            <a:r>
              <a:rPr lang="en-US">
                <a:sym typeface="+mn-ea"/>
              </a:rPr>
              <a:t>优化方法就是，如果表 B 在对应的 join 键上建立索引，那我们就能用 Index Scan 来取代全表扫描。</a:t>
            </a:r>
            <a:endParaRPr lang="en-US"/>
          </a:p>
          <a:p>
            <a:r>
              <a:rPr lang="en-US">
                <a:sym typeface="+mn-ea"/>
              </a:rPr>
              <a:t>这就是 NestedLoopIndexJoin。假设每次 Index Scan 的时间是常数 C，它的时间复杂度就是 M + m * C。</a:t>
            </a:r>
            <a:endParaRPr lang="en-US"/>
          </a:p>
          <a:p>
            <a:r>
              <a:rPr lang="en-US">
                <a:sym typeface="+mn-ea"/>
              </a:rPr>
              <a:t>相较于前面 block-based NestedLoopJoin 又提高了不少。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做过 LeetCode 的同学肯定都知道这题，Merge 2 sorted list。</a:t>
            </a:r>
            <a:endParaRPr lang="en-US"/>
          </a:p>
          <a:p>
            <a:r>
              <a:rPr lang="en-US"/>
              <a:t>只要对每个 list 维护一个指针，然后相互比较后移即可。</a:t>
            </a:r>
            <a:endParaRPr lang="en-US"/>
          </a:p>
          <a:p>
            <a:r>
              <a:rPr lang="en-US"/>
              <a:t>其实这个思路同样可以应用到表的 JOIN 上，只要对两个表分别根据 JOIN 键做排序，</a:t>
            </a:r>
            <a:endParaRPr lang="en-US"/>
          </a:p>
          <a:p>
            <a:r>
              <a:rPr lang="en-US"/>
              <a:t>然后在 JOIN 时，对每个表维护一个指针，当两边指针的键值相同，就可以输出 JOIN 的 row。</a:t>
            </a:r>
            <a:endParaRPr lang="en-US"/>
          </a:p>
          <a:p>
            <a:r>
              <a:rPr lang="en-US"/>
              <a:t>指针不断后移，直到一方终止为止。</a:t>
            </a:r>
            <a:endParaRPr lang="en-US"/>
          </a:p>
          <a:p>
            <a:r>
              <a:rPr lang="en-US"/>
              <a:t>从 IO 的时间复杂度来看，又是多少呢？对 M 个 page 的表做排序，复杂度是 2M * (log2M)。</a:t>
            </a:r>
            <a:endParaRPr lang="en-US"/>
          </a:p>
          <a:p>
            <a:r>
              <a:rPr lang="en-US"/>
              <a:t>因此，总共的时间复杂度是 M + N + 2M * (log2M) + 2N * (log2N)。因为没有 M*N 这一项，因此当两个表都比较大的情况下，性能是优于 NestedLoopJoin 的。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二分查找树的问题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先读取一个外层表的 block，然后依次读取内层表的 block，比较结束后再读取下一个。这种时间下的 IO cost 是多少？</a:t>
            </a:r>
            <a:endParaRPr lang="en-US"/>
          </a:p>
          <a:p>
            <a:r>
              <a:rPr lang="en-US"/>
              <a:t>应该是 M + M * N。由此也可见，在运行 NestedLoopJoin 时，应该尽量把小的表放在外层循环中来减少 IO 次数。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平衡算法：</a:t>
            </a:r>
            <a:r>
              <a:rPr lang="en-US" altLang="zh-CN"/>
              <a:t>AVL(</a:t>
            </a:r>
            <a:r>
              <a:rPr lang="zh-CN" altLang="en-US"/>
              <a:t>严格平衡</a:t>
            </a:r>
            <a:r>
              <a:rPr lang="en-US" altLang="zh-CN"/>
              <a:t>)</a:t>
            </a:r>
            <a:r>
              <a:rPr lang="zh-CN" altLang="en-US"/>
              <a:t>和红黑树</a:t>
            </a:r>
            <a:r>
              <a:rPr lang="en-US" altLang="zh-CN"/>
              <a:t>(</a:t>
            </a:r>
            <a:r>
              <a:rPr lang="zh-CN" altLang="en-US"/>
              <a:t>部分平衡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适合读多写少的场景，不适合写多读少的场景：比如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AVL</a:t>
            </a:r>
            <a:r>
              <a:rPr lang="zh-CN" altLang="en-US"/>
              <a:t>树应用：</a:t>
            </a:r>
            <a:r>
              <a:rPr lang="en-US"/>
              <a:t>https://docs.microsoft.com/zh-cn/windows-hardware/drivers/ddi/ntddk/ns-ntddk-_rtl_avl_table</a:t>
            </a:r>
            <a:endParaRPr lang="en-US"/>
          </a:p>
          <a:p>
            <a:r>
              <a:rPr lang="en-US"/>
              <a:t>RB</a:t>
            </a:r>
            <a:r>
              <a:rPr lang="zh-CN" altLang="en-US"/>
              <a:t>树应用：各大语言的标准库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磁盘的特点：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、速度慢。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磁盘的特点：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、速度慢。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/>
              <a:t>树还不够完美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范围查询需要节点</a:t>
            </a:r>
            <a:r>
              <a:rPr lang="zh-CN" altLang="en-US">
                <a:sym typeface="+mn-ea"/>
              </a:rPr>
              <a:t>回溯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blog.hufeifei.cn/2021/06/DB/index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380"/>
            <a:ext cx="9144000" cy="1231900"/>
          </a:xfrm>
        </p:spPr>
        <p:txBody>
          <a:bodyPr/>
          <a:p>
            <a:r>
              <a:rPr lang="zh-CN" altLang="en-US"/>
              <a:t>从数组说起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660"/>
            <a:ext cx="10515600" cy="1325563"/>
          </a:xfrm>
        </p:spPr>
        <p:txBody>
          <a:bodyPr/>
          <a:p>
            <a:pPr algn="ctr"/>
            <a:r>
              <a:rPr lang="zh-CN" altLang="en-US"/>
              <a:t>从内存到磁盘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010" y="1907540"/>
            <a:ext cx="4666615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95375"/>
            <a:ext cx="4666615" cy="466661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68465" y="937260"/>
            <a:ext cx="5245735" cy="4982845"/>
          </a:xfrm>
        </p:spPr>
        <p:txBody>
          <a:bodyPr/>
          <a:p>
            <a:pPr algn="l"/>
            <a:r>
              <a:rPr lang="zh-CN" altLang="en-US" sz="2000"/>
              <a:t>硬盘的特点：</a:t>
            </a:r>
            <a:br>
              <a:rPr lang="zh-CN" altLang="en-US" sz="2000"/>
            </a:br>
            <a:br>
              <a:rPr lang="zh-CN" altLang="en-US" sz="2000"/>
            </a:br>
            <a:r>
              <a:rPr lang="en-US" altLang="zh-CN" sz="2000"/>
              <a:t>1</a:t>
            </a:r>
            <a:r>
              <a:rPr lang="zh-CN" altLang="en-US" sz="2000"/>
              <a:t>、速度慢：</a:t>
            </a:r>
            <a:r>
              <a:rPr lang="en-US" altLang="zh-CN" sz="2000"/>
              <a:t>O(N</a:t>
            </a:r>
            <a:r>
              <a:rPr lang="zh-CN" altLang="en-US" sz="2000" baseline="-25000"/>
              <a:t>磁盘</a:t>
            </a:r>
            <a:r>
              <a:rPr lang="en-US" altLang="zh-CN" sz="2000"/>
              <a:t> &gt;&gt; O(n</a:t>
            </a:r>
            <a:r>
              <a:rPr lang="zh-CN" altLang="en-US" sz="2000" baseline="-25000"/>
              <a:t>内存</a:t>
            </a:r>
            <a:r>
              <a:rPr lang="en-US" altLang="zh-CN" sz="2000"/>
              <a:t>)</a:t>
            </a:r>
            <a:br>
              <a:rPr lang="en-US" altLang="zh-CN" sz="2000"/>
            </a:br>
            <a:br>
              <a:rPr lang="zh-CN" altLang="en-US" sz="2000"/>
            </a:br>
            <a:r>
              <a:rPr lang="en-US" altLang="zh-CN" sz="2000"/>
              <a:t>2</a:t>
            </a:r>
            <a:r>
              <a:rPr lang="zh-CN" altLang="en-US" sz="2000"/>
              <a:t>、以扇区块</a:t>
            </a:r>
            <a:r>
              <a:rPr lang="en-US" altLang="zh-CN" sz="2000"/>
              <a:t>(4KB)</a:t>
            </a:r>
            <a:r>
              <a:rPr lang="zh-CN" altLang="en-US" sz="2000"/>
              <a:t>为单位读取</a:t>
            </a:r>
            <a:br>
              <a:rPr lang="zh-CN" altLang="en-US" sz="2000"/>
            </a:br>
            <a:br>
              <a:rPr lang="zh-CN" altLang="en-US" sz="2000"/>
            </a:br>
            <a:r>
              <a:rPr lang="en-US" altLang="zh-CN" sz="2000"/>
              <a:t>3</a:t>
            </a:r>
            <a:r>
              <a:rPr lang="zh-CN" altLang="en-US" sz="2000"/>
              <a:t>、顺序读写速度</a:t>
            </a:r>
            <a:r>
              <a:rPr lang="en-US" altLang="zh-CN" sz="2000"/>
              <a:t>&gt;&gt;</a:t>
            </a:r>
            <a:r>
              <a:rPr lang="zh-CN" altLang="en-US" sz="2000"/>
              <a:t>随机读写速度</a:t>
            </a:r>
            <a:br>
              <a:rPr lang="zh-CN" altLang="en-US" sz="2000"/>
            </a:br>
            <a:br>
              <a:rPr lang="zh-CN" altLang="en-US" sz="2000"/>
            </a:b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295"/>
            <a:ext cx="10515600" cy="576199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Latency Comparison Numbers (~2012)</a:t>
            </a:r>
            <a:endParaRPr lang="en-US"/>
          </a:p>
          <a:p>
            <a:pPr marL="0" indent="0">
              <a:buNone/>
            </a:pPr>
            <a:r>
              <a:rPr lang="en-US"/>
              <a:t>----------------------------------</a:t>
            </a:r>
            <a:endParaRPr lang="en-US"/>
          </a:p>
          <a:p>
            <a:r>
              <a:rPr lang="en-US"/>
              <a:t>L1 cache reference                                  0.5 ns</a:t>
            </a:r>
            <a:endParaRPr lang="en-US"/>
          </a:p>
          <a:p>
            <a:r>
              <a:rPr lang="en-US"/>
              <a:t>Branch mispredict                                    5   ns</a:t>
            </a:r>
            <a:endParaRPr lang="en-US"/>
          </a:p>
          <a:p>
            <a:r>
              <a:rPr lang="en-US"/>
              <a:t>L2 cache reference                                   7   ns                      14x L1 cache</a:t>
            </a:r>
            <a:endParaRPr lang="en-US"/>
          </a:p>
          <a:p>
            <a:r>
              <a:rPr lang="en-US"/>
              <a:t>Mutex lock/unlock                                    25   ns</a:t>
            </a:r>
            <a:endParaRPr lang="en-US"/>
          </a:p>
          <a:p>
            <a:r>
              <a:rPr lang="en-US"/>
              <a:t>Main memory reference                           100   ns                      20x L2 cache, 200x L1 cache</a:t>
            </a:r>
            <a:endParaRPr lang="en-US"/>
          </a:p>
          <a:p>
            <a:r>
              <a:rPr lang="en-US"/>
              <a:t>Compress 1K bytes with Zippy                3,000   ns        3 us</a:t>
            </a:r>
            <a:endParaRPr lang="en-US"/>
          </a:p>
          <a:p>
            <a:r>
              <a:rPr lang="en-US"/>
              <a:t>Send 1K bytes over 1 Gbps network       10,000   ns       10 us</a:t>
            </a:r>
            <a:endParaRPr lang="en-US"/>
          </a:p>
          <a:p>
            <a:r>
              <a:rPr lang="en-US"/>
              <a:t>Read 4K randomly from SSD*                 150,000   ns      150 us          ~1GB/sec SSD</a:t>
            </a:r>
            <a:endParaRPr lang="en-US"/>
          </a:p>
          <a:p>
            <a:r>
              <a:rPr lang="en-US"/>
              <a:t>Read 1 MB sequentially from memory     250,000   ns      250 us</a:t>
            </a:r>
            <a:endParaRPr lang="en-US"/>
          </a:p>
          <a:p>
            <a:r>
              <a:rPr lang="en-US"/>
              <a:t>Round trip within same datacenter          500,000   ns      500 us</a:t>
            </a:r>
            <a:endParaRPr lang="en-US"/>
          </a:p>
          <a:p>
            <a:r>
              <a:rPr lang="en-US"/>
              <a:t>Read 1 MB sequentially from SSD*         1,000,000   ns    1,000 us    1 ms  ~1GB/sec SSD, 4X memory</a:t>
            </a:r>
            <a:endParaRPr lang="en-US"/>
          </a:p>
          <a:p>
            <a:r>
              <a:rPr lang="en-US"/>
              <a:t>Disk seek                                                 10,000,000   ns   10,000 us   10 ms  20x datacenter roundtrip</a:t>
            </a:r>
            <a:endParaRPr lang="en-US"/>
          </a:p>
          <a:p>
            <a:r>
              <a:rPr lang="en-US"/>
              <a:t>Read 1 MB sequentially from disk           20,000,000   ns   20,000 us   20 ms  80x memory, 20X SSD</a:t>
            </a:r>
            <a:endParaRPr lang="en-US"/>
          </a:p>
          <a:p>
            <a:r>
              <a:rPr lang="en-US"/>
              <a:t>Send packet CA-&gt;Netherlands-&gt;CA       150,000,000   ns  150,000 us  150 ms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代码优化的再好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一条</a:t>
            </a:r>
            <a:r>
              <a:rPr lang="en-US" altLang="zh-CN"/>
              <a:t>SQL</a:t>
            </a:r>
            <a:r>
              <a:rPr lang="zh-CN" altLang="en-US"/>
              <a:t>写的不好一切都白干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06650"/>
            <a:ext cx="8525510" cy="23704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18560" y="86868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让节点变大以适应磁盘</a:t>
            </a:r>
            <a:endParaRPr lang="zh-C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680" y="1610360"/>
            <a:ext cx="4866005" cy="48050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84480"/>
            <a:ext cx="10515600" cy="1325563"/>
          </a:xfrm>
        </p:spPr>
        <p:txBody>
          <a:bodyPr/>
          <a:p>
            <a:pPr algn="ctr"/>
            <a:r>
              <a:rPr lang="en-US" altLang="zh-CN"/>
              <a:t>B</a:t>
            </a:r>
            <a:r>
              <a:rPr lang="zh-CN" altLang="en-US"/>
              <a:t>树节点回溯问题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398395"/>
            <a:ext cx="11270615" cy="26860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32960" y="81470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把数据链起来</a:t>
            </a: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4130"/>
            <a:ext cx="10515600" cy="5262245"/>
          </a:xfrm>
        </p:spPr>
        <p:txBody>
          <a:bodyPr>
            <a:normAutofit fontScale="90000"/>
          </a:bodyPr>
          <a:p>
            <a:r>
              <a:rPr lang="en-US" altLang="zh-CN" sz="2800"/>
              <a:t>1</a:t>
            </a:r>
            <a:r>
              <a:rPr lang="zh-CN" altLang="en-US" sz="2800"/>
              <a:t>、内部的非叶子节点只存储Key，不存Value数据。</a:t>
            </a: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  </a:t>
            </a:r>
            <a:r>
              <a:rPr lang="zh-CN" altLang="en-US" sz="2800"/>
              <a:t>完整的数据都保存在叶子节点中。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  </a:t>
            </a:r>
            <a:r>
              <a:rPr lang="zh-CN" altLang="en-US" sz="2800"/>
              <a:t>目的：让非叶子节点可以索引更多数据。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以</a:t>
            </a:r>
            <a:r>
              <a:rPr lang="en-US" altLang="zh-CN" sz="2800"/>
              <a:t>MySQL</a:t>
            </a:r>
            <a:r>
              <a:rPr lang="zh-CN" altLang="en-US" sz="2800"/>
              <a:t>为例，</a:t>
            </a:r>
            <a:r>
              <a:rPr lang="en-US" altLang="zh-CN" sz="2800"/>
              <a:t>InnoDB</a:t>
            </a:r>
            <a:r>
              <a:rPr lang="zh-CN" altLang="en-US" sz="2800"/>
              <a:t>的页大小为</a:t>
            </a:r>
            <a:r>
              <a:rPr lang="en-US" altLang="zh-CN" sz="2800"/>
              <a:t>16KB</a:t>
            </a:r>
            <a:r>
              <a:rPr lang="zh-CN" altLang="en-US" sz="2800"/>
              <a:t>。主键使用</a:t>
            </a:r>
            <a:r>
              <a:rPr lang="en-US" altLang="zh-CN" sz="2800"/>
              <a:t>8</a:t>
            </a:r>
            <a:r>
              <a:rPr lang="zh-CN" altLang="en-US" sz="2800"/>
              <a:t>字节的</a:t>
            </a:r>
            <a:r>
              <a:rPr lang="en-US" altLang="zh-CN" sz="2800"/>
              <a:t>bigint</a:t>
            </a:r>
            <a:r>
              <a:rPr lang="zh-CN" altLang="en-US" sz="2800"/>
              <a:t>，下级指针也用</a:t>
            </a:r>
            <a:r>
              <a:rPr lang="en-US" altLang="zh-CN" sz="2800"/>
              <a:t>8</a:t>
            </a:r>
            <a:r>
              <a:rPr lang="zh-CN" altLang="en-US" sz="2800"/>
              <a:t>字节</a:t>
            </a:r>
            <a:r>
              <a:rPr lang="en-US" altLang="zh-CN" sz="2800"/>
              <a:t>(4</a:t>
            </a:r>
            <a:r>
              <a:rPr lang="zh-CN" altLang="en-US" sz="2800"/>
              <a:t>字节</a:t>
            </a:r>
            <a:r>
              <a:rPr lang="en-US" altLang="zh-CN" sz="2800"/>
              <a:t>32bit</a:t>
            </a:r>
            <a:r>
              <a:rPr lang="zh-CN" altLang="en-US" sz="2800"/>
              <a:t>只能寻址</a:t>
            </a:r>
            <a:r>
              <a:rPr lang="en-US" altLang="zh-CN" sz="2800"/>
              <a:t>4GB</a:t>
            </a:r>
            <a:r>
              <a:rPr lang="zh-CN" altLang="en-US" sz="2800"/>
              <a:t>数据</a:t>
            </a:r>
            <a:r>
              <a:rPr lang="en-US" altLang="zh-CN" sz="2800"/>
              <a:t>)</a:t>
            </a:r>
            <a:r>
              <a:rPr lang="zh-CN" altLang="en-US" sz="2800"/>
              <a:t>。相当于：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一页能存</a:t>
            </a:r>
            <a:r>
              <a:rPr lang="en-US" altLang="zh-CN" sz="2800"/>
              <a:t>1000</a:t>
            </a:r>
            <a:r>
              <a:rPr lang="zh-CN" altLang="en-US" sz="2800"/>
              <a:t>条左右的数据</a:t>
            </a:r>
            <a:r>
              <a:rPr lang="en-US" altLang="zh-CN" sz="2800"/>
              <a:t>(</a:t>
            </a:r>
            <a:r>
              <a:rPr lang="zh-CN" altLang="en-US" sz="2800"/>
              <a:t>不考虑</a:t>
            </a:r>
            <a:r>
              <a:rPr lang="en-US" altLang="zh-CN" sz="2800"/>
              <a:t>InnoDB</a:t>
            </a:r>
            <a:r>
              <a:rPr lang="zh-CN" altLang="en-US" sz="2800"/>
              <a:t>预留的</a:t>
            </a:r>
            <a:r>
              <a:rPr lang="en-US" altLang="zh-CN" sz="2800"/>
              <a:t>1/16</a:t>
            </a:r>
            <a:r>
              <a:rPr lang="zh-CN" altLang="en-US" sz="2800"/>
              <a:t>空间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两层</a:t>
            </a:r>
            <a:r>
              <a:rPr lang="en-US" altLang="zh-CN" sz="2800"/>
              <a:t>B+</a:t>
            </a:r>
            <a:r>
              <a:rPr lang="zh-CN" altLang="en-US" sz="2800"/>
              <a:t>树就能索引</a:t>
            </a:r>
            <a:r>
              <a:rPr lang="en-US" altLang="zh-CN" sz="2800"/>
              <a:t>1000*1000</a:t>
            </a:r>
            <a:r>
              <a:rPr lang="zh-CN" altLang="en-US" sz="2800"/>
              <a:t>条数据（占用空间</a:t>
            </a:r>
            <a:r>
              <a:rPr lang="en-US" altLang="zh-CN" sz="2800"/>
              <a:t>16MB</a:t>
            </a:r>
            <a:r>
              <a:rPr lang="zh-CN" altLang="en-US" sz="2800"/>
              <a:t>）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三</a:t>
            </a:r>
            <a:r>
              <a:rPr lang="zh-CN" altLang="en-US" sz="2800">
                <a:sym typeface="+mn-ea"/>
              </a:rPr>
              <a:t>层</a:t>
            </a:r>
            <a:r>
              <a:rPr lang="en-US" altLang="zh-CN" sz="2800">
                <a:sym typeface="+mn-ea"/>
              </a:rPr>
              <a:t>B+</a:t>
            </a:r>
            <a:r>
              <a:rPr lang="zh-CN" altLang="en-US" sz="2800">
                <a:sym typeface="+mn-ea"/>
              </a:rPr>
              <a:t>树就能索引</a:t>
            </a:r>
            <a:r>
              <a:rPr lang="en-US" altLang="zh-CN" sz="2800">
                <a:sym typeface="+mn-ea"/>
              </a:rPr>
              <a:t>1000*1000*1000</a:t>
            </a:r>
            <a:r>
              <a:rPr lang="zh-CN" altLang="en-US" sz="2800">
                <a:sym typeface="+mn-ea"/>
              </a:rPr>
              <a:t>条数据（占用空间</a:t>
            </a:r>
            <a:r>
              <a:rPr lang="en-US" altLang="zh-CN" sz="2800">
                <a:sym typeface="+mn-ea"/>
              </a:rPr>
              <a:t>16GB</a:t>
            </a:r>
            <a:r>
              <a:rPr lang="zh-CN" altLang="en-US" sz="2800">
                <a:sym typeface="+mn-ea"/>
              </a:rPr>
              <a:t>）</a:t>
            </a:r>
            <a:br>
              <a:rPr lang="zh-CN" altLang="en-US" sz="2800">
                <a:sym typeface="+mn-ea"/>
              </a:rPr>
            </a:b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内两层索引只有</a:t>
            </a:r>
            <a:r>
              <a:rPr lang="en-US" altLang="zh-CN" sz="2800">
                <a:sym typeface="+mn-ea"/>
              </a:rPr>
              <a:t>16.016MB</a:t>
            </a:r>
            <a:r>
              <a:rPr lang="zh-CN" altLang="en-US" sz="2800">
                <a:sym typeface="+mn-ea"/>
              </a:rPr>
              <a:t>，完全可以缓存在内存里。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640965" y="349250"/>
            <a:ext cx="691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ym typeface="+mn-ea"/>
              </a:rPr>
              <a:t>B+</a:t>
            </a:r>
            <a:r>
              <a:rPr lang="zh-CN" altLang="en-US" sz="3200">
                <a:sym typeface="+mn-ea"/>
              </a:rPr>
              <a:t>树的优点：一切都是为了减少</a:t>
            </a:r>
            <a:r>
              <a:rPr lang="en-US" altLang="zh-CN" sz="3200">
                <a:sym typeface="+mn-ea"/>
              </a:rPr>
              <a:t>I/O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4356735"/>
          </a:xfrm>
        </p:spPr>
        <p:txBody>
          <a:bodyPr>
            <a:normAutofit/>
          </a:bodyPr>
          <a:p>
            <a:r>
              <a:rPr lang="en-US" altLang="zh-CN" sz="2800"/>
              <a:t>2</a:t>
            </a:r>
            <a:r>
              <a:rPr lang="zh-CN" altLang="en-US" sz="2800"/>
              <a:t>、叶子节点之间用指针串联起来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范围查询不需要回溯节点，减少磁盘</a:t>
            </a:r>
            <a:r>
              <a:rPr lang="en-US" altLang="zh-CN" sz="2800"/>
              <a:t>IO</a:t>
            </a:r>
            <a:r>
              <a:rPr lang="zh-CN" altLang="en-US" sz="2800"/>
              <a:t>次数。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640330" y="350520"/>
            <a:ext cx="6910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sym typeface="+mn-ea"/>
              </a:rPr>
              <a:t>B+</a:t>
            </a:r>
            <a:r>
              <a:rPr lang="zh-CN" altLang="en-US" sz="3200">
                <a:sym typeface="+mn-ea"/>
              </a:rPr>
              <a:t>树的优点：一切都是为了减少</a:t>
            </a:r>
            <a:r>
              <a:rPr lang="en-US" altLang="zh-CN" sz="3200">
                <a:sym typeface="+mn-ea"/>
              </a:rPr>
              <a:t>I/O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160"/>
            <a:ext cx="10515600" cy="6075045"/>
          </a:xfrm>
        </p:spPr>
        <p:txBody>
          <a:bodyPr/>
          <a:p>
            <a:pPr algn="ctr"/>
            <a:r>
              <a:rPr lang="en-US"/>
              <a:t>B+</a:t>
            </a:r>
            <a:r>
              <a:rPr lang="zh-CN" altLang="en-US"/>
              <a:t>树还不够完美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619250"/>
            <a:ext cx="7324090" cy="30099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3659505" y="5238115"/>
          <a:ext cx="4872990" cy="1172210"/>
        </p:xfrm>
        <a:graphic>
          <a:graphicData uri="http://schemas.openxmlformats.org/drawingml/2006/table">
            <a:tbl>
              <a:tblPr bandCol="1">
                <a:tableStyleId>{5940675A-B579-460E-94D1-54222C63F5DA}</a:tableStyleId>
              </a:tblPr>
              <a:tblGrid>
                <a:gridCol w="2419350"/>
                <a:gridCol w="2453640"/>
              </a:tblGrid>
              <a:tr h="117221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/>
                        <a:t>线性查找复杂度</a:t>
                      </a:r>
                      <a:endParaRPr lang="zh-CN" altLang="en-US" sz="2000"/>
                    </a:p>
                    <a:p>
                      <a:pPr algn="r">
                        <a:buNone/>
                      </a:pPr>
                      <a:r>
                        <a:rPr lang="zh-CN" altLang="en-US" sz="2000"/>
                        <a:t>二分查找复杂度</a:t>
                      </a:r>
                      <a:endParaRPr lang="zh-CN" altLang="en-US" sz="2000"/>
                    </a:p>
                    <a:p>
                      <a:pPr algn="r">
                        <a:buNone/>
                      </a:pPr>
                      <a:r>
                        <a:rPr lang="zh-CN" altLang="en-US" sz="2000"/>
                        <a:t>快速排序复杂度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O(n)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O(log</a:t>
                      </a:r>
                      <a:r>
                        <a:rPr lang="en-US" sz="2000" baseline="-25000"/>
                        <a:t>2</a:t>
                      </a:r>
                      <a:r>
                        <a:rPr lang="en-US" sz="2000"/>
                        <a:t>n)</a:t>
                      </a:r>
                      <a:endParaRPr lang="en-US" sz="2000"/>
                    </a:p>
                    <a:p>
                      <a:pPr>
                        <a:buNone/>
                      </a:pPr>
                      <a:r>
                        <a:rPr lang="en-US" sz="2000"/>
                        <a:t>O(nlog</a:t>
                      </a:r>
                      <a:r>
                        <a:rPr lang="en-US" sz="2000" baseline="-25000"/>
                        <a:t>2</a:t>
                      </a:r>
                      <a:r>
                        <a:rPr lang="en-US" sz="2000"/>
                        <a:t>n)</a:t>
                      </a:r>
                      <a:endParaRPr lang="en-US" sz="2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265" y="365125"/>
            <a:ext cx="5169535" cy="132588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页分裂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2070100"/>
            <a:ext cx="10515600" cy="390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615315"/>
            <a:ext cx="5743575" cy="562737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184265" y="1988185"/>
            <a:ext cx="5169535" cy="425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/>
              <a:t>页分裂需要在父节点新增索引数据。导致原来只需要一个页的</a:t>
            </a:r>
            <a:r>
              <a:rPr lang="en-US" altLang="zh-CN" sz="2000"/>
              <a:t>I/O</a:t>
            </a:r>
            <a:r>
              <a:rPr lang="zh-CN" altLang="en-US" sz="2000"/>
              <a:t>操作升级为</a:t>
            </a:r>
            <a:r>
              <a:rPr lang="en-US" altLang="zh-CN" sz="2000"/>
              <a:t>3</a:t>
            </a:r>
            <a:r>
              <a:rPr lang="zh-CN" altLang="en-US" sz="2000"/>
              <a:t>个页的</a:t>
            </a:r>
            <a:r>
              <a:rPr lang="en-US" altLang="zh-CN" sz="2000"/>
              <a:t>I/O</a:t>
            </a:r>
            <a:r>
              <a:rPr lang="zh-CN" altLang="en-US" sz="2000"/>
              <a:t>操作。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正因为页分裂导致性能差，且页空间浪费严重，所以通常数据库建模时，为了避免随机插入，不推荐用</a:t>
            </a:r>
            <a:r>
              <a:rPr lang="en-US" altLang="zh-CN" sz="2000"/>
              <a:t>UUID</a:t>
            </a:r>
            <a:r>
              <a:rPr lang="zh-CN" altLang="en-US" sz="2000"/>
              <a:t>这样的字段作为主键，而应当使用自增的</a:t>
            </a:r>
            <a:r>
              <a:rPr lang="en-US" altLang="zh-CN" sz="2000"/>
              <a:t>ID</a:t>
            </a:r>
            <a:r>
              <a:rPr lang="zh-CN" altLang="en-US" sz="2000"/>
              <a:t>为主键。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不适合超过百万级的大数据存储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73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/>
              <a:t>问题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当数据量超过百万级后，</a:t>
            </a:r>
            <a:r>
              <a:rPr lang="en-US" altLang="zh-CN"/>
              <a:t>B+</a:t>
            </a:r>
            <a:r>
              <a:rPr lang="zh-CN" altLang="en-US"/>
              <a:t>树层级过深，</a:t>
            </a:r>
            <a:r>
              <a:rPr lang="en-US" altLang="zh-CN"/>
              <a:t>I/O</a:t>
            </a:r>
            <a:r>
              <a:rPr lang="zh-CN" altLang="en-US"/>
              <a:t>次数增多，性能下降。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解决方案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 分库分表：根据表中的某个业务字段，将数据分散到多个数据库。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目前分库分表有三种实现方案：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）应用端做路由。特点：灵活性高；业务侵入性略强；无法</a:t>
            </a:r>
            <a:r>
              <a:rPr lang="en-US" altLang="zh-CN" sz="2400"/>
              <a:t>join</a:t>
            </a:r>
            <a:r>
              <a:rPr lang="zh-CN" altLang="en-US" sz="2400"/>
              <a:t>、</a:t>
            </a:r>
            <a:r>
              <a:rPr lang="en-US" altLang="zh-CN" sz="2400"/>
              <a:t>sort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）中间件代理。shardingsphere等分库中间件提供了</a:t>
            </a:r>
            <a:r>
              <a:rPr lang="en-US" altLang="zh-CN" sz="2400"/>
              <a:t>hash</a:t>
            </a:r>
            <a:r>
              <a:rPr lang="zh-CN" altLang="en-US" sz="2400"/>
              <a:t>、</a:t>
            </a:r>
            <a:r>
              <a:rPr lang="en-US" altLang="zh-CN" sz="2400"/>
              <a:t>range</a:t>
            </a:r>
            <a:r>
              <a:rPr lang="zh-CN" altLang="en-US" sz="2400"/>
              <a:t>等多种分片路由策略；性能较差。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）数据库端实现分片。</a:t>
            </a:r>
            <a:r>
              <a:rPr lang="en-US" altLang="zh-CN" sz="2400"/>
              <a:t>MySQL 5.7</a:t>
            </a:r>
            <a:r>
              <a:rPr lang="zh-CN" altLang="en-US" sz="2400"/>
              <a:t>开始提供</a:t>
            </a:r>
            <a:r>
              <a:rPr lang="en-US" altLang="zh-CN" sz="2400"/>
              <a:t>partition</a:t>
            </a:r>
            <a:r>
              <a:rPr lang="zh-CN" altLang="en-US" sz="2400"/>
              <a:t>的功能。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4878070"/>
            <a:ext cx="11508740" cy="1566545"/>
          </a:xfrm>
        </p:spPr>
        <p:txBody>
          <a:bodyPr/>
          <a:p>
            <a:pPr algn="l"/>
            <a:r>
              <a:rPr lang="zh-CN" altLang="en-US" sz="2000"/>
              <a:t>写：写入内存里的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树，为了防止数据库崩溃保证数据持久性同时也会将数据写入</a:t>
            </a:r>
            <a:r>
              <a:rPr lang="en-US" altLang="zh-CN" sz="2000"/>
              <a:t>WAL</a:t>
            </a:r>
            <a:r>
              <a:rPr lang="zh-CN" altLang="en-US" sz="2000"/>
              <a:t>。对于删除，</a:t>
            </a:r>
            <a:br>
              <a:rPr lang="zh-CN" altLang="en-US" sz="2000"/>
            </a:br>
            <a:r>
              <a:rPr lang="zh-CN" altLang="en-US" sz="2000"/>
              <a:t>       同样也会添加一条墓碑记录，当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树达到一定大小，会写入磁盘。当</a:t>
            </a:r>
            <a:r>
              <a:rPr lang="en-US" altLang="zh-CN" sz="2000"/>
              <a:t>C</a:t>
            </a:r>
            <a:r>
              <a:rPr lang="en-US" altLang="zh-CN" sz="2000" baseline="-25000"/>
              <a:t>1</a:t>
            </a:r>
            <a:r>
              <a:rPr lang="zh-CN" altLang="en-US" sz="2000"/>
              <a:t>树达到阈值，按照特定</a:t>
            </a:r>
            <a:br>
              <a:rPr lang="zh-CN" altLang="en-US" sz="2000"/>
            </a:br>
            <a:r>
              <a:rPr lang="zh-CN" altLang="en-US" sz="2000"/>
              <a:t>       的算法负责将小树</a:t>
            </a:r>
            <a:r>
              <a:rPr lang="en-US" altLang="zh-CN" sz="2000"/>
              <a:t>Merge</a:t>
            </a:r>
            <a:r>
              <a:rPr lang="zh-CN" altLang="en-US" sz="2000"/>
              <a:t>成大树，同时将修改或删除的数据进行合并。</a:t>
            </a:r>
            <a:br>
              <a:rPr lang="zh-CN" altLang="en-US" sz="2000"/>
            </a:br>
            <a:r>
              <a:rPr lang="zh-CN" altLang="en-US" sz="2000"/>
              <a:t>读：从</a:t>
            </a:r>
            <a:r>
              <a:rPr lang="en-US" altLang="zh-CN" sz="2000"/>
              <a:t>C</a:t>
            </a:r>
            <a:r>
              <a:rPr lang="en-US" altLang="zh-CN" sz="2000" baseline="-25000"/>
              <a:t>0</a:t>
            </a:r>
            <a:r>
              <a:rPr lang="zh-CN" altLang="en-US" sz="2000"/>
              <a:t>树开始读，依次从小树读到大树，直到</a:t>
            </a:r>
            <a:r>
              <a:rPr lang="zh-CN" altLang="en-US" sz="2000">
                <a:sym typeface="+mn-ea"/>
              </a:rPr>
              <a:t>找到</a:t>
            </a:r>
            <a:r>
              <a:rPr lang="zh-CN" altLang="en-US" sz="2000"/>
              <a:t>数据或者扫描完所有树。</a:t>
            </a:r>
            <a:endParaRPr lang="zh-CN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408430"/>
            <a:ext cx="11602085" cy="34696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82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/>
              <a:t>大数据存储结构：</a:t>
            </a:r>
            <a:r>
              <a:rPr lang="en-US" altLang="zh-CN" sz="4000"/>
              <a:t>LSM-Tree</a:t>
            </a:r>
            <a:endParaRPr lang="en-US" altLang="zh-CN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LSM-Tree</a:t>
            </a:r>
            <a:r>
              <a:rPr lang="zh-CN" altLang="en-US"/>
              <a:t>的缺点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90" y="1875790"/>
            <a:ext cx="10777220" cy="454342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读放大</a:t>
            </a:r>
            <a:r>
              <a:rPr lang="zh-CN" altLang="en-US"/>
              <a:t>：原来只要读一棵树，现在可能需要读多棵树，而且当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数据不存在的时候会扫描所有的树。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 </a:t>
            </a:r>
            <a:r>
              <a:rPr lang="zh-CN" altLang="en-US" sz="2400"/>
              <a:t>解决方案：使用</a:t>
            </a:r>
            <a:r>
              <a:rPr lang="en-US" altLang="zh-CN" sz="2400"/>
              <a:t>BloomFilter</a:t>
            </a:r>
            <a:r>
              <a:rPr lang="zh-CN" altLang="en-US" sz="2400"/>
              <a:t>对不存在的数据进行预判。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写放大</a:t>
            </a:r>
            <a:r>
              <a:rPr lang="zh-CN" altLang="en-US"/>
              <a:t>：原来一条记录只需要一次</a:t>
            </a:r>
            <a:r>
              <a:rPr lang="en-US" altLang="zh-CN"/>
              <a:t>I/O</a:t>
            </a:r>
            <a:r>
              <a:rPr lang="zh-CN" altLang="en-US"/>
              <a:t>写操作，现在因为有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Merge</a:t>
            </a:r>
            <a:r>
              <a:rPr lang="zh-CN" altLang="en-US"/>
              <a:t>操作可能会演化成多次</a:t>
            </a:r>
            <a:r>
              <a:rPr lang="en-US" altLang="zh-CN"/>
              <a:t>I/O</a:t>
            </a:r>
            <a:r>
              <a:rPr lang="zh-CN" altLang="en-US"/>
              <a:t>写操作。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ym typeface="+mn-ea"/>
              </a:rPr>
              <a:t>空间放大</a:t>
            </a:r>
            <a:r>
              <a:rPr lang="zh-CN" altLang="en-US">
                <a:sym typeface="+mn-ea"/>
              </a:rPr>
              <a:t>：数据库里可能会有未合并的历史数据占用空间。</a:t>
            </a:r>
            <a:endParaRPr lang="zh-CN" alt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</a:t>
            </a:r>
            <a:r>
              <a:rPr lang="zh-CN" altLang="en-US">
                <a:sym typeface="+mn-ea"/>
              </a:rPr>
              <a:t>相比于</a:t>
            </a:r>
            <a:r>
              <a:rPr lang="en-US" altLang="zh-CN">
                <a:sym typeface="+mn-ea"/>
              </a:rPr>
              <a:t>B+</a:t>
            </a:r>
            <a:r>
              <a:rPr lang="zh-CN" altLang="en-US">
                <a:sym typeface="+mn-ea"/>
              </a:rPr>
              <a:t>树随机写导致的磁盘碎片，这个问题倒不是很严重。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 </a:t>
            </a:r>
            <a:r>
              <a:rPr lang="zh-CN" altLang="en-US" sz="2400"/>
              <a:t>解决方案：优化</a:t>
            </a:r>
            <a:r>
              <a:rPr lang="en-US" altLang="zh-CN" sz="2400"/>
              <a:t>Merge</a:t>
            </a:r>
            <a:r>
              <a:rPr lang="zh-CN" altLang="en-US" sz="2400"/>
              <a:t>算法，这也是目前数据库研究的主要课题。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465" y="263525"/>
            <a:ext cx="7545070" cy="55930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8145" y="5704840"/>
            <a:ext cx="11395710" cy="999490"/>
          </a:xfrm>
        </p:spPr>
        <p:txBody>
          <a:bodyPr/>
          <a:p>
            <a:pPr algn="ctr"/>
            <a:r>
              <a:rPr lang="en-US" sz="2000"/>
              <a:t>Merge</a:t>
            </a:r>
            <a:r>
              <a:rPr lang="zh-CN" altLang="en-US" sz="2000"/>
              <a:t>算法参考波士顿大学研究：https://disc-projects.bu.edu/compactionary/research.html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LSM-Tree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/>
              <a:t>Google BigTable(2006)</a:t>
            </a:r>
            <a:endParaRPr lang="en-US"/>
          </a:p>
          <a:p>
            <a:pPr algn="ctr"/>
            <a:r>
              <a:rPr lang="en-US"/>
              <a:t>Google LevelDB(2011)</a:t>
            </a:r>
            <a:endParaRPr lang="en-US"/>
          </a:p>
          <a:p>
            <a:pPr algn="ctr"/>
            <a:r>
              <a:rPr lang="en-US"/>
              <a:t>Apache HBase(2008)</a:t>
            </a:r>
            <a:endParaRPr lang="en-US"/>
          </a:p>
          <a:p>
            <a:pPr algn="ctr"/>
            <a:r>
              <a:rPr lang="en-US"/>
              <a:t>Facebook RockDB(2013)</a:t>
            </a:r>
            <a:endParaRPr lang="en-US"/>
          </a:p>
          <a:p>
            <a:pPr algn="ctr"/>
            <a:r>
              <a:rPr lang="en-US"/>
              <a:t>MySQL MyRocks</a:t>
            </a:r>
            <a:endParaRPr lang="en-US"/>
          </a:p>
          <a:p>
            <a:pPr algn="ctr"/>
            <a:r>
              <a:rPr lang="en-US"/>
              <a:t>MongoDB WireTiger(2008,2014)</a:t>
            </a:r>
            <a:endParaRPr lang="en-US"/>
          </a:p>
          <a:p>
            <a:pPr algn="ctr"/>
            <a:r>
              <a:rPr lang="en-US"/>
              <a:t>Elasticsearch(2010)</a:t>
            </a:r>
            <a:endParaRPr lang="en-US"/>
          </a:p>
          <a:p>
            <a:pPr algn="ctr"/>
            <a:r>
              <a:rPr lang="en-US"/>
              <a:t>Yandex Clickhouse(2016)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索引的应用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574165"/>
            <a:ext cx="5045075" cy="370967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704715" y="1396365"/>
            <a:ext cx="7433945" cy="52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、单列索引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from t where name=?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idx_name(name)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idx_birthday(birthday)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、联合索引</a:t>
            </a:r>
            <a:br>
              <a:rPr lang="zh-CN" altLang="en-US" sz="2400">
                <a:sym typeface="+mn-ea"/>
              </a:rPr>
            </a:br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birthday=? and name=?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idx_birthday_name(birthday, 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、前缀匹配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select * from t where birthday&gt;? and name=?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 idx_name_birthday(name, birthday)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select * from t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 where birthday=? and name like '</a:t>
            </a:r>
            <a:r>
              <a:rPr lang="zh-CN" altLang="en-US" sz="2400">
                <a:sym typeface="+mn-ea"/>
              </a:rPr>
              <a:t>马</a:t>
            </a:r>
            <a:r>
              <a:rPr lang="en-US" altLang="zh-CN" sz="2400">
                <a:sym typeface="+mn-ea"/>
              </a:rPr>
              <a:t>%'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 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 idx_birthday_name(birthday, name)</a:t>
            </a:r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zh-CN" altLang="en-US" sz="24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641475"/>
            <a:ext cx="4327525" cy="357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827530"/>
            <a:ext cx="7005320" cy="320294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聚簇与非聚簇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461645"/>
            <a:ext cx="8256905" cy="59347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索引覆盖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574165"/>
            <a:ext cx="5045075" cy="370967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5479415" y="1386840"/>
            <a:ext cx="6659245" cy="5281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select name from t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group by name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order by count(*) desc;</a:t>
            </a:r>
            <a:endParaRPr lang="en-US" altLang="zh-CN" sz="2400"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idx_name(name)</a:t>
            </a:r>
            <a:endParaRPr lang="en-US" altLang="zh-CN" sz="24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select name, birthday from t 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order birthday limit 10;</a:t>
            </a:r>
            <a:endParaRPr lang="en-US" altLang="zh-CN" sz="2400">
              <a:sym typeface="+mn-ea"/>
            </a:endParaRPr>
          </a:p>
          <a:p>
            <a:pPr algn="l"/>
            <a:br>
              <a:rPr lang="en-US" altLang="zh-CN" sz="2400">
                <a:sym typeface="+mn-ea"/>
              </a:rPr>
            </a:b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sym typeface="+mn-ea"/>
              </a:rPr>
              <a:t>idx_birthday_name(birthday, name)  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15" y="2766060"/>
            <a:ext cx="4001135" cy="1325880"/>
          </a:xfrm>
        </p:spPr>
        <p:txBody>
          <a:bodyPr>
            <a:normAutofit/>
          </a:bodyPr>
          <a:p>
            <a:pPr algn="ctr"/>
            <a:r>
              <a:rPr lang="zh-CN" altLang="en-US"/>
              <a:t>二分查找树</a:t>
            </a:r>
            <a:br>
              <a:rPr lang="zh-CN" altLang="en-US"/>
            </a:br>
            <a:br>
              <a:rPr lang="en-US" altLang="zh-CN" sz="2000"/>
            </a:br>
            <a:r>
              <a:rPr lang="zh-CN" altLang="en-US" sz="2000">
                <a:sym typeface="+mn-ea"/>
              </a:rPr>
              <a:t>时间复杂度：</a:t>
            </a:r>
            <a:r>
              <a:rPr lang="en-US" altLang="zh-CN" sz="2000">
                <a:sym typeface="+mn-ea"/>
              </a:rPr>
              <a:t>log</a:t>
            </a:r>
            <a:r>
              <a:rPr lang="en-US" altLang="zh-CN" sz="2000" baseline="-25000">
                <a:sym typeface="+mn-ea"/>
              </a:rPr>
              <a:t>2</a:t>
            </a:r>
            <a:r>
              <a:rPr lang="en-US" altLang="zh-CN" sz="2000">
                <a:sym typeface="+mn-ea"/>
              </a:rPr>
              <a:t>(n)</a:t>
            </a:r>
            <a:endParaRPr lang="en-US" alt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2875"/>
          </a:xfrm>
        </p:spPr>
        <p:txBody>
          <a:bodyPr>
            <a:normAutofit/>
          </a:bodyPr>
          <a:p>
            <a:pPr algn="ctr"/>
            <a:r>
              <a:rPr lang="zh-CN" altLang="en-US"/>
              <a:t>排序与分组</a:t>
            </a:r>
            <a:br>
              <a:rPr lang="zh-CN" altLang="en-US"/>
            </a:br>
            <a:br>
              <a:rPr lang="en-US" altLang="zh-CN" sz="2000"/>
            </a:br>
            <a:r>
              <a:rPr lang="en-US" altLang="zh-CN" sz="2000">
                <a:sym typeface="+mn-ea"/>
              </a:rPr>
              <a:t>sort file | uniq -c | sort -nr</a:t>
            </a:r>
            <a:endParaRPr lang="en-US" altLang="zh-CN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888490"/>
            <a:ext cx="897001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290"/>
            <a:ext cx="10515600" cy="1325563"/>
          </a:xfrm>
        </p:spPr>
        <p:txBody>
          <a:bodyPr/>
          <a:p>
            <a:pPr algn="ctr"/>
            <a:r>
              <a:rPr lang="zh-CN" altLang="en-US"/>
              <a:t>排序与分组</a:t>
            </a:r>
            <a:br>
              <a:rPr lang="zh-CN" altLang="en-US"/>
            </a:br>
            <a:r>
              <a:rPr lang="zh-CN" altLang="en-US" sz="2000"/>
              <a:t>复杂度：</a:t>
            </a:r>
            <a:r>
              <a:rPr lang="en-US" altLang="zh-CN" sz="2000"/>
              <a:t>N*log</a:t>
            </a:r>
            <a:r>
              <a:rPr lang="en-US" altLang="zh-CN" sz="2000" baseline="-25000"/>
              <a:t>2</a:t>
            </a:r>
            <a:r>
              <a:rPr lang="en-US" altLang="zh-CN" sz="2000"/>
              <a:t>(N)</a:t>
            </a:r>
            <a:endParaRPr lang="en-US" altLang="zh-CN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935" y="1814830"/>
            <a:ext cx="561149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Join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010" y="1492250"/>
            <a:ext cx="4436110" cy="38735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、NestedLoopJoin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 sz="2400"/>
              <a:t>mysql(&lt;5.6)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BlockNestedLoopJoin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 sz="2400"/>
              <a:t>mysql(&gt;=5.6)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、SortMergeJoin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、HashJoin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 sz="2400"/>
              <a:t>mysql(&gt;= 8.0.18)</a:t>
            </a:r>
            <a:endParaRPr lang="en-US" altLang="zh-CN" sz="24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537335" y="5365750"/>
            <a:ext cx="9395460" cy="115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https://dev.mysql.com/doc/refman/8.0/en/nested-loop-joins.html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、https://dev.mysql.com/doc/refman/8.0/en/bnl-bka-optimization.html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、https://dev.mysql.com/doc/refman/8.0/en/hash-joins.html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NestedLoopJoin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695" y="2124710"/>
            <a:ext cx="7421245" cy="26085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def NestedLoopJoin(table_a, table_b)</a:t>
            </a:r>
            <a:endParaRPr lang="en-US"/>
          </a:p>
          <a:p>
            <a:pPr marL="0" indent="0">
              <a:buNone/>
            </a:pPr>
            <a:r>
              <a:rPr lang="en-US"/>
              <a:t>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for row_b in table_b.rows():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if condition(row_a, row_b):</a:t>
            </a:r>
            <a:endParaRPr lang="en-US"/>
          </a:p>
          <a:p>
            <a:pPr marL="0" indent="0">
              <a:buNone/>
            </a:pPr>
            <a:r>
              <a:rPr lang="en-US"/>
              <a:t>                process_tuple(row_a, row_b);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Block-based NestedLoopJoin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225" y="1691005"/>
            <a:ext cx="8845550" cy="50374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def BlockNestedLoopJoin(table_a,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for row_a in table_a.blocks():       // M block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for row_b in table_b.blocks():   // N block</a:t>
            </a:r>
            <a:endParaRPr lang="en-US"/>
          </a:p>
          <a:p>
            <a:pPr marL="0" indent="0">
              <a:buNone/>
            </a:pPr>
            <a:r>
              <a:rPr lang="en-US"/>
              <a:t>        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for row_b in table_b.rows():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if condition(row_a, row_b):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process_tuple(row_a, row_b);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zh-CN" altLang="en-US"/>
              <a:t>时间复杂度：</a:t>
            </a:r>
            <a:r>
              <a:rPr lang="en-US" altLang="zh-CN"/>
              <a:t>M+M*N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把小表放在外层能减少</a:t>
            </a:r>
            <a:r>
              <a:rPr lang="en-US" altLang="zh-CN"/>
              <a:t>IO</a:t>
            </a:r>
            <a:r>
              <a:rPr lang="zh-CN" altLang="en-US"/>
              <a:t>次数，小表也被叫做</a:t>
            </a:r>
            <a:r>
              <a:rPr lang="en-US" altLang="zh-CN"/>
              <a:t>driverd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NestedLoopIndexJoin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065" y="1885315"/>
            <a:ext cx="8074025" cy="44316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def </a:t>
            </a:r>
            <a:r>
              <a:rPr lang="en-US">
                <a:sym typeface="+mn-ea"/>
              </a:rPr>
              <a:t>NestedLoopIndexJoin</a:t>
            </a:r>
            <a:r>
              <a:rPr lang="en-US"/>
              <a:t>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for row_a in table_a.blocks():       // M block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for row_b in table_b.index():    // n block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        for row_a in table_a.rows():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if condition(row_a, b_join_column):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process_tuple(row_a, row_b);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zh-CN" altLang="en-US"/>
              <a:t>时间复杂度：</a:t>
            </a:r>
            <a:r>
              <a:rPr lang="en-US" altLang="zh-CN"/>
              <a:t>M+M*n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115"/>
            <a:ext cx="10515600" cy="1325563"/>
          </a:xfrm>
        </p:spPr>
        <p:txBody>
          <a:bodyPr/>
          <a:p>
            <a:pPr algn="ctr"/>
            <a:r>
              <a:rPr lang="en-US"/>
              <a:t>SortMergeJoin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70" y="1373505"/>
            <a:ext cx="8027670" cy="525589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def SortMergeJoin(table_a, table_b)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(table_a_join_key,table_a_row) = next(table_a);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while table_a_join_key and table_b_join_key: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 equal(table_a_join_key, table_b_join_key):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process(table_a_row, table_b_row);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>
                <a:sym typeface="+mn-ea"/>
              </a:rPr>
              <a:t>(table_a_join_key,table_a_row) = next(table_a);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elseif gt(</a:t>
            </a:r>
            <a:r>
              <a:rPr lang="en-US" altLang="zh-CN">
                <a:sym typeface="+mn-ea"/>
              </a:rPr>
              <a:t>table_a_join_key, table_b_join_key</a:t>
            </a:r>
            <a:r>
              <a:rPr lang="en-US" altLang="zh-CN"/>
              <a:t>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>
                <a:sym typeface="+mn-ea"/>
              </a:rPr>
              <a:t>(table_b_join_key,table_b_row) = next(table_b);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else: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>
                <a:sym typeface="+mn-ea"/>
              </a:rPr>
              <a:t> (table_a_join_key,table_a_row) = next(table_a);</a:t>
            </a:r>
            <a:endParaRPr lang="en-US" altLang="zh-CN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378700" y="5384800"/>
            <a:ext cx="4813300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ym typeface="+mn-ea"/>
              </a:rPr>
              <a:t>            </a:t>
            </a:r>
            <a:r>
              <a:rPr lang="zh-CN" altLang="en-US" sz="2400">
                <a:sym typeface="+mn-ea"/>
              </a:rPr>
              <a:t>没有索引复杂度：</a:t>
            </a:r>
            <a:br>
              <a:rPr lang="zh-CN" altLang="en-US" sz="2400">
                <a:sym typeface="+mn-ea"/>
              </a:rPr>
            </a:br>
            <a:r>
              <a:rPr lang="en-US" sz="2400" b="1">
                <a:sym typeface="+mn-ea"/>
              </a:rPr>
              <a:t>M + N + 2M * (log</a:t>
            </a:r>
            <a:r>
              <a:rPr lang="en-US" sz="2400" b="1" baseline="-25000">
                <a:sym typeface="+mn-ea"/>
              </a:rPr>
              <a:t>2</a:t>
            </a:r>
            <a:r>
              <a:rPr lang="en-US" sz="2400" b="1">
                <a:sym typeface="+mn-ea"/>
              </a:rPr>
              <a:t>M) + 2N * (log</a:t>
            </a:r>
            <a:r>
              <a:rPr lang="en-US" sz="2400" b="1" baseline="-25000">
                <a:sym typeface="+mn-ea"/>
              </a:rPr>
              <a:t>2</a:t>
            </a:r>
            <a:r>
              <a:rPr lang="en-US" sz="2400" b="1">
                <a:sym typeface="+mn-ea"/>
              </a:rPr>
              <a:t>N)</a:t>
            </a:r>
            <a:br>
              <a:rPr lang="en-US" sz="2400" b="1">
                <a:sym typeface="+mn-ea"/>
              </a:rPr>
            </a:br>
            <a:r>
              <a:rPr lang="en-US" sz="2400">
                <a:sym typeface="+mn-ea"/>
              </a:rPr>
              <a:t>            </a:t>
            </a:r>
            <a:r>
              <a:rPr lang="zh-CN" altLang="en-US" sz="2400">
                <a:sym typeface="+mn-ea"/>
              </a:rPr>
              <a:t>有索引复杂度：</a:t>
            </a:r>
            <a:r>
              <a:rPr lang="en-US" altLang="zh-CN" sz="2400" b="1">
                <a:sym typeface="+mn-ea"/>
              </a:rPr>
              <a:t>m+n</a:t>
            </a:r>
            <a:br>
              <a:rPr lang="zh-CN" altLang="en-US" sz="2400" b="1">
                <a:sym typeface="+mn-ea"/>
              </a:rPr>
            </a:b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HashJoin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95" y="1566545"/>
            <a:ext cx="6990080" cy="27946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def </a:t>
            </a:r>
            <a:r>
              <a:rPr lang="en-US">
                <a:sym typeface="+mn-ea"/>
              </a:rPr>
              <a:t>HashJoin(table_a, table_b):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hashtable_a = build_hashtable(table_a);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for row_b in table_b.rows():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 match(rowb, hashtable_a):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process_row();</a:t>
            </a:r>
            <a:endParaRPr lang="en-US" altLang="zh-C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2025" y="4137660"/>
            <a:ext cx="10159365" cy="2591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/>
            </a:br>
            <a:r>
              <a:rPr lang="en-US" altLang="zh-CN"/>
              <a:t>较小的表 A 建立的哈希表能够全部放进内存的话</a:t>
            </a:r>
            <a:r>
              <a:rPr lang="zh-CN" altLang="en-US"/>
              <a:t>，时间复杂度只有</a:t>
            </a:r>
            <a:r>
              <a:rPr lang="en-US" altLang="zh-CN"/>
              <a:t>M+N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如果表 A 比较大，不能全部放进内存的话，我们又要借助外部哈希表的算法来分而治之</a:t>
            </a:r>
            <a:r>
              <a:rPr lang="zh-CN" altLang="en-US"/>
              <a:t>：用一个哈希函数把表 A 和表 B 分别划分到 x 个 bucket，这个阶段我们叫它partition phase，复杂度是2 * (M + N)；第二阶段就是对于每个 bucket，分别读取表 A 和表 B 然后建立哈希表做 JOIN，称之为probing phase，复杂度是</a:t>
            </a:r>
            <a:r>
              <a:rPr lang="zh-CN" altLang="en-US">
                <a:sym typeface="+mn-ea"/>
              </a:rPr>
              <a:t>M+N，整体复杂度是3*</a:t>
            </a:r>
            <a:r>
              <a:rPr lang="zh-CN" altLang="en-US"/>
              <a:t>(M+N)。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40" y="141605"/>
            <a:ext cx="10515600" cy="1102995"/>
          </a:xfrm>
        </p:spPr>
        <p:txBody>
          <a:bodyPr/>
          <a:p>
            <a:pPr algn="ctr"/>
            <a:r>
              <a:rPr lang="en-US"/>
              <a:t>Join</a:t>
            </a:r>
            <a:r>
              <a:rPr lang="zh-CN" altLang="en-US"/>
              <a:t>操作</a:t>
            </a:r>
            <a:endParaRPr lang="zh-CN" altLang="en-US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835660" y="1244600"/>
          <a:ext cx="10533380" cy="495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3019425"/>
                <a:gridCol w="3113405"/>
                <a:gridCol w="30067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类别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Nested Loop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Hash Join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Merge Join</a:t>
                      </a:r>
                      <a:endParaRPr lang="en-US"/>
                    </a:p>
                  </a:txBody>
                  <a:tcPr/>
                </a:tc>
              </a:tr>
              <a:tr h="861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使用条件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任何条件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等值连接（=）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等值或非等值连接(&gt;，&lt;，=，&gt;=，&lt;=)，‘&lt;&gt;’除外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相关资源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CPU、磁盘I/O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内存、临时空间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内存、临时空间</a:t>
                      </a:r>
                      <a:endParaRPr lang="en-US"/>
                    </a:p>
                  </a:txBody>
                  <a:tcPr/>
                </a:tc>
              </a:tr>
              <a:tr h="1990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特点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当有高选择性索引(</a:t>
                      </a:r>
                      <a:r>
                        <a:rPr lang="en-US" sz="1800">
                          <a:sym typeface="+mn-ea"/>
                        </a:rPr>
                        <a:t>NestedLoopIndexJoin</a:t>
                      </a:r>
                      <a:r>
                        <a:rPr lang="en-US"/>
                        <a:t>)或进行限制性搜索时效率比较高，能够快速返回第一次的搜索结果。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当缺乏索引或者索引条件模糊时，Hash Join比Nested Loop有效。通常比Merge Join快。在数据仓库环境下，如果表的</a:t>
                      </a:r>
                      <a:r>
                        <a:rPr lang="zh-CN" altLang="en-US"/>
                        <a:t>记录</a:t>
                      </a:r>
                      <a:r>
                        <a:rPr lang="en-US"/>
                        <a:t>数多，效率高。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当缺乏索引或者索引条件模糊时，Merge Join比Nested Loop有效。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非等值连接时，Merge Join比Hash Join更有效</a:t>
                      </a:r>
                      <a:endParaRPr lang="en-US"/>
                    </a:p>
                  </a:txBody>
                  <a:tcPr/>
                </a:tc>
              </a:tr>
              <a:tr h="1370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缺点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当索引丢失或者查询条件限制不够时，效率很低；当表的</a:t>
                      </a:r>
                      <a:r>
                        <a:rPr lang="zh-CN" altLang="en-US"/>
                        <a:t>记录</a:t>
                      </a:r>
                      <a:r>
                        <a:rPr lang="en-US"/>
                        <a:t>数多时，效率低。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为建立哈希表，需要大量内存。第一次的结果返回较慢。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所有的表都需要排序。它为最优化的吞吐量而设计，并且在结果没有全部找到前不返回数据。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/>
        </p:nvSpPr>
        <p:spPr>
          <a:xfrm>
            <a:off x="835660" y="619823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2000"/>
              <a:t>开源优化器：</a:t>
            </a:r>
            <a:r>
              <a:rPr sz="2000"/>
              <a:t>https://github.com/greenplum-db/gporca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2620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、索引过多，因为要更新索引，会降低插入、修改、删除的性能。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、频繁更新的列尽量不要建索引。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、只对查询条件中的列和排序的列建索引。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、复合索引，将选择性高的、查询频繁的列放前面。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索引不是越多越好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1257300"/>
            <a:ext cx="528764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行式存储 </a:t>
            </a:r>
            <a:r>
              <a:rPr lang="en-US" altLang="zh-CN"/>
              <a:t>vs. </a:t>
            </a:r>
            <a:r>
              <a:rPr lang="zh-CN" altLang="en-US"/>
              <a:t>列式存储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960245"/>
            <a:ext cx="6225540" cy="36658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226060" y="1771650"/>
            <a:ext cx="2607310" cy="47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OLTP</a:t>
            </a:r>
            <a:br>
              <a:rPr lang="en-US" altLang="zh-CN"/>
            </a:br>
            <a:r>
              <a:rPr lang="zh-CN" altLang="en-US"/>
              <a:t>事务型</a:t>
            </a:r>
            <a:endParaRPr lang="zh-CN" altLang="en-US"/>
          </a:p>
          <a:p>
            <a:pPr algn="ctr"/>
            <a:br>
              <a:rPr lang="zh-CN" altLang="en-US"/>
            </a:br>
            <a:r>
              <a:rPr lang="zh-CN" altLang="en-US" sz="2400"/>
              <a:t>原子性</a:t>
            </a:r>
            <a:br>
              <a:rPr lang="zh-CN" altLang="en-US" sz="2400"/>
            </a:br>
            <a:r>
              <a:rPr lang="zh-CN" altLang="en-US" sz="2400"/>
              <a:t>一致性</a:t>
            </a:r>
            <a:br>
              <a:rPr lang="zh-CN" altLang="en-US" sz="2400"/>
            </a:br>
            <a:r>
              <a:rPr lang="zh-CN" altLang="en-US" sz="2400"/>
              <a:t>隔离性</a:t>
            </a:r>
            <a:endParaRPr lang="zh-CN" altLang="en-US" sz="2400"/>
          </a:p>
          <a:p>
            <a:pPr algn="ctr"/>
            <a:r>
              <a:rPr lang="zh-CN" altLang="en-US" sz="2400"/>
              <a:t>持久性</a:t>
            </a:r>
            <a:br>
              <a:rPr lang="zh-CN" altLang="en-US" sz="2400"/>
            </a:br>
            <a:br>
              <a:rPr lang="zh-CN" altLang="en-US" sz="2400"/>
            </a:br>
            <a:endParaRPr lang="zh-CN" altLang="en-US" sz="24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208770" y="1960245"/>
            <a:ext cx="2635885" cy="40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OLAP</a:t>
            </a:r>
            <a:br>
              <a:rPr lang="en-US" altLang="zh-CN"/>
            </a:br>
            <a:r>
              <a:rPr lang="zh-CN" altLang="en-US"/>
              <a:t>分析型</a:t>
            </a:r>
            <a:br>
              <a:rPr lang="zh-CN" altLang="en-US"/>
            </a:br>
            <a:endParaRPr lang="zh-CN" altLang="en-US"/>
          </a:p>
          <a:p>
            <a:pPr algn="ctr"/>
            <a:r>
              <a:rPr lang="zh-CN" altLang="en-US" sz="2400">
                <a:sym typeface="+mn-ea"/>
              </a:rPr>
              <a:t>聚合</a:t>
            </a:r>
            <a:br>
              <a:rPr lang="zh-CN" altLang="en-US" sz="2400">
                <a:sym typeface="+mn-ea"/>
              </a:rPr>
            </a:br>
            <a:r>
              <a:rPr lang="zh-CN" altLang="en-US" sz="2400"/>
              <a:t>排序</a:t>
            </a:r>
            <a:endParaRPr lang="zh-CN" altLang="en-US" sz="2400"/>
          </a:p>
          <a:p>
            <a:pPr algn="ctr"/>
            <a:r>
              <a:rPr lang="zh-CN" altLang="en-US" sz="2400"/>
              <a:t>计算</a:t>
            </a:r>
            <a:endParaRPr lang="zh-CN" altLang="en-US" sz="24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37510" y="4941570"/>
            <a:ext cx="2607310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/>
              <a:t>以行为单位存储</a:t>
            </a:r>
            <a:br>
              <a:rPr lang="zh-CN" altLang="en-US" sz="2400"/>
            </a:br>
            <a:r>
              <a:rPr lang="zh-CN" altLang="en-US" sz="2400"/>
              <a:t>便于事务操作</a:t>
            </a:r>
            <a:endParaRPr lang="zh-CN" altLang="en-US" sz="24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451600" y="4941570"/>
            <a:ext cx="2607310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/>
              <a:t>以列为单位存储</a:t>
            </a:r>
            <a:endParaRPr lang="zh-CN" altLang="en-US" sz="2400"/>
          </a:p>
          <a:p>
            <a:pPr algn="ctr"/>
            <a:r>
              <a:rPr lang="zh-CN" altLang="en-US" sz="2400"/>
              <a:t>便于压缩、读取部分行、表的列数没有限制。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056640"/>
            <a:ext cx="7825105" cy="55816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9055"/>
            <a:ext cx="10515600" cy="1183640"/>
          </a:xfrm>
        </p:spPr>
        <p:txBody>
          <a:bodyPr>
            <a:noAutofit/>
          </a:bodyPr>
          <a:p>
            <a:pPr algn="ctr"/>
            <a:r>
              <a:rPr sz="2400"/>
              <a:t>SELECT name FROM person WHERE id &gt; 10 and age &gt; 20</a:t>
            </a:r>
            <a:endParaRPr sz="2400"/>
          </a:p>
        </p:txBody>
      </p:sp>
      <p:sp>
        <p:nvSpPr>
          <p:cNvPr id="6" name="Title 4"/>
          <p:cNvSpPr>
            <a:spLocks noGrp="1"/>
          </p:cNvSpPr>
          <p:nvPr/>
        </p:nvSpPr>
        <p:spPr>
          <a:xfrm rot="10800000" flipV="1">
            <a:off x="6638290" y="1242695"/>
            <a:ext cx="5138420" cy="1316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/>
              <a:t>1024k bit = 131KB</a:t>
            </a:r>
            <a:endParaRPr 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数据复制：横向扩展与高可用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05" y="2047875"/>
            <a:ext cx="591502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同步复制 </a:t>
            </a:r>
            <a:r>
              <a:rPr lang="en-US" altLang="zh-CN"/>
              <a:t>vs. </a:t>
            </a:r>
            <a:r>
              <a:rPr lang="zh-CN" altLang="en-US"/>
              <a:t>异步复制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1466215"/>
            <a:ext cx="10543540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8740"/>
          </a:xfrm>
        </p:spPr>
        <p:txBody>
          <a:bodyPr/>
          <a:p>
            <a:pPr algn="ctr"/>
            <a:r>
              <a:rPr lang="zh-CN" altLang="en-US"/>
              <a:t>存储与计算分离</a:t>
            </a:r>
            <a:br>
              <a:rPr lang="zh-CN" altLang="en-US"/>
            </a:br>
            <a:br>
              <a:rPr lang="zh-CN" altLang="en-US"/>
            </a:br>
            <a:r>
              <a:rPr lang="en-US" altLang="zh-CN" sz="2000"/>
              <a:t>App</a:t>
            </a:r>
            <a:r>
              <a:rPr lang="zh-CN" altLang="en-US" sz="2000"/>
              <a:t>容易横向扩展，但数据库因为需要数据复制不容易横向扩展。</a:t>
            </a:r>
            <a:br>
              <a:rPr lang="zh-CN" altLang="en-US" sz="2000"/>
            </a:br>
            <a:r>
              <a:rPr lang="zh-CN" altLang="en-US" sz="2000"/>
              <a:t>对于</a:t>
            </a:r>
            <a:r>
              <a:rPr lang="en-US" altLang="zh-CN" sz="2000"/>
              <a:t>OLTP</a:t>
            </a:r>
            <a:r>
              <a:rPr lang="zh-CN" altLang="en-US" sz="2000"/>
              <a:t>型查询，尽量不要把复杂的操作放在数据库层。</a:t>
            </a:r>
            <a:endParaRPr lang="zh-CN" altLang="en-US" sz="2000"/>
          </a:p>
        </p:txBody>
      </p:sp>
      <p:sp>
        <p:nvSpPr>
          <p:cNvPr id="4" name="Flowchart: Magnetic Disk 3"/>
          <p:cNvSpPr/>
          <p:nvPr/>
        </p:nvSpPr>
        <p:spPr>
          <a:xfrm>
            <a:off x="258699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15467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70830" y="5276850"/>
            <a:ext cx="1449705" cy="7410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31343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51675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572008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2340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8126730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11010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330055" y="3256280"/>
            <a:ext cx="752475" cy="654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4" idx="1"/>
          </p:cNvCxnSpPr>
          <p:nvPr/>
        </p:nvCxnSpPr>
        <p:spPr>
          <a:xfrm>
            <a:off x="2404745" y="3910330"/>
            <a:ext cx="90741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6" idx="1"/>
          </p:cNvCxnSpPr>
          <p:nvPr/>
        </p:nvCxnSpPr>
        <p:spPr>
          <a:xfrm>
            <a:off x="4811395" y="3910330"/>
            <a:ext cx="128460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H="1">
            <a:off x="3331210" y="3910330"/>
            <a:ext cx="276860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4" idx="1"/>
          </p:cNvCxnSpPr>
          <p:nvPr/>
        </p:nvCxnSpPr>
        <p:spPr>
          <a:xfrm flipH="1">
            <a:off x="3312160" y="3910330"/>
            <a:ext cx="149923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H="1">
            <a:off x="3342640" y="3910330"/>
            <a:ext cx="2672080" cy="1322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6" idx="1"/>
          </p:cNvCxnSpPr>
          <p:nvPr/>
        </p:nvCxnSpPr>
        <p:spPr>
          <a:xfrm>
            <a:off x="6014720" y="3910330"/>
            <a:ext cx="81280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5" idx="1"/>
          </p:cNvCxnSpPr>
          <p:nvPr/>
        </p:nvCxnSpPr>
        <p:spPr>
          <a:xfrm flipH="1">
            <a:off x="8879840" y="3910330"/>
            <a:ext cx="74485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8421370" y="3910330"/>
            <a:ext cx="459740" cy="1311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5" idx="1"/>
          </p:cNvCxnSpPr>
          <p:nvPr/>
        </p:nvCxnSpPr>
        <p:spPr>
          <a:xfrm>
            <a:off x="7218045" y="3910330"/>
            <a:ext cx="166179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1"/>
          </p:cNvCxnSpPr>
          <p:nvPr/>
        </p:nvCxnSpPr>
        <p:spPr>
          <a:xfrm flipH="1">
            <a:off x="6096000" y="3910330"/>
            <a:ext cx="1122045" cy="136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91860" y="3870325"/>
            <a:ext cx="2922270" cy="141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/>
        </p:nvSpPr>
        <p:spPr>
          <a:xfrm>
            <a:off x="797560" y="2983230"/>
            <a:ext cx="10515600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...      ...</a:t>
            </a:r>
            <a:endParaRPr lang="en-US" altLang="zh-CN"/>
          </a:p>
        </p:txBody>
      </p:sp>
      <p:cxnSp>
        <p:nvCxnSpPr>
          <p:cNvPr id="26" name="Straight Arrow Connector 25"/>
          <p:cNvCxnSpPr>
            <a:stCxn id="4" idx="4"/>
            <a:endCxn id="6" idx="2"/>
          </p:cNvCxnSpPr>
          <p:nvPr/>
        </p:nvCxnSpPr>
        <p:spPr>
          <a:xfrm>
            <a:off x="4036695" y="5647690"/>
            <a:ext cx="1334135" cy="0"/>
          </a:xfrm>
          <a:prstGeom prst="straightConnector1">
            <a:avLst/>
          </a:prstGeom>
          <a:ln w="1905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5" idx="2"/>
          </p:cNvCxnSpPr>
          <p:nvPr/>
        </p:nvCxnSpPr>
        <p:spPr>
          <a:xfrm>
            <a:off x="6820535" y="5647690"/>
            <a:ext cx="1334135" cy="0"/>
          </a:xfrm>
          <a:prstGeom prst="straightConnector1">
            <a:avLst/>
          </a:prstGeom>
          <a:ln w="1905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830"/>
            <a:ext cx="10515600" cy="2459355"/>
          </a:xfrm>
        </p:spPr>
        <p:txBody>
          <a:bodyPr/>
          <a:p>
            <a:pPr algn="ctr"/>
            <a:r>
              <a:rPr lang="zh-CN" altLang="en-US" sz="6000"/>
              <a:t>谢谢</a:t>
            </a:r>
            <a:endParaRPr lang="zh-CN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590" y="3323590"/>
            <a:ext cx="8085455" cy="2028825"/>
          </a:xfrm>
        </p:spPr>
        <p:txBody>
          <a:bodyPr>
            <a:normAutofit fontScale="90000" lnSpcReduction="20000"/>
          </a:bodyPr>
          <a:p>
            <a:r>
              <a:rPr lang="zh-CN" altLang="en-US" sz="2000"/>
              <a:t>更多参考：</a:t>
            </a:r>
            <a:endParaRPr lang="zh-CN" altLang="en-US" sz="2000"/>
          </a:p>
          <a:p>
            <a:r>
              <a:rPr lang="en-US" sz="2000"/>
              <a:t>https://blog.hufeifei.cn/2018/04/DB/mysql/01-b-tree-hash-index/</a:t>
            </a:r>
            <a:endParaRPr lang="en-US" sz="2000"/>
          </a:p>
          <a:p>
            <a:r>
              <a:rPr lang="en-US" sz="2000"/>
              <a:t>https://blog.hufeifei.cn/2021/06/DB/index/</a:t>
            </a:r>
            <a:endParaRPr lang="en-US" sz="2000"/>
          </a:p>
          <a:p>
            <a:r>
              <a:rPr lang="en-US" sz="2000"/>
              <a:t>https://blog.hufeifei.cn/2021/06/DB/how-datebases-work/</a:t>
            </a:r>
            <a:endParaRPr lang="en-US" sz="2000"/>
          </a:p>
          <a:p>
            <a:r>
              <a:rPr lang="en-US" sz="2000">
                <a:sym typeface="+mn-ea"/>
              </a:rPr>
              <a:t>https://www.infoq.cn/theme/46</a:t>
            </a:r>
            <a:endParaRPr lang="en-US" sz="2000">
              <a:sym typeface="+mn-ea"/>
            </a:endParaRPr>
          </a:p>
          <a:p>
            <a:r>
              <a:rPr lang="en-US" sz="2000"/>
              <a:t>https://db-engines.com/en/ranking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0" y="848360"/>
            <a:ext cx="4368800" cy="44069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78120" y="5741035"/>
            <a:ext cx="1636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需要平衡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110"/>
            <a:ext cx="10515600" cy="2806700"/>
          </a:xfrm>
        </p:spPr>
        <p:txBody>
          <a:bodyPr>
            <a:normAutofit/>
          </a:bodyPr>
          <a:p>
            <a:pPr algn="ctr"/>
            <a:r>
              <a:rPr lang="en-US"/>
              <a:t>AVL</a:t>
            </a:r>
            <a:r>
              <a:rPr lang="zh-CN" altLang="en-US"/>
              <a:t>树</a:t>
            </a:r>
            <a:r>
              <a:rPr lang="en-US"/>
              <a:t> vs. RB</a:t>
            </a:r>
            <a:r>
              <a:rPr lang="zh-CN" altLang="en-US"/>
              <a:t>树</a:t>
            </a:r>
            <a:br>
              <a:rPr lang="zh-CN" altLang="en-US"/>
            </a:br>
            <a:br>
              <a:rPr lang="zh-CN" altLang="en-US" sz="2000"/>
            </a:br>
            <a:r>
              <a:rPr lang="zh-CN" altLang="en-US" sz="2000">
                <a:sym typeface="+mn-ea"/>
              </a:rPr>
              <a:t>严格平衡 与 大致平衡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1914525"/>
            <a:ext cx="5410835" cy="326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65" y="2004060"/>
            <a:ext cx="4730115" cy="2553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524000"/>
            <a:ext cx="833183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451735"/>
            <a:ext cx="8235315" cy="1955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1b4b9c8-bcbc-4876-a1f0-c407cc4e80e4}"/>
</p:tagLst>
</file>

<file path=ppt/tags/tag2.xml><?xml version="1.0" encoding="utf-8"?>
<p:tagLst xmlns:p="http://schemas.openxmlformats.org/presentationml/2006/main">
  <p:tag name="KSO_WM_UNIT_TABLE_BEAUTIFY" val="smartTable{a1b4b9c8-bcbc-4876-a1f0-c407cc4e80e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6849</Words>
  <Application>WPS Presentation</Application>
  <PresentationFormat>Widescreen</PresentationFormat>
  <Paragraphs>313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SimSun</vt:lpstr>
      <vt:lpstr>宋体-简</vt:lpstr>
      <vt:lpstr>Calibri Light</vt:lpstr>
      <vt:lpstr>Helvetica Neue</vt:lpstr>
      <vt:lpstr>微软雅黑</vt:lpstr>
      <vt:lpstr>汉仪旗黑</vt:lpstr>
      <vt:lpstr>Arial Unicode MS</vt:lpstr>
      <vt:lpstr>Calibri</vt:lpstr>
      <vt:lpstr>Office Theme</vt:lpstr>
      <vt:lpstr>从数组说起</vt:lpstr>
      <vt:lpstr>PowerPoint 演示文稿</vt:lpstr>
      <vt:lpstr>二分查找树  时间复杂度：log2(n)</vt:lpstr>
      <vt:lpstr>PowerPoint 演示文稿</vt:lpstr>
      <vt:lpstr>PowerPoint 演示文稿</vt:lpstr>
      <vt:lpstr>AVL树 vs. RB树  严格平衡 与 大致平衡</vt:lpstr>
      <vt:lpstr>PowerPoint 演示文稿</vt:lpstr>
      <vt:lpstr>PowerPoint 演示文稿</vt:lpstr>
      <vt:lpstr>PowerPoint 演示文稿</vt:lpstr>
      <vt:lpstr>从内存到磁盘</vt:lpstr>
      <vt:lpstr>硬盘的特点：  1、速度慢：O(N磁盘 &gt;&gt; O(n内存)  2、以扇区块(4KB)为单位读取  3、顺序读写速度&gt;&gt;随机读写速度  </vt:lpstr>
      <vt:lpstr>PowerPoint 演示文稿</vt:lpstr>
      <vt:lpstr>代码优化的再好  一条SQL写的不好一切都白干</vt:lpstr>
      <vt:lpstr>PowerPoint 演示文稿</vt:lpstr>
      <vt:lpstr>B树节点回溯问题</vt:lpstr>
      <vt:lpstr>PowerPoint 演示文稿</vt:lpstr>
      <vt:lpstr>1、内部的非叶子节点只存储Key，不存Value数据。        完整的数据都保存在叶子节点中。         目的：让非叶子节点可以索引更多数据。  以MySQL为例，InnoDB的页大小为16KB。主键使用8字节的bigint，下级指针也用8字节(4字节32bit只能寻址4GB数据)。相当于：  一页能存1000条左右的数据(不考虑InnoDB预留的1/16空间)。  两层B+树就能索引1000*1000条数据（占用空间16MB）  三层B+树就能索引1000*1000*1000条数据（占用空间16GB）  内两层索引只有16.016MB，完全可以缓存在内存里。 </vt:lpstr>
      <vt:lpstr>2、叶子节点之间用指针串联起来  范围查询不需要回溯节点，减少磁盘IO次数。 </vt:lpstr>
      <vt:lpstr>B+树还不够完美</vt:lpstr>
      <vt:lpstr>页分裂</vt:lpstr>
      <vt:lpstr>不适合超过百万级的大数据存储</vt:lpstr>
      <vt:lpstr>写：写入内存里的C0树，为了防止数据库崩溃保证数据持久性同时也会将数据写入WAL。对于删除，        同样也会添加一条墓碑记录，当C0树达到一定大小，会写入磁盘。当C1树达到阈值，按照特定        的算法负责将小树Merge成大树，同时将修改或删除的数据进行合并。 读：从C0树开始读，依次从小树读到大树，直到找到数据或者扫描完所有树。</vt:lpstr>
      <vt:lpstr>LSM-Tree的缺点</vt:lpstr>
      <vt:lpstr>Merge算法参考波士顿大学研究：https://disc-projects.bu.edu/compactionary/research.html</vt:lpstr>
      <vt:lpstr>LSM-Tree应用</vt:lpstr>
      <vt:lpstr>索引的应用</vt:lpstr>
      <vt:lpstr>聚簇与非聚簇</vt:lpstr>
      <vt:lpstr>PowerPoint 演示文稿</vt:lpstr>
      <vt:lpstr>索引覆盖</vt:lpstr>
      <vt:lpstr>排序与分组  sort file | uniq -c | sort -nr</vt:lpstr>
      <vt:lpstr>排序与分组 复杂度：N*log2(N)</vt:lpstr>
      <vt:lpstr>Join操作</vt:lpstr>
      <vt:lpstr>NestedLoopJoin</vt:lpstr>
      <vt:lpstr>Block-based NestedLoopJoin</vt:lpstr>
      <vt:lpstr>NestedLoopIndexJoin</vt:lpstr>
      <vt:lpstr>SortMergeJoin</vt:lpstr>
      <vt:lpstr>HashJoin</vt:lpstr>
      <vt:lpstr>Join操作</vt:lpstr>
      <vt:lpstr>索引不是越多越好</vt:lpstr>
      <vt:lpstr>行式存储 vs. 列式存储</vt:lpstr>
      <vt:lpstr>SELECT name FROM person WHERE id &gt; 10 and age &gt; 20</vt:lpstr>
      <vt:lpstr>数据复制：横向扩展与高可用</vt:lpstr>
      <vt:lpstr>同步复制 vs. 异步复制</vt:lpstr>
      <vt:lpstr>存储与计算分离  App容易横向扩展，但数据库因为需要数据复制不容易横向扩展。 对于OLTP型查询，尽量不要把复杂的操作放在数据库层。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从数组和链表说起</dc:title>
  <dc:creator>holmofy</dc:creator>
  <cp:lastModifiedBy>holmofy</cp:lastModifiedBy>
  <cp:revision>236</cp:revision>
  <dcterms:created xsi:type="dcterms:W3CDTF">2022-10-11T03:22:00Z</dcterms:created>
  <dcterms:modified xsi:type="dcterms:W3CDTF">2022-10-11T03:22:00Z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8587FDBDBE8A48338FA1DEA02FAD94CE</vt:lpwstr>
  </property>
</Properties>
</file>