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F7B79-4449-4D12-9660-E60AD6E0D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Модификаторы доступа. Условия и циклы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506FF5-8E96-45B7-AC60-C38A385ED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Лирические отступления к прошлой теме –</a:t>
            </a:r>
            <a:r>
              <a:rPr lang="en-US" dirty="0"/>
              <a:t>&gt;</a:t>
            </a:r>
            <a:r>
              <a:rPr lang="ru-RU" dirty="0"/>
              <a:t>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5665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1FC15-92C0-4CE5-84CE-BD0693F3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914"/>
            <a:ext cx="7729728" cy="1188720"/>
          </a:xfrm>
        </p:spPr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0A7198-3042-4575-8672-3CB662C1B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1590261"/>
            <a:ext cx="4271771" cy="49298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Типы значений</a:t>
            </a:r>
          </a:p>
          <a:p>
            <a:pPr marL="0" indent="0">
              <a:buNone/>
            </a:pPr>
            <a:r>
              <a:rPr lang="ru-RU" i="1" dirty="0"/>
              <a:t>Простые типы</a:t>
            </a:r>
          </a:p>
          <a:p>
            <a:pPr marL="0" indent="0">
              <a:buNone/>
            </a:pPr>
            <a:r>
              <a:rPr lang="ru-RU" dirty="0"/>
              <a:t>Целочисленный со знаком: </a:t>
            </a:r>
            <a:r>
              <a:rPr lang="ru-RU" dirty="0" err="1"/>
              <a:t>sbyte</a:t>
            </a:r>
            <a:r>
              <a:rPr lang="ru-RU" dirty="0"/>
              <a:t>, </a:t>
            </a:r>
            <a:r>
              <a:rPr lang="ru-RU" dirty="0" err="1"/>
              <a:t>short</a:t>
            </a:r>
            <a:r>
              <a:rPr lang="ru-RU" dirty="0"/>
              <a:t>, </a:t>
            </a:r>
            <a:r>
              <a:rPr lang="ru-RU" dirty="0" err="1"/>
              <a:t>int,long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Целочисленный без знака: </a:t>
            </a:r>
            <a:r>
              <a:rPr lang="ru-RU" dirty="0" err="1"/>
              <a:t>byte</a:t>
            </a:r>
            <a:r>
              <a:rPr lang="ru-RU" dirty="0"/>
              <a:t>, </a:t>
            </a:r>
            <a:r>
              <a:rPr lang="ru-RU" dirty="0" err="1"/>
              <a:t>ushort</a:t>
            </a:r>
            <a:r>
              <a:rPr lang="ru-RU" dirty="0"/>
              <a:t>, </a:t>
            </a:r>
            <a:r>
              <a:rPr lang="ru-RU" dirty="0" err="1"/>
              <a:t>uint,ulong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Символы Юникода: </a:t>
            </a:r>
            <a:r>
              <a:rPr lang="ru-RU" dirty="0" err="1"/>
              <a:t>char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IEEE-представление с плавающей запятой: </a:t>
            </a:r>
            <a:r>
              <a:rPr lang="ru-RU" dirty="0" err="1"/>
              <a:t>float</a:t>
            </a:r>
            <a:r>
              <a:rPr lang="ru-RU" dirty="0"/>
              <a:t>, </a:t>
            </a:r>
            <a:r>
              <a:rPr lang="ru-RU" dirty="0" err="1"/>
              <a:t>double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Десятичный с повышенной точностью: </a:t>
            </a:r>
            <a:r>
              <a:rPr lang="ru-RU" dirty="0" err="1"/>
              <a:t>decimal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Логическое значение: </a:t>
            </a:r>
            <a:r>
              <a:rPr lang="ru-RU" dirty="0" err="1"/>
              <a:t>bool</a:t>
            </a:r>
            <a:endParaRPr lang="ru-RU" dirty="0"/>
          </a:p>
          <a:p>
            <a:pPr marL="0" indent="0">
              <a:buNone/>
            </a:pPr>
            <a:r>
              <a:rPr lang="ru-RU" i="1" dirty="0"/>
              <a:t>Типы перечисления</a:t>
            </a:r>
          </a:p>
          <a:p>
            <a:pPr marL="0" indent="0">
              <a:buNone/>
            </a:pPr>
            <a:r>
              <a:rPr lang="ru-RU" dirty="0"/>
              <a:t>Пользовательские типы в формате </a:t>
            </a:r>
            <a:r>
              <a:rPr lang="ru-RU" dirty="0" err="1"/>
              <a:t>enum</a:t>
            </a:r>
            <a:r>
              <a:rPr lang="ru-RU" dirty="0"/>
              <a:t> E {...}</a:t>
            </a:r>
          </a:p>
          <a:p>
            <a:pPr marL="0" indent="0">
              <a:buNone/>
            </a:pPr>
            <a:r>
              <a:rPr lang="ru-RU" i="1" dirty="0"/>
              <a:t>Типы структур</a:t>
            </a:r>
          </a:p>
          <a:p>
            <a:pPr marL="0" indent="0">
              <a:buNone/>
            </a:pPr>
            <a:r>
              <a:rPr lang="ru-RU" dirty="0"/>
              <a:t>Пользовательские типы в формате </a:t>
            </a:r>
            <a:r>
              <a:rPr lang="ru-RU" dirty="0" err="1"/>
              <a:t>struct</a:t>
            </a:r>
            <a:r>
              <a:rPr lang="ru-RU" dirty="0"/>
              <a:t> S {...}</a:t>
            </a:r>
          </a:p>
          <a:p>
            <a:pPr marL="0" indent="0">
              <a:buNone/>
            </a:pPr>
            <a:r>
              <a:rPr lang="ru-RU" dirty="0"/>
              <a:t>Типы значений, допускающие значение NULL</a:t>
            </a:r>
          </a:p>
          <a:p>
            <a:pPr marL="0" indent="0">
              <a:buNone/>
            </a:pPr>
            <a:r>
              <a:rPr lang="ru-RU" dirty="0"/>
              <a:t>Расширения других типов значений, допускающие значение </a:t>
            </a:r>
            <a:r>
              <a:rPr lang="ru-RU" dirty="0" err="1"/>
              <a:t>null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ADFB080-8668-4CAC-8CA0-1C85C0F2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1590261"/>
            <a:ext cx="4926033" cy="50358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Ссылочные типы</a:t>
            </a:r>
          </a:p>
          <a:p>
            <a:pPr marL="0" indent="0">
              <a:buNone/>
            </a:pPr>
            <a:r>
              <a:rPr lang="ru-RU" i="1" dirty="0"/>
              <a:t>Типы классов</a:t>
            </a:r>
          </a:p>
          <a:p>
            <a:pPr marL="0" indent="0">
              <a:buNone/>
            </a:pPr>
            <a:r>
              <a:rPr lang="ru-RU" dirty="0"/>
              <a:t>Исходный базовым классом для всех типов: </a:t>
            </a:r>
            <a:r>
              <a:rPr lang="ru-RU" dirty="0" err="1"/>
              <a:t>object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Строки Юникода: </a:t>
            </a:r>
            <a:r>
              <a:rPr lang="ru-RU" dirty="0" err="1"/>
              <a:t>string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Пользовательские типы в формате </a:t>
            </a:r>
            <a:r>
              <a:rPr lang="ru-RU" dirty="0" err="1"/>
              <a:t>class</a:t>
            </a:r>
            <a:r>
              <a:rPr lang="ru-RU" dirty="0"/>
              <a:t> C {...}</a:t>
            </a:r>
          </a:p>
          <a:p>
            <a:pPr marL="0" indent="0">
              <a:buNone/>
            </a:pPr>
            <a:r>
              <a:rPr lang="ru-RU" i="1" dirty="0"/>
              <a:t>Типы интерфейса</a:t>
            </a:r>
          </a:p>
          <a:p>
            <a:pPr marL="0" indent="0">
              <a:buNone/>
            </a:pPr>
            <a:r>
              <a:rPr lang="ru-RU" dirty="0"/>
              <a:t>Пользовательские типы в формате </a:t>
            </a:r>
            <a:r>
              <a:rPr lang="ru-RU" dirty="0" err="1"/>
              <a:t>interface</a:t>
            </a:r>
            <a:r>
              <a:rPr lang="ru-RU" dirty="0"/>
              <a:t> I {...}</a:t>
            </a:r>
          </a:p>
          <a:p>
            <a:pPr marL="0" indent="0">
              <a:buNone/>
            </a:pPr>
            <a:r>
              <a:rPr lang="ru-RU" i="1" dirty="0"/>
              <a:t>Типы массивов</a:t>
            </a:r>
          </a:p>
          <a:p>
            <a:pPr marL="0" indent="0">
              <a:buNone/>
            </a:pPr>
            <a:r>
              <a:rPr lang="ru-RU" dirty="0"/>
              <a:t>Одно- и многомерные, например, </a:t>
            </a:r>
            <a:r>
              <a:rPr lang="ru-RU" dirty="0" err="1"/>
              <a:t>int</a:t>
            </a:r>
            <a:r>
              <a:rPr lang="ru-RU" dirty="0"/>
              <a:t>[] и </a:t>
            </a:r>
            <a:r>
              <a:rPr lang="ru-RU" dirty="0" err="1"/>
              <a:t>int</a:t>
            </a:r>
            <a:r>
              <a:rPr lang="ru-RU" dirty="0"/>
              <a:t>[,]</a:t>
            </a:r>
          </a:p>
          <a:p>
            <a:pPr marL="0" indent="0">
              <a:buNone/>
            </a:pPr>
            <a:r>
              <a:rPr lang="ru-RU" i="1" dirty="0"/>
              <a:t>Тип делегатов</a:t>
            </a:r>
          </a:p>
          <a:p>
            <a:pPr marL="0" indent="0">
              <a:buNone/>
            </a:pPr>
            <a:r>
              <a:rPr lang="ru-RU" dirty="0"/>
              <a:t>Пользовательские типы в формате </a:t>
            </a:r>
            <a:r>
              <a:rPr lang="ru-RU" dirty="0" err="1"/>
              <a:t>delegate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D(...)</a:t>
            </a:r>
          </a:p>
        </p:txBody>
      </p:sp>
    </p:spTree>
    <p:extLst>
      <p:ext uri="{BB962C8B-B14F-4D97-AF65-F5344CB8AC3E}">
        <p14:creationId xmlns:p14="http://schemas.microsoft.com/office/powerpoint/2010/main" val="323117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032E6-07E4-4DB0-A6DE-8921E83F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2570"/>
            <a:ext cx="7729728" cy="1188720"/>
          </a:xfrm>
        </p:spPr>
        <p:txBody>
          <a:bodyPr/>
          <a:lstStyle/>
          <a:p>
            <a:r>
              <a:rPr lang="ru-RU" dirty="0"/>
              <a:t>Числовые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C77FA-E949-4536-8A9B-00FE2E46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3513"/>
            <a:ext cx="7729728" cy="514184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Числовые типы:</a:t>
            </a:r>
          </a:p>
          <a:p>
            <a:pPr marL="0" indent="0">
              <a:buNone/>
            </a:pPr>
            <a:r>
              <a:rPr lang="ru-RU" dirty="0"/>
              <a:t>Целочисленный со знаком</a:t>
            </a:r>
          </a:p>
          <a:p>
            <a:pPr marL="0" indent="0">
              <a:buNone/>
            </a:pPr>
            <a:r>
              <a:rPr lang="ru-RU" dirty="0" err="1"/>
              <a:t>sbyte</a:t>
            </a:r>
            <a:r>
              <a:rPr lang="ru-RU" dirty="0"/>
              <a:t>: 8 бит, в диапазоне от –128 до 127</a:t>
            </a:r>
          </a:p>
          <a:p>
            <a:pPr marL="0" indent="0">
              <a:buNone/>
            </a:pPr>
            <a:r>
              <a:rPr lang="ru-RU" dirty="0" err="1"/>
              <a:t>short</a:t>
            </a:r>
            <a:r>
              <a:rPr lang="ru-RU" dirty="0"/>
              <a:t>: 16 бит, в диапазоне от –32 768 до 32 767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: 32 бита, в диапазоне от –2 147 483 648 до 2 147 483 647</a:t>
            </a:r>
          </a:p>
          <a:p>
            <a:pPr marL="0" indent="0">
              <a:buNone/>
            </a:pPr>
            <a:r>
              <a:rPr lang="ru-RU" dirty="0" err="1"/>
              <a:t>long</a:t>
            </a:r>
            <a:r>
              <a:rPr lang="ru-RU" dirty="0"/>
              <a:t>: 64 бита, в диапазоне от –9 223 372 036 854 775 808 до 9 223 372 036 854 775 807</a:t>
            </a:r>
          </a:p>
          <a:p>
            <a:pPr marL="0" indent="0">
              <a:buNone/>
            </a:pPr>
            <a:r>
              <a:rPr lang="ru-RU" dirty="0"/>
              <a:t>Целочисленный без знака </a:t>
            </a:r>
          </a:p>
          <a:p>
            <a:pPr marL="0" indent="0">
              <a:buNone/>
            </a:pPr>
            <a:r>
              <a:rPr lang="ru-RU" dirty="0" err="1"/>
              <a:t>byte</a:t>
            </a:r>
            <a:r>
              <a:rPr lang="ru-RU" dirty="0"/>
              <a:t>: 8 бит, в диапазоне от 0 до 255</a:t>
            </a:r>
          </a:p>
          <a:p>
            <a:pPr marL="0" indent="0">
              <a:buNone/>
            </a:pPr>
            <a:r>
              <a:rPr lang="ru-RU" dirty="0" err="1"/>
              <a:t>ushort</a:t>
            </a:r>
            <a:r>
              <a:rPr lang="ru-RU" dirty="0"/>
              <a:t>: 16 бит, в диапазоне от 0 до 65 535</a:t>
            </a:r>
          </a:p>
          <a:p>
            <a:pPr marL="0" indent="0">
              <a:buNone/>
            </a:pPr>
            <a:r>
              <a:rPr lang="ru-RU" dirty="0" err="1"/>
              <a:t>uint</a:t>
            </a:r>
            <a:r>
              <a:rPr lang="ru-RU" dirty="0"/>
              <a:t>: 32 бита, в диапазоне от 0 до 4 294 967 295</a:t>
            </a:r>
          </a:p>
          <a:p>
            <a:pPr marL="0" indent="0">
              <a:buNone/>
            </a:pPr>
            <a:r>
              <a:rPr lang="ru-RU" dirty="0" err="1"/>
              <a:t>ulong</a:t>
            </a:r>
            <a:r>
              <a:rPr lang="ru-RU" dirty="0"/>
              <a:t>: 64 бит, в диапазоне от 0 до 18 446 744 073 709 551 615</a:t>
            </a:r>
          </a:p>
          <a:p>
            <a:pPr marL="0" indent="0">
              <a:buNone/>
            </a:pPr>
            <a:r>
              <a:rPr lang="ru-RU" dirty="0"/>
              <a:t>С плавающей запятой</a:t>
            </a:r>
          </a:p>
          <a:p>
            <a:pPr marL="0" indent="0">
              <a:buNone/>
            </a:pPr>
            <a:r>
              <a:rPr lang="ru-RU" dirty="0" err="1"/>
              <a:t>float</a:t>
            </a:r>
            <a:r>
              <a:rPr lang="ru-RU" dirty="0"/>
              <a:t>: 32 бита, в диапазоне от 1,5 × 10–45 до 3,4 × 1038, с точностью до 7 цифр</a:t>
            </a:r>
          </a:p>
          <a:p>
            <a:pPr marL="0" indent="0">
              <a:buNone/>
            </a:pPr>
            <a:r>
              <a:rPr lang="ru-RU" dirty="0" err="1"/>
              <a:t>double</a:t>
            </a:r>
            <a:r>
              <a:rPr lang="ru-RU" dirty="0"/>
              <a:t>: 64 бита, в диапазоне от 5,0 × 10–324 до 1,7 × 10308, с точностью до 15 цифр</a:t>
            </a:r>
          </a:p>
          <a:p>
            <a:pPr marL="0" indent="0">
              <a:buNone/>
            </a:pPr>
            <a:r>
              <a:rPr lang="ru-RU" dirty="0"/>
              <a:t>Десятичное число</a:t>
            </a:r>
          </a:p>
          <a:p>
            <a:pPr marL="0" indent="0">
              <a:buNone/>
            </a:pPr>
            <a:r>
              <a:rPr lang="ru-RU" dirty="0" err="1"/>
              <a:t>decimal</a:t>
            </a:r>
            <a:r>
              <a:rPr lang="ru-RU" dirty="0"/>
              <a:t>: 128 бит, в диапазоне по крайней мере от –7,9 × 10−28 до 7,9 × 1028, с точностью не менее 28 цифр</a:t>
            </a:r>
          </a:p>
        </p:txBody>
      </p:sp>
    </p:spTree>
    <p:extLst>
      <p:ext uri="{BB962C8B-B14F-4D97-AF65-F5344CB8AC3E}">
        <p14:creationId xmlns:p14="http://schemas.microsoft.com/office/powerpoint/2010/main" val="86782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14489-76A8-4782-8F63-07D16B9E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165"/>
            <a:ext cx="7729728" cy="1188720"/>
          </a:xfrm>
        </p:spPr>
        <p:txBody>
          <a:bodyPr/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7BEF8-837C-4D3F-A5ED-F48910A5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22784"/>
            <a:ext cx="7729728" cy="4890052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/>
              <a:t>public</a:t>
            </a:r>
            <a:r>
              <a:rPr lang="ru-RU" dirty="0"/>
              <a:t>: публичный, общедоступный класс или член класса. Такой член класса доступен из любого места в коде, а также из других программ и сборок.</a:t>
            </a:r>
          </a:p>
          <a:p>
            <a:r>
              <a:rPr lang="ru-RU" b="1" dirty="0" err="1"/>
              <a:t>private</a:t>
            </a:r>
            <a:r>
              <a:rPr lang="ru-RU" dirty="0"/>
              <a:t>: закрытый класс или член класса. Представляет полную противоположность модификатору </a:t>
            </a:r>
            <a:r>
              <a:rPr lang="ru-RU" dirty="0" err="1"/>
              <a:t>public</a:t>
            </a:r>
            <a:r>
              <a:rPr lang="ru-RU" dirty="0"/>
              <a:t>. Такой закрытый класс или член класса доступен только из кода в том же классе или контексте.</a:t>
            </a:r>
          </a:p>
          <a:p>
            <a:r>
              <a:rPr lang="ru-RU" b="1" dirty="0" err="1"/>
              <a:t>protected</a:t>
            </a:r>
            <a:r>
              <a:rPr lang="ru-RU" dirty="0"/>
              <a:t>: такой член класса доступен из любого места в текущем классе или в производных классах. При этом производные классы могут располагаться в других сборках.</a:t>
            </a:r>
          </a:p>
          <a:p>
            <a:r>
              <a:rPr lang="ru-RU" b="1" dirty="0" err="1"/>
              <a:t>internal</a:t>
            </a:r>
            <a:r>
              <a:rPr lang="ru-RU" dirty="0"/>
              <a:t>: класс и члены класса с подобным модификатором доступны из любого места кода в той же сборке, однако он недоступен для других программ и сборок (как в случае с модификатором </a:t>
            </a:r>
            <a:r>
              <a:rPr lang="ru-RU" dirty="0" err="1"/>
              <a:t>public</a:t>
            </a:r>
            <a:r>
              <a:rPr lang="ru-RU" dirty="0"/>
              <a:t>).</a:t>
            </a:r>
          </a:p>
          <a:p>
            <a:r>
              <a:rPr lang="ru-RU" b="1" dirty="0" err="1"/>
              <a:t>protected</a:t>
            </a:r>
            <a:r>
              <a:rPr lang="ru-RU" b="1" dirty="0"/>
              <a:t> </a:t>
            </a:r>
            <a:r>
              <a:rPr lang="ru-RU" b="1" dirty="0" err="1"/>
              <a:t>internal</a:t>
            </a:r>
            <a:r>
              <a:rPr lang="ru-RU" dirty="0"/>
              <a:t>: совмещает функционал двух модификаторов. Классы и члены класса с таким модификатором доступны из текущей сборки и из производных классов.</a:t>
            </a:r>
          </a:p>
          <a:p>
            <a:r>
              <a:rPr lang="ru-RU" b="1" dirty="0" err="1"/>
              <a:t>private</a:t>
            </a:r>
            <a:r>
              <a:rPr lang="ru-RU" b="1" dirty="0"/>
              <a:t> </a:t>
            </a:r>
            <a:r>
              <a:rPr lang="ru-RU" b="1" dirty="0" err="1"/>
              <a:t>protected</a:t>
            </a:r>
            <a:r>
              <a:rPr lang="ru-RU" dirty="0"/>
              <a:t>: такой член класса доступен из любого места в текущем классе или в производных классах, которые определены в той же сборке.</a:t>
            </a:r>
          </a:p>
          <a:p>
            <a:pPr marL="0" indent="0">
              <a:buNone/>
            </a:pPr>
            <a:r>
              <a:rPr lang="ru-RU" dirty="0"/>
              <a:t>Объявление полей класса без модификатора доступа равнозначно их объявлению с модификатором </a:t>
            </a:r>
            <a:r>
              <a:rPr lang="ru-RU" b="1" dirty="0" err="1"/>
              <a:t>private</a:t>
            </a:r>
            <a:r>
              <a:rPr lang="ru-RU" dirty="0"/>
              <a:t>. Классы, объявленные без модификатора, по умолчанию имеют доступ </a:t>
            </a:r>
            <a:r>
              <a:rPr lang="ru-RU" b="1" dirty="0" err="1"/>
              <a:t>internal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82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732D8-2D57-4169-A41C-0F244D89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в </a:t>
            </a:r>
            <a:r>
              <a:rPr lang="en-US" dirty="0" err="1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2D6C7-D36B-405A-B73A-8213C493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0965"/>
          </a:xfrm>
        </p:spPr>
        <p:txBody>
          <a:bodyPr>
            <a:normAutofit/>
          </a:bodyPr>
          <a:lstStyle/>
          <a:p>
            <a:r>
              <a:rPr lang="en-US" b="1" dirty="0"/>
              <a:t>if-else: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/>
              <a:t>if-else </a:t>
            </a:r>
            <a:r>
              <a:rPr lang="ru-RU" dirty="0"/>
              <a:t>определяет в зависимости от истинности выражения в скобках, какая часть кода будет выполняться. </a:t>
            </a:r>
            <a:endParaRPr lang="en-US" dirty="0"/>
          </a:p>
          <a:p>
            <a:r>
              <a:rPr lang="en-US" b="1" dirty="0"/>
              <a:t>switch-case: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Оператор выбора, который выбирает для выполнения один раздел из списка кандидатов, сравнивая их с выражением в скобках.</a:t>
            </a:r>
          </a:p>
          <a:p>
            <a:r>
              <a:rPr lang="ru-RU" b="1" dirty="0"/>
              <a:t>оператор </a:t>
            </a:r>
            <a:r>
              <a:rPr lang="en-US" b="1" dirty="0"/>
              <a:t>“?:”: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Возвращает одно из двух значений в зависимости от истинности выражения перед </a:t>
            </a:r>
            <a:r>
              <a:rPr lang="en-US" dirty="0"/>
              <a:t>“</a:t>
            </a:r>
            <a:r>
              <a:rPr lang="ru-RU" dirty="0"/>
              <a:t>?</a:t>
            </a:r>
            <a:r>
              <a:rPr lang="en-US" dirty="0"/>
              <a:t>”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FFA5B-B03D-47F4-80DF-E206F3EE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310"/>
            <a:ext cx="7729728" cy="1188720"/>
          </a:xfrm>
        </p:spPr>
        <p:txBody>
          <a:bodyPr/>
          <a:lstStyle/>
          <a:p>
            <a:r>
              <a:rPr lang="ru-RU" dirty="0"/>
              <a:t>Циклы в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B013E-9F32-4239-9ADA-6A314217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10748"/>
            <a:ext cx="7729728" cy="53472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([инициализация счетчика]; [условие]; [изменение счетчика])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 // действия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</a:t>
            </a:r>
            <a:r>
              <a:rPr lang="ru-RU" dirty="0"/>
              <a:t>действия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 ([</a:t>
            </a:r>
            <a:r>
              <a:rPr lang="ru-RU" dirty="0"/>
              <a:t>условие</a:t>
            </a:r>
            <a:r>
              <a:rPr lang="en-US" dirty="0"/>
              <a:t>]);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while ([</a:t>
            </a:r>
            <a:r>
              <a:rPr lang="ru-RU" dirty="0"/>
              <a:t>условие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</a:t>
            </a:r>
            <a:r>
              <a:rPr lang="ru-RU" dirty="0"/>
              <a:t>действия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foreach ([</a:t>
            </a:r>
            <a:r>
              <a:rPr lang="ru-RU" dirty="0"/>
              <a:t>инициализация элемента</a:t>
            </a:r>
            <a:r>
              <a:rPr lang="en-US" dirty="0"/>
              <a:t>] in [</a:t>
            </a:r>
            <a:r>
              <a:rPr lang="ru-RU" dirty="0"/>
              <a:t>коллекция</a:t>
            </a:r>
            <a:r>
              <a:rPr lang="en-US" dirty="0"/>
              <a:t>])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ru-RU" dirty="0"/>
              <a:t>     </a:t>
            </a:r>
            <a:r>
              <a:rPr lang="en-US" dirty="0"/>
              <a:t>//</a:t>
            </a:r>
            <a:r>
              <a:rPr lang="ru-RU" dirty="0"/>
              <a:t>действие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24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C6CCF-F9DF-4705-9E85-D38304CC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1670"/>
            <a:ext cx="7729728" cy="1188720"/>
          </a:xfrm>
        </p:spPr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7497F-90FB-4727-B0AA-358FD573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02296"/>
            <a:ext cx="7729728" cy="47840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Иногда возникает ситуация, когда требуется выйти из цикла, не дожидаясь его завершения. В этом случае мы можем воспользоваться оператором </a:t>
            </a:r>
            <a:r>
              <a:rPr lang="ru-RU" b="1" dirty="0" err="1"/>
              <a:t>break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nn-NO" dirty="0"/>
              <a:t>for (int i = 0; i &lt; 9; i++)</a:t>
            </a:r>
          </a:p>
          <a:p>
            <a:pPr marL="0" indent="0">
              <a:buNone/>
            </a:pPr>
            <a:r>
              <a:rPr lang="nn-NO" dirty="0"/>
              <a:t>{</a:t>
            </a:r>
          </a:p>
          <a:p>
            <a:pPr marL="0" indent="0">
              <a:buNone/>
            </a:pPr>
            <a:r>
              <a:rPr lang="nn-NO" dirty="0"/>
              <a:t>    if (i == 5)</a:t>
            </a:r>
          </a:p>
          <a:p>
            <a:pPr marL="0" indent="0">
              <a:buNone/>
            </a:pPr>
            <a:r>
              <a:rPr lang="nn-NO" dirty="0"/>
              <a:t>        break;</a:t>
            </a:r>
          </a:p>
          <a:p>
            <a:pPr marL="0" indent="0">
              <a:buNone/>
            </a:pPr>
            <a:r>
              <a:rPr lang="nn-NO" dirty="0"/>
              <a:t>    Console.WriteLine(i);</a:t>
            </a:r>
          </a:p>
          <a:p>
            <a:pPr marL="0" indent="0">
              <a:buNone/>
            </a:pPr>
            <a:r>
              <a:rPr lang="nn-NO" dirty="0"/>
              <a:t>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  если мы хотим, чтобы при проверке цикл не завершался, а просто пропускал текущую итерацию. Для этого мы можем воспользоваться оператором </a:t>
            </a:r>
            <a:r>
              <a:rPr lang="ru-RU" b="1" dirty="0" err="1"/>
              <a:t>continue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nn-NO" dirty="0"/>
              <a:t>for (int i = 0; i &lt; 9; i++)</a:t>
            </a:r>
          </a:p>
          <a:p>
            <a:pPr marL="0" indent="0">
              <a:buNone/>
            </a:pPr>
            <a:r>
              <a:rPr lang="nn-NO" dirty="0"/>
              <a:t>{</a:t>
            </a:r>
          </a:p>
          <a:p>
            <a:pPr marL="0" indent="0">
              <a:buNone/>
            </a:pPr>
            <a:r>
              <a:rPr lang="nn-NO" dirty="0"/>
              <a:t>    if (i == 5)</a:t>
            </a:r>
          </a:p>
          <a:p>
            <a:pPr marL="0" indent="0">
              <a:buNone/>
            </a:pPr>
            <a:r>
              <a:rPr lang="nn-NO" dirty="0"/>
              <a:t>        continue;</a:t>
            </a:r>
          </a:p>
          <a:p>
            <a:pPr marL="0" indent="0">
              <a:buNone/>
            </a:pPr>
            <a:r>
              <a:rPr lang="nn-NO" dirty="0"/>
              <a:t>    Console.WriteLine(i);</a:t>
            </a:r>
          </a:p>
          <a:p>
            <a:pPr marL="0" indent="0">
              <a:buNone/>
            </a:pPr>
            <a:r>
              <a:rPr lang="nn-NO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61189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322</TotalTime>
  <Words>687</Words>
  <Application>Microsoft Office PowerPoint</Application>
  <PresentationFormat>Широкоэкранный</PresentationFormat>
  <Paragraphs>96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Посылка</vt:lpstr>
      <vt:lpstr>Модификаторы доступа. Условия и циклы</vt:lpstr>
      <vt:lpstr>Типы данных</vt:lpstr>
      <vt:lpstr>Числовые типы данных</vt:lpstr>
      <vt:lpstr>Модификаторы доступа</vt:lpstr>
      <vt:lpstr>Условия в c#</vt:lpstr>
      <vt:lpstr>Циклы в C#</vt:lpstr>
      <vt:lpstr>Операторы break и 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Модификаторы доступа. Условия и циклы</dc:title>
  <dc:creator>Валерия Лешкова</dc:creator>
  <cp:lastModifiedBy>Валерия Лешкова</cp:lastModifiedBy>
  <cp:revision>8</cp:revision>
  <dcterms:created xsi:type="dcterms:W3CDTF">2018-11-21T08:28:03Z</dcterms:created>
  <dcterms:modified xsi:type="dcterms:W3CDTF">2018-11-21T17:02:48Z</dcterms:modified>
</cp:coreProperties>
</file>