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7B61D-F636-4024-AD15-09D5CEF108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F5AD01C-70C1-4CC1-9ED6-2D5BD9D93CBD}">
      <dgm:prSet phldrT="[Текст]"/>
      <dgm:spPr/>
      <dgm:t>
        <a:bodyPr/>
        <a:lstStyle/>
        <a:p>
          <a:r>
            <a:rPr lang="ru-RU" dirty="0"/>
            <a:t>Базовые типы</a:t>
          </a:r>
        </a:p>
      </dgm:t>
    </dgm:pt>
    <dgm:pt modelId="{BA2C25A0-B751-45C4-84F7-22CE954BA487}" type="parTrans" cxnId="{56EAE96C-A807-43A5-8EF4-70E91BBA24C6}">
      <dgm:prSet/>
      <dgm:spPr/>
      <dgm:t>
        <a:bodyPr/>
        <a:lstStyle/>
        <a:p>
          <a:endParaRPr lang="ru-RU"/>
        </a:p>
      </dgm:t>
    </dgm:pt>
    <dgm:pt modelId="{4A26965A-FAA3-45E7-8FC5-1336812284A2}" type="sibTrans" cxnId="{56EAE96C-A807-43A5-8EF4-70E91BBA24C6}">
      <dgm:prSet/>
      <dgm:spPr/>
      <dgm:t>
        <a:bodyPr/>
        <a:lstStyle/>
        <a:p>
          <a:endParaRPr lang="ru-RU"/>
        </a:p>
      </dgm:t>
    </dgm:pt>
    <dgm:pt modelId="{A796227D-4423-456F-87E9-F79E0A6DB751}">
      <dgm:prSet phldrT="[Текст]"/>
      <dgm:spPr/>
      <dgm:t>
        <a:bodyPr/>
        <a:lstStyle/>
        <a:p>
          <a:r>
            <a:rPr lang="ru-RU" dirty="0"/>
            <a:t>Типы данных, присущие языку		 </a:t>
          </a:r>
        </a:p>
      </dgm:t>
    </dgm:pt>
    <dgm:pt modelId="{B431F9FB-FEBF-4CBB-A486-CFA7592BCFC1}" type="parTrans" cxnId="{F036BF2D-4840-40D8-8686-D2CF649F1564}">
      <dgm:prSet/>
      <dgm:spPr/>
      <dgm:t>
        <a:bodyPr/>
        <a:lstStyle/>
        <a:p>
          <a:endParaRPr lang="ru-RU"/>
        </a:p>
      </dgm:t>
    </dgm:pt>
    <dgm:pt modelId="{100B7F09-9123-494B-92B7-86EC98063C5C}" type="sibTrans" cxnId="{F036BF2D-4840-40D8-8686-D2CF649F1564}">
      <dgm:prSet/>
      <dgm:spPr/>
      <dgm:t>
        <a:bodyPr/>
        <a:lstStyle/>
        <a:p>
          <a:endParaRPr lang="ru-RU"/>
        </a:p>
      </dgm:t>
    </dgm:pt>
    <dgm:pt modelId="{461E18E4-99A2-4045-9292-96676F9935E6}">
      <dgm:prSet phldrT="[Текст]"/>
      <dgm:spPr/>
      <dgm:t>
        <a:bodyPr/>
        <a:lstStyle/>
        <a:p>
          <a:r>
            <a:rPr lang="ru-RU" dirty="0"/>
            <a:t>Классы</a:t>
          </a:r>
        </a:p>
      </dgm:t>
    </dgm:pt>
    <dgm:pt modelId="{2480D9E1-4375-4264-97ED-A48024B7D8CC}" type="parTrans" cxnId="{7372F640-4A44-4351-893D-ACE8CA906085}">
      <dgm:prSet/>
      <dgm:spPr/>
      <dgm:t>
        <a:bodyPr/>
        <a:lstStyle/>
        <a:p>
          <a:endParaRPr lang="ru-RU"/>
        </a:p>
      </dgm:t>
    </dgm:pt>
    <dgm:pt modelId="{1F9B8849-462E-439E-8480-C34C62BD7275}" type="sibTrans" cxnId="{7372F640-4A44-4351-893D-ACE8CA906085}">
      <dgm:prSet/>
      <dgm:spPr/>
      <dgm:t>
        <a:bodyPr/>
        <a:lstStyle/>
        <a:p>
          <a:endParaRPr lang="ru-RU"/>
        </a:p>
      </dgm:t>
    </dgm:pt>
    <dgm:pt modelId="{FE238E86-1E80-4CF9-88F0-70092BCACD5E}">
      <dgm:prSet phldrT="[Текст]"/>
      <dgm:spPr/>
      <dgm:t>
        <a:bodyPr/>
        <a:lstStyle/>
        <a:p>
          <a:r>
            <a:rPr lang="ru-RU" dirty="0"/>
            <a:t>Написанные программистом собственные типы данных</a:t>
          </a:r>
        </a:p>
      </dgm:t>
    </dgm:pt>
    <dgm:pt modelId="{A3E864DB-5B73-4445-96D4-0D88E6AA2567}" type="parTrans" cxnId="{5BCF979E-D27B-41EE-B64D-40B46E886972}">
      <dgm:prSet/>
      <dgm:spPr/>
      <dgm:t>
        <a:bodyPr/>
        <a:lstStyle/>
        <a:p>
          <a:endParaRPr lang="ru-RU"/>
        </a:p>
      </dgm:t>
    </dgm:pt>
    <dgm:pt modelId="{D6E9646C-893D-40C4-9A36-E915C875BCAF}" type="sibTrans" cxnId="{5BCF979E-D27B-41EE-B64D-40B46E886972}">
      <dgm:prSet/>
      <dgm:spPr/>
      <dgm:t>
        <a:bodyPr/>
        <a:lstStyle/>
        <a:p>
          <a:endParaRPr lang="ru-RU"/>
        </a:p>
      </dgm:t>
    </dgm:pt>
    <dgm:pt modelId="{CA1A9D8A-DB14-4356-A94B-99D26A3C1C37}" type="pres">
      <dgm:prSet presAssocID="{E527B61D-F636-4024-AD15-09D5CEF108DE}" presName="linear" presStyleCnt="0">
        <dgm:presLayoutVars>
          <dgm:animLvl val="lvl"/>
          <dgm:resizeHandles val="exact"/>
        </dgm:presLayoutVars>
      </dgm:prSet>
      <dgm:spPr/>
    </dgm:pt>
    <dgm:pt modelId="{3742CD90-8B8D-47E6-9AEF-51096EDAA191}" type="pres">
      <dgm:prSet presAssocID="{5F5AD01C-70C1-4CC1-9ED6-2D5BD9D93C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4594F0-4061-4EE4-A627-44149096C8AF}" type="pres">
      <dgm:prSet presAssocID="{5F5AD01C-70C1-4CC1-9ED6-2D5BD9D93CBD}" presName="childText" presStyleLbl="revTx" presStyleIdx="0" presStyleCnt="2">
        <dgm:presLayoutVars>
          <dgm:bulletEnabled val="1"/>
        </dgm:presLayoutVars>
      </dgm:prSet>
      <dgm:spPr/>
    </dgm:pt>
    <dgm:pt modelId="{DEF714CA-9100-4CE9-8DB2-2277FAD6FA51}" type="pres">
      <dgm:prSet presAssocID="{461E18E4-99A2-4045-9292-96676F9935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02AACA-C358-4739-A15F-3A49D63189A0}" type="pres">
      <dgm:prSet presAssocID="{461E18E4-99A2-4045-9292-96676F9935E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36BF2D-4840-40D8-8686-D2CF649F1564}" srcId="{5F5AD01C-70C1-4CC1-9ED6-2D5BD9D93CBD}" destId="{A796227D-4423-456F-87E9-F79E0A6DB751}" srcOrd="0" destOrd="0" parTransId="{B431F9FB-FEBF-4CBB-A486-CFA7592BCFC1}" sibTransId="{100B7F09-9123-494B-92B7-86EC98063C5C}"/>
    <dgm:cxn modelId="{7372F640-4A44-4351-893D-ACE8CA906085}" srcId="{E527B61D-F636-4024-AD15-09D5CEF108DE}" destId="{461E18E4-99A2-4045-9292-96676F9935E6}" srcOrd="1" destOrd="0" parTransId="{2480D9E1-4375-4264-97ED-A48024B7D8CC}" sibTransId="{1F9B8849-462E-439E-8480-C34C62BD7275}"/>
    <dgm:cxn modelId="{56EAE96C-A807-43A5-8EF4-70E91BBA24C6}" srcId="{E527B61D-F636-4024-AD15-09D5CEF108DE}" destId="{5F5AD01C-70C1-4CC1-9ED6-2D5BD9D93CBD}" srcOrd="0" destOrd="0" parTransId="{BA2C25A0-B751-45C4-84F7-22CE954BA487}" sibTransId="{4A26965A-FAA3-45E7-8FC5-1336812284A2}"/>
    <dgm:cxn modelId="{410C087E-A51D-44D8-B423-494E8C3476DB}" type="presOf" srcId="{FE238E86-1E80-4CF9-88F0-70092BCACD5E}" destId="{CD02AACA-C358-4739-A15F-3A49D63189A0}" srcOrd="0" destOrd="0" presId="urn:microsoft.com/office/officeart/2005/8/layout/vList2"/>
    <dgm:cxn modelId="{AEC3298A-1F62-4D0E-832F-84FD9E57C909}" type="presOf" srcId="{E527B61D-F636-4024-AD15-09D5CEF108DE}" destId="{CA1A9D8A-DB14-4356-A94B-99D26A3C1C37}" srcOrd="0" destOrd="0" presId="urn:microsoft.com/office/officeart/2005/8/layout/vList2"/>
    <dgm:cxn modelId="{8A969798-A7AC-45EE-8285-DF96D40AF1F1}" type="presOf" srcId="{461E18E4-99A2-4045-9292-96676F9935E6}" destId="{DEF714CA-9100-4CE9-8DB2-2277FAD6FA51}" srcOrd="0" destOrd="0" presId="urn:microsoft.com/office/officeart/2005/8/layout/vList2"/>
    <dgm:cxn modelId="{5BCF979E-D27B-41EE-B64D-40B46E886972}" srcId="{461E18E4-99A2-4045-9292-96676F9935E6}" destId="{FE238E86-1E80-4CF9-88F0-70092BCACD5E}" srcOrd="0" destOrd="0" parTransId="{A3E864DB-5B73-4445-96D4-0D88E6AA2567}" sibTransId="{D6E9646C-893D-40C4-9A36-E915C875BCAF}"/>
    <dgm:cxn modelId="{26404F9F-9EBA-46B2-9F58-65FFC2736670}" type="presOf" srcId="{5F5AD01C-70C1-4CC1-9ED6-2D5BD9D93CBD}" destId="{3742CD90-8B8D-47E6-9AEF-51096EDAA191}" srcOrd="0" destOrd="0" presId="urn:microsoft.com/office/officeart/2005/8/layout/vList2"/>
    <dgm:cxn modelId="{8087B4A9-84F9-4F27-A643-FFC7E4E2F333}" type="presOf" srcId="{A796227D-4423-456F-87E9-F79E0A6DB751}" destId="{594594F0-4061-4EE4-A627-44149096C8AF}" srcOrd="0" destOrd="0" presId="urn:microsoft.com/office/officeart/2005/8/layout/vList2"/>
    <dgm:cxn modelId="{75B80293-4D46-46D3-88C1-9872DEE72DA9}" type="presParOf" srcId="{CA1A9D8A-DB14-4356-A94B-99D26A3C1C37}" destId="{3742CD90-8B8D-47E6-9AEF-51096EDAA191}" srcOrd="0" destOrd="0" presId="urn:microsoft.com/office/officeart/2005/8/layout/vList2"/>
    <dgm:cxn modelId="{D2EE386A-1AB2-46A0-9046-4B28B80F479D}" type="presParOf" srcId="{CA1A9D8A-DB14-4356-A94B-99D26A3C1C37}" destId="{594594F0-4061-4EE4-A627-44149096C8AF}" srcOrd="1" destOrd="0" presId="urn:microsoft.com/office/officeart/2005/8/layout/vList2"/>
    <dgm:cxn modelId="{61EEED46-AE72-429D-ABBF-C38502563457}" type="presParOf" srcId="{CA1A9D8A-DB14-4356-A94B-99D26A3C1C37}" destId="{DEF714CA-9100-4CE9-8DB2-2277FAD6FA51}" srcOrd="2" destOrd="0" presId="urn:microsoft.com/office/officeart/2005/8/layout/vList2"/>
    <dgm:cxn modelId="{D9DED218-291D-45C4-BA47-D80E95F57CEF}" type="presParOf" srcId="{CA1A9D8A-DB14-4356-A94B-99D26A3C1C37}" destId="{CD02AACA-C358-4739-A15F-3A49D63189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2CD90-8B8D-47E6-9AEF-51096EDAA191}">
      <dsp:nvSpPr>
        <dsp:cNvPr id="0" name=""/>
        <dsp:cNvSpPr/>
      </dsp:nvSpPr>
      <dsp:spPr>
        <a:xfrm>
          <a:off x="0" y="31697"/>
          <a:ext cx="77311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Базовые типы</a:t>
          </a:r>
        </a:p>
      </dsp:txBody>
      <dsp:txXfrm>
        <a:off x="39809" y="71506"/>
        <a:ext cx="7651507" cy="735872"/>
      </dsp:txXfrm>
    </dsp:sp>
    <dsp:sp modelId="{594594F0-4061-4EE4-A627-44149096C8AF}">
      <dsp:nvSpPr>
        <dsp:cNvPr id="0" name=""/>
        <dsp:cNvSpPr/>
      </dsp:nvSpPr>
      <dsp:spPr>
        <a:xfrm>
          <a:off x="0" y="847187"/>
          <a:ext cx="773112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700" kern="1200" dirty="0"/>
            <a:t>Типы данных, присущие языку		 </a:t>
          </a:r>
        </a:p>
      </dsp:txBody>
      <dsp:txXfrm>
        <a:off x="0" y="847187"/>
        <a:ext cx="7731125" cy="563040"/>
      </dsp:txXfrm>
    </dsp:sp>
    <dsp:sp modelId="{DEF714CA-9100-4CE9-8DB2-2277FAD6FA51}">
      <dsp:nvSpPr>
        <dsp:cNvPr id="0" name=""/>
        <dsp:cNvSpPr/>
      </dsp:nvSpPr>
      <dsp:spPr>
        <a:xfrm>
          <a:off x="0" y="1410227"/>
          <a:ext cx="77311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Классы</a:t>
          </a:r>
        </a:p>
      </dsp:txBody>
      <dsp:txXfrm>
        <a:off x="39809" y="1450036"/>
        <a:ext cx="7651507" cy="735872"/>
      </dsp:txXfrm>
    </dsp:sp>
    <dsp:sp modelId="{CD02AACA-C358-4739-A15F-3A49D63189A0}">
      <dsp:nvSpPr>
        <dsp:cNvPr id="0" name=""/>
        <dsp:cNvSpPr/>
      </dsp:nvSpPr>
      <dsp:spPr>
        <a:xfrm>
          <a:off x="0" y="2225717"/>
          <a:ext cx="7731125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4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700" kern="1200" dirty="0"/>
            <a:t>Написанные программистом собственные типы данных</a:t>
          </a:r>
        </a:p>
      </dsp:txBody>
      <dsp:txXfrm>
        <a:off x="0" y="2225717"/>
        <a:ext cx="7731125" cy="84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71D0F-89E3-4BAA-9C37-3AAD45D1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Синтаксис языка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5B750-C9FF-411B-8253-CB0DE7471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Типы данных, операторы, выражения</a:t>
            </a:r>
          </a:p>
          <a:p>
            <a:r>
              <a:rPr lang="ru-RU" dirty="0"/>
              <a:t>+</a:t>
            </a:r>
          </a:p>
          <a:p>
            <a:r>
              <a:rPr lang="ru-RU" dirty="0"/>
              <a:t>Отладка в среде </a:t>
            </a:r>
            <a:r>
              <a:rPr lang="en-US" dirty="0"/>
              <a:t>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2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76D6-3EB4-4EF9-BA51-4A08AC77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в языке </a:t>
            </a:r>
            <a:r>
              <a:rPr lang="en-US" dirty="0"/>
              <a:t>C#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1134B8-DF00-4733-A654-2CB698032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595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8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E057C541-F535-4CE3-A805-DEAA8499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Размерные типы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7C47DF3-E579-4E81-97A1-29B662C6C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Размерные типы содержат реальные данные и, следовательно, не могут быть равны </a:t>
            </a:r>
            <a:r>
              <a:rPr lang="ru-RU" dirty="0" err="1"/>
              <a:t>null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Примеры: </a:t>
            </a:r>
            <a:r>
              <a:rPr lang="en-US" dirty="0"/>
              <a:t>int, long, char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18B08DF-0261-4391-B798-C3C2A483AA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Ссылочные типы содержат ссылки на области памяти, выделенные под данные в памяти компьютера, могут быть равны</a:t>
            </a:r>
            <a:r>
              <a:rPr lang="en-US" dirty="0"/>
              <a:t> null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Примеры: </a:t>
            </a:r>
            <a:r>
              <a:rPr lang="en-US" dirty="0"/>
              <a:t>string, List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75A1C6-CC0C-4DC1-8E0C-23C7DE387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Ссылочные типы данных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CFCDA-BB41-489D-8D14-D593DA45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</a:t>
            </a:r>
          </a:p>
        </p:txBody>
      </p:sp>
    </p:spTree>
    <p:extLst>
      <p:ext uri="{BB962C8B-B14F-4D97-AF65-F5344CB8AC3E}">
        <p14:creationId xmlns:p14="http://schemas.microsoft.com/office/powerpoint/2010/main" val="20931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08D7256-7E94-4470-8883-1E76311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выражения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5EBDF57-7AF1-4CCC-8421-6F8D7F28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Операторы – символы, указывающие, какие операции (математические операции, индексирование, вызов функции и т. д.) следует выполнять в выражении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Операнды – объекты, над которыми выполняются операции.</a:t>
            </a:r>
          </a:p>
          <a:p>
            <a:pPr marL="0" indent="0">
              <a:buNone/>
            </a:pPr>
            <a:r>
              <a:rPr lang="ru-RU" dirty="0"/>
              <a:t>Выражения – часть кода, состоящая из операторов и операндов.</a:t>
            </a:r>
          </a:p>
        </p:txBody>
      </p:sp>
    </p:spTree>
    <p:extLst>
      <p:ext uri="{BB962C8B-B14F-4D97-AF65-F5344CB8AC3E}">
        <p14:creationId xmlns:p14="http://schemas.microsoft.com/office/powerpoint/2010/main" val="375390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9AD1A-5FA4-43E6-B3E5-57085F4B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D2962-8B0D-4405-8177-95336578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9749"/>
            <a:ext cx="8277838" cy="4219956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x.m</a:t>
            </a:r>
            <a:r>
              <a:rPr lang="ru-RU" dirty="0"/>
              <a:t>. Доступ к членам</a:t>
            </a:r>
          </a:p>
          <a:p>
            <a:r>
              <a:rPr lang="ru-RU" dirty="0"/>
              <a:t>x(...). Вызов метода и делегата</a:t>
            </a:r>
          </a:p>
          <a:p>
            <a:r>
              <a:rPr lang="ru-RU" dirty="0"/>
              <a:t>x[...]. Доступ к массиву и индексатору</a:t>
            </a:r>
          </a:p>
          <a:p>
            <a:r>
              <a:rPr lang="ru-RU" dirty="0"/>
              <a:t>x++. Постфиксный инкремент</a:t>
            </a:r>
          </a:p>
          <a:p>
            <a:r>
              <a:rPr lang="ru-RU" dirty="0"/>
              <a:t>x--. Постфиксный декремент</a:t>
            </a:r>
          </a:p>
          <a:p>
            <a:r>
              <a:rPr lang="ru-RU" dirty="0" err="1"/>
              <a:t>new</a:t>
            </a:r>
            <a:r>
              <a:rPr lang="ru-RU" dirty="0"/>
              <a:t> T(...). Создание объекта и делегата</a:t>
            </a:r>
          </a:p>
          <a:p>
            <a:r>
              <a:rPr lang="ru-RU" dirty="0" err="1"/>
              <a:t>new</a:t>
            </a:r>
            <a:r>
              <a:rPr lang="ru-RU" dirty="0"/>
              <a:t> T(...){...}. Создание объекта с инициализатором</a:t>
            </a:r>
          </a:p>
          <a:p>
            <a:r>
              <a:rPr lang="ru-RU" dirty="0" err="1"/>
              <a:t>new</a:t>
            </a:r>
            <a:r>
              <a:rPr lang="ru-RU" dirty="0"/>
              <a:t> {...}. Анонимный инициализатор объекта</a:t>
            </a:r>
          </a:p>
          <a:p>
            <a:r>
              <a:rPr lang="ru-RU" dirty="0" err="1"/>
              <a:t>new</a:t>
            </a:r>
            <a:r>
              <a:rPr lang="ru-RU" dirty="0"/>
              <a:t> T[...]. Создание массива</a:t>
            </a:r>
          </a:p>
          <a:p>
            <a:r>
              <a:rPr lang="ru-RU" dirty="0" err="1"/>
              <a:t>typeof</a:t>
            </a:r>
            <a:r>
              <a:rPr lang="ru-RU" dirty="0"/>
              <a:t>(T): Получение </a:t>
            </a:r>
            <a:r>
              <a:rPr lang="ru-RU" dirty="0" err="1"/>
              <a:t>Type</a:t>
            </a:r>
            <a:r>
              <a:rPr lang="ru-RU" dirty="0"/>
              <a:t> для объекта T</a:t>
            </a:r>
          </a:p>
          <a:p>
            <a:r>
              <a:rPr lang="ru-RU" dirty="0" err="1"/>
              <a:t>checked</a:t>
            </a:r>
            <a:r>
              <a:rPr lang="ru-RU" dirty="0"/>
              <a:t>(x). Вычисление выражения в проверенном контексте</a:t>
            </a:r>
          </a:p>
          <a:p>
            <a:r>
              <a:rPr lang="ru-RU" dirty="0" err="1"/>
              <a:t>unchecked</a:t>
            </a:r>
            <a:r>
              <a:rPr lang="ru-RU" dirty="0"/>
              <a:t>(x). Вычисление выражения в непроверенном контексте</a:t>
            </a:r>
          </a:p>
          <a:p>
            <a:r>
              <a:rPr lang="ru-RU" dirty="0" err="1"/>
              <a:t>default</a:t>
            </a:r>
            <a:r>
              <a:rPr lang="ru-RU" dirty="0"/>
              <a:t>(T). Получение значения по умолчанию для типа T</a:t>
            </a:r>
          </a:p>
          <a:p>
            <a:r>
              <a:rPr lang="ru-RU" dirty="0" err="1"/>
              <a:t>delegate</a:t>
            </a:r>
            <a:r>
              <a:rPr lang="ru-RU" dirty="0"/>
              <a:t> {...}. Анонимная функция (анонимный метод)</a:t>
            </a:r>
          </a:p>
        </p:txBody>
      </p:sp>
    </p:spTree>
    <p:extLst>
      <p:ext uri="{BB962C8B-B14F-4D97-AF65-F5344CB8AC3E}">
        <p14:creationId xmlns:p14="http://schemas.microsoft.com/office/powerpoint/2010/main" val="5131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7C607-6005-4399-B486-E975B251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 и мультипликативные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A4F3B-18BE-4378-AEB4-14B59A15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8775"/>
            <a:ext cx="7729728" cy="4120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Унарный:</a:t>
            </a:r>
          </a:p>
          <a:p>
            <a:r>
              <a:rPr lang="ru-RU" dirty="0"/>
              <a:t>+x. Тождественность</a:t>
            </a:r>
          </a:p>
          <a:p>
            <a:r>
              <a:rPr lang="ru-RU" dirty="0"/>
              <a:t>-x. Отрицание</a:t>
            </a:r>
          </a:p>
          <a:p>
            <a:r>
              <a:rPr lang="ru-RU" dirty="0"/>
              <a:t>!x. Логическое отрицание</a:t>
            </a:r>
          </a:p>
          <a:p>
            <a:r>
              <a:rPr lang="ru-RU" dirty="0"/>
              <a:t>~x. Поразрядное отрицание</a:t>
            </a:r>
          </a:p>
          <a:p>
            <a:r>
              <a:rPr lang="ru-RU" dirty="0"/>
              <a:t>++x. Префиксный инкремент</a:t>
            </a:r>
          </a:p>
          <a:p>
            <a:r>
              <a:rPr lang="ru-RU" dirty="0"/>
              <a:t>--x. Префиксный декремент</a:t>
            </a:r>
          </a:p>
          <a:p>
            <a:r>
              <a:rPr lang="ru-RU" dirty="0"/>
              <a:t>(T)x. Явное преобразование x в тип T</a:t>
            </a:r>
          </a:p>
          <a:p>
            <a:r>
              <a:rPr lang="ru-RU" dirty="0" err="1"/>
              <a:t>await</a:t>
            </a:r>
            <a:r>
              <a:rPr lang="ru-RU" dirty="0"/>
              <a:t> x: Асинхронное ожидание завершения x</a:t>
            </a:r>
          </a:p>
          <a:p>
            <a:pPr marL="0" indent="0">
              <a:buNone/>
            </a:pPr>
            <a:r>
              <a:rPr lang="ru-RU" b="1" dirty="0"/>
              <a:t>Мультипликативный:</a:t>
            </a:r>
          </a:p>
          <a:p>
            <a:r>
              <a:rPr lang="ru-RU" dirty="0"/>
              <a:t>x * y. Умножение</a:t>
            </a:r>
          </a:p>
          <a:p>
            <a:r>
              <a:rPr lang="ru-RU" dirty="0"/>
              <a:t>x / y. Деление</a:t>
            </a:r>
          </a:p>
          <a:p>
            <a:r>
              <a:rPr lang="ru-RU" dirty="0"/>
              <a:t>x % y. Остаток от деления</a:t>
            </a:r>
          </a:p>
        </p:txBody>
      </p:sp>
    </p:spTree>
    <p:extLst>
      <p:ext uri="{BB962C8B-B14F-4D97-AF65-F5344CB8AC3E}">
        <p14:creationId xmlns:p14="http://schemas.microsoft.com/office/powerpoint/2010/main" val="3961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F1F1-ACB6-4065-A3C8-5750064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6D0F0-62D5-428D-A1BF-F3080D03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2513"/>
            <a:ext cx="7729728" cy="40675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Аддитивный:</a:t>
            </a:r>
          </a:p>
          <a:p>
            <a:r>
              <a:rPr lang="ru-RU" dirty="0"/>
              <a:t>x + y. Сложение, объединение строк, объединение делегатов</a:t>
            </a:r>
          </a:p>
          <a:p>
            <a:r>
              <a:rPr lang="ru-RU" dirty="0"/>
              <a:t>x – y. Вычитание, удаление делегатов</a:t>
            </a:r>
          </a:p>
          <a:p>
            <a:pPr marL="0" indent="0">
              <a:buNone/>
            </a:pPr>
            <a:r>
              <a:rPr lang="ru-RU" b="1" dirty="0"/>
              <a:t>Сдвиг:</a:t>
            </a:r>
          </a:p>
          <a:p>
            <a:r>
              <a:rPr lang="ru-RU" dirty="0"/>
              <a:t>x &lt;&lt; y. Сдвиг влево</a:t>
            </a:r>
          </a:p>
          <a:p>
            <a:r>
              <a:rPr lang="ru-RU" dirty="0"/>
              <a:t>x &gt;&gt; y. Сдвиг вправо</a:t>
            </a:r>
          </a:p>
          <a:p>
            <a:pPr marL="0" indent="0">
              <a:buNone/>
            </a:pPr>
            <a:r>
              <a:rPr lang="ru-RU" b="1" dirty="0"/>
              <a:t>Тестирования типа и относительные:</a:t>
            </a:r>
          </a:p>
          <a:p>
            <a:r>
              <a:rPr lang="ru-RU" dirty="0"/>
              <a:t>x &lt; y. Меньше, чем</a:t>
            </a:r>
          </a:p>
          <a:p>
            <a:r>
              <a:rPr lang="ru-RU" dirty="0"/>
              <a:t>x &gt; y. Больше, чем</a:t>
            </a:r>
          </a:p>
          <a:p>
            <a:r>
              <a:rPr lang="ru-RU" dirty="0"/>
              <a:t>x &lt;= y. Меньше или равно</a:t>
            </a:r>
          </a:p>
          <a:p>
            <a:r>
              <a:rPr lang="ru-RU" dirty="0"/>
              <a:t>x &gt;= y. Больше или равно</a:t>
            </a:r>
          </a:p>
          <a:p>
            <a:r>
              <a:rPr lang="ru-RU" dirty="0"/>
              <a:t>x </a:t>
            </a:r>
            <a:r>
              <a:rPr lang="ru-RU" dirty="0" err="1"/>
              <a:t>is</a:t>
            </a:r>
            <a:r>
              <a:rPr lang="ru-RU" dirty="0"/>
              <a:t> T: Возвращает </a:t>
            </a:r>
            <a:r>
              <a:rPr lang="ru-RU" dirty="0" err="1"/>
              <a:t>true</a:t>
            </a:r>
            <a:r>
              <a:rPr lang="ru-RU" dirty="0"/>
              <a:t>, если x является T, или </a:t>
            </a:r>
            <a:r>
              <a:rPr lang="ru-RU" dirty="0" err="1"/>
              <a:t>false</a:t>
            </a:r>
            <a:r>
              <a:rPr lang="ru-RU" dirty="0"/>
              <a:t> в противном случае</a:t>
            </a:r>
          </a:p>
          <a:p>
            <a:r>
              <a:rPr lang="ru-RU" dirty="0"/>
              <a:t>x </a:t>
            </a:r>
            <a:r>
              <a:rPr lang="ru-RU" dirty="0" err="1"/>
              <a:t>as</a:t>
            </a:r>
            <a:r>
              <a:rPr lang="ru-RU" dirty="0"/>
              <a:t> T: Возвращает x с типом T, или </a:t>
            </a:r>
            <a:r>
              <a:rPr lang="ru-RU" dirty="0" err="1"/>
              <a:t>null</a:t>
            </a:r>
            <a:r>
              <a:rPr lang="ru-RU" dirty="0"/>
              <a:t> если x не является T</a:t>
            </a:r>
          </a:p>
        </p:txBody>
      </p:sp>
    </p:spTree>
    <p:extLst>
      <p:ext uri="{BB962C8B-B14F-4D97-AF65-F5344CB8AC3E}">
        <p14:creationId xmlns:p14="http://schemas.microsoft.com/office/powerpoint/2010/main" val="35186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DAB2A-C337-4EDB-8E1C-0DC262F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376EA-CD80-4483-B358-363C8056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0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Равенство:</a:t>
            </a:r>
          </a:p>
          <a:p>
            <a:r>
              <a:rPr lang="ru-RU" dirty="0"/>
              <a:t>x == y. Равенство</a:t>
            </a:r>
          </a:p>
          <a:p>
            <a:r>
              <a:rPr lang="ru-RU" dirty="0"/>
              <a:t>x != y. Неравенство</a:t>
            </a:r>
          </a:p>
          <a:p>
            <a:pPr marL="0" indent="0">
              <a:buNone/>
            </a:pPr>
            <a:r>
              <a:rPr lang="ru-RU" b="1" dirty="0"/>
              <a:t>Логическое И:</a:t>
            </a:r>
          </a:p>
          <a:p>
            <a:r>
              <a:rPr lang="ru-RU" dirty="0"/>
              <a:t>x &amp; y. Поразрядное И для операндов целочисленного типа, логическое И для операндов логического типа</a:t>
            </a:r>
          </a:p>
          <a:p>
            <a:pPr marL="0" indent="0">
              <a:buNone/>
            </a:pPr>
            <a:r>
              <a:rPr lang="ru-RU" b="1" dirty="0"/>
              <a:t>Логическое исключающее ИЛИ:</a:t>
            </a:r>
          </a:p>
          <a:p>
            <a:r>
              <a:rPr lang="ru-RU" dirty="0"/>
              <a:t>x ^ y. Поразрядное исключающее ИЛИ для операндов целочисленного типа, логическое исключающее ИЛИ для операндов логического типа</a:t>
            </a:r>
          </a:p>
          <a:p>
            <a:pPr marL="0" indent="0">
              <a:buNone/>
            </a:pPr>
            <a:r>
              <a:rPr lang="ru-RU" b="1"/>
              <a:t>Логическое ИЛИ:</a:t>
            </a:r>
            <a:endParaRPr lang="ru-RU" b="1" dirty="0"/>
          </a:p>
          <a:p>
            <a:r>
              <a:rPr lang="ru-RU" dirty="0"/>
              <a:t>x | y. Поразрядное ИЛИ для операндов целочисленного типа, логическое ИЛИ для операндов логического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720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159</TotalTime>
  <Words>491</Words>
  <Application>Microsoft Office PowerPoint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Синтаксис языка C#</vt:lpstr>
      <vt:lpstr>Типы данных в языке C#</vt:lpstr>
      <vt:lpstr>Базовые типы</vt:lpstr>
      <vt:lpstr>Операторы и выражения</vt:lpstr>
      <vt:lpstr>Основные операторы</vt:lpstr>
      <vt:lpstr>Унарные и мультипликативные операторы</vt:lpstr>
      <vt:lpstr>Прочие операторы</vt:lpstr>
      <vt:lpstr>Прочие 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языка C#</dc:title>
  <dc:creator>Валерия Лешкова</dc:creator>
  <cp:lastModifiedBy>Валерия Лешкова</cp:lastModifiedBy>
  <cp:revision>10</cp:revision>
  <dcterms:created xsi:type="dcterms:W3CDTF">2018-11-14T10:24:07Z</dcterms:created>
  <dcterms:modified xsi:type="dcterms:W3CDTF">2018-11-14T13:03:43Z</dcterms:modified>
</cp:coreProperties>
</file>