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34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8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09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5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03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13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0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6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8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1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45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789E27-F750-422E-8AE7-161014B6FE3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47CC55-BB9C-4109-931D-BB277C003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api/system.math?view=netframework-4.7.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A6B59-0832-4707-A84B-BCA4B9AEB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Арифметические операции. Форматированный 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4AD1B9-9C80-4EC3-988C-082643AA0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32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39C9-0602-4A1B-A6FC-D12D2783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Ассоциативность операторов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0EC00-D3AE-46D4-A6B7-F4800C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Когда операции имеют один и тот же приоритет, порядок вычисления определяется ассоциативностью операторов. В зависимости от ассоциативности есть два типа операторов:</a:t>
            </a:r>
          </a:p>
          <a:p>
            <a:r>
              <a:rPr lang="ru-RU" dirty="0" err="1"/>
              <a:t>Левоассоциативные</a:t>
            </a:r>
            <a:r>
              <a:rPr lang="ru-RU" dirty="0"/>
              <a:t> операторы, которые выполняются слева направо</a:t>
            </a:r>
          </a:p>
          <a:p>
            <a:r>
              <a:rPr lang="ru-RU" dirty="0" err="1"/>
              <a:t>Правоассоциативные</a:t>
            </a:r>
            <a:r>
              <a:rPr lang="ru-RU" dirty="0"/>
              <a:t> операторы, которые выполняются справа налево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арифметические операторы (кроме префиксного инкремента и декремента) являются </a:t>
            </a:r>
            <a:r>
              <a:rPr lang="ru-RU" dirty="0" err="1"/>
              <a:t>левоассоциативными</a:t>
            </a:r>
            <a:r>
              <a:rPr lang="ru-RU" dirty="0"/>
              <a:t>, то есть выполняются слева направо.</a:t>
            </a:r>
          </a:p>
          <a:p>
            <a:pPr marL="0" indent="0">
              <a:buNone/>
            </a:pPr>
            <a:r>
              <a:rPr lang="ru-RU" dirty="0"/>
              <a:t>Т.е. в предыдущем примере результатом будет являться </a:t>
            </a:r>
            <a:r>
              <a:rPr lang="ru-RU" b="1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410718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D8F80-A72D-4E32-B1EC-34ACAF1D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Math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0A0A43-0521-4D0C-BE7A-44689098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константы и статические методы для тригонометрических, логарифмических и иных общих математических функций.</a:t>
            </a:r>
          </a:p>
          <a:p>
            <a:r>
              <a:rPr lang="ru-RU" dirty="0"/>
              <a:t>Документация доступна по ссылке: </a:t>
            </a:r>
            <a:r>
              <a:rPr lang="en-US" dirty="0">
                <a:hlinkClick r:id="rId2"/>
              </a:rPr>
              <a:t>https://docs.microsoft.com/ru-ru/dotnet/api/system.math?view=netframework-4.7.2</a:t>
            </a:r>
            <a:endParaRPr lang="ru-RU" dirty="0"/>
          </a:p>
          <a:p>
            <a:r>
              <a:rPr lang="ru-RU" dirty="0"/>
              <a:t>Часто используемые методы: </a:t>
            </a:r>
            <a:r>
              <a:rPr lang="en-US" dirty="0"/>
              <a:t>Pow(), Sqrt(), Max(), Min(),  Abs(), Round(),  </a:t>
            </a:r>
            <a:r>
              <a:rPr lang="en-US" dirty="0" err="1"/>
              <a:t>Acos</a:t>
            </a:r>
            <a:r>
              <a:rPr lang="en-US" dirty="0"/>
              <a:t>(), </a:t>
            </a:r>
            <a:r>
              <a:rPr lang="en-US" dirty="0" err="1"/>
              <a:t>Asin</a:t>
            </a:r>
            <a:r>
              <a:rPr lang="en-US" dirty="0"/>
              <a:t>(), </a:t>
            </a:r>
            <a:r>
              <a:rPr lang="en-US" dirty="0" err="1"/>
              <a:t>Atan</a:t>
            </a:r>
            <a:r>
              <a:rPr lang="en-US" dirty="0"/>
              <a:t>(), Cos(), Sin(), Tan(), Log()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18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FB0EC-5F29-4AF4-A048-DB179D90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Форматированный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94623-D723-40B1-AEF7-437C4F5A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Рассмотрим перевод числа в строковый тип и вывод его в консоль в заданном виде. </a:t>
            </a:r>
            <a:r>
              <a:rPr lang="ru-RU" sz="2400" dirty="0" err="1"/>
              <a:t>В</a:t>
            </a:r>
            <a:r>
              <a:rPr lang="ru-RU" sz="2400" dirty="0"/>
              <a:t> дальнейших примерах будем использовать метод </a:t>
            </a:r>
            <a:r>
              <a:rPr lang="en-US" sz="2400" dirty="0" err="1"/>
              <a:t>String.Format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66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845CA-232C-43ED-8623-3F100794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5846"/>
            <a:ext cx="7729728" cy="1188720"/>
          </a:xfrm>
        </p:spPr>
        <p:txBody>
          <a:bodyPr/>
          <a:lstStyle/>
          <a:p>
            <a:r>
              <a:rPr lang="ru-RU" dirty="0"/>
              <a:t>Цифры после и перед точкой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2BE92-395E-4C01-8636-35820F8E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943" y="1575582"/>
            <a:ext cx="10353820" cy="51065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Выведем, например, в консоль вещественное число с фиксированным количеством знаков после запятой. Допустим, их должно быть 2, т.е. на выходе мы хотим получить число в формате 0.00:</a:t>
            </a:r>
          </a:p>
          <a:p>
            <a:r>
              <a:rPr lang="en-US" dirty="0" err="1"/>
              <a:t>String.Format</a:t>
            </a:r>
            <a:r>
              <a:rPr lang="en-US" dirty="0"/>
              <a:t>("{0:0.00}", 123.4567);      // "123.46"</a:t>
            </a:r>
          </a:p>
          <a:p>
            <a:r>
              <a:rPr lang="en-US" dirty="0" err="1"/>
              <a:t>String.Format</a:t>
            </a:r>
            <a:r>
              <a:rPr lang="en-US" dirty="0"/>
              <a:t>("{0:0.00}", 123.4);         // "123.40"</a:t>
            </a:r>
          </a:p>
          <a:p>
            <a:r>
              <a:rPr lang="en-US" dirty="0" err="1"/>
              <a:t>String.Format</a:t>
            </a:r>
            <a:r>
              <a:rPr lang="en-US" dirty="0"/>
              <a:t>("{0:0.00}", 123.0);         // "123.00"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получения строки с переменным количеством знаков используется символ "#". Чтобы на выходе получить строку, в которой количество десятичных знаков будет не более двух, используйте шаблон "0.##".</a:t>
            </a:r>
          </a:p>
          <a:p>
            <a:r>
              <a:rPr lang="ru-RU" dirty="0" err="1">
                <a:latin typeface="Gill Sans MT (Основной текст)"/>
              </a:rPr>
              <a:t>String.Format</a:t>
            </a:r>
            <a:r>
              <a:rPr lang="ru-RU" dirty="0">
                <a:latin typeface="Gill Sans MT (Основной текст)"/>
              </a:rPr>
              <a:t>("{0:0.##}", 123.4567);      // "123.46"</a:t>
            </a:r>
          </a:p>
          <a:p>
            <a:r>
              <a:rPr lang="ru-RU" dirty="0" err="1">
                <a:latin typeface="Gill Sans MT (Основной текст)"/>
              </a:rPr>
              <a:t>String.Format</a:t>
            </a:r>
            <a:r>
              <a:rPr lang="ru-RU" dirty="0">
                <a:latin typeface="Gill Sans MT (Основной текст)"/>
              </a:rPr>
              <a:t>("{0:0.##}", 123.4);         // "123.4"</a:t>
            </a:r>
          </a:p>
          <a:p>
            <a:r>
              <a:rPr lang="ru-RU" dirty="0" err="1">
                <a:latin typeface="Gill Sans MT (Основной текст)"/>
              </a:rPr>
              <a:t>String.Format</a:t>
            </a:r>
            <a:r>
              <a:rPr lang="ru-RU" dirty="0">
                <a:latin typeface="Gill Sans MT (Основной текст)"/>
              </a:rPr>
              <a:t>("{0:0.##}", 123.0);         // "123"</a:t>
            </a:r>
          </a:p>
          <a:p>
            <a:pPr marL="0" indent="0">
              <a:buNone/>
            </a:pPr>
            <a:r>
              <a:rPr lang="ru-RU" dirty="0"/>
              <a:t>Если на выходе нужно получить строку, в которой число знаков перед точкой будет не менее заданного числа, используйте шаблон, в котором указывается столько нулей перед точкой, сколько символов должно быть минимально.</a:t>
            </a:r>
          </a:p>
          <a:p>
            <a:r>
              <a:rPr lang="ru-RU" dirty="0" err="1">
                <a:latin typeface="Gill Sans MT (Основной текст)"/>
              </a:rPr>
              <a:t>String.Format</a:t>
            </a:r>
            <a:r>
              <a:rPr lang="ru-RU" dirty="0">
                <a:latin typeface="Gill Sans MT (Основной текст)"/>
              </a:rPr>
              <a:t>("{0:00.0}", 123.4567);      // "123.5"</a:t>
            </a:r>
          </a:p>
          <a:p>
            <a:r>
              <a:rPr lang="ru-RU" dirty="0" err="1">
                <a:latin typeface="Gill Sans MT (Основной текст)"/>
              </a:rPr>
              <a:t>String.Format</a:t>
            </a:r>
            <a:r>
              <a:rPr lang="ru-RU" dirty="0">
                <a:latin typeface="Gill Sans MT (Основной текст)"/>
              </a:rPr>
              <a:t>("{0:00.0}", 23.4567);       // "23.5"</a:t>
            </a:r>
          </a:p>
          <a:p>
            <a:r>
              <a:rPr lang="ru-RU" dirty="0" err="1">
                <a:latin typeface="Gill Sans MT (Основной текст)"/>
              </a:rPr>
              <a:t>String.Format</a:t>
            </a:r>
            <a:r>
              <a:rPr lang="ru-RU" dirty="0">
                <a:latin typeface="Gill Sans MT (Основной текст)"/>
              </a:rPr>
              <a:t>("{0:00.0}", 3.4567);        // "03.5"</a:t>
            </a:r>
          </a:p>
          <a:p>
            <a:r>
              <a:rPr lang="ru-RU" dirty="0" err="1">
                <a:latin typeface="Gill Sans MT (Основной текст)"/>
              </a:rPr>
              <a:t>String.Format</a:t>
            </a:r>
            <a:r>
              <a:rPr lang="ru-RU" dirty="0">
                <a:latin typeface="Gill Sans MT (Основной текст)"/>
              </a:rPr>
              <a:t>("{0:00.0}", -3.4567);       // "-03.5"</a:t>
            </a:r>
          </a:p>
        </p:txBody>
      </p:sp>
    </p:spTree>
    <p:extLst>
      <p:ext uri="{BB962C8B-B14F-4D97-AF65-F5344CB8AC3E}">
        <p14:creationId xmlns:p14="http://schemas.microsoft.com/office/powerpoint/2010/main" val="374464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A93F9-F63D-40E3-9719-F0EE06CD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Разделители тысяч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1CC4F-F7FA-4CC0-95C6-25639D96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в строках явно отделять тысячи, к обычному шаблону слева добавляется "0," (ноль с запятой). К примеру, шаблон "0,0.0" позволяет получить строку, в которой явно отделяются тысячи, а число символов после точки будет не более одного.</a:t>
            </a:r>
          </a:p>
          <a:p>
            <a:endParaRPr lang="ru-RU" dirty="0"/>
          </a:p>
          <a:p>
            <a:r>
              <a:rPr lang="ru-RU" dirty="0" err="1">
                <a:latin typeface="Gill Sans MT (Основной текст)"/>
              </a:rPr>
              <a:t>String.Format</a:t>
            </a:r>
            <a:r>
              <a:rPr lang="ru-RU" dirty="0">
                <a:latin typeface="Gill Sans MT (Основной текст)"/>
              </a:rPr>
              <a:t>("{0:0,0.0}", 12345.67);     // "12,345.7"</a:t>
            </a:r>
          </a:p>
          <a:p>
            <a:r>
              <a:rPr lang="ru-RU" dirty="0" err="1">
                <a:latin typeface="Gill Sans MT (Основной текст)"/>
              </a:rPr>
              <a:t>String.Format</a:t>
            </a:r>
            <a:r>
              <a:rPr lang="ru-RU" dirty="0">
                <a:latin typeface="Gill Sans MT (Основной текст)"/>
              </a:rPr>
              <a:t>("{0:0,0}", 12345.67);       // "12,346"</a:t>
            </a:r>
          </a:p>
        </p:txBody>
      </p:sp>
    </p:spTree>
    <p:extLst>
      <p:ext uri="{BB962C8B-B14F-4D97-AF65-F5344CB8AC3E}">
        <p14:creationId xmlns:p14="http://schemas.microsoft.com/office/powerpoint/2010/main" val="70415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F8FBC-FAEE-4330-A405-AF4E048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к занятию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7647F-8A54-4633-A9FA-707EB776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и главный: зачем используется метод </a:t>
            </a:r>
            <a:r>
              <a:rPr lang="en-US" dirty="0"/>
              <a:t>Convert </a:t>
            </a:r>
            <a:r>
              <a:rPr lang="ru-RU" dirty="0"/>
              <a:t>при считывании числового значения с консоли?</a:t>
            </a:r>
          </a:p>
          <a:p>
            <a:r>
              <a:rPr lang="ru-RU" dirty="0"/>
              <a:t>Второй и не самый главный, состоящий из трех: Что такое операции? Что такое операнды? Что такое операторы?</a:t>
            </a:r>
          </a:p>
          <a:p>
            <a:r>
              <a:rPr lang="ru-RU" dirty="0"/>
              <a:t>Третий и на самом деле пятый: Какие операторы вы помните с предыдущих занятий?</a:t>
            </a:r>
          </a:p>
        </p:txBody>
      </p:sp>
    </p:spTree>
    <p:extLst>
      <p:ext uri="{BB962C8B-B14F-4D97-AF65-F5344CB8AC3E}">
        <p14:creationId xmlns:p14="http://schemas.microsoft.com/office/powerpoint/2010/main" val="23910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89791-9A6E-4BD4-875E-B0DF02E6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217" y="1117973"/>
            <a:ext cx="8305566" cy="1188720"/>
          </a:xfrm>
        </p:spPr>
        <p:txBody>
          <a:bodyPr/>
          <a:lstStyle/>
          <a:p>
            <a:r>
              <a:rPr lang="ru-RU" dirty="0"/>
              <a:t>Арифметические операции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8059F7-831D-4C15-8F52-958D1B70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языке </a:t>
            </a:r>
            <a:r>
              <a:rPr lang="en-US" dirty="0"/>
              <a:t>C#</a:t>
            </a:r>
            <a:r>
              <a:rPr lang="ru-RU" dirty="0"/>
              <a:t> используются большинство арифметических операций, применяемых в других языках программирования. </a:t>
            </a:r>
          </a:p>
          <a:p>
            <a:pPr marL="0" indent="0">
              <a:buNone/>
            </a:pPr>
            <a:r>
              <a:rPr lang="ru-RU" dirty="0"/>
              <a:t>Операторы бывают </a:t>
            </a:r>
            <a:r>
              <a:rPr lang="ru-RU" b="1" dirty="0"/>
              <a:t>унарные </a:t>
            </a:r>
            <a:r>
              <a:rPr lang="ru-RU" dirty="0"/>
              <a:t>(выполняют операции над одним операндом: ++, --), </a:t>
            </a:r>
            <a:r>
              <a:rPr lang="ru-RU" b="1" dirty="0"/>
              <a:t>бинарные </a:t>
            </a:r>
            <a:r>
              <a:rPr lang="ru-RU" dirty="0"/>
              <a:t>(выполняют операции над двумя операндами: +, %) и </a:t>
            </a:r>
            <a:r>
              <a:rPr lang="ru-RU" b="1" dirty="0"/>
              <a:t>тернарные </a:t>
            </a:r>
            <a:r>
              <a:rPr lang="ru-RU" dirty="0"/>
              <a:t>(выполняют, соответственно, операции над тремя операндами: ?</a:t>
            </a:r>
            <a:r>
              <a:rPr lang="ru-RU" dirty="0">
                <a:sym typeface="Wingdings" panose="05000000000000000000" pitchFamily="2" charset="2"/>
              </a:rPr>
              <a:t>: ) 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качестве операндов может выступать переменная или константа (число).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66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B8086-E348-4515-B375-5756A58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48" y="1133504"/>
            <a:ext cx="8375904" cy="1188720"/>
          </a:xfrm>
        </p:spPr>
        <p:txBody>
          <a:bodyPr/>
          <a:lstStyle/>
          <a:p>
            <a:r>
              <a:rPr lang="ru-RU" dirty="0"/>
              <a:t>Унарные арифметические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1CA55D-1F0F-4B3E-987C-890833E5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22513"/>
            <a:ext cx="7729728" cy="3101983"/>
          </a:xfrm>
        </p:spPr>
        <p:txBody>
          <a:bodyPr/>
          <a:lstStyle/>
          <a:p>
            <a:r>
              <a:rPr lang="ru-RU" dirty="0"/>
              <a:t>Инкремент (++):</a:t>
            </a:r>
          </a:p>
          <a:p>
            <a:pPr marL="0" indent="0">
              <a:buNone/>
            </a:pPr>
            <a:r>
              <a:rPr lang="ru-RU" dirty="0"/>
              <a:t>Бывает </a:t>
            </a:r>
            <a:r>
              <a:rPr lang="ru-RU" b="1" dirty="0"/>
              <a:t>префиксный </a:t>
            </a:r>
            <a:r>
              <a:rPr lang="ru-RU" dirty="0"/>
              <a:t>(</a:t>
            </a:r>
            <a:r>
              <a:rPr lang="en-US" dirty="0"/>
              <a:t>++x) </a:t>
            </a:r>
            <a:r>
              <a:rPr lang="ru-RU" dirty="0"/>
              <a:t>и </a:t>
            </a:r>
            <a:r>
              <a:rPr lang="ru-RU" b="1" dirty="0"/>
              <a:t>постфиксный </a:t>
            </a:r>
            <a:r>
              <a:rPr lang="ru-RU" dirty="0"/>
              <a:t>(</a:t>
            </a:r>
            <a:r>
              <a:rPr lang="en-US" dirty="0"/>
              <a:t>x++)</a:t>
            </a:r>
            <a:r>
              <a:rPr lang="ru-RU" dirty="0"/>
              <a:t>. Оба случая инкремента увеличивают значение операнда на 1 с некоторым отличием. Префиксный инкремент сначала увеличивает значение операнда, а после возвращает его значение. Постфиксный наоборот – сначала возвращает значение операнда, а потом увеличивает его значение.</a:t>
            </a:r>
          </a:p>
          <a:p>
            <a:r>
              <a:rPr lang="ru-RU" dirty="0"/>
              <a:t>Декремент (--):</a:t>
            </a:r>
          </a:p>
          <a:p>
            <a:pPr marL="0" indent="0">
              <a:buNone/>
            </a:pPr>
            <a:r>
              <a:rPr lang="ru-RU" dirty="0"/>
              <a:t>Также существует в префиксной (--</a:t>
            </a:r>
            <a:r>
              <a:rPr lang="en-US" dirty="0"/>
              <a:t>x</a:t>
            </a:r>
            <a:r>
              <a:rPr lang="ru-RU" dirty="0"/>
              <a:t>) и постфиксной (</a:t>
            </a:r>
            <a:r>
              <a:rPr lang="en-US" dirty="0"/>
              <a:t>x--</a:t>
            </a:r>
            <a:r>
              <a:rPr lang="ru-RU" dirty="0"/>
              <a:t>) форме. Отличия при этом такие же, как и у инкремента</a:t>
            </a:r>
          </a:p>
        </p:txBody>
      </p:sp>
    </p:spTree>
    <p:extLst>
      <p:ext uri="{BB962C8B-B14F-4D97-AF65-F5344CB8AC3E}">
        <p14:creationId xmlns:p14="http://schemas.microsoft.com/office/powerpoint/2010/main" val="40872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6C861-D746-4768-9803-95AA642E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454" y="936557"/>
            <a:ext cx="8207092" cy="1188720"/>
          </a:xfrm>
        </p:spPr>
        <p:txBody>
          <a:bodyPr/>
          <a:lstStyle/>
          <a:p>
            <a:r>
              <a:rPr lang="ru-RU" dirty="0"/>
              <a:t>Бинарные арифметические операции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D26D6-3DA8-422A-9F34-E40344FD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1170"/>
            <a:ext cx="7729728" cy="403742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Сложение двух операндов (+):</a:t>
            </a:r>
          </a:p>
          <a:p>
            <a:pPr marL="0" indent="0">
              <a:buNone/>
            </a:pPr>
            <a:r>
              <a:rPr lang="en-US" dirty="0">
                <a:latin typeface="Gill Sans MT (Основной текст)"/>
              </a:rPr>
              <a:t>int x = 10;</a:t>
            </a:r>
          </a:p>
          <a:p>
            <a:pPr marL="0" indent="0">
              <a:buNone/>
            </a:pPr>
            <a:r>
              <a:rPr lang="en-US" dirty="0">
                <a:latin typeface="Gill Sans MT (Основной текст)"/>
              </a:rPr>
              <a:t>int z = x + 12; // 22</a:t>
            </a:r>
            <a:endParaRPr lang="ru-RU" dirty="0">
              <a:latin typeface="Gill Sans MT (Основной текст)"/>
            </a:endParaRPr>
          </a:p>
          <a:p>
            <a:r>
              <a:rPr lang="ru-RU" dirty="0"/>
              <a:t>Вычитание двух операндов (-):</a:t>
            </a:r>
          </a:p>
          <a:p>
            <a:pPr marL="0" indent="0">
              <a:buNone/>
            </a:pPr>
            <a:r>
              <a:rPr lang="en-US" dirty="0">
                <a:latin typeface="Gill Sans MT (Основной текст)"/>
              </a:rPr>
              <a:t>int x = 10;</a:t>
            </a:r>
          </a:p>
          <a:p>
            <a:pPr marL="0" indent="0">
              <a:buNone/>
            </a:pPr>
            <a:r>
              <a:rPr lang="en-US" dirty="0">
                <a:latin typeface="Gill Sans MT (Основной текст)"/>
              </a:rPr>
              <a:t>int z = x - 6; // 4</a:t>
            </a:r>
            <a:endParaRPr lang="ru-RU" dirty="0">
              <a:latin typeface="Gill Sans MT (Основной текст)"/>
            </a:endParaRPr>
          </a:p>
          <a:p>
            <a:r>
              <a:rPr lang="ru-RU" dirty="0">
                <a:latin typeface="Corbel (Основной текст)"/>
              </a:rPr>
              <a:t>Умножение двух операндов (*):</a:t>
            </a:r>
          </a:p>
          <a:p>
            <a:pPr marL="0" indent="0">
              <a:buNone/>
            </a:pPr>
            <a:r>
              <a:rPr lang="en-US" dirty="0">
                <a:latin typeface="Gill Sans MT (Основной текст)"/>
              </a:rPr>
              <a:t>int x = 10;</a:t>
            </a:r>
          </a:p>
          <a:p>
            <a:pPr marL="0" indent="0">
              <a:buNone/>
            </a:pPr>
            <a:r>
              <a:rPr lang="en-US" dirty="0">
                <a:latin typeface="Gill Sans MT (Основной текст)"/>
              </a:rPr>
              <a:t>int z = x * 5; // 50</a:t>
            </a:r>
            <a:endParaRPr lang="ru-RU" dirty="0">
              <a:latin typeface="Gill Sans MT (Основной текст)"/>
            </a:endParaRPr>
          </a:p>
          <a:p>
            <a:r>
              <a:rPr lang="ru-RU" dirty="0"/>
              <a:t>Остаток от деления (%):</a:t>
            </a:r>
          </a:p>
          <a:p>
            <a:pPr marL="0" indent="0">
              <a:buNone/>
            </a:pPr>
            <a:r>
              <a:rPr lang="ru-RU" dirty="0" err="1">
                <a:latin typeface="Gill Sans MT (Основной текст)"/>
              </a:rPr>
              <a:t>double</a:t>
            </a:r>
            <a:r>
              <a:rPr lang="ru-RU" dirty="0">
                <a:latin typeface="Gill Sans MT (Основной текст)"/>
              </a:rPr>
              <a:t> x = 10.0;</a:t>
            </a:r>
          </a:p>
          <a:p>
            <a:pPr marL="0" indent="0">
              <a:buNone/>
            </a:pPr>
            <a:r>
              <a:rPr lang="ru-RU" dirty="0" err="1">
                <a:latin typeface="Gill Sans MT (Основной текст)"/>
              </a:rPr>
              <a:t>double</a:t>
            </a:r>
            <a:r>
              <a:rPr lang="ru-RU" dirty="0">
                <a:latin typeface="Gill Sans MT (Основной текст)"/>
              </a:rPr>
              <a:t> z = x % 4.0; //2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92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304F-94A3-4AF1-AD72-76F63C28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0883"/>
            <a:ext cx="7729728" cy="1188720"/>
          </a:xfrm>
        </p:spPr>
        <p:txBody>
          <a:bodyPr/>
          <a:lstStyle/>
          <a:p>
            <a:r>
              <a:rPr lang="ru-RU" dirty="0"/>
              <a:t>Отдельный слайд для деления (</a:t>
            </a:r>
            <a:r>
              <a:rPr lang="en-US" dirty="0"/>
              <a:t>/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D20D4-28FB-40CC-ADE8-8935362DC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5071"/>
            <a:ext cx="7729728" cy="45016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Gill Sans MT (Основной текст)"/>
              </a:rPr>
              <a:t>int</a:t>
            </a:r>
            <a:r>
              <a:rPr lang="ru-RU" dirty="0">
                <a:latin typeface="Gill Sans MT (Основной текст)"/>
              </a:rPr>
              <a:t> x = 10;</a:t>
            </a:r>
          </a:p>
          <a:p>
            <a:pPr marL="0" indent="0">
              <a:buNone/>
            </a:pPr>
            <a:r>
              <a:rPr lang="ru-RU" dirty="0" err="1">
                <a:latin typeface="Gill Sans MT (Основной текст)"/>
              </a:rPr>
              <a:t>int</a:t>
            </a:r>
            <a:r>
              <a:rPr lang="ru-RU" dirty="0">
                <a:latin typeface="Gill Sans MT (Основной текст)"/>
              </a:rPr>
              <a:t> z = x / 5; // 2</a:t>
            </a:r>
          </a:p>
          <a:p>
            <a:pPr marL="0" indent="0">
              <a:buNone/>
            </a:pPr>
            <a:r>
              <a:rPr lang="ru-RU" dirty="0" err="1">
                <a:latin typeface="Gill Sans MT (Основной текст)"/>
              </a:rPr>
              <a:t>double</a:t>
            </a:r>
            <a:r>
              <a:rPr lang="ru-RU" dirty="0">
                <a:latin typeface="Gill Sans MT (Основной текст)"/>
              </a:rPr>
              <a:t> a = 10;</a:t>
            </a:r>
          </a:p>
          <a:p>
            <a:pPr marL="0" indent="0">
              <a:buNone/>
            </a:pPr>
            <a:r>
              <a:rPr lang="ru-RU" dirty="0" err="1">
                <a:latin typeface="Gill Sans MT (Основной текст)"/>
              </a:rPr>
              <a:t>double</a:t>
            </a:r>
            <a:r>
              <a:rPr lang="ru-RU" dirty="0">
                <a:latin typeface="Gill Sans MT (Основной текст)"/>
              </a:rPr>
              <a:t> b = 3;</a:t>
            </a:r>
          </a:p>
          <a:p>
            <a:pPr marL="0" indent="0">
              <a:buNone/>
            </a:pPr>
            <a:r>
              <a:rPr lang="ru-RU" dirty="0" err="1">
                <a:latin typeface="Gill Sans MT (Основной текст)"/>
              </a:rPr>
              <a:t>double</a:t>
            </a:r>
            <a:r>
              <a:rPr lang="ru-RU" dirty="0">
                <a:latin typeface="Gill Sans MT (Основной текст)"/>
              </a:rPr>
              <a:t> c = a / b; // 3.33333333</a:t>
            </a:r>
          </a:p>
          <a:p>
            <a:r>
              <a:rPr lang="ru-RU" dirty="0"/>
              <a:t>При делении стоит учитывать, что если оба операнда представляют целые числа, то результат также будет округляться до целого числа:</a:t>
            </a:r>
          </a:p>
          <a:p>
            <a:pPr marL="0" indent="0">
              <a:buNone/>
            </a:pPr>
            <a:r>
              <a:rPr lang="ru-RU" dirty="0" err="1">
                <a:latin typeface="Gill Sans MT (Основной текст)"/>
              </a:rPr>
              <a:t>double</a:t>
            </a:r>
            <a:r>
              <a:rPr lang="ru-RU" dirty="0">
                <a:latin typeface="Gill Sans MT (Основной текст)"/>
              </a:rPr>
              <a:t> z = 10 /  4; //результат равен 2</a:t>
            </a:r>
          </a:p>
          <a:p>
            <a:r>
              <a:rPr lang="ru-RU" dirty="0"/>
              <a:t>Несмотря на то, что результат операции в итоге помещается в переменную типа </a:t>
            </a:r>
            <a:r>
              <a:rPr lang="ru-RU" dirty="0" err="1"/>
              <a:t>double</a:t>
            </a:r>
            <a:r>
              <a:rPr lang="ru-RU" dirty="0"/>
              <a:t>, которая позволяет сохранить дробную часть, но в самой </a:t>
            </a:r>
            <a:r>
              <a:rPr lang="ru-RU" dirty="0" err="1"/>
              <a:t>опеации</a:t>
            </a:r>
            <a:r>
              <a:rPr lang="ru-RU" dirty="0"/>
              <a:t> участвуют два литерала, которые по умолчанию рассматриваются как объекты </a:t>
            </a:r>
            <a:r>
              <a:rPr lang="ru-RU" dirty="0" err="1"/>
              <a:t>int</a:t>
            </a:r>
            <a:r>
              <a:rPr lang="ru-RU" dirty="0"/>
              <a:t>, то есть целые числа, и результат то же будет целочисленный.</a:t>
            </a:r>
          </a:p>
          <a:p>
            <a:r>
              <a:rPr lang="ru-RU" dirty="0"/>
              <a:t>Для выхода из этой ситуации необходимо определять литералы или переменные, участвующие в операции, именно как типы </a:t>
            </a:r>
            <a:r>
              <a:rPr lang="ru-RU" dirty="0" err="1"/>
              <a:t>double</a:t>
            </a:r>
            <a:r>
              <a:rPr lang="ru-RU" dirty="0"/>
              <a:t> или </a:t>
            </a:r>
            <a:r>
              <a:rPr lang="ru-RU" dirty="0" err="1"/>
              <a:t>float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 err="1">
                <a:latin typeface="Gill Sans MT (Основной текст)"/>
              </a:rPr>
              <a:t>double</a:t>
            </a:r>
            <a:r>
              <a:rPr lang="ru-RU" dirty="0">
                <a:latin typeface="Gill Sans MT (Основной текст)"/>
              </a:rPr>
              <a:t> z = 10.0 /  4.0; //результат равен 2.5</a:t>
            </a:r>
          </a:p>
        </p:txBody>
      </p:sp>
    </p:spTree>
    <p:extLst>
      <p:ext uri="{BB962C8B-B14F-4D97-AF65-F5344CB8AC3E}">
        <p14:creationId xmlns:p14="http://schemas.microsoft.com/office/powerpoint/2010/main" val="79923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F2965-6F20-4F15-B7D9-F3259C36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Тернарный оператор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6E3DE-B393-4A52-BC53-FBBCF7C5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068" y="2638044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orbel (Основной текст)"/>
              </a:rPr>
              <a:t>Условный оператор ?:</a:t>
            </a:r>
          </a:p>
          <a:p>
            <a:r>
              <a:rPr lang="ru-RU" dirty="0">
                <a:latin typeface="Corbel (Основной текст)"/>
              </a:rPr>
              <a:t>Тернарный оператор (?) относится к числу самых примечательных в C#. Он представляет собой условный оператор и часто используется вместо определенных видов конструкций </a:t>
            </a:r>
            <a:r>
              <a:rPr lang="ru-RU" dirty="0" err="1">
                <a:latin typeface="Corbel (Основной текст)"/>
              </a:rPr>
              <a:t>if-else</a:t>
            </a:r>
            <a:r>
              <a:rPr lang="ru-RU" dirty="0">
                <a:latin typeface="Corbel (Основной текст)"/>
              </a:rPr>
              <a:t>. Ниже приведена общая форма этого оператора:</a:t>
            </a:r>
          </a:p>
          <a:p>
            <a:r>
              <a:rPr lang="ru-RU" dirty="0">
                <a:latin typeface="Corbel (Основной текст)"/>
              </a:rPr>
              <a:t> </a:t>
            </a:r>
            <a:r>
              <a:rPr lang="ru-RU" b="1" dirty="0">
                <a:latin typeface="Corbel (Основной текст)"/>
              </a:rPr>
              <a:t>Выражение1 ? Выражение2 : </a:t>
            </a:r>
            <a:r>
              <a:rPr lang="ru-RU" b="1" dirty="0" err="1">
                <a:latin typeface="Corbel (Основной текст)"/>
              </a:rPr>
              <a:t>ВыражениеЗ</a:t>
            </a:r>
            <a:r>
              <a:rPr lang="ru-RU" b="1" dirty="0">
                <a:latin typeface="Corbel (Основной текст)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Gill Sans MT (Основной текст)"/>
              </a:rPr>
              <a:t>int b, c; </a:t>
            </a:r>
            <a:endParaRPr lang="ru-RU" dirty="0">
              <a:latin typeface="Gill Sans MT (Основной текст)"/>
            </a:endParaRPr>
          </a:p>
          <a:p>
            <a:pPr marL="0" indent="0">
              <a:buNone/>
            </a:pPr>
            <a:r>
              <a:rPr lang="en-US" dirty="0">
                <a:latin typeface="Gill Sans MT (Основной текст)"/>
              </a:rPr>
              <a:t>c = -4; </a:t>
            </a:r>
            <a:endParaRPr lang="ru-RU" dirty="0">
              <a:latin typeface="Gill Sans MT (Основной текст)"/>
            </a:endParaRPr>
          </a:p>
          <a:p>
            <a:pPr marL="0" indent="0">
              <a:buNone/>
            </a:pPr>
            <a:r>
              <a:rPr lang="en-US" dirty="0">
                <a:latin typeface="Gill Sans MT (Основной текст)"/>
              </a:rPr>
              <a:t>b = c &gt;= 0 ? c : c*c; // b = 16</a:t>
            </a:r>
            <a:endParaRPr lang="ru-RU" dirty="0">
              <a:latin typeface="Gill Sans MT (Основной текст)"/>
            </a:endParaRPr>
          </a:p>
          <a:p>
            <a:pPr marL="0" indent="0">
              <a:buNone/>
            </a:pPr>
            <a:endParaRPr lang="ru-RU" dirty="0">
              <a:latin typeface="Corbel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21105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1B3AF-1B5C-4C2B-8466-EFE8B1AB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66" y="950625"/>
            <a:ext cx="8783867" cy="1188720"/>
          </a:xfrm>
        </p:spPr>
        <p:txBody>
          <a:bodyPr/>
          <a:lstStyle/>
          <a:p>
            <a:r>
              <a:rPr lang="ru-RU" dirty="0"/>
              <a:t>Приоритетность выполнения 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59E6E-C282-4668-87FE-CF1D0EFF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При выполнении сразу нескольких арифметических операций следует учитывать порядок их выполнения. Приоритет операций от наивысшего к низшему: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Инкремент, декремент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Умножение, деление, получение остатка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Сложение, вычитание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Для изменения порядка следования операций применяются скобки.</a:t>
            </a:r>
          </a:p>
        </p:txBody>
      </p:sp>
    </p:spTree>
    <p:extLst>
      <p:ext uri="{BB962C8B-B14F-4D97-AF65-F5344CB8AC3E}">
        <p14:creationId xmlns:p14="http://schemas.microsoft.com/office/powerpoint/2010/main" val="79538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1BAC5-2A29-45D1-B2F3-59A8B5B2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Ассоциативность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3B394A-CCA6-46ED-AFBD-452B2342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операции умножения и деления имеют один и тот же приоритет, но какой тогда результат будет в выражении:</a:t>
            </a:r>
          </a:p>
          <a:p>
            <a:pPr marL="0" indent="0">
              <a:buNone/>
            </a:pPr>
            <a:r>
              <a:rPr lang="ru-RU" sz="3200" b="1" dirty="0" err="1">
                <a:latin typeface="Gill Sans MT (Основной текст)"/>
              </a:rPr>
              <a:t>int</a:t>
            </a:r>
            <a:r>
              <a:rPr lang="ru-RU" sz="3200" b="1" dirty="0">
                <a:latin typeface="Gill Sans MT (Основной текст)"/>
              </a:rPr>
              <a:t> x = 10 / 5 * 2;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40220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98</TotalTime>
  <Words>1059</Words>
  <Application>Microsoft Office PowerPoint</Application>
  <PresentationFormat>Широкоэкранный</PresentationFormat>
  <Paragraphs>89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Corbel</vt:lpstr>
      <vt:lpstr>Corbel (Основной текст)</vt:lpstr>
      <vt:lpstr>Gill Sans MT</vt:lpstr>
      <vt:lpstr>Gill Sans MT (Основной текст)</vt:lpstr>
      <vt:lpstr>Посылка</vt:lpstr>
      <vt:lpstr>Арифметические операции. Форматированный вывод</vt:lpstr>
      <vt:lpstr>Вопросы к занятию</vt:lpstr>
      <vt:lpstr>Арифметические операции в языке C#</vt:lpstr>
      <vt:lpstr>Унарные арифметические операции</vt:lpstr>
      <vt:lpstr>Бинарные арифметические операции </vt:lpstr>
      <vt:lpstr>Отдельный слайд для деления (/)</vt:lpstr>
      <vt:lpstr>Тернарный оператор</vt:lpstr>
      <vt:lpstr>Приоритетность выполнения операций</vt:lpstr>
      <vt:lpstr>Ассоциативность операторов</vt:lpstr>
      <vt:lpstr>Ассоциативность операторов 2</vt:lpstr>
      <vt:lpstr>Класс Math</vt:lpstr>
      <vt:lpstr>Форматированный вывод</vt:lpstr>
      <vt:lpstr>Цифры после и перед точкой</vt:lpstr>
      <vt:lpstr>Разделители тысяч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Арифметические операции. Форматированный ввод</dc:title>
  <dc:creator>Валерия Лешкова</dc:creator>
  <cp:lastModifiedBy>Валерия Лешкова</cp:lastModifiedBy>
  <cp:revision>28</cp:revision>
  <dcterms:created xsi:type="dcterms:W3CDTF">2018-12-05T11:36:20Z</dcterms:created>
  <dcterms:modified xsi:type="dcterms:W3CDTF">2018-12-05T14:25:44Z</dcterms:modified>
</cp:coreProperties>
</file>