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7" r:id="rId12"/>
    <p:sldId id="268"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FB31F07E-E15C-4797-A7E7-2CC51765D6FD}" type="datetimeFigureOut">
              <a:rPr lang="ru-RU" smtClean="0"/>
              <a:t>12.12.2018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39210646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B31F07E-E15C-4797-A7E7-2CC51765D6FD}" type="datetimeFigureOut">
              <a:rPr lang="ru-RU" smtClean="0"/>
              <a:t>12.12.2018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421080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B31F07E-E15C-4797-A7E7-2CC51765D6FD}" type="datetimeFigureOut">
              <a:rPr lang="ru-RU" smtClean="0"/>
              <a:t>12.12.2018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253177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B31F07E-E15C-4797-A7E7-2CC51765D6FD}" type="datetimeFigureOut">
              <a:rPr lang="ru-RU" smtClean="0"/>
              <a:t>12.12.2018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366456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FB31F07E-E15C-4797-A7E7-2CC51765D6FD}" type="datetimeFigureOut">
              <a:rPr lang="ru-RU" smtClean="0"/>
              <a:t>12.12.2018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1804000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FB31F07E-E15C-4797-A7E7-2CC51765D6FD}" type="datetimeFigureOut">
              <a:rPr lang="ru-RU" smtClean="0"/>
              <a:t>12.12.2018</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199458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FB31F07E-E15C-4797-A7E7-2CC51765D6FD}" type="datetimeFigureOut">
              <a:rPr lang="ru-RU" smtClean="0"/>
              <a:t>12.12.2018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E9A67F2-0AB7-41B1-B319-146E91787699}"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44888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B31F07E-E15C-4797-A7E7-2CC51765D6FD}" type="datetimeFigureOut">
              <a:rPr lang="ru-RU" smtClean="0"/>
              <a:t>12.12.2018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239323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1F07E-E15C-4797-A7E7-2CC51765D6FD}" type="datetimeFigureOut">
              <a:rPr lang="ru-RU" smtClean="0"/>
              <a:t>12.12.2018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250029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FB31F07E-E15C-4797-A7E7-2CC51765D6FD}" type="datetimeFigureOut">
              <a:rPr lang="ru-RU" smtClean="0"/>
              <a:t>12.12.2018</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20851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B31F07E-E15C-4797-A7E7-2CC51765D6FD}" type="datetimeFigureOut">
              <a:rPr lang="ru-RU" smtClean="0"/>
              <a:t>12.12.2018</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BE9A67F2-0AB7-41B1-B319-146E91787699}" type="slidenum">
              <a:rPr lang="ru-RU" smtClean="0"/>
              <a:t>‹#›</a:t>
            </a:fld>
            <a:endParaRPr lang="ru-RU"/>
          </a:p>
        </p:txBody>
      </p:sp>
    </p:spTree>
    <p:extLst>
      <p:ext uri="{BB962C8B-B14F-4D97-AF65-F5344CB8AC3E}">
        <p14:creationId xmlns:p14="http://schemas.microsoft.com/office/powerpoint/2010/main" val="152317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B31F07E-E15C-4797-A7E7-2CC51765D6FD}" type="datetimeFigureOut">
              <a:rPr lang="ru-RU" smtClean="0"/>
              <a:t>12.12.2018</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E9A67F2-0AB7-41B1-B319-146E91787699}" type="slidenum">
              <a:rPr lang="ru-RU" smtClean="0"/>
              <a:t>‹#›</a:t>
            </a:fld>
            <a:endParaRPr lang="ru-RU"/>
          </a:p>
        </p:txBody>
      </p:sp>
    </p:spTree>
    <p:extLst>
      <p:ext uri="{BB962C8B-B14F-4D97-AF65-F5344CB8AC3E}">
        <p14:creationId xmlns:p14="http://schemas.microsoft.com/office/powerpoint/2010/main" val="377139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E2B074-6A6B-4FB2-A390-BE382E4F0C69}"/>
              </a:ext>
            </a:extLst>
          </p:cNvPr>
          <p:cNvSpPr>
            <a:spLocks noGrp="1"/>
          </p:cNvSpPr>
          <p:nvPr>
            <p:ph type="ctrTitle"/>
          </p:nvPr>
        </p:nvSpPr>
        <p:spPr/>
        <p:txBody>
          <a:bodyPr/>
          <a:lstStyle/>
          <a:p>
            <a:r>
              <a:rPr lang="ru-RU" dirty="0"/>
              <a:t>Массивы в языке</a:t>
            </a:r>
            <a:r>
              <a:rPr lang="en-US" dirty="0"/>
              <a:t> C#</a:t>
            </a:r>
            <a:endParaRPr lang="ru-RU" dirty="0"/>
          </a:p>
        </p:txBody>
      </p:sp>
      <p:sp>
        <p:nvSpPr>
          <p:cNvPr id="3" name="Подзаголовок 2">
            <a:extLst>
              <a:ext uri="{FF2B5EF4-FFF2-40B4-BE49-F238E27FC236}">
                <a16:creationId xmlns:a16="http://schemas.microsoft.com/office/drawing/2014/main" id="{9458E82A-9313-4CE3-924D-6766F41F23DA}"/>
              </a:ext>
            </a:extLst>
          </p:cNvPr>
          <p:cNvSpPr>
            <a:spLocks noGrp="1"/>
          </p:cNvSpPr>
          <p:nvPr>
            <p:ph type="subTitle" idx="1"/>
          </p:nvPr>
        </p:nvSpPr>
        <p:spPr/>
        <p:txBody>
          <a:bodyPr/>
          <a:lstStyle/>
          <a:p>
            <a:r>
              <a:rPr lang="ru-RU" dirty="0"/>
              <a:t>Создание и обработка одномерных и многомерных массивов. Сортировка, поиск элемента.</a:t>
            </a:r>
          </a:p>
        </p:txBody>
      </p:sp>
    </p:spTree>
    <p:extLst>
      <p:ext uri="{BB962C8B-B14F-4D97-AF65-F5344CB8AC3E}">
        <p14:creationId xmlns:p14="http://schemas.microsoft.com/office/powerpoint/2010/main" val="256910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55940E-DC40-4C67-9BB5-FAB9F5605850}"/>
              </a:ext>
            </a:extLst>
          </p:cNvPr>
          <p:cNvSpPr>
            <a:spLocks noGrp="1"/>
          </p:cNvSpPr>
          <p:nvPr>
            <p:ph type="title"/>
          </p:nvPr>
        </p:nvSpPr>
        <p:spPr/>
        <p:txBody>
          <a:bodyPr/>
          <a:lstStyle/>
          <a:p>
            <a:r>
              <a:rPr lang="ru-RU" dirty="0"/>
              <a:t>Сортировка массива</a:t>
            </a:r>
          </a:p>
        </p:txBody>
      </p:sp>
      <p:sp>
        <p:nvSpPr>
          <p:cNvPr id="3" name="Объект 2">
            <a:extLst>
              <a:ext uri="{FF2B5EF4-FFF2-40B4-BE49-F238E27FC236}">
                <a16:creationId xmlns:a16="http://schemas.microsoft.com/office/drawing/2014/main" id="{6053D72A-AC55-4172-8E8E-BBDF88B68D61}"/>
              </a:ext>
            </a:extLst>
          </p:cNvPr>
          <p:cNvSpPr>
            <a:spLocks noGrp="1"/>
          </p:cNvSpPr>
          <p:nvPr>
            <p:ph idx="1"/>
          </p:nvPr>
        </p:nvSpPr>
        <p:spPr>
          <a:xfrm>
            <a:off x="2231136" y="2433711"/>
            <a:ext cx="7729728" cy="3798277"/>
          </a:xfrm>
        </p:spPr>
        <p:txBody>
          <a:bodyPr>
            <a:normAutofit fontScale="85000" lnSpcReduction="10000"/>
          </a:bodyPr>
          <a:lstStyle/>
          <a:p>
            <a:pPr marL="0" indent="0">
              <a:buNone/>
            </a:pPr>
            <a:r>
              <a:rPr lang="ru-RU" dirty="0"/>
              <a:t>Сортировка массива – упорядочение элементов массива.</a:t>
            </a:r>
          </a:p>
          <a:p>
            <a:pPr marL="0" indent="0">
              <a:buNone/>
            </a:pPr>
            <a:r>
              <a:rPr lang="ru-RU" dirty="0"/>
              <a:t>Виды элементарных сортировок:</a:t>
            </a:r>
          </a:p>
          <a:p>
            <a:r>
              <a:rPr lang="ru-RU" b="1" dirty="0" err="1"/>
              <a:t>Selection</a:t>
            </a:r>
            <a:r>
              <a:rPr lang="ru-RU" b="1" dirty="0"/>
              <a:t> </a:t>
            </a:r>
            <a:r>
              <a:rPr lang="ru-RU" b="1" dirty="0" err="1"/>
              <a:t>sort</a:t>
            </a:r>
            <a:r>
              <a:rPr lang="ru-RU" b="1" dirty="0"/>
              <a:t> (сортировка выбором) </a:t>
            </a:r>
            <a:r>
              <a:rPr lang="ru-RU" dirty="0"/>
              <a:t>– суть алгоритма заключается в проходе по массиву от начала до конца в поиске минимального элемента массива и перемещении его в начало. Сложность такого алгоритма O(n2).</a:t>
            </a:r>
          </a:p>
          <a:p>
            <a:r>
              <a:rPr lang="ru-RU" b="1" dirty="0" err="1"/>
              <a:t>Bubble</a:t>
            </a:r>
            <a:r>
              <a:rPr lang="ru-RU" b="1" dirty="0"/>
              <a:t> </a:t>
            </a:r>
            <a:r>
              <a:rPr lang="ru-RU" b="1" dirty="0" err="1"/>
              <a:t>sort</a:t>
            </a:r>
            <a:r>
              <a:rPr lang="ru-RU" b="1" dirty="0"/>
              <a:t> (сортировка пузырьком) </a:t>
            </a:r>
            <a:r>
              <a:rPr lang="ru-RU" dirty="0"/>
              <a:t>– данный алгоритм меняет местами два соседних элемента, если первый элемент массива больше второго. Так происходит до тех пор, пока алгоритм не обменяет местами все неотсортированные элементы. Сложность данного алгоритма сортировки равна O(n^2).</a:t>
            </a:r>
          </a:p>
          <a:p>
            <a:r>
              <a:rPr lang="ru-RU" b="1" dirty="0" err="1"/>
              <a:t>Insertion</a:t>
            </a:r>
            <a:r>
              <a:rPr lang="ru-RU" b="1" dirty="0"/>
              <a:t> </a:t>
            </a:r>
            <a:r>
              <a:rPr lang="ru-RU" b="1" dirty="0" err="1"/>
              <a:t>sort</a:t>
            </a:r>
            <a:r>
              <a:rPr lang="ru-RU" b="1" dirty="0"/>
              <a:t> (сортировка вставками) </a:t>
            </a:r>
            <a:r>
              <a:rPr lang="ru-RU" dirty="0"/>
              <a:t>– алгоритм сортирует массив по мере прохождения по его элементам. На каждой итерации берется элемент и сравнивается с каждым элементом в уже отсортированной части массива, таким образом находя «свое место», после чего элемент вставляется на свою позицию. Так происходит до тех пор, пока алгоритм не пройдет по всему массиву. На выходе получим отсортированный массив. Сложность данного алгоритма равна O(n^2).</a:t>
            </a:r>
          </a:p>
          <a:p>
            <a:pPr marL="0" indent="0">
              <a:buNone/>
            </a:pPr>
            <a:endParaRPr lang="ru-RU" dirty="0"/>
          </a:p>
        </p:txBody>
      </p:sp>
    </p:spTree>
    <p:extLst>
      <p:ext uri="{BB962C8B-B14F-4D97-AF65-F5344CB8AC3E}">
        <p14:creationId xmlns:p14="http://schemas.microsoft.com/office/powerpoint/2010/main" val="404498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8DF79D-6467-4899-BF94-2B451E430E2E}"/>
              </a:ext>
            </a:extLst>
          </p:cNvPr>
          <p:cNvSpPr>
            <a:spLocks noGrp="1"/>
          </p:cNvSpPr>
          <p:nvPr>
            <p:ph type="title"/>
          </p:nvPr>
        </p:nvSpPr>
        <p:spPr>
          <a:xfrm>
            <a:off x="2231136" y="302456"/>
            <a:ext cx="7729728" cy="1188720"/>
          </a:xfrm>
        </p:spPr>
        <p:txBody>
          <a:bodyPr/>
          <a:lstStyle/>
          <a:p>
            <a:r>
              <a:rPr lang="ru-RU" dirty="0"/>
              <a:t>Сортировка выбором</a:t>
            </a:r>
          </a:p>
        </p:txBody>
      </p:sp>
      <p:sp>
        <p:nvSpPr>
          <p:cNvPr id="3" name="Объект 2">
            <a:extLst>
              <a:ext uri="{FF2B5EF4-FFF2-40B4-BE49-F238E27FC236}">
                <a16:creationId xmlns:a16="http://schemas.microsoft.com/office/drawing/2014/main" id="{91E7FA86-4D45-43A5-A878-E6A4424F2B8C}"/>
              </a:ext>
            </a:extLst>
          </p:cNvPr>
          <p:cNvSpPr>
            <a:spLocks noGrp="1"/>
          </p:cNvSpPr>
          <p:nvPr>
            <p:ph idx="1"/>
          </p:nvPr>
        </p:nvSpPr>
        <p:spPr>
          <a:xfrm>
            <a:off x="2231136" y="1688123"/>
            <a:ext cx="7729728" cy="5169877"/>
          </a:xfrm>
        </p:spPr>
        <p:txBody>
          <a:bodyPr>
            <a:normAutofit fontScale="85000" lnSpcReduction="20000"/>
          </a:bodyPr>
          <a:lstStyle/>
          <a:p>
            <a:pPr marL="0" indent="0">
              <a:lnSpc>
                <a:spcPct val="50000"/>
              </a:lnSpc>
              <a:buNone/>
            </a:pPr>
            <a:r>
              <a:rPr lang="en-US" dirty="0"/>
              <a:t>public void </a:t>
            </a:r>
            <a:r>
              <a:rPr lang="en-US" dirty="0" err="1"/>
              <a:t>SelectionSort</a:t>
            </a:r>
            <a:r>
              <a:rPr lang="en-US" dirty="0"/>
              <a:t>(int[] </a:t>
            </a:r>
            <a:r>
              <a:rPr lang="en-US" dirty="0" err="1"/>
              <a:t>arr</a:t>
            </a:r>
            <a:r>
              <a:rPr lang="en-US" dirty="0"/>
              <a:t>)</a:t>
            </a:r>
          </a:p>
          <a:p>
            <a:pPr marL="0" indent="0">
              <a:lnSpc>
                <a:spcPct val="50000"/>
              </a:lnSpc>
              <a:buNone/>
            </a:pPr>
            <a:r>
              <a:rPr lang="en-US" dirty="0"/>
              <a:t>{</a:t>
            </a:r>
          </a:p>
          <a:p>
            <a:pPr marL="0" indent="0">
              <a:lnSpc>
                <a:spcPct val="50000"/>
              </a:lnSpc>
              <a:buNone/>
            </a:pPr>
            <a:r>
              <a:rPr lang="en-US" dirty="0"/>
              <a:t>    int min, temp;</a:t>
            </a:r>
          </a:p>
          <a:p>
            <a:pPr marL="0" indent="0">
              <a:lnSpc>
                <a:spcPct val="50000"/>
              </a:lnSpc>
              <a:buNone/>
            </a:pPr>
            <a:r>
              <a:rPr lang="en-US" dirty="0"/>
              <a:t>    int length = </a:t>
            </a:r>
            <a:r>
              <a:rPr lang="en-US" dirty="0" err="1"/>
              <a:t>arr.Length</a:t>
            </a:r>
            <a:r>
              <a:rPr lang="en-US" dirty="0"/>
              <a:t>;</a:t>
            </a:r>
          </a:p>
          <a:p>
            <a:pPr marL="0" indent="0">
              <a:lnSpc>
                <a:spcPct val="50000"/>
              </a:lnSpc>
              <a:buNone/>
            </a:pPr>
            <a:endParaRPr lang="en-US" dirty="0"/>
          </a:p>
          <a:p>
            <a:pPr marL="0" indent="0">
              <a:lnSpc>
                <a:spcPct val="50000"/>
              </a:lnSpc>
              <a:buNone/>
            </a:pPr>
            <a:r>
              <a:rPr lang="en-US" dirty="0"/>
              <a:t>    for (int </a:t>
            </a:r>
            <a:r>
              <a:rPr lang="en-US" dirty="0" err="1"/>
              <a:t>i</a:t>
            </a:r>
            <a:r>
              <a:rPr lang="en-US" dirty="0"/>
              <a:t> = 0; </a:t>
            </a:r>
            <a:r>
              <a:rPr lang="en-US" dirty="0" err="1"/>
              <a:t>i</a:t>
            </a:r>
            <a:r>
              <a:rPr lang="en-US" dirty="0"/>
              <a:t> &lt; length - 1; </a:t>
            </a:r>
            <a:r>
              <a:rPr lang="en-US" dirty="0" err="1"/>
              <a:t>i</a:t>
            </a:r>
            <a:r>
              <a:rPr lang="en-US" dirty="0"/>
              <a:t>++)</a:t>
            </a:r>
          </a:p>
          <a:p>
            <a:pPr marL="0" indent="0">
              <a:lnSpc>
                <a:spcPct val="50000"/>
              </a:lnSpc>
              <a:buNone/>
            </a:pPr>
            <a:r>
              <a:rPr lang="en-US" dirty="0"/>
              <a:t>    {</a:t>
            </a:r>
          </a:p>
          <a:p>
            <a:pPr marL="0" indent="0">
              <a:lnSpc>
                <a:spcPct val="50000"/>
              </a:lnSpc>
              <a:buNone/>
            </a:pPr>
            <a:r>
              <a:rPr lang="en-US" dirty="0"/>
              <a:t>        min = </a:t>
            </a:r>
            <a:r>
              <a:rPr lang="en-US" dirty="0" err="1"/>
              <a:t>i</a:t>
            </a:r>
            <a:r>
              <a:rPr lang="en-US" dirty="0"/>
              <a:t>;</a:t>
            </a:r>
          </a:p>
          <a:p>
            <a:pPr marL="0" indent="0">
              <a:lnSpc>
                <a:spcPct val="50000"/>
              </a:lnSpc>
              <a:buNone/>
            </a:pPr>
            <a:endParaRPr lang="en-US" dirty="0"/>
          </a:p>
          <a:p>
            <a:pPr marL="0" indent="0">
              <a:lnSpc>
                <a:spcPct val="50000"/>
              </a:lnSpc>
              <a:buNone/>
            </a:pPr>
            <a:r>
              <a:rPr lang="en-US" dirty="0"/>
              <a:t>        for (int j = </a:t>
            </a:r>
            <a:r>
              <a:rPr lang="en-US" dirty="0" err="1"/>
              <a:t>i</a:t>
            </a:r>
            <a:r>
              <a:rPr lang="en-US" dirty="0"/>
              <a:t> + 1; j &lt; length; </a:t>
            </a:r>
            <a:r>
              <a:rPr lang="en-US" dirty="0" err="1"/>
              <a:t>j++</a:t>
            </a:r>
            <a:r>
              <a:rPr lang="en-US" dirty="0"/>
              <a:t>)</a:t>
            </a:r>
          </a:p>
          <a:p>
            <a:pPr marL="0" indent="0">
              <a:lnSpc>
                <a:spcPct val="50000"/>
              </a:lnSpc>
              <a:buNone/>
            </a:pPr>
            <a:r>
              <a:rPr lang="en-US" dirty="0"/>
              <a:t>        {</a:t>
            </a:r>
          </a:p>
          <a:p>
            <a:pPr marL="0" indent="0">
              <a:lnSpc>
                <a:spcPct val="50000"/>
              </a:lnSpc>
              <a:buNone/>
            </a:pPr>
            <a:r>
              <a:rPr lang="en-US" dirty="0"/>
              <a:t>            if (</a:t>
            </a:r>
            <a:r>
              <a:rPr lang="en-US" dirty="0" err="1"/>
              <a:t>arr</a:t>
            </a:r>
            <a:r>
              <a:rPr lang="en-US" dirty="0"/>
              <a:t>[j] &lt; </a:t>
            </a:r>
            <a:r>
              <a:rPr lang="en-US" dirty="0" err="1"/>
              <a:t>arr</a:t>
            </a:r>
            <a:r>
              <a:rPr lang="en-US" dirty="0"/>
              <a:t>[min])</a:t>
            </a:r>
          </a:p>
          <a:p>
            <a:pPr marL="0" indent="0">
              <a:lnSpc>
                <a:spcPct val="50000"/>
              </a:lnSpc>
              <a:buNone/>
            </a:pPr>
            <a:r>
              <a:rPr lang="en-US" dirty="0"/>
              <a:t>            {</a:t>
            </a:r>
          </a:p>
          <a:p>
            <a:pPr marL="0" indent="0">
              <a:lnSpc>
                <a:spcPct val="50000"/>
              </a:lnSpc>
              <a:buNone/>
            </a:pPr>
            <a:r>
              <a:rPr lang="en-US" dirty="0"/>
              <a:t>                min = j;</a:t>
            </a:r>
          </a:p>
          <a:p>
            <a:pPr marL="0" indent="0">
              <a:lnSpc>
                <a:spcPct val="50000"/>
              </a:lnSpc>
              <a:buNone/>
            </a:pPr>
            <a:r>
              <a:rPr lang="en-US" dirty="0"/>
              <a:t>            }</a:t>
            </a:r>
          </a:p>
          <a:p>
            <a:pPr marL="0" indent="0">
              <a:lnSpc>
                <a:spcPct val="50000"/>
              </a:lnSpc>
              <a:buNone/>
            </a:pPr>
            <a:r>
              <a:rPr lang="en-US" dirty="0"/>
              <a:t>        }</a:t>
            </a:r>
          </a:p>
          <a:p>
            <a:pPr marL="0" indent="0">
              <a:lnSpc>
                <a:spcPct val="50000"/>
              </a:lnSpc>
              <a:buNone/>
            </a:pPr>
            <a:r>
              <a:rPr lang="en-US" dirty="0"/>
              <a:t>        </a:t>
            </a:r>
          </a:p>
          <a:p>
            <a:pPr marL="0" indent="0">
              <a:lnSpc>
                <a:spcPct val="50000"/>
              </a:lnSpc>
              <a:buNone/>
            </a:pPr>
            <a:r>
              <a:rPr lang="en-US" dirty="0"/>
              <a:t>        if (min != </a:t>
            </a:r>
            <a:r>
              <a:rPr lang="en-US" dirty="0" err="1"/>
              <a:t>i</a:t>
            </a:r>
            <a:r>
              <a:rPr lang="en-US" dirty="0"/>
              <a:t>)</a:t>
            </a:r>
          </a:p>
          <a:p>
            <a:pPr marL="0" indent="0">
              <a:lnSpc>
                <a:spcPct val="50000"/>
              </a:lnSpc>
              <a:buNone/>
            </a:pPr>
            <a:r>
              <a:rPr lang="en-US" dirty="0"/>
              <a:t>        {</a:t>
            </a:r>
          </a:p>
          <a:p>
            <a:pPr marL="0" indent="0">
              <a:lnSpc>
                <a:spcPct val="50000"/>
              </a:lnSpc>
              <a:buNone/>
            </a:pPr>
            <a:r>
              <a:rPr lang="en-US" dirty="0"/>
              <a:t>            temp = </a:t>
            </a:r>
            <a:r>
              <a:rPr lang="en-US" dirty="0" err="1"/>
              <a:t>arr</a:t>
            </a:r>
            <a:r>
              <a:rPr lang="en-US" dirty="0"/>
              <a:t>[</a:t>
            </a:r>
            <a:r>
              <a:rPr lang="en-US" dirty="0" err="1"/>
              <a:t>i</a:t>
            </a:r>
            <a:r>
              <a:rPr lang="en-US" dirty="0"/>
              <a:t>];</a:t>
            </a:r>
          </a:p>
          <a:p>
            <a:pPr marL="0" indent="0">
              <a:lnSpc>
                <a:spcPct val="50000"/>
              </a:lnSpc>
              <a:buNone/>
            </a:pPr>
            <a:r>
              <a:rPr lang="en-US" dirty="0"/>
              <a:t>            </a:t>
            </a:r>
            <a:r>
              <a:rPr lang="en-US" dirty="0" err="1"/>
              <a:t>arr</a:t>
            </a:r>
            <a:r>
              <a:rPr lang="en-US" dirty="0"/>
              <a:t>[</a:t>
            </a:r>
            <a:r>
              <a:rPr lang="en-US" dirty="0" err="1"/>
              <a:t>i</a:t>
            </a:r>
            <a:r>
              <a:rPr lang="en-US" dirty="0"/>
              <a:t>] = </a:t>
            </a:r>
            <a:r>
              <a:rPr lang="en-US" dirty="0" err="1"/>
              <a:t>arr</a:t>
            </a:r>
            <a:r>
              <a:rPr lang="en-US" dirty="0"/>
              <a:t>[min];</a:t>
            </a:r>
          </a:p>
          <a:p>
            <a:pPr marL="0" indent="0">
              <a:lnSpc>
                <a:spcPct val="50000"/>
              </a:lnSpc>
              <a:buNone/>
            </a:pPr>
            <a:r>
              <a:rPr lang="en-US" dirty="0"/>
              <a:t>            </a:t>
            </a:r>
            <a:r>
              <a:rPr lang="en-US" dirty="0" err="1"/>
              <a:t>arr</a:t>
            </a:r>
            <a:r>
              <a:rPr lang="en-US" dirty="0"/>
              <a:t>[min] = temp;</a:t>
            </a:r>
          </a:p>
          <a:p>
            <a:pPr marL="0" indent="0">
              <a:lnSpc>
                <a:spcPct val="50000"/>
              </a:lnSpc>
              <a:buNone/>
            </a:pPr>
            <a:r>
              <a:rPr lang="en-US" dirty="0"/>
              <a:t>        }</a:t>
            </a:r>
          </a:p>
          <a:p>
            <a:pPr marL="0" indent="0">
              <a:lnSpc>
                <a:spcPct val="50000"/>
              </a:lnSpc>
              <a:buNone/>
            </a:pPr>
            <a:r>
              <a:rPr lang="en-US" dirty="0"/>
              <a:t>    }</a:t>
            </a:r>
          </a:p>
          <a:p>
            <a:pPr marL="0" indent="0">
              <a:lnSpc>
                <a:spcPct val="50000"/>
              </a:lnSpc>
              <a:buNone/>
            </a:pPr>
            <a:r>
              <a:rPr lang="en-US" dirty="0"/>
              <a:t>}</a:t>
            </a:r>
            <a:endParaRPr lang="ru-RU" dirty="0"/>
          </a:p>
        </p:txBody>
      </p:sp>
    </p:spTree>
    <p:extLst>
      <p:ext uri="{BB962C8B-B14F-4D97-AF65-F5344CB8AC3E}">
        <p14:creationId xmlns:p14="http://schemas.microsoft.com/office/powerpoint/2010/main" val="102573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572E25-D88F-4E7C-B7C1-99E0788D9810}"/>
              </a:ext>
            </a:extLst>
          </p:cNvPr>
          <p:cNvSpPr>
            <a:spLocks noGrp="1"/>
          </p:cNvSpPr>
          <p:nvPr>
            <p:ph type="title"/>
          </p:nvPr>
        </p:nvSpPr>
        <p:spPr>
          <a:xfrm>
            <a:off x="2231136" y="359781"/>
            <a:ext cx="7729728" cy="1188720"/>
          </a:xfrm>
        </p:spPr>
        <p:txBody>
          <a:bodyPr/>
          <a:lstStyle/>
          <a:p>
            <a:r>
              <a:rPr lang="ru-RU" dirty="0"/>
              <a:t>Сортировка пузырьком</a:t>
            </a:r>
          </a:p>
        </p:txBody>
      </p:sp>
      <p:sp>
        <p:nvSpPr>
          <p:cNvPr id="3" name="Объект 2">
            <a:extLst>
              <a:ext uri="{FF2B5EF4-FFF2-40B4-BE49-F238E27FC236}">
                <a16:creationId xmlns:a16="http://schemas.microsoft.com/office/drawing/2014/main" id="{23D5DB57-3413-4165-975A-FE6EB96ECEFA}"/>
              </a:ext>
            </a:extLst>
          </p:cNvPr>
          <p:cNvSpPr>
            <a:spLocks noGrp="1"/>
          </p:cNvSpPr>
          <p:nvPr>
            <p:ph idx="1"/>
          </p:nvPr>
        </p:nvSpPr>
        <p:spPr>
          <a:xfrm>
            <a:off x="2231136" y="2096086"/>
            <a:ext cx="7729728" cy="4515730"/>
          </a:xfrm>
        </p:spPr>
        <p:txBody>
          <a:bodyPr>
            <a:normAutofit/>
          </a:bodyPr>
          <a:lstStyle/>
          <a:p>
            <a:pPr marL="0" indent="0">
              <a:lnSpc>
                <a:spcPct val="50000"/>
              </a:lnSpc>
              <a:buNone/>
            </a:pPr>
            <a:r>
              <a:rPr lang="en-US" dirty="0"/>
              <a:t>int[] </a:t>
            </a:r>
            <a:r>
              <a:rPr lang="en-US" dirty="0" err="1"/>
              <a:t>BubbleSort</a:t>
            </a:r>
            <a:r>
              <a:rPr lang="en-US" dirty="0"/>
              <a:t>(int[] A)</a:t>
            </a:r>
          </a:p>
          <a:p>
            <a:pPr marL="0" indent="0">
              <a:lnSpc>
                <a:spcPct val="50000"/>
              </a:lnSpc>
              <a:buNone/>
            </a:pPr>
            <a:r>
              <a:rPr lang="en-US" dirty="0"/>
              <a:t>{</a:t>
            </a:r>
          </a:p>
          <a:p>
            <a:pPr marL="0" indent="0">
              <a:lnSpc>
                <a:spcPct val="50000"/>
              </a:lnSpc>
              <a:buNone/>
            </a:pPr>
            <a:r>
              <a:rPr lang="en-US" dirty="0"/>
              <a:t>    for (int </a:t>
            </a:r>
            <a:r>
              <a:rPr lang="en-US" dirty="0" err="1"/>
              <a:t>i</a:t>
            </a:r>
            <a:r>
              <a:rPr lang="en-US" dirty="0"/>
              <a:t> = 0; </a:t>
            </a:r>
            <a:r>
              <a:rPr lang="en-US" dirty="0" err="1"/>
              <a:t>i</a:t>
            </a:r>
            <a:r>
              <a:rPr lang="en-US" dirty="0"/>
              <a:t> &lt; </a:t>
            </a:r>
            <a:r>
              <a:rPr lang="en-US" dirty="0" err="1"/>
              <a:t>A.Length</a:t>
            </a:r>
            <a:r>
              <a:rPr lang="en-US" dirty="0"/>
              <a:t>; </a:t>
            </a:r>
            <a:r>
              <a:rPr lang="en-US" dirty="0" err="1"/>
              <a:t>i</a:t>
            </a:r>
            <a:r>
              <a:rPr lang="en-US" dirty="0"/>
              <a:t>++)</a:t>
            </a:r>
          </a:p>
          <a:p>
            <a:pPr marL="0" indent="0">
              <a:lnSpc>
                <a:spcPct val="50000"/>
              </a:lnSpc>
              <a:buNone/>
            </a:pPr>
            <a:r>
              <a:rPr lang="en-US" dirty="0"/>
              <a:t>        for (int j = 0; j &lt; </a:t>
            </a:r>
            <a:r>
              <a:rPr lang="en-US" dirty="0" err="1"/>
              <a:t>A.Length</a:t>
            </a:r>
            <a:r>
              <a:rPr lang="en-US" dirty="0"/>
              <a:t> - 1 ; </a:t>
            </a:r>
            <a:r>
              <a:rPr lang="en-US" dirty="0" err="1"/>
              <a:t>j++</a:t>
            </a:r>
            <a:r>
              <a:rPr lang="en-US" dirty="0"/>
              <a:t>)</a:t>
            </a:r>
          </a:p>
          <a:p>
            <a:pPr marL="0" indent="0">
              <a:lnSpc>
                <a:spcPct val="50000"/>
              </a:lnSpc>
              <a:buNone/>
            </a:pPr>
            <a:r>
              <a:rPr lang="en-US" dirty="0"/>
              <a:t>        {</a:t>
            </a:r>
          </a:p>
          <a:p>
            <a:pPr marL="0" indent="0">
              <a:lnSpc>
                <a:spcPct val="50000"/>
              </a:lnSpc>
              <a:buNone/>
            </a:pPr>
            <a:r>
              <a:rPr lang="en-US" dirty="0"/>
              <a:t>            if (A[j] &gt; A[j + 1])</a:t>
            </a:r>
          </a:p>
          <a:p>
            <a:pPr marL="0" indent="0">
              <a:lnSpc>
                <a:spcPct val="50000"/>
              </a:lnSpc>
              <a:buNone/>
            </a:pPr>
            <a:r>
              <a:rPr lang="en-US" dirty="0"/>
              <a:t>            {</a:t>
            </a:r>
          </a:p>
          <a:p>
            <a:pPr marL="0" indent="0">
              <a:lnSpc>
                <a:spcPct val="50000"/>
              </a:lnSpc>
              <a:buNone/>
            </a:pPr>
            <a:r>
              <a:rPr lang="en-US" dirty="0"/>
              <a:t>                int temp = A[j];</a:t>
            </a:r>
          </a:p>
          <a:p>
            <a:pPr marL="0" indent="0">
              <a:lnSpc>
                <a:spcPct val="50000"/>
              </a:lnSpc>
              <a:buNone/>
            </a:pPr>
            <a:r>
              <a:rPr lang="en-US" dirty="0"/>
              <a:t>                A[j] = A[j + 1];</a:t>
            </a:r>
          </a:p>
          <a:p>
            <a:pPr marL="0" indent="0">
              <a:lnSpc>
                <a:spcPct val="50000"/>
              </a:lnSpc>
              <a:buNone/>
            </a:pPr>
            <a:r>
              <a:rPr lang="en-US" dirty="0"/>
              <a:t>                A[j + 1] = temp;</a:t>
            </a:r>
          </a:p>
          <a:p>
            <a:pPr marL="0" indent="0">
              <a:lnSpc>
                <a:spcPct val="50000"/>
              </a:lnSpc>
              <a:buNone/>
            </a:pPr>
            <a:r>
              <a:rPr lang="en-US" dirty="0"/>
              <a:t>            }</a:t>
            </a:r>
          </a:p>
          <a:p>
            <a:pPr marL="0" indent="0">
              <a:lnSpc>
                <a:spcPct val="50000"/>
              </a:lnSpc>
              <a:buNone/>
            </a:pPr>
            <a:r>
              <a:rPr lang="en-US" dirty="0"/>
              <a:t>        }</a:t>
            </a:r>
          </a:p>
          <a:p>
            <a:pPr marL="0" indent="0">
              <a:lnSpc>
                <a:spcPct val="50000"/>
              </a:lnSpc>
              <a:buNone/>
            </a:pPr>
            <a:r>
              <a:rPr lang="en-US" dirty="0"/>
              <a:t>   return A;</a:t>
            </a:r>
          </a:p>
          <a:p>
            <a:pPr marL="0" indent="0">
              <a:lnSpc>
                <a:spcPct val="50000"/>
              </a:lnSpc>
              <a:buNone/>
            </a:pPr>
            <a:r>
              <a:rPr lang="en-US" dirty="0"/>
              <a:t>}</a:t>
            </a:r>
          </a:p>
          <a:p>
            <a:pPr marL="0" indent="0">
              <a:lnSpc>
                <a:spcPct val="50000"/>
              </a:lnSpc>
              <a:buNone/>
            </a:pPr>
            <a:endParaRPr lang="ru-RU" dirty="0"/>
          </a:p>
        </p:txBody>
      </p:sp>
    </p:spTree>
    <p:extLst>
      <p:ext uri="{BB962C8B-B14F-4D97-AF65-F5344CB8AC3E}">
        <p14:creationId xmlns:p14="http://schemas.microsoft.com/office/powerpoint/2010/main" val="176572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A7DBC-C255-4CE9-8C7A-402555179A36}"/>
              </a:ext>
            </a:extLst>
          </p:cNvPr>
          <p:cNvSpPr>
            <a:spLocks noGrp="1"/>
          </p:cNvSpPr>
          <p:nvPr>
            <p:ph type="title"/>
          </p:nvPr>
        </p:nvSpPr>
        <p:spPr/>
        <p:txBody>
          <a:bodyPr/>
          <a:lstStyle/>
          <a:p>
            <a:r>
              <a:rPr lang="ru-RU" dirty="0"/>
              <a:t>Сортировка вставками</a:t>
            </a:r>
          </a:p>
        </p:txBody>
      </p:sp>
      <p:sp>
        <p:nvSpPr>
          <p:cNvPr id="3" name="Объект 2">
            <a:extLst>
              <a:ext uri="{FF2B5EF4-FFF2-40B4-BE49-F238E27FC236}">
                <a16:creationId xmlns:a16="http://schemas.microsoft.com/office/drawing/2014/main" id="{5CBB39EB-1C20-422C-935E-79383EA90FDB}"/>
              </a:ext>
            </a:extLst>
          </p:cNvPr>
          <p:cNvSpPr>
            <a:spLocks noGrp="1"/>
          </p:cNvSpPr>
          <p:nvPr>
            <p:ph idx="1"/>
          </p:nvPr>
        </p:nvSpPr>
        <p:spPr>
          <a:xfrm>
            <a:off x="2231136" y="2391508"/>
            <a:ext cx="7729728" cy="3713870"/>
          </a:xfrm>
        </p:spPr>
        <p:txBody>
          <a:bodyPr>
            <a:normAutofit/>
          </a:bodyPr>
          <a:lstStyle/>
          <a:p>
            <a:pPr marL="0" indent="0">
              <a:lnSpc>
                <a:spcPct val="50000"/>
              </a:lnSpc>
              <a:buNone/>
            </a:pPr>
            <a:r>
              <a:rPr lang="en-US" dirty="0"/>
              <a:t>public void </a:t>
            </a:r>
            <a:r>
              <a:rPr lang="en-US" dirty="0" err="1"/>
              <a:t>InsertionSort</a:t>
            </a:r>
            <a:r>
              <a:rPr lang="en-US" dirty="0"/>
              <a:t>(int[] array)</a:t>
            </a:r>
          </a:p>
          <a:p>
            <a:pPr marL="0" indent="0">
              <a:lnSpc>
                <a:spcPct val="50000"/>
              </a:lnSpc>
              <a:buNone/>
            </a:pPr>
            <a:r>
              <a:rPr lang="en-US" dirty="0"/>
              <a:t>{</a:t>
            </a:r>
          </a:p>
          <a:p>
            <a:pPr marL="0" indent="0">
              <a:lnSpc>
                <a:spcPct val="50000"/>
              </a:lnSpc>
              <a:buNone/>
            </a:pPr>
            <a:r>
              <a:rPr lang="en-US" dirty="0"/>
              <a:t>    for (int </a:t>
            </a:r>
            <a:r>
              <a:rPr lang="en-US" dirty="0" err="1"/>
              <a:t>i</a:t>
            </a:r>
            <a:r>
              <a:rPr lang="en-US" dirty="0"/>
              <a:t> = 1; </a:t>
            </a:r>
            <a:r>
              <a:rPr lang="en-US" dirty="0" err="1"/>
              <a:t>i</a:t>
            </a:r>
            <a:r>
              <a:rPr lang="en-US" dirty="0"/>
              <a:t> &lt; </a:t>
            </a:r>
            <a:r>
              <a:rPr lang="en-US" dirty="0" err="1"/>
              <a:t>array.Length</a:t>
            </a:r>
            <a:r>
              <a:rPr lang="en-US" dirty="0"/>
              <a:t>; </a:t>
            </a:r>
            <a:r>
              <a:rPr lang="en-US" dirty="0" err="1"/>
              <a:t>i</a:t>
            </a:r>
            <a:r>
              <a:rPr lang="en-US" dirty="0"/>
              <a:t>++)</a:t>
            </a:r>
          </a:p>
          <a:p>
            <a:pPr marL="0" indent="0">
              <a:lnSpc>
                <a:spcPct val="50000"/>
              </a:lnSpc>
              <a:buNone/>
            </a:pPr>
            <a:r>
              <a:rPr lang="en-US" dirty="0"/>
              <a:t>    {</a:t>
            </a:r>
          </a:p>
          <a:p>
            <a:pPr marL="0" indent="0">
              <a:lnSpc>
                <a:spcPct val="50000"/>
              </a:lnSpc>
              <a:buNone/>
            </a:pPr>
            <a:r>
              <a:rPr lang="en-US" dirty="0"/>
              <a:t>        int cur = array[</a:t>
            </a:r>
            <a:r>
              <a:rPr lang="en-US" dirty="0" err="1"/>
              <a:t>i</a:t>
            </a:r>
            <a:r>
              <a:rPr lang="en-US" dirty="0"/>
              <a:t>];</a:t>
            </a:r>
          </a:p>
          <a:p>
            <a:pPr marL="0" indent="0">
              <a:lnSpc>
                <a:spcPct val="50000"/>
              </a:lnSpc>
              <a:buNone/>
            </a:pPr>
            <a:r>
              <a:rPr lang="en-US" dirty="0"/>
              <a:t>        int j = </a:t>
            </a:r>
            <a:r>
              <a:rPr lang="en-US" dirty="0" err="1"/>
              <a:t>i</a:t>
            </a:r>
            <a:r>
              <a:rPr lang="en-US" dirty="0"/>
              <a:t>;</a:t>
            </a:r>
          </a:p>
          <a:p>
            <a:pPr marL="0" indent="0">
              <a:lnSpc>
                <a:spcPct val="50000"/>
              </a:lnSpc>
              <a:buNone/>
            </a:pPr>
            <a:r>
              <a:rPr lang="en-US" dirty="0"/>
              <a:t>        while (j &gt; 0 &amp;&amp; cur &lt; array[j - 1])</a:t>
            </a:r>
          </a:p>
          <a:p>
            <a:pPr marL="0" indent="0">
              <a:lnSpc>
                <a:spcPct val="50000"/>
              </a:lnSpc>
              <a:buNone/>
            </a:pPr>
            <a:r>
              <a:rPr lang="en-US" dirty="0"/>
              <a:t>        {</a:t>
            </a:r>
          </a:p>
          <a:p>
            <a:pPr marL="0" indent="0">
              <a:lnSpc>
                <a:spcPct val="50000"/>
              </a:lnSpc>
              <a:buNone/>
            </a:pPr>
            <a:r>
              <a:rPr lang="en-US" dirty="0"/>
              <a:t>            array[j] = array[j - 1];</a:t>
            </a:r>
          </a:p>
          <a:p>
            <a:pPr marL="0" indent="0">
              <a:lnSpc>
                <a:spcPct val="50000"/>
              </a:lnSpc>
              <a:buNone/>
            </a:pPr>
            <a:r>
              <a:rPr lang="en-US" dirty="0"/>
              <a:t>            j--;</a:t>
            </a:r>
          </a:p>
          <a:p>
            <a:pPr marL="0" indent="0">
              <a:lnSpc>
                <a:spcPct val="50000"/>
              </a:lnSpc>
              <a:buNone/>
            </a:pPr>
            <a:r>
              <a:rPr lang="en-US" dirty="0"/>
              <a:t>        }</a:t>
            </a:r>
          </a:p>
          <a:p>
            <a:pPr marL="0" indent="0">
              <a:lnSpc>
                <a:spcPct val="50000"/>
              </a:lnSpc>
              <a:buNone/>
            </a:pPr>
            <a:r>
              <a:rPr lang="en-US" dirty="0"/>
              <a:t>        array[j] = cur;</a:t>
            </a:r>
          </a:p>
          <a:p>
            <a:pPr marL="0" indent="0">
              <a:lnSpc>
                <a:spcPct val="50000"/>
              </a:lnSpc>
              <a:buNone/>
            </a:pPr>
            <a:r>
              <a:rPr lang="en-US" dirty="0"/>
              <a:t>    }</a:t>
            </a:r>
          </a:p>
          <a:p>
            <a:pPr marL="0" indent="0">
              <a:lnSpc>
                <a:spcPct val="50000"/>
              </a:lnSpc>
              <a:buNone/>
            </a:pPr>
            <a:r>
              <a:rPr lang="en-US" dirty="0"/>
              <a:t>}</a:t>
            </a:r>
            <a:endParaRPr lang="ru-RU" dirty="0"/>
          </a:p>
        </p:txBody>
      </p:sp>
    </p:spTree>
    <p:extLst>
      <p:ext uri="{BB962C8B-B14F-4D97-AF65-F5344CB8AC3E}">
        <p14:creationId xmlns:p14="http://schemas.microsoft.com/office/powerpoint/2010/main" val="216433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240019-463F-407E-A701-C7BC37B5F226}"/>
              </a:ext>
            </a:extLst>
          </p:cNvPr>
          <p:cNvSpPr>
            <a:spLocks noGrp="1"/>
          </p:cNvSpPr>
          <p:nvPr>
            <p:ph type="title"/>
          </p:nvPr>
        </p:nvSpPr>
        <p:spPr/>
        <p:txBody>
          <a:bodyPr/>
          <a:lstStyle/>
          <a:p>
            <a:r>
              <a:rPr lang="ru-RU" dirty="0"/>
              <a:t>Более сложные алгоритмы сортировки</a:t>
            </a:r>
          </a:p>
        </p:txBody>
      </p:sp>
      <p:sp>
        <p:nvSpPr>
          <p:cNvPr id="3" name="Объект 2">
            <a:extLst>
              <a:ext uri="{FF2B5EF4-FFF2-40B4-BE49-F238E27FC236}">
                <a16:creationId xmlns:a16="http://schemas.microsoft.com/office/drawing/2014/main" id="{FB76460E-15E7-42F5-A7C4-1026A5ADB5F4}"/>
              </a:ext>
            </a:extLst>
          </p:cNvPr>
          <p:cNvSpPr>
            <a:spLocks noGrp="1"/>
          </p:cNvSpPr>
          <p:nvPr>
            <p:ph idx="1"/>
          </p:nvPr>
        </p:nvSpPr>
        <p:spPr>
          <a:xfrm>
            <a:off x="2231136" y="2391508"/>
            <a:ext cx="7729728" cy="4107766"/>
          </a:xfrm>
        </p:spPr>
        <p:txBody>
          <a:bodyPr>
            <a:normAutofit fontScale="85000" lnSpcReduction="20000"/>
          </a:bodyPr>
          <a:lstStyle/>
          <a:p>
            <a:r>
              <a:rPr lang="ru-RU" b="1" dirty="0" err="1"/>
              <a:t>Quick</a:t>
            </a:r>
            <a:r>
              <a:rPr lang="ru-RU" b="1" dirty="0"/>
              <a:t> </a:t>
            </a:r>
            <a:r>
              <a:rPr lang="ru-RU" b="1" dirty="0" err="1"/>
              <a:t>sort</a:t>
            </a:r>
            <a:r>
              <a:rPr lang="ru-RU" b="1" dirty="0"/>
              <a:t> (быстрая сортировка) </a:t>
            </a:r>
            <a:r>
              <a:rPr lang="ru-RU" dirty="0"/>
              <a:t>– суть алгоритма заключается в разделении массива на два под-массива, средней линией считается элемент, который находится в самом центре массива. В ходе работы алгоритма элементы, меньшие чем средний будут перемещены в лево, а большие в право. Такое же действие будет происходить рекурсивно и с под-массива, они будут разделяться на еще два под-массива до тех пор, пока не будет чего разделать (останется один элемент). На выходе получим отсортированный массив. Сложность алгоритма зависит от входных данных и в лучшем случае будет равняться O(n×2log2n). В худшем случае O(n^2). Существует также среднее значение, это O(n×log2n).</a:t>
            </a:r>
          </a:p>
          <a:p>
            <a:r>
              <a:rPr lang="ru-RU" b="1" dirty="0" err="1"/>
              <a:t>Comb</a:t>
            </a:r>
            <a:r>
              <a:rPr lang="ru-RU" b="1" dirty="0"/>
              <a:t> </a:t>
            </a:r>
            <a:r>
              <a:rPr lang="ru-RU" b="1" dirty="0" err="1"/>
              <a:t>sort</a:t>
            </a:r>
            <a:r>
              <a:rPr lang="ru-RU" b="1" dirty="0"/>
              <a:t> (сортировка расческой) </a:t>
            </a:r>
            <a:r>
              <a:rPr lang="ru-RU" dirty="0"/>
              <a:t>– идея работы алгоритма крайне похожа на сортировку обменом, но главным отличием является то, что сравниваются не два соседних элемента, а элементы на промежутке, к примеру, в пять элементов. Это обеспечивает от избавления мелких значений в конце, что способствует ускорению сортировки в крупных массивах. Первая итерация совершается с шагом, рассчитанным по формуле (размер массива)/(фактор уменьшения), где фактор уменьшения равен приблизительно 1,247330950103979, или округлено до 1,3. Вторая и последующие итерации будут проходить с шагом (текущий шаг)/(фактор уменьшения) и будут происходить до тех пор, пока шаг не будет равен единице. Практически в любом случае сложность алгоритма равняется O(n×log2n).</a:t>
            </a:r>
          </a:p>
        </p:txBody>
      </p:sp>
    </p:spTree>
    <p:extLst>
      <p:ext uri="{BB962C8B-B14F-4D97-AF65-F5344CB8AC3E}">
        <p14:creationId xmlns:p14="http://schemas.microsoft.com/office/powerpoint/2010/main" val="38865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3D2395-A6FA-4F15-9BA0-E796B2372E70}"/>
              </a:ext>
            </a:extLst>
          </p:cNvPr>
          <p:cNvSpPr>
            <a:spLocks noGrp="1"/>
          </p:cNvSpPr>
          <p:nvPr>
            <p:ph type="title"/>
          </p:nvPr>
        </p:nvSpPr>
        <p:spPr/>
        <p:txBody>
          <a:bodyPr/>
          <a:lstStyle/>
          <a:p>
            <a:r>
              <a:rPr lang="ru-RU" dirty="0"/>
              <a:t>Вопросы к занятию</a:t>
            </a:r>
          </a:p>
        </p:txBody>
      </p:sp>
      <p:sp>
        <p:nvSpPr>
          <p:cNvPr id="3" name="Объект 2">
            <a:extLst>
              <a:ext uri="{FF2B5EF4-FFF2-40B4-BE49-F238E27FC236}">
                <a16:creationId xmlns:a16="http://schemas.microsoft.com/office/drawing/2014/main" id="{E607B804-A77A-449C-B16D-7ABADF878244}"/>
              </a:ext>
            </a:extLst>
          </p:cNvPr>
          <p:cNvSpPr>
            <a:spLocks noGrp="1"/>
          </p:cNvSpPr>
          <p:nvPr>
            <p:ph idx="1"/>
          </p:nvPr>
        </p:nvSpPr>
        <p:spPr/>
        <p:txBody>
          <a:bodyPr/>
          <a:lstStyle/>
          <a:p>
            <a:r>
              <a:rPr lang="ru-RU" dirty="0"/>
              <a:t>Какие типы данных вы помните?</a:t>
            </a:r>
          </a:p>
          <a:p>
            <a:r>
              <a:rPr lang="ru-RU" dirty="0"/>
              <a:t>К какой группе типов данных относятся массивы?</a:t>
            </a:r>
          </a:p>
          <a:p>
            <a:r>
              <a:rPr lang="ru-RU" dirty="0"/>
              <a:t>Что такое массив?</a:t>
            </a:r>
          </a:p>
          <a:p>
            <a:r>
              <a:rPr lang="ru-RU" dirty="0"/>
              <a:t>Что такое сортировка и зачем она нужна?</a:t>
            </a:r>
          </a:p>
        </p:txBody>
      </p:sp>
    </p:spTree>
    <p:extLst>
      <p:ext uri="{BB962C8B-B14F-4D97-AF65-F5344CB8AC3E}">
        <p14:creationId xmlns:p14="http://schemas.microsoft.com/office/powerpoint/2010/main" val="199882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BB2B9B-3CF6-4A6F-9A78-C147BD81DF4D}"/>
              </a:ext>
            </a:extLst>
          </p:cNvPr>
          <p:cNvSpPr>
            <a:spLocks noGrp="1"/>
          </p:cNvSpPr>
          <p:nvPr>
            <p:ph type="title"/>
          </p:nvPr>
        </p:nvSpPr>
        <p:spPr/>
        <p:txBody>
          <a:bodyPr/>
          <a:lstStyle/>
          <a:p>
            <a:r>
              <a:rPr lang="ru-RU" dirty="0"/>
              <a:t>Массивы</a:t>
            </a:r>
          </a:p>
        </p:txBody>
      </p:sp>
      <p:sp>
        <p:nvSpPr>
          <p:cNvPr id="3" name="Объект 2">
            <a:extLst>
              <a:ext uri="{FF2B5EF4-FFF2-40B4-BE49-F238E27FC236}">
                <a16:creationId xmlns:a16="http://schemas.microsoft.com/office/drawing/2014/main" id="{FF045545-FB9B-4D11-8331-B340E6C75D88}"/>
              </a:ext>
            </a:extLst>
          </p:cNvPr>
          <p:cNvSpPr>
            <a:spLocks noGrp="1"/>
          </p:cNvSpPr>
          <p:nvPr>
            <p:ph idx="1"/>
          </p:nvPr>
        </p:nvSpPr>
        <p:spPr>
          <a:xfrm>
            <a:off x="2161266" y="2638044"/>
            <a:ext cx="7869467" cy="3411064"/>
          </a:xfrm>
        </p:spPr>
        <p:txBody>
          <a:bodyPr>
            <a:normAutofit/>
          </a:bodyPr>
          <a:lstStyle/>
          <a:p>
            <a:r>
              <a:rPr lang="ru-RU" dirty="0"/>
              <a:t>Массив – ссылочный тип данных.</a:t>
            </a:r>
          </a:p>
          <a:p>
            <a:r>
              <a:rPr lang="ru-RU" dirty="0"/>
              <a:t>В структуре данных массива можно хранить несколько переменных одного типа. Чтобы объявить массив, следует указать тип его элементов.</a:t>
            </a:r>
          </a:p>
          <a:p>
            <a:r>
              <a:rPr lang="ru-RU" dirty="0"/>
              <a:t>Массивы бывают одномерные и многомерные.</a:t>
            </a:r>
            <a:endParaRPr lang="en-US" dirty="0"/>
          </a:p>
          <a:p>
            <a:r>
              <a:rPr lang="ru-RU" dirty="0"/>
              <a:t>Длина массива – количество элементов в массиве</a:t>
            </a:r>
          </a:p>
          <a:p>
            <a:r>
              <a:rPr lang="ru-RU" dirty="0"/>
              <a:t>Индексы – номера элементов в массиве (в </a:t>
            </a:r>
            <a:r>
              <a:rPr lang="en-US" dirty="0"/>
              <a:t>C#</a:t>
            </a:r>
            <a:r>
              <a:rPr lang="ru-RU" dirty="0"/>
              <a:t> массивы индексируются с 0)</a:t>
            </a:r>
          </a:p>
          <a:p>
            <a:r>
              <a:rPr lang="ru-RU" dirty="0"/>
              <a:t>Объявление массива выглядит следующим образом:</a:t>
            </a:r>
          </a:p>
          <a:p>
            <a:pPr marL="0" indent="0" algn="ctr">
              <a:buNone/>
            </a:pPr>
            <a:r>
              <a:rPr lang="ru-RU" b="1" dirty="0" err="1"/>
              <a:t>тип_переменной</a:t>
            </a:r>
            <a:r>
              <a:rPr lang="ru-RU" b="1" dirty="0"/>
              <a:t>[] </a:t>
            </a:r>
            <a:r>
              <a:rPr lang="ru-RU" b="1" dirty="0" err="1"/>
              <a:t>название_массива</a:t>
            </a:r>
            <a:r>
              <a:rPr lang="ru-RU" b="1" dirty="0"/>
              <a:t>;</a:t>
            </a:r>
          </a:p>
        </p:txBody>
      </p:sp>
    </p:spTree>
    <p:extLst>
      <p:ext uri="{BB962C8B-B14F-4D97-AF65-F5344CB8AC3E}">
        <p14:creationId xmlns:p14="http://schemas.microsoft.com/office/powerpoint/2010/main" val="320323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B71E91-1BEC-425F-9918-DDF095BE8C31}"/>
              </a:ext>
            </a:extLst>
          </p:cNvPr>
          <p:cNvSpPr>
            <a:spLocks noGrp="1"/>
          </p:cNvSpPr>
          <p:nvPr>
            <p:ph type="title"/>
          </p:nvPr>
        </p:nvSpPr>
        <p:spPr/>
        <p:txBody>
          <a:bodyPr/>
          <a:lstStyle/>
          <a:p>
            <a:r>
              <a:rPr lang="ru-RU" dirty="0"/>
              <a:t>Свойства массивов</a:t>
            </a:r>
          </a:p>
        </p:txBody>
      </p:sp>
      <p:sp>
        <p:nvSpPr>
          <p:cNvPr id="3" name="Объект 2">
            <a:extLst>
              <a:ext uri="{FF2B5EF4-FFF2-40B4-BE49-F238E27FC236}">
                <a16:creationId xmlns:a16="http://schemas.microsoft.com/office/drawing/2014/main" id="{E252C272-6D79-4DEF-8018-477956F619DE}"/>
              </a:ext>
            </a:extLst>
          </p:cNvPr>
          <p:cNvSpPr>
            <a:spLocks noGrp="1"/>
          </p:cNvSpPr>
          <p:nvPr>
            <p:ph idx="1"/>
          </p:nvPr>
        </p:nvSpPr>
        <p:spPr>
          <a:xfrm>
            <a:off x="2231136" y="2638044"/>
            <a:ext cx="7729728" cy="3537673"/>
          </a:xfrm>
        </p:spPr>
        <p:txBody>
          <a:bodyPr>
            <a:normAutofit fontScale="85000" lnSpcReduction="10000"/>
          </a:bodyPr>
          <a:lstStyle/>
          <a:p>
            <a:r>
              <a:rPr lang="ru-RU" dirty="0"/>
              <a:t>Массив может быть одномерным, многомерным или массивом массивов.</a:t>
            </a:r>
          </a:p>
          <a:p>
            <a:r>
              <a:rPr lang="ru-RU" dirty="0"/>
              <a:t>Количество измерений и длина каждого из измерений задаются, когда создается экземпляр массива. Эти значения нельзя изменить во время существования экземпляра.</a:t>
            </a:r>
          </a:p>
          <a:p>
            <a:r>
              <a:rPr lang="ru-RU" dirty="0"/>
              <a:t>Для доступа к элементу массива следует ввести название массива и индекс элемента в квадратных скобках.</a:t>
            </a:r>
          </a:p>
          <a:p>
            <a:r>
              <a:rPr lang="ru-RU" dirty="0"/>
              <a:t>Используемые по умолчанию значения числовых элементов массива равны нулю, и элементам ссылки присвоено значение NULL.</a:t>
            </a:r>
          </a:p>
          <a:p>
            <a:r>
              <a:rPr lang="ru-RU" dirty="0"/>
              <a:t>В массиве массивов элементы являются ссылочными типами и инициализируются значением </a:t>
            </a:r>
            <a:r>
              <a:rPr lang="ru-RU" dirty="0" err="1"/>
              <a:t>null</a:t>
            </a:r>
            <a:r>
              <a:rPr lang="ru-RU" dirty="0"/>
              <a:t>.</a:t>
            </a:r>
          </a:p>
          <a:p>
            <a:r>
              <a:rPr lang="ru-RU" dirty="0"/>
              <a:t>Массивы индексируются от нуля: массив с n элементами индексируется от 0 до n-1.</a:t>
            </a:r>
          </a:p>
          <a:p>
            <a:r>
              <a:rPr lang="ru-RU" dirty="0"/>
              <a:t>Элементы массива могут иметь любой тип, в том числе тип массива.</a:t>
            </a:r>
          </a:p>
        </p:txBody>
      </p:sp>
    </p:spTree>
    <p:extLst>
      <p:ext uri="{BB962C8B-B14F-4D97-AF65-F5344CB8AC3E}">
        <p14:creationId xmlns:p14="http://schemas.microsoft.com/office/powerpoint/2010/main" val="36354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03A1-EFE5-4325-912C-15969ED617BF}"/>
              </a:ext>
            </a:extLst>
          </p:cNvPr>
          <p:cNvSpPr>
            <a:spLocks noGrp="1"/>
          </p:cNvSpPr>
          <p:nvPr>
            <p:ph type="title"/>
          </p:nvPr>
        </p:nvSpPr>
        <p:spPr/>
        <p:txBody>
          <a:bodyPr/>
          <a:lstStyle/>
          <a:p>
            <a:r>
              <a:rPr lang="ru-RU" dirty="0"/>
              <a:t>Одномерные массивы. Объявление и инициализация.</a:t>
            </a:r>
          </a:p>
        </p:txBody>
      </p:sp>
      <p:sp>
        <p:nvSpPr>
          <p:cNvPr id="3" name="Объект 2">
            <a:extLst>
              <a:ext uri="{FF2B5EF4-FFF2-40B4-BE49-F238E27FC236}">
                <a16:creationId xmlns:a16="http://schemas.microsoft.com/office/drawing/2014/main" id="{8D1407E3-1207-449A-80C5-BAF6DB74199E}"/>
              </a:ext>
            </a:extLst>
          </p:cNvPr>
          <p:cNvSpPr>
            <a:spLocks noGrp="1"/>
          </p:cNvSpPr>
          <p:nvPr>
            <p:ph idx="1"/>
          </p:nvPr>
        </p:nvSpPr>
        <p:spPr/>
        <p:txBody>
          <a:bodyPr>
            <a:normAutofit fontScale="92500" lnSpcReduction="20000"/>
          </a:bodyPr>
          <a:lstStyle/>
          <a:p>
            <a:pPr marL="0" indent="0">
              <a:buNone/>
            </a:pPr>
            <a:r>
              <a:rPr lang="en-US" dirty="0"/>
              <a:t>int[] </a:t>
            </a:r>
            <a:r>
              <a:rPr lang="en-US" dirty="0" err="1"/>
              <a:t>nums</a:t>
            </a:r>
            <a:r>
              <a:rPr lang="en-US" dirty="0"/>
              <a:t> = new int[4];</a:t>
            </a:r>
            <a:endParaRPr lang="ru-RU" dirty="0"/>
          </a:p>
          <a:p>
            <a:pPr marL="0" indent="0">
              <a:buNone/>
            </a:pPr>
            <a:r>
              <a:rPr lang="en-US" dirty="0"/>
              <a:t>//---------------------------------------------</a:t>
            </a:r>
            <a:endParaRPr lang="ru-RU" dirty="0"/>
          </a:p>
          <a:p>
            <a:pPr marL="0" indent="0">
              <a:buNone/>
            </a:pPr>
            <a:r>
              <a:rPr lang="en-US" dirty="0"/>
              <a:t>int[] nums2 = new int[4] { 1, 2, 3, 5 };</a:t>
            </a:r>
          </a:p>
          <a:p>
            <a:pPr marL="0" indent="0">
              <a:buNone/>
            </a:pPr>
            <a:r>
              <a:rPr lang="en-US" dirty="0"/>
              <a:t> </a:t>
            </a:r>
          </a:p>
          <a:p>
            <a:pPr marL="0" indent="0">
              <a:buNone/>
            </a:pPr>
            <a:r>
              <a:rPr lang="en-US" dirty="0"/>
              <a:t>int[] nums3 = new int[] { 1, 2, 3, 5 };</a:t>
            </a:r>
          </a:p>
          <a:p>
            <a:pPr marL="0" indent="0">
              <a:buNone/>
            </a:pPr>
            <a:r>
              <a:rPr lang="en-US" dirty="0"/>
              <a:t> </a:t>
            </a:r>
          </a:p>
          <a:p>
            <a:pPr marL="0" indent="0">
              <a:buNone/>
            </a:pPr>
            <a:r>
              <a:rPr lang="en-US" dirty="0"/>
              <a:t>int[] nums4 = new[] { 1, 2, 3, 5 };</a:t>
            </a:r>
          </a:p>
          <a:p>
            <a:pPr marL="0" indent="0">
              <a:buNone/>
            </a:pPr>
            <a:r>
              <a:rPr lang="en-US" dirty="0"/>
              <a:t> </a:t>
            </a:r>
          </a:p>
          <a:p>
            <a:pPr marL="0" indent="0">
              <a:buNone/>
            </a:pPr>
            <a:r>
              <a:rPr lang="en-US" dirty="0"/>
              <a:t>int[] nums5 = { 1, 2, 3, 5 };</a:t>
            </a:r>
            <a:endParaRPr lang="ru-RU" dirty="0"/>
          </a:p>
        </p:txBody>
      </p:sp>
    </p:spTree>
    <p:extLst>
      <p:ext uri="{BB962C8B-B14F-4D97-AF65-F5344CB8AC3E}">
        <p14:creationId xmlns:p14="http://schemas.microsoft.com/office/powerpoint/2010/main" val="133689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A1F07F-15D9-468E-83F5-1A03E076DA55}"/>
              </a:ext>
            </a:extLst>
          </p:cNvPr>
          <p:cNvSpPr>
            <a:spLocks noGrp="1"/>
          </p:cNvSpPr>
          <p:nvPr>
            <p:ph type="title"/>
          </p:nvPr>
        </p:nvSpPr>
        <p:spPr/>
        <p:txBody>
          <a:bodyPr/>
          <a:lstStyle/>
          <a:p>
            <a:r>
              <a:rPr lang="ru-RU" dirty="0"/>
              <a:t>Перебор массивов. Цикл </a:t>
            </a:r>
            <a:r>
              <a:rPr lang="en-US" dirty="0"/>
              <a:t>foreach</a:t>
            </a:r>
            <a:endParaRPr lang="ru-RU" dirty="0"/>
          </a:p>
        </p:txBody>
      </p:sp>
      <p:sp>
        <p:nvSpPr>
          <p:cNvPr id="3" name="Объект 2">
            <a:extLst>
              <a:ext uri="{FF2B5EF4-FFF2-40B4-BE49-F238E27FC236}">
                <a16:creationId xmlns:a16="http://schemas.microsoft.com/office/drawing/2014/main" id="{B0FC6E49-4F02-4FF3-988F-A3FA63D931B0}"/>
              </a:ext>
            </a:extLst>
          </p:cNvPr>
          <p:cNvSpPr>
            <a:spLocks noGrp="1"/>
          </p:cNvSpPr>
          <p:nvPr>
            <p:ph idx="1"/>
          </p:nvPr>
        </p:nvSpPr>
        <p:spPr/>
        <p:txBody>
          <a:bodyPr>
            <a:normAutofit fontScale="92500" lnSpcReduction="10000"/>
          </a:bodyPr>
          <a:lstStyle/>
          <a:p>
            <a:pPr marL="0" indent="0">
              <a:buNone/>
            </a:pPr>
            <a:r>
              <a:rPr lang="ru-RU" dirty="0"/>
              <a:t>Цикл </a:t>
            </a:r>
            <a:r>
              <a:rPr lang="ru-RU" dirty="0" err="1"/>
              <a:t>foreach</a:t>
            </a:r>
            <a:r>
              <a:rPr lang="ru-RU" dirty="0"/>
              <a:t> предназначен для перебора элементов в контейнерах, в том числе в массивах. Формальное объявление цикла </a:t>
            </a:r>
            <a:r>
              <a:rPr lang="ru-RU" dirty="0" err="1"/>
              <a:t>foreach</a:t>
            </a:r>
            <a:r>
              <a:rPr lang="ru-RU" dirty="0"/>
              <a:t>:</a:t>
            </a:r>
            <a:endParaRPr lang="en-US" dirty="0"/>
          </a:p>
          <a:p>
            <a:pPr marL="0" indent="0">
              <a:buNone/>
            </a:pPr>
            <a:endParaRPr lang="en-US" dirty="0"/>
          </a:p>
          <a:p>
            <a:pPr marL="0" indent="0">
              <a:buNone/>
            </a:pPr>
            <a:r>
              <a:rPr lang="ru-RU" b="1" dirty="0" err="1"/>
              <a:t>foreach</a:t>
            </a:r>
            <a:r>
              <a:rPr lang="ru-RU" b="1" dirty="0"/>
              <a:t> (</a:t>
            </a:r>
            <a:r>
              <a:rPr lang="ru-RU" b="1" dirty="0" err="1"/>
              <a:t>тип_данных</a:t>
            </a:r>
            <a:r>
              <a:rPr lang="ru-RU" b="1" dirty="0"/>
              <a:t> </a:t>
            </a:r>
            <a:r>
              <a:rPr lang="ru-RU" b="1" dirty="0" err="1"/>
              <a:t>название_переменной</a:t>
            </a:r>
            <a:r>
              <a:rPr lang="ru-RU" b="1" dirty="0"/>
              <a:t> </a:t>
            </a:r>
            <a:r>
              <a:rPr lang="ru-RU" b="1" dirty="0" err="1"/>
              <a:t>in</a:t>
            </a:r>
            <a:r>
              <a:rPr lang="ru-RU" b="1" dirty="0"/>
              <a:t> контейнер)</a:t>
            </a:r>
          </a:p>
          <a:p>
            <a:pPr marL="0" indent="0">
              <a:buNone/>
            </a:pPr>
            <a:r>
              <a:rPr lang="ru-RU" b="1" dirty="0"/>
              <a:t>{</a:t>
            </a:r>
          </a:p>
          <a:p>
            <a:pPr marL="0" indent="0">
              <a:buNone/>
            </a:pPr>
            <a:r>
              <a:rPr lang="ru-RU" b="1" dirty="0"/>
              <a:t>    // действия</a:t>
            </a:r>
          </a:p>
          <a:p>
            <a:pPr marL="0" indent="0">
              <a:buNone/>
            </a:pPr>
            <a:r>
              <a:rPr lang="ru-RU" b="1" dirty="0"/>
              <a:t>}</a:t>
            </a:r>
          </a:p>
          <a:p>
            <a:pPr marL="0" indent="0">
              <a:buNone/>
            </a:pPr>
            <a:endParaRPr lang="ru-RU" b="1" dirty="0"/>
          </a:p>
          <a:p>
            <a:pPr marL="0" indent="0">
              <a:buNone/>
            </a:pPr>
            <a:r>
              <a:rPr lang="ru-RU" dirty="0"/>
              <a:t>Вопрос: в каких случаях лучше использовать </a:t>
            </a:r>
            <a:r>
              <a:rPr lang="ru-RU" dirty="0" err="1"/>
              <a:t>цинкл</a:t>
            </a:r>
            <a:r>
              <a:rPr lang="ru-RU" dirty="0"/>
              <a:t> </a:t>
            </a:r>
            <a:r>
              <a:rPr lang="en-US" dirty="0"/>
              <a:t>for </a:t>
            </a:r>
            <a:r>
              <a:rPr lang="ru-RU" dirty="0"/>
              <a:t>вместо </a:t>
            </a:r>
            <a:r>
              <a:rPr lang="en-US" dirty="0"/>
              <a:t>foreach</a:t>
            </a:r>
            <a:r>
              <a:rPr lang="ru-RU" dirty="0"/>
              <a:t>?</a:t>
            </a:r>
          </a:p>
        </p:txBody>
      </p:sp>
    </p:spTree>
    <p:extLst>
      <p:ext uri="{BB962C8B-B14F-4D97-AF65-F5344CB8AC3E}">
        <p14:creationId xmlns:p14="http://schemas.microsoft.com/office/powerpoint/2010/main" val="151982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4A30E7-DB06-4FC4-93AD-FAA03484B633}"/>
              </a:ext>
            </a:extLst>
          </p:cNvPr>
          <p:cNvSpPr>
            <a:spLocks noGrp="1"/>
          </p:cNvSpPr>
          <p:nvPr>
            <p:ph type="title"/>
          </p:nvPr>
        </p:nvSpPr>
        <p:spPr/>
        <p:txBody>
          <a:bodyPr/>
          <a:lstStyle/>
          <a:p>
            <a:r>
              <a:rPr lang="ru-RU" dirty="0"/>
              <a:t>Многомерные массивы</a:t>
            </a:r>
          </a:p>
        </p:txBody>
      </p:sp>
      <p:sp>
        <p:nvSpPr>
          <p:cNvPr id="3" name="Объект 2">
            <a:extLst>
              <a:ext uri="{FF2B5EF4-FFF2-40B4-BE49-F238E27FC236}">
                <a16:creationId xmlns:a16="http://schemas.microsoft.com/office/drawing/2014/main" id="{7BA9E15D-63A1-400B-B021-A8326A9118E8}"/>
              </a:ext>
            </a:extLst>
          </p:cNvPr>
          <p:cNvSpPr>
            <a:spLocks noGrp="1"/>
          </p:cNvSpPr>
          <p:nvPr>
            <p:ph idx="1"/>
          </p:nvPr>
        </p:nvSpPr>
        <p:spPr/>
        <p:txBody>
          <a:bodyPr/>
          <a:lstStyle/>
          <a:p>
            <a:r>
              <a:rPr lang="ru-RU" dirty="0"/>
              <a:t>Массивы характеризуются таким понятием как ранг или количество измерений. Ранг одномерного массива, соответственно, равен 1, однако существуют и массивы ранга 2 и более.</a:t>
            </a:r>
          </a:p>
          <a:p>
            <a:r>
              <a:rPr lang="ru-RU" dirty="0"/>
              <a:t>Массив ранга 2 называется матрицей. В языке </a:t>
            </a:r>
            <a:r>
              <a:rPr lang="en-US" dirty="0"/>
              <a:t>C#</a:t>
            </a:r>
            <a:r>
              <a:rPr lang="ru-RU" dirty="0"/>
              <a:t> матрица объявляется следующим образом</a:t>
            </a:r>
            <a:r>
              <a:rPr lang="en-US" dirty="0"/>
              <a:t>:</a:t>
            </a:r>
            <a:endParaRPr lang="ru-RU" dirty="0"/>
          </a:p>
          <a:p>
            <a:pPr marL="0" indent="0" algn="ctr">
              <a:buNone/>
            </a:pPr>
            <a:r>
              <a:rPr lang="ru-RU" b="1" dirty="0" err="1"/>
              <a:t>тип_переменной</a:t>
            </a:r>
            <a:r>
              <a:rPr lang="ru-RU" b="1" dirty="0"/>
              <a:t>[,] </a:t>
            </a:r>
            <a:r>
              <a:rPr lang="ru-RU" b="1" dirty="0" err="1"/>
              <a:t>название_матрицы</a:t>
            </a:r>
            <a:r>
              <a:rPr lang="ru-RU" b="1" dirty="0"/>
              <a:t>;</a:t>
            </a:r>
          </a:p>
          <a:p>
            <a:endParaRPr lang="ru-RU" dirty="0"/>
          </a:p>
        </p:txBody>
      </p:sp>
    </p:spTree>
    <p:extLst>
      <p:ext uri="{BB962C8B-B14F-4D97-AF65-F5344CB8AC3E}">
        <p14:creationId xmlns:p14="http://schemas.microsoft.com/office/powerpoint/2010/main" val="287436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26B633-D897-42C8-B83C-E595F027DF88}"/>
              </a:ext>
            </a:extLst>
          </p:cNvPr>
          <p:cNvSpPr>
            <a:spLocks noGrp="1"/>
          </p:cNvSpPr>
          <p:nvPr>
            <p:ph type="title"/>
          </p:nvPr>
        </p:nvSpPr>
        <p:spPr/>
        <p:txBody>
          <a:bodyPr/>
          <a:lstStyle/>
          <a:p>
            <a:r>
              <a:rPr lang="ru-RU" dirty="0"/>
              <a:t>Массивы и Матрицы</a:t>
            </a:r>
          </a:p>
        </p:txBody>
      </p:sp>
      <p:sp>
        <p:nvSpPr>
          <p:cNvPr id="3" name="Объект 2">
            <a:extLst>
              <a:ext uri="{FF2B5EF4-FFF2-40B4-BE49-F238E27FC236}">
                <a16:creationId xmlns:a16="http://schemas.microsoft.com/office/drawing/2014/main" id="{C1770CFC-A597-4402-A89A-F234FA072801}"/>
              </a:ext>
            </a:extLst>
          </p:cNvPr>
          <p:cNvSpPr>
            <a:spLocks noGrp="1"/>
          </p:cNvSpPr>
          <p:nvPr>
            <p:ph idx="1"/>
          </p:nvPr>
        </p:nvSpPr>
        <p:spPr>
          <a:xfrm>
            <a:off x="2231136" y="2638044"/>
            <a:ext cx="7729728" cy="3101983"/>
          </a:xfrm>
        </p:spPr>
        <p:txBody>
          <a:bodyPr/>
          <a:lstStyle/>
          <a:p>
            <a:r>
              <a:rPr lang="ru-RU" dirty="0"/>
              <a:t>Например, создадим одномерный и двухмерный массивы, которые имеют одинаковые элементы:</a:t>
            </a:r>
          </a:p>
          <a:p>
            <a:pPr marL="0" indent="0" algn="ctr">
              <a:buNone/>
            </a:pPr>
            <a:r>
              <a:rPr lang="ru-RU" dirty="0"/>
              <a:t>      </a:t>
            </a:r>
            <a:r>
              <a:rPr lang="en-US" dirty="0"/>
              <a:t>int[] nums1 = new int[] { 0, 1, 2, 3, 4, 5 }; </a:t>
            </a:r>
          </a:p>
          <a:p>
            <a:pPr marL="0" indent="0" algn="ctr">
              <a:buNone/>
            </a:pPr>
            <a:r>
              <a:rPr lang="en-US" dirty="0"/>
              <a:t>int[,] nums2 = { { 0, 1, 2 }, { 3, 4, 5 } };</a:t>
            </a:r>
            <a:endParaRPr lang="ru-RU" dirty="0"/>
          </a:p>
          <a:p>
            <a:pPr marL="0" indent="0">
              <a:buNone/>
            </a:pPr>
            <a:r>
              <a:rPr lang="ru-RU" dirty="0"/>
              <a:t>Визуализируем:</a:t>
            </a:r>
          </a:p>
          <a:p>
            <a:pPr marL="0" indent="0">
              <a:buNone/>
            </a:pPr>
            <a:r>
              <a:rPr lang="en-US" dirty="0"/>
              <a:t>nums1:</a:t>
            </a:r>
          </a:p>
          <a:p>
            <a:pPr marL="0" indent="0">
              <a:buNone/>
            </a:pPr>
            <a:endParaRPr lang="en-US" dirty="0"/>
          </a:p>
          <a:p>
            <a:pPr marL="0" indent="0">
              <a:buNone/>
            </a:pPr>
            <a:r>
              <a:rPr lang="en-US" dirty="0"/>
              <a:t>nums2: </a:t>
            </a:r>
            <a:endParaRPr lang="ru-RU" dirty="0"/>
          </a:p>
        </p:txBody>
      </p:sp>
      <p:graphicFrame>
        <p:nvGraphicFramePr>
          <p:cNvPr id="8" name="Таблица 7">
            <a:extLst>
              <a:ext uri="{FF2B5EF4-FFF2-40B4-BE49-F238E27FC236}">
                <a16:creationId xmlns:a16="http://schemas.microsoft.com/office/drawing/2014/main" id="{990C60CE-D1AC-4A71-BC62-03C44A09D7C7}"/>
              </a:ext>
            </a:extLst>
          </p:cNvPr>
          <p:cNvGraphicFramePr>
            <a:graphicFrameLocks noGrp="1"/>
          </p:cNvGraphicFramePr>
          <p:nvPr>
            <p:extLst>
              <p:ext uri="{D42A27DB-BD31-4B8C-83A1-F6EECF244321}">
                <p14:modId xmlns:p14="http://schemas.microsoft.com/office/powerpoint/2010/main" val="2083145205"/>
              </p:ext>
            </p:extLst>
          </p:nvPr>
        </p:nvGraphicFramePr>
        <p:xfrm>
          <a:off x="3069885" y="4521709"/>
          <a:ext cx="6643074" cy="370840"/>
        </p:xfrm>
        <a:graphic>
          <a:graphicData uri="http://schemas.openxmlformats.org/drawingml/2006/table">
            <a:tbl>
              <a:tblPr firstRow="1" bandRow="1">
                <a:tableStyleId>{5C22544A-7EE6-4342-B048-85BDC9FD1C3A}</a:tableStyleId>
              </a:tblPr>
              <a:tblGrid>
                <a:gridCol w="1107179">
                  <a:extLst>
                    <a:ext uri="{9D8B030D-6E8A-4147-A177-3AD203B41FA5}">
                      <a16:colId xmlns:a16="http://schemas.microsoft.com/office/drawing/2014/main" val="2176679282"/>
                    </a:ext>
                  </a:extLst>
                </a:gridCol>
                <a:gridCol w="1107179">
                  <a:extLst>
                    <a:ext uri="{9D8B030D-6E8A-4147-A177-3AD203B41FA5}">
                      <a16:colId xmlns:a16="http://schemas.microsoft.com/office/drawing/2014/main" val="3160244032"/>
                    </a:ext>
                  </a:extLst>
                </a:gridCol>
                <a:gridCol w="1107179">
                  <a:extLst>
                    <a:ext uri="{9D8B030D-6E8A-4147-A177-3AD203B41FA5}">
                      <a16:colId xmlns:a16="http://schemas.microsoft.com/office/drawing/2014/main" val="3219413086"/>
                    </a:ext>
                  </a:extLst>
                </a:gridCol>
                <a:gridCol w="1107179">
                  <a:extLst>
                    <a:ext uri="{9D8B030D-6E8A-4147-A177-3AD203B41FA5}">
                      <a16:colId xmlns:a16="http://schemas.microsoft.com/office/drawing/2014/main" val="1896867916"/>
                    </a:ext>
                  </a:extLst>
                </a:gridCol>
                <a:gridCol w="1107179">
                  <a:extLst>
                    <a:ext uri="{9D8B030D-6E8A-4147-A177-3AD203B41FA5}">
                      <a16:colId xmlns:a16="http://schemas.microsoft.com/office/drawing/2014/main" val="2987571837"/>
                    </a:ext>
                  </a:extLst>
                </a:gridCol>
                <a:gridCol w="1107179">
                  <a:extLst>
                    <a:ext uri="{9D8B030D-6E8A-4147-A177-3AD203B41FA5}">
                      <a16:colId xmlns:a16="http://schemas.microsoft.com/office/drawing/2014/main" val="1233491127"/>
                    </a:ext>
                  </a:extLst>
                </a:gridCol>
              </a:tblGrid>
              <a:tr h="370840">
                <a:tc>
                  <a:txBody>
                    <a:bodyPr/>
                    <a:lstStyle/>
                    <a:p>
                      <a:pPr algn="ctr"/>
                      <a:r>
                        <a:rPr lang="ru-RU" dirty="0">
                          <a:latin typeface="Gill Sans MT (Основной текст)"/>
                        </a:rPr>
                        <a:t>0</a:t>
                      </a:r>
                    </a:p>
                  </a:txBody>
                  <a:tcPr/>
                </a:tc>
                <a:tc>
                  <a:txBody>
                    <a:bodyPr/>
                    <a:lstStyle/>
                    <a:p>
                      <a:pPr algn="ctr"/>
                      <a:r>
                        <a:rPr lang="ru-RU" dirty="0">
                          <a:latin typeface="Gill Sans MT (Основной текст)"/>
                        </a:rPr>
                        <a:t>1</a:t>
                      </a:r>
                    </a:p>
                  </a:txBody>
                  <a:tcPr/>
                </a:tc>
                <a:tc>
                  <a:txBody>
                    <a:bodyPr/>
                    <a:lstStyle/>
                    <a:p>
                      <a:pPr algn="ctr"/>
                      <a:r>
                        <a:rPr lang="ru-RU" dirty="0">
                          <a:latin typeface="Gill Sans MT (Основной текст)"/>
                        </a:rPr>
                        <a:t>2</a:t>
                      </a:r>
                    </a:p>
                  </a:txBody>
                  <a:tcPr/>
                </a:tc>
                <a:tc>
                  <a:txBody>
                    <a:bodyPr/>
                    <a:lstStyle/>
                    <a:p>
                      <a:pPr algn="ctr"/>
                      <a:r>
                        <a:rPr lang="ru-RU" dirty="0">
                          <a:latin typeface="Gill Sans MT (Основной текст)"/>
                        </a:rPr>
                        <a:t>3</a:t>
                      </a:r>
                    </a:p>
                  </a:txBody>
                  <a:tcPr/>
                </a:tc>
                <a:tc>
                  <a:txBody>
                    <a:bodyPr/>
                    <a:lstStyle/>
                    <a:p>
                      <a:pPr algn="ctr"/>
                      <a:r>
                        <a:rPr lang="ru-RU" dirty="0">
                          <a:latin typeface="Gill Sans MT (Основной текст)"/>
                        </a:rPr>
                        <a:t>4</a:t>
                      </a:r>
                    </a:p>
                  </a:txBody>
                  <a:tcPr/>
                </a:tc>
                <a:tc>
                  <a:txBody>
                    <a:bodyPr/>
                    <a:lstStyle/>
                    <a:p>
                      <a:pPr algn="ctr"/>
                      <a:r>
                        <a:rPr lang="ru-RU" dirty="0">
                          <a:latin typeface="Gill Sans MT (Основной текст)"/>
                        </a:rPr>
                        <a:t>5</a:t>
                      </a:r>
                    </a:p>
                  </a:txBody>
                  <a:tcPr/>
                </a:tc>
                <a:extLst>
                  <a:ext uri="{0D108BD9-81ED-4DB2-BD59-A6C34878D82A}">
                    <a16:rowId xmlns:a16="http://schemas.microsoft.com/office/drawing/2014/main" val="3743963057"/>
                  </a:ext>
                </a:extLst>
              </a:tr>
            </a:tbl>
          </a:graphicData>
        </a:graphic>
      </p:graphicFrame>
      <p:graphicFrame>
        <p:nvGraphicFramePr>
          <p:cNvPr id="9" name="Таблица 8">
            <a:extLst>
              <a:ext uri="{FF2B5EF4-FFF2-40B4-BE49-F238E27FC236}">
                <a16:creationId xmlns:a16="http://schemas.microsoft.com/office/drawing/2014/main" id="{3035F015-7350-468B-858B-30E8703CCF70}"/>
              </a:ext>
            </a:extLst>
          </p:cNvPr>
          <p:cNvGraphicFramePr>
            <a:graphicFrameLocks noGrp="1"/>
          </p:cNvGraphicFramePr>
          <p:nvPr>
            <p:extLst>
              <p:ext uri="{D42A27DB-BD31-4B8C-83A1-F6EECF244321}">
                <p14:modId xmlns:p14="http://schemas.microsoft.com/office/powerpoint/2010/main" val="4207965428"/>
              </p:ext>
            </p:extLst>
          </p:nvPr>
        </p:nvGraphicFramePr>
        <p:xfrm>
          <a:off x="3069886" y="5151628"/>
          <a:ext cx="6643074" cy="741680"/>
        </p:xfrm>
        <a:graphic>
          <a:graphicData uri="http://schemas.openxmlformats.org/drawingml/2006/table">
            <a:tbl>
              <a:tblPr firstRow="1" bandRow="1">
                <a:tableStyleId>{5C22544A-7EE6-4342-B048-85BDC9FD1C3A}</a:tableStyleId>
              </a:tblPr>
              <a:tblGrid>
                <a:gridCol w="2214358">
                  <a:extLst>
                    <a:ext uri="{9D8B030D-6E8A-4147-A177-3AD203B41FA5}">
                      <a16:colId xmlns:a16="http://schemas.microsoft.com/office/drawing/2014/main" val="1352353958"/>
                    </a:ext>
                  </a:extLst>
                </a:gridCol>
                <a:gridCol w="2214358">
                  <a:extLst>
                    <a:ext uri="{9D8B030D-6E8A-4147-A177-3AD203B41FA5}">
                      <a16:colId xmlns:a16="http://schemas.microsoft.com/office/drawing/2014/main" val="522076579"/>
                    </a:ext>
                  </a:extLst>
                </a:gridCol>
                <a:gridCol w="2214358">
                  <a:extLst>
                    <a:ext uri="{9D8B030D-6E8A-4147-A177-3AD203B41FA5}">
                      <a16:colId xmlns:a16="http://schemas.microsoft.com/office/drawing/2014/main" val="939278172"/>
                    </a:ext>
                  </a:extLst>
                </a:gridCol>
              </a:tblGrid>
              <a:tr h="370840">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extLst>
                  <a:ext uri="{0D108BD9-81ED-4DB2-BD59-A6C34878D82A}">
                    <a16:rowId xmlns:a16="http://schemas.microsoft.com/office/drawing/2014/main" val="3544476135"/>
                  </a:ext>
                </a:extLst>
              </a:tr>
              <a:tr h="370840">
                <a:tc>
                  <a:txBody>
                    <a:bodyPr/>
                    <a:lstStyle/>
                    <a:p>
                      <a:pPr algn="ctr"/>
                      <a:r>
                        <a:rPr lang="en-US" dirty="0"/>
                        <a:t>3</a:t>
                      </a:r>
                      <a:endParaRPr lang="ru-RU" dirty="0"/>
                    </a:p>
                  </a:txBody>
                  <a:tcPr/>
                </a:tc>
                <a:tc>
                  <a:txBody>
                    <a:bodyPr/>
                    <a:lstStyle/>
                    <a:p>
                      <a:pPr algn="ctr"/>
                      <a:r>
                        <a:rPr lang="en-US" dirty="0"/>
                        <a:t>4</a:t>
                      </a:r>
                      <a:endParaRPr lang="ru-RU" dirty="0"/>
                    </a:p>
                  </a:txBody>
                  <a:tcPr/>
                </a:tc>
                <a:tc>
                  <a:txBody>
                    <a:bodyPr/>
                    <a:lstStyle/>
                    <a:p>
                      <a:pPr algn="ctr"/>
                      <a:r>
                        <a:rPr lang="en-US" dirty="0"/>
                        <a:t>5</a:t>
                      </a:r>
                      <a:endParaRPr lang="ru-RU" dirty="0"/>
                    </a:p>
                  </a:txBody>
                  <a:tcPr/>
                </a:tc>
                <a:extLst>
                  <a:ext uri="{0D108BD9-81ED-4DB2-BD59-A6C34878D82A}">
                    <a16:rowId xmlns:a16="http://schemas.microsoft.com/office/drawing/2014/main" val="1858868921"/>
                  </a:ext>
                </a:extLst>
              </a:tr>
            </a:tbl>
          </a:graphicData>
        </a:graphic>
      </p:graphicFrame>
    </p:spTree>
    <p:extLst>
      <p:ext uri="{BB962C8B-B14F-4D97-AF65-F5344CB8AC3E}">
        <p14:creationId xmlns:p14="http://schemas.microsoft.com/office/powerpoint/2010/main" val="18900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43C62-1E8C-4648-9E10-146C9335ACA5}"/>
              </a:ext>
            </a:extLst>
          </p:cNvPr>
          <p:cNvSpPr>
            <a:spLocks noGrp="1"/>
          </p:cNvSpPr>
          <p:nvPr>
            <p:ph type="title"/>
          </p:nvPr>
        </p:nvSpPr>
        <p:spPr/>
        <p:txBody>
          <a:bodyPr/>
          <a:lstStyle/>
          <a:p>
            <a:r>
              <a:rPr lang="ru-RU" dirty="0"/>
              <a:t>Объявление и инициализация матрицы</a:t>
            </a:r>
          </a:p>
        </p:txBody>
      </p:sp>
      <p:sp>
        <p:nvSpPr>
          <p:cNvPr id="3" name="Объект 2">
            <a:extLst>
              <a:ext uri="{FF2B5EF4-FFF2-40B4-BE49-F238E27FC236}">
                <a16:creationId xmlns:a16="http://schemas.microsoft.com/office/drawing/2014/main" id="{871202EF-D62B-4290-89D8-FFCC0BBFB203}"/>
              </a:ext>
            </a:extLst>
          </p:cNvPr>
          <p:cNvSpPr>
            <a:spLocks noGrp="1"/>
          </p:cNvSpPr>
          <p:nvPr>
            <p:ph idx="1"/>
          </p:nvPr>
        </p:nvSpPr>
        <p:spPr>
          <a:xfrm>
            <a:off x="2231136" y="2638044"/>
            <a:ext cx="7729728" cy="3720553"/>
          </a:xfrm>
        </p:spPr>
        <p:txBody>
          <a:bodyPr>
            <a:normAutofit fontScale="92500" lnSpcReduction="20000"/>
          </a:bodyPr>
          <a:lstStyle/>
          <a:p>
            <a:pPr marL="0" indent="0">
              <a:buNone/>
            </a:pPr>
            <a:r>
              <a:rPr lang="en-US" dirty="0"/>
              <a:t>int[,] nums1;</a:t>
            </a:r>
            <a:endParaRPr lang="ru-RU" dirty="0"/>
          </a:p>
          <a:p>
            <a:pPr marL="0" indent="0">
              <a:buNone/>
            </a:pPr>
            <a:r>
              <a:rPr lang="en-US" dirty="0"/>
              <a:t>//---------------------------------</a:t>
            </a:r>
          </a:p>
          <a:p>
            <a:pPr marL="0" indent="0">
              <a:buNone/>
            </a:pPr>
            <a:r>
              <a:rPr lang="en-US" dirty="0"/>
              <a:t>int[,] nums2 = new int[2, 3];</a:t>
            </a:r>
          </a:p>
          <a:p>
            <a:pPr marL="0" indent="0">
              <a:buNone/>
            </a:pPr>
            <a:r>
              <a:rPr lang="en-US" dirty="0"/>
              <a:t>int[,] nums3 = new int[2, 3] { { 0, 1, 2 }, { 3, 4, 5 } };</a:t>
            </a:r>
          </a:p>
          <a:p>
            <a:pPr marL="0" indent="0">
              <a:buNone/>
            </a:pPr>
            <a:r>
              <a:rPr lang="en-US" dirty="0"/>
              <a:t>int[,] nums4 = new int[,] { { 0, 1, 2 }, { 3, 4, 5 } };</a:t>
            </a:r>
          </a:p>
          <a:p>
            <a:pPr marL="0" indent="0">
              <a:buNone/>
            </a:pPr>
            <a:r>
              <a:rPr lang="en-US" dirty="0"/>
              <a:t>int[,] nums5 = new [,]{ { 0, 1, 2 }, { 3, 4, 5 } };</a:t>
            </a:r>
          </a:p>
          <a:p>
            <a:pPr marL="0" indent="0">
              <a:buNone/>
            </a:pPr>
            <a:r>
              <a:rPr lang="en-US" dirty="0"/>
              <a:t>int[,] nums6 = { { 0, 1, 2 }, { 3, 4, 5 } };</a:t>
            </a:r>
            <a:endParaRPr lang="ru-RU" dirty="0"/>
          </a:p>
          <a:p>
            <a:pPr marL="0" indent="0">
              <a:buNone/>
            </a:pPr>
            <a:endParaRPr lang="ru-RU" dirty="0"/>
          </a:p>
          <a:p>
            <a:pPr marL="0" indent="0">
              <a:buNone/>
            </a:pPr>
            <a:r>
              <a:rPr lang="ru-RU" dirty="0"/>
              <a:t>Массивы могут иметь и большее количество измерений. Объявление трехмерного массива могло бы выглядеть так:</a:t>
            </a:r>
            <a:endParaRPr lang="en-US" dirty="0"/>
          </a:p>
          <a:p>
            <a:pPr marL="0" indent="0">
              <a:buNone/>
            </a:pPr>
            <a:r>
              <a:rPr lang="en-US" dirty="0"/>
              <a:t>int[,,] nums3 = new int[2, 3, 4];</a:t>
            </a:r>
            <a:endParaRPr lang="ru-RU" dirty="0"/>
          </a:p>
        </p:txBody>
      </p:sp>
    </p:spTree>
    <p:extLst>
      <p:ext uri="{BB962C8B-B14F-4D97-AF65-F5344CB8AC3E}">
        <p14:creationId xmlns:p14="http://schemas.microsoft.com/office/powerpoint/2010/main" val="861631655"/>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Посылка</Template>
  <TotalTime>242</TotalTime>
  <Words>1378</Words>
  <Application>Microsoft Office PowerPoint</Application>
  <PresentationFormat>Широкоэкранный</PresentationFormat>
  <Paragraphs>142</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Corbel</vt:lpstr>
      <vt:lpstr>Gill Sans MT</vt:lpstr>
      <vt:lpstr>Gill Sans MT (Основной текст)</vt:lpstr>
      <vt:lpstr>Посылка</vt:lpstr>
      <vt:lpstr>Массивы в языке C#</vt:lpstr>
      <vt:lpstr>Вопросы к занятию</vt:lpstr>
      <vt:lpstr>Массивы</vt:lpstr>
      <vt:lpstr>Свойства массивов</vt:lpstr>
      <vt:lpstr>Одномерные массивы. Объявление и инициализация.</vt:lpstr>
      <vt:lpstr>Перебор массивов. Цикл foreach</vt:lpstr>
      <vt:lpstr>Многомерные массивы</vt:lpstr>
      <vt:lpstr>Массивы и Матрицы</vt:lpstr>
      <vt:lpstr>Объявление и инициализация матрицы</vt:lpstr>
      <vt:lpstr>Сортировка массива</vt:lpstr>
      <vt:lpstr>Сортировка выбором</vt:lpstr>
      <vt:lpstr>Сортировка пузырьком</vt:lpstr>
      <vt:lpstr>Сортировка вставками</vt:lpstr>
      <vt:lpstr>Более сложные алгоритмы сортировки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Массивы в языке C#</dc:title>
  <dc:creator>Валерия Лешкова</dc:creator>
  <cp:lastModifiedBy>Валерия Лешкова</cp:lastModifiedBy>
  <cp:revision>26</cp:revision>
  <dcterms:created xsi:type="dcterms:W3CDTF">2018-12-12T12:10:01Z</dcterms:created>
  <dcterms:modified xsi:type="dcterms:W3CDTF">2018-12-12T16:12:28Z</dcterms:modified>
</cp:coreProperties>
</file>