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119562-5183-4BE0-824E-03D56E54EE3D}">
  <a:tblStyle styleId="{94119562-5183-4BE0-824E-03D56E54EE3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Distributed Hash Tables (DHTs) are already used for file sharing (bittorrent) and other widespread applications. In these systems, the data is content addressable by cryptographic hash, so you can confirm you receive unaltered data by hashing it yourself. In our validating DHT, we confirm the provenance of every piece of data, validating the signature of its author, and that it has been committed to their local chain. Multi-party transactions create a “crossing” of chains which also assure that even if you try to alter your own chain, your transaction is published by others. Our DHT also has an unusual feature which allows meta-data to be put on data in the DHT which can be used to publish information about a person/node (such as their transactions, or top of their hashchain) or data element (such as tags, comments, or ratings). Just like validation rules on blockchain nodes, if someone hacked their code to behave differently, even if they colluded with others, the rest of the nodes on the DHT would not validate their altered behavior and they will have essentially just forked themselves out of being able to participate on that holochain.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24292E"/>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Add to whiteboard before we begin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Blockchain: Data-centric, a single global data set - one shared reality across all nodes.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Holochain: Agent-centric, allows nodes to act independently, or in tight coordination only with counterparties, and then share independently evolving data realities that come to agreement over time.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Blockchain: Data-centric, a single global data set - one shared reality across all nodes.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Holochain: Agent-centric, allows nodes to act independently, or in tight coordination only with counterparties, and then share independently evolving data realities that come to agreement over time.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lvl="1"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2pPr>
            <a:lvl3pPr lvl="2"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3pPr>
            <a:lvl4pPr lvl="3"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4pPr>
            <a:lvl5pPr lvl="4"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5pPr>
            <a:lvl6pPr lvl="5"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6pPr>
            <a:lvl7pPr lvl="6"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7pPr>
            <a:lvl8pPr lvl="7"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8pPr>
            <a:lvl9pPr lvl="8"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5" name="Shape 265"/>
        <p:cNvGrpSpPr/>
        <p:nvPr/>
      </p:nvGrpSpPr>
      <p:grpSpPr>
        <a:xfrm>
          <a:off x="0" y="0"/>
          <a:ext cx="0" cy="0"/>
          <a:chOff x="0" y="0"/>
          <a:chExt cx="0" cy="0"/>
        </a:xfrm>
      </p:grpSpPr>
      <p:grpSp>
        <p:nvGrpSpPr>
          <p:cNvPr id="266" name="Google Shape;266;p11"/>
          <p:cNvGrpSpPr/>
          <p:nvPr/>
        </p:nvGrpSpPr>
        <p:grpSpPr>
          <a:xfrm>
            <a:off x="713373" y="3847119"/>
            <a:ext cx="825392" cy="825392"/>
            <a:chOff x="348199" y="179450"/>
            <a:chExt cx="1116300" cy="1116300"/>
          </a:xfrm>
        </p:grpSpPr>
        <p:sp>
          <p:nvSpPr>
            <p:cNvPr id="267" name="Google Shape;267;p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11"/>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54" name="Google Shape;54;p3"/>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55" name="Google Shape;55;p3"/>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56" name="Google Shape;56;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57" name="Shape 57"/>
        <p:cNvGrpSpPr/>
        <p:nvPr/>
      </p:nvGrpSpPr>
      <p:grpSpPr>
        <a:xfrm>
          <a:off x="0" y="0"/>
          <a:ext cx="0" cy="0"/>
          <a:chOff x="0" y="0"/>
          <a:chExt cx="0" cy="0"/>
        </a:xfrm>
      </p:grpSpPr>
      <p:grpSp>
        <p:nvGrpSpPr>
          <p:cNvPr id="58" name="Google Shape;58;p4"/>
          <p:cNvGrpSpPr/>
          <p:nvPr/>
        </p:nvGrpSpPr>
        <p:grpSpPr>
          <a:xfrm>
            <a:off x="52" y="4099200"/>
            <a:ext cx="9144036" cy="1044300"/>
            <a:chOff x="52" y="4099200"/>
            <a:chExt cx="9144036" cy="1044300"/>
          </a:xfrm>
        </p:grpSpPr>
        <p:grpSp>
          <p:nvGrpSpPr>
            <p:cNvPr id="59" name="Google Shape;59;p4"/>
            <p:cNvGrpSpPr/>
            <p:nvPr/>
          </p:nvGrpSpPr>
          <p:grpSpPr>
            <a:xfrm>
              <a:off x="52" y="4309200"/>
              <a:ext cx="231622" cy="834300"/>
              <a:chOff x="2688737" y="4301380"/>
              <a:chExt cx="231900" cy="834300"/>
            </a:xfrm>
          </p:grpSpPr>
          <p:sp>
            <p:nvSpPr>
              <p:cNvPr id="60" name="Google Shape;60;p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4"/>
            <p:cNvGrpSpPr/>
            <p:nvPr/>
          </p:nvGrpSpPr>
          <p:grpSpPr>
            <a:xfrm>
              <a:off x="371406" y="4099200"/>
              <a:ext cx="231622" cy="1044300"/>
              <a:chOff x="2688737" y="4091380"/>
              <a:chExt cx="231900" cy="1044300"/>
            </a:xfrm>
          </p:grpSpPr>
          <p:sp>
            <p:nvSpPr>
              <p:cNvPr id="65" name="Google Shape;65;p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4"/>
            <p:cNvGrpSpPr/>
            <p:nvPr/>
          </p:nvGrpSpPr>
          <p:grpSpPr>
            <a:xfrm>
              <a:off x="742761" y="4309200"/>
              <a:ext cx="231622" cy="834300"/>
              <a:chOff x="2688737" y="4301380"/>
              <a:chExt cx="231900" cy="834300"/>
            </a:xfrm>
          </p:grpSpPr>
          <p:sp>
            <p:nvSpPr>
              <p:cNvPr id="71" name="Google Shape;71;p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
            <p:cNvGrpSpPr/>
            <p:nvPr/>
          </p:nvGrpSpPr>
          <p:grpSpPr>
            <a:xfrm>
              <a:off x="1114115" y="4518900"/>
              <a:ext cx="231622" cy="624600"/>
              <a:chOff x="2688737" y="4511080"/>
              <a:chExt cx="231900" cy="624600"/>
            </a:xfrm>
          </p:grpSpPr>
          <p:sp>
            <p:nvSpPr>
              <p:cNvPr id="76" name="Google Shape;76;p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4"/>
            <p:cNvGrpSpPr/>
            <p:nvPr/>
          </p:nvGrpSpPr>
          <p:grpSpPr>
            <a:xfrm>
              <a:off x="1856753" y="4099200"/>
              <a:ext cx="231600" cy="1044300"/>
              <a:chOff x="1856753" y="4099200"/>
              <a:chExt cx="231600" cy="1044300"/>
            </a:xfrm>
          </p:grpSpPr>
          <p:sp>
            <p:nvSpPr>
              <p:cNvPr id="80" name="Google Shape;80;p4"/>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4"/>
            <p:cNvGrpSpPr/>
            <p:nvPr/>
          </p:nvGrpSpPr>
          <p:grpSpPr>
            <a:xfrm>
              <a:off x="2228107" y="4309200"/>
              <a:ext cx="231600" cy="834300"/>
              <a:chOff x="2228107" y="4309200"/>
              <a:chExt cx="231600" cy="834300"/>
            </a:xfrm>
          </p:grpSpPr>
          <p:sp>
            <p:nvSpPr>
              <p:cNvPr id="86" name="Google Shape;86;p4"/>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4"/>
            <p:cNvGrpSpPr/>
            <p:nvPr/>
          </p:nvGrpSpPr>
          <p:grpSpPr>
            <a:xfrm>
              <a:off x="2599462" y="4518900"/>
              <a:ext cx="231600" cy="624600"/>
              <a:chOff x="2599462" y="4518900"/>
              <a:chExt cx="231600" cy="624600"/>
            </a:xfrm>
          </p:grpSpPr>
          <p:sp>
            <p:nvSpPr>
              <p:cNvPr id="91" name="Google Shape;91;p4"/>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4"/>
            <p:cNvGrpSpPr/>
            <p:nvPr/>
          </p:nvGrpSpPr>
          <p:grpSpPr>
            <a:xfrm>
              <a:off x="3342171" y="4099200"/>
              <a:ext cx="231600" cy="1044300"/>
              <a:chOff x="3342171" y="4099200"/>
              <a:chExt cx="231600" cy="1044300"/>
            </a:xfrm>
          </p:grpSpPr>
          <p:sp>
            <p:nvSpPr>
              <p:cNvPr id="95" name="Google Shape;95;p4"/>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4"/>
            <p:cNvGrpSpPr/>
            <p:nvPr/>
          </p:nvGrpSpPr>
          <p:grpSpPr>
            <a:xfrm>
              <a:off x="3713525" y="4309200"/>
              <a:ext cx="231600" cy="834300"/>
              <a:chOff x="3713525" y="4309200"/>
              <a:chExt cx="231600" cy="834300"/>
            </a:xfrm>
          </p:grpSpPr>
          <p:sp>
            <p:nvSpPr>
              <p:cNvPr id="101" name="Google Shape;101;p4"/>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4"/>
            <p:cNvGrpSpPr/>
            <p:nvPr/>
          </p:nvGrpSpPr>
          <p:grpSpPr>
            <a:xfrm>
              <a:off x="1485398" y="4309200"/>
              <a:ext cx="231600" cy="834300"/>
              <a:chOff x="1485398" y="4309200"/>
              <a:chExt cx="231600" cy="834300"/>
            </a:xfrm>
          </p:grpSpPr>
          <p:sp>
            <p:nvSpPr>
              <p:cNvPr id="106" name="Google Shape;106;p4"/>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4"/>
            <p:cNvGrpSpPr/>
            <p:nvPr/>
          </p:nvGrpSpPr>
          <p:grpSpPr>
            <a:xfrm>
              <a:off x="4084879" y="4518900"/>
              <a:ext cx="231600" cy="624600"/>
              <a:chOff x="4084879" y="4518900"/>
              <a:chExt cx="231600" cy="624600"/>
            </a:xfrm>
          </p:grpSpPr>
          <p:sp>
            <p:nvSpPr>
              <p:cNvPr id="111" name="Google Shape;111;p4"/>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4"/>
            <p:cNvGrpSpPr/>
            <p:nvPr/>
          </p:nvGrpSpPr>
          <p:grpSpPr>
            <a:xfrm>
              <a:off x="2970816" y="4309200"/>
              <a:ext cx="231600" cy="834300"/>
              <a:chOff x="2970816" y="4309200"/>
              <a:chExt cx="231600" cy="834300"/>
            </a:xfrm>
          </p:grpSpPr>
          <p:sp>
            <p:nvSpPr>
              <p:cNvPr id="115" name="Google Shape;115;p4"/>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4"/>
            <p:cNvGrpSpPr/>
            <p:nvPr/>
          </p:nvGrpSpPr>
          <p:grpSpPr>
            <a:xfrm>
              <a:off x="4456234" y="4309200"/>
              <a:ext cx="231600" cy="834300"/>
              <a:chOff x="4456234" y="4309200"/>
              <a:chExt cx="231600" cy="834300"/>
            </a:xfrm>
          </p:grpSpPr>
          <p:sp>
            <p:nvSpPr>
              <p:cNvPr id="120" name="Google Shape;120;p4"/>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4"/>
            <p:cNvGrpSpPr/>
            <p:nvPr/>
          </p:nvGrpSpPr>
          <p:grpSpPr>
            <a:xfrm>
              <a:off x="4827588" y="4099200"/>
              <a:ext cx="231600" cy="1044300"/>
              <a:chOff x="4827588" y="4099200"/>
              <a:chExt cx="231600" cy="1044300"/>
            </a:xfrm>
          </p:grpSpPr>
          <p:sp>
            <p:nvSpPr>
              <p:cNvPr id="125" name="Google Shape;125;p4"/>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4"/>
            <p:cNvGrpSpPr/>
            <p:nvPr/>
          </p:nvGrpSpPr>
          <p:grpSpPr>
            <a:xfrm>
              <a:off x="5198943" y="4309200"/>
              <a:ext cx="231600" cy="834300"/>
              <a:chOff x="5198943" y="4309200"/>
              <a:chExt cx="231600" cy="834300"/>
            </a:xfrm>
          </p:grpSpPr>
          <p:sp>
            <p:nvSpPr>
              <p:cNvPr id="131" name="Google Shape;131;p4"/>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4"/>
            <p:cNvGrpSpPr/>
            <p:nvPr/>
          </p:nvGrpSpPr>
          <p:grpSpPr>
            <a:xfrm>
              <a:off x="5570297" y="4518900"/>
              <a:ext cx="231600" cy="624600"/>
              <a:chOff x="5570297" y="4518900"/>
              <a:chExt cx="231600" cy="624600"/>
            </a:xfrm>
          </p:grpSpPr>
          <p:sp>
            <p:nvSpPr>
              <p:cNvPr id="136" name="Google Shape;136;p4"/>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4"/>
            <p:cNvGrpSpPr/>
            <p:nvPr/>
          </p:nvGrpSpPr>
          <p:grpSpPr>
            <a:xfrm>
              <a:off x="5941652" y="4309200"/>
              <a:ext cx="231600" cy="834300"/>
              <a:chOff x="5941652" y="4309200"/>
              <a:chExt cx="231600" cy="834300"/>
            </a:xfrm>
          </p:grpSpPr>
          <p:sp>
            <p:nvSpPr>
              <p:cNvPr id="140" name="Google Shape;140;p4"/>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4"/>
            <p:cNvGrpSpPr/>
            <p:nvPr/>
          </p:nvGrpSpPr>
          <p:grpSpPr>
            <a:xfrm>
              <a:off x="6313006" y="4099200"/>
              <a:ext cx="231600" cy="1044300"/>
              <a:chOff x="6313006" y="4099200"/>
              <a:chExt cx="231600" cy="1044300"/>
            </a:xfrm>
          </p:grpSpPr>
          <p:sp>
            <p:nvSpPr>
              <p:cNvPr id="145" name="Google Shape;145;p4"/>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4"/>
            <p:cNvGrpSpPr/>
            <p:nvPr/>
          </p:nvGrpSpPr>
          <p:grpSpPr>
            <a:xfrm>
              <a:off x="6684361" y="4309200"/>
              <a:ext cx="231600" cy="834300"/>
              <a:chOff x="6684361" y="4309200"/>
              <a:chExt cx="231600" cy="834300"/>
            </a:xfrm>
          </p:grpSpPr>
          <p:sp>
            <p:nvSpPr>
              <p:cNvPr id="151" name="Google Shape;151;p4"/>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4"/>
            <p:cNvGrpSpPr/>
            <p:nvPr/>
          </p:nvGrpSpPr>
          <p:grpSpPr>
            <a:xfrm>
              <a:off x="7055715" y="4518900"/>
              <a:ext cx="231600" cy="624600"/>
              <a:chOff x="7055715" y="4518900"/>
              <a:chExt cx="231600" cy="624600"/>
            </a:xfrm>
          </p:grpSpPr>
          <p:sp>
            <p:nvSpPr>
              <p:cNvPr id="156" name="Google Shape;156;p4"/>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4"/>
            <p:cNvGrpSpPr/>
            <p:nvPr/>
          </p:nvGrpSpPr>
          <p:grpSpPr>
            <a:xfrm>
              <a:off x="7798424" y="4099200"/>
              <a:ext cx="231600" cy="1044300"/>
              <a:chOff x="7798424" y="4099200"/>
              <a:chExt cx="231600" cy="1044300"/>
            </a:xfrm>
          </p:grpSpPr>
          <p:sp>
            <p:nvSpPr>
              <p:cNvPr id="160" name="Google Shape;160;p4"/>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4"/>
            <p:cNvGrpSpPr/>
            <p:nvPr/>
          </p:nvGrpSpPr>
          <p:grpSpPr>
            <a:xfrm>
              <a:off x="8169779" y="4309200"/>
              <a:ext cx="231600" cy="834300"/>
              <a:chOff x="8169779" y="4309200"/>
              <a:chExt cx="231600" cy="834300"/>
            </a:xfrm>
          </p:grpSpPr>
          <p:sp>
            <p:nvSpPr>
              <p:cNvPr id="166" name="Google Shape;166;p4"/>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 name="Google Shape;170;p4"/>
            <p:cNvGrpSpPr/>
            <p:nvPr/>
          </p:nvGrpSpPr>
          <p:grpSpPr>
            <a:xfrm>
              <a:off x="7427070" y="4309200"/>
              <a:ext cx="231600" cy="834300"/>
              <a:chOff x="7427070" y="4309200"/>
              <a:chExt cx="231600" cy="834300"/>
            </a:xfrm>
          </p:grpSpPr>
          <p:sp>
            <p:nvSpPr>
              <p:cNvPr id="171" name="Google Shape;171;p4"/>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4"/>
            <p:cNvGrpSpPr/>
            <p:nvPr/>
          </p:nvGrpSpPr>
          <p:grpSpPr>
            <a:xfrm>
              <a:off x="8541133" y="4518900"/>
              <a:ext cx="231600" cy="624600"/>
              <a:chOff x="8541133" y="4518900"/>
              <a:chExt cx="231600" cy="624600"/>
            </a:xfrm>
          </p:grpSpPr>
          <p:sp>
            <p:nvSpPr>
              <p:cNvPr id="176" name="Google Shape;176;p4"/>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4"/>
            <p:cNvGrpSpPr/>
            <p:nvPr/>
          </p:nvGrpSpPr>
          <p:grpSpPr>
            <a:xfrm>
              <a:off x="8912488" y="4309200"/>
              <a:ext cx="231600" cy="834300"/>
              <a:chOff x="8912488" y="4309200"/>
              <a:chExt cx="231600" cy="834300"/>
            </a:xfrm>
          </p:grpSpPr>
          <p:sp>
            <p:nvSpPr>
              <p:cNvPr id="180" name="Google Shape;180;p4"/>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4" name="Google Shape;184;p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1pPr>
            <a:lvl2pPr lvl="1"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2pPr>
            <a:lvl3pPr lvl="2"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3pPr>
            <a:lvl4pPr lvl="3"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4pPr>
            <a:lvl5pPr lvl="4"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5pPr>
            <a:lvl6pPr lvl="5"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6pPr>
            <a:lvl7pPr lvl="6"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7pPr>
            <a:lvl8pPr lvl="7"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8pPr>
            <a:lvl9pPr lvl="8"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9pPr>
          </a:lstStyle>
          <a:p>
            <a:r>
              <a:t>xx%</a:t>
            </a:r>
          </a:p>
        </p:txBody>
      </p:sp>
      <p:sp>
        <p:nvSpPr>
          <p:cNvPr id="185" name="Google Shape;185;p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lstStyle>
            <a:lvl1pPr indent="-311150" lvl="0" marL="457200" marR="0" rtl="0" algn="ctr">
              <a:lnSpc>
                <a:spcPct val="115000"/>
              </a:lnSpc>
              <a:spcBef>
                <a:spcPts val="0"/>
              </a:spcBef>
              <a:spcAft>
                <a:spcPts val="0"/>
              </a:spcAft>
              <a:buClr>
                <a:schemeClr val="lt1"/>
              </a:buClr>
              <a:buSzPts val="1300"/>
              <a:buFont typeface="Nunito"/>
              <a:buChar char="●"/>
              <a:defRPr b="0" i="0" sz="1300" u="none" cap="none" strike="noStrike">
                <a:solidFill>
                  <a:schemeClr val="lt1"/>
                </a:solidFill>
                <a:latin typeface="Nunito"/>
                <a:ea typeface="Nunito"/>
                <a:cs typeface="Nunito"/>
                <a:sym typeface="Nunito"/>
              </a:defRPr>
            </a:lvl1pPr>
            <a:lvl2pPr indent="-298450" lvl="1" marL="9144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2pPr>
            <a:lvl3pPr indent="-298450" lvl="2" marL="13716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3pPr>
            <a:lvl4pPr indent="-298450" lvl="3" marL="18288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4pPr>
            <a:lvl5pPr indent="-298450" lvl="4" marL="22860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5pPr>
            <a:lvl6pPr indent="-298450" lvl="5" marL="27432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6pPr>
            <a:lvl7pPr indent="-298450" lvl="6" marL="32004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7pPr>
            <a:lvl8pPr indent="-298450" lvl="7" marL="36576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8pPr>
            <a:lvl9pPr indent="-298450" lvl="8" marL="4114800" marR="0" rtl="0" algn="ctr">
              <a:lnSpc>
                <a:spcPct val="115000"/>
              </a:lnSpc>
              <a:spcBef>
                <a:spcPts val="1600"/>
              </a:spcBef>
              <a:spcAft>
                <a:spcPts val="1600"/>
              </a:spcAft>
              <a:buClr>
                <a:schemeClr val="lt1"/>
              </a:buClr>
              <a:buSzPts val="1100"/>
              <a:buFont typeface="Nunito"/>
              <a:buChar char="■"/>
              <a:defRPr b="0" i="0" sz="1100" u="none" cap="none" strike="noStrike">
                <a:solidFill>
                  <a:schemeClr val="lt1"/>
                </a:solidFill>
                <a:latin typeface="Nunito"/>
                <a:ea typeface="Nunito"/>
                <a:cs typeface="Nunito"/>
                <a:sym typeface="Nunito"/>
              </a:defRPr>
            </a:lvl9pPr>
          </a:lstStyle>
          <a:p/>
        </p:txBody>
      </p:sp>
      <p:sp>
        <p:nvSpPr>
          <p:cNvPr id="186" name="Google Shape;186;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7" name="Shape 187"/>
        <p:cNvGrpSpPr/>
        <p:nvPr/>
      </p:nvGrpSpPr>
      <p:grpSpPr>
        <a:xfrm>
          <a:off x="0" y="0"/>
          <a:ext cx="0" cy="0"/>
          <a:chOff x="0" y="0"/>
          <a:chExt cx="0" cy="0"/>
        </a:xfrm>
      </p:grpSpPr>
      <p:grpSp>
        <p:nvGrpSpPr>
          <p:cNvPr id="188" name="Google Shape;188;p5"/>
          <p:cNvGrpSpPr/>
          <p:nvPr/>
        </p:nvGrpSpPr>
        <p:grpSpPr>
          <a:xfrm>
            <a:off x="625966" y="299376"/>
            <a:ext cx="999312" cy="999312"/>
            <a:chOff x="348199" y="179450"/>
            <a:chExt cx="1116300" cy="1116300"/>
          </a:xfrm>
        </p:grpSpPr>
        <p:sp>
          <p:nvSpPr>
            <p:cNvPr id="189" name="Google Shape;189;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192" name="Google Shape;192;p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193" name="Google Shape;193;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4" name="Shape 194"/>
        <p:cNvGrpSpPr/>
        <p:nvPr/>
      </p:nvGrpSpPr>
      <p:grpSpPr>
        <a:xfrm>
          <a:off x="0" y="0"/>
          <a:ext cx="0" cy="0"/>
          <a:chOff x="0" y="0"/>
          <a:chExt cx="0" cy="0"/>
        </a:xfrm>
      </p:grpSpPr>
      <p:grpSp>
        <p:nvGrpSpPr>
          <p:cNvPr id="195" name="Google Shape;195;p6"/>
          <p:cNvGrpSpPr/>
          <p:nvPr/>
        </p:nvGrpSpPr>
        <p:grpSpPr>
          <a:xfrm>
            <a:off x="146769" y="3406"/>
            <a:ext cx="1233214" cy="1384535"/>
            <a:chOff x="146769" y="3406"/>
            <a:chExt cx="1233214" cy="1384535"/>
          </a:xfrm>
        </p:grpSpPr>
        <p:grpSp>
          <p:nvGrpSpPr>
            <p:cNvPr id="196" name="Google Shape;196;p6"/>
            <p:cNvGrpSpPr/>
            <p:nvPr/>
          </p:nvGrpSpPr>
          <p:grpSpPr>
            <a:xfrm>
              <a:off x="1063183" y="3406"/>
              <a:ext cx="316800" cy="688513"/>
              <a:chOff x="1063183" y="3406"/>
              <a:chExt cx="316800" cy="688513"/>
            </a:xfrm>
          </p:grpSpPr>
          <p:sp>
            <p:nvSpPr>
              <p:cNvPr id="197" name="Google Shape;197;p6"/>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6"/>
            <p:cNvGrpSpPr/>
            <p:nvPr/>
          </p:nvGrpSpPr>
          <p:grpSpPr>
            <a:xfrm>
              <a:off x="604976" y="3406"/>
              <a:ext cx="316800" cy="1036524"/>
              <a:chOff x="604976" y="3406"/>
              <a:chExt cx="316800" cy="1036524"/>
            </a:xfrm>
          </p:grpSpPr>
          <p:sp>
            <p:nvSpPr>
              <p:cNvPr id="200" name="Google Shape;200;p6"/>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6"/>
            <p:cNvGrpSpPr/>
            <p:nvPr/>
          </p:nvGrpSpPr>
          <p:grpSpPr>
            <a:xfrm>
              <a:off x="146769" y="3406"/>
              <a:ext cx="316800" cy="1384535"/>
              <a:chOff x="146769" y="3406"/>
              <a:chExt cx="316800" cy="1384535"/>
            </a:xfrm>
          </p:grpSpPr>
          <p:sp>
            <p:nvSpPr>
              <p:cNvPr id="204" name="Google Shape;204;p6"/>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8" name="Google Shape;208;p6"/>
          <p:cNvGrpSpPr/>
          <p:nvPr/>
        </p:nvGrpSpPr>
        <p:grpSpPr>
          <a:xfrm>
            <a:off x="6775084" y="2904008"/>
            <a:ext cx="2186147" cy="2239500"/>
            <a:chOff x="6775084" y="2904008"/>
            <a:chExt cx="2186147" cy="2239500"/>
          </a:xfrm>
        </p:grpSpPr>
        <p:grpSp>
          <p:nvGrpSpPr>
            <p:cNvPr id="209" name="Google Shape;209;p6"/>
            <p:cNvGrpSpPr/>
            <p:nvPr/>
          </p:nvGrpSpPr>
          <p:grpSpPr>
            <a:xfrm>
              <a:off x="6775084" y="4253708"/>
              <a:ext cx="409500" cy="889800"/>
              <a:chOff x="6775084" y="4253708"/>
              <a:chExt cx="409500" cy="889800"/>
            </a:xfrm>
          </p:grpSpPr>
          <p:sp>
            <p:nvSpPr>
              <p:cNvPr id="210" name="Google Shape;210;p6"/>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6"/>
            <p:cNvGrpSpPr/>
            <p:nvPr/>
          </p:nvGrpSpPr>
          <p:grpSpPr>
            <a:xfrm>
              <a:off x="7367299" y="3804008"/>
              <a:ext cx="409500" cy="1339500"/>
              <a:chOff x="7367299" y="3804008"/>
              <a:chExt cx="409500" cy="1339500"/>
            </a:xfrm>
          </p:grpSpPr>
          <p:sp>
            <p:nvSpPr>
              <p:cNvPr id="213" name="Google Shape;213;p6"/>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6"/>
            <p:cNvGrpSpPr/>
            <p:nvPr/>
          </p:nvGrpSpPr>
          <p:grpSpPr>
            <a:xfrm>
              <a:off x="7959516" y="3354008"/>
              <a:ext cx="409500" cy="1789500"/>
              <a:chOff x="7959516" y="3354008"/>
              <a:chExt cx="409500" cy="1789500"/>
            </a:xfrm>
          </p:grpSpPr>
          <p:sp>
            <p:nvSpPr>
              <p:cNvPr id="217" name="Google Shape;217;p6"/>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6"/>
            <p:cNvGrpSpPr/>
            <p:nvPr/>
          </p:nvGrpSpPr>
          <p:grpSpPr>
            <a:xfrm>
              <a:off x="8551731" y="2904008"/>
              <a:ext cx="409500" cy="2239500"/>
              <a:chOff x="8551731" y="2904008"/>
              <a:chExt cx="409500" cy="2239500"/>
            </a:xfrm>
          </p:grpSpPr>
          <p:sp>
            <p:nvSpPr>
              <p:cNvPr id="222" name="Google Shape;222;p6"/>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7" name="Google Shape;227;p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lvl="1"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2pPr>
            <a:lvl3pPr lvl="2"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3pPr>
            <a:lvl4pPr lvl="3"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4pPr>
            <a:lvl5pPr lvl="4"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5pPr>
            <a:lvl6pPr lvl="5"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6pPr>
            <a:lvl7pPr lvl="6"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7pPr>
            <a:lvl8pPr lvl="7"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8pPr>
            <a:lvl9pPr lvl="8"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9pPr>
          </a:lstStyle>
          <a:p/>
        </p:txBody>
      </p:sp>
      <p:sp>
        <p:nvSpPr>
          <p:cNvPr id="228" name="Google Shape;228;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9" name="Shape 229"/>
        <p:cNvGrpSpPr/>
        <p:nvPr/>
      </p:nvGrpSpPr>
      <p:grpSpPr>
        <a:xfrm>
          <a:off x="0" y="0"/>
          <a:ext cx="0" cy="0"/>
          <a:chOff x="0" y="0"/>
          <a:chExt cx="0" cy="0"/>
        </a:xfrm>
      </p:grpSpPr>
      <p:grpSp>
        <p:nvGrpSpPr>
          <p:cNvPr id="230" name="Google Shape;230;p7"/>
          <p:cNvGrpSpPr/>
          <p:nvPr/>
        </p:nvGrpSpPr>
        <p:grpSpPr>
          <a:xfrm>
            <a:off x="625966" y="299376"/>
            <a:ext cx="999312" cy="999312"/>
            <a:chOff x="348199" y="179450"/>
            <a:chExt cx="1116300" cy="1116300"/>
          </a:xfrm>
        </p:grpSpPr>
        <p:sp>
          <p:nvSpPr>
            <p:cNvPr id="231" name="Google Shape;231;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234" name="Google Shape;234;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35" name="Shape 235"/>
        <p:cNvGrpSpPr/>
        <p:nvPr/>
      </p:nvGrpSpPr>
      <p:grpSpPr>
        <a:xfrm>
          <a:off x="0" y="0"/>
          <a:ext cx="0" cy="0"/>
          <a:chOff x="0" y="0"/>
          <a:chExt cx="0" cy="0"/>
        </a:xfrm>
      </p:grpSpPr>
      <p:grpSp>
        <p:nvGrpSpPr>
          <p:cNvPr id="236" name="Google Shape;236;p8"/>
          <p:cNvGrpSpPr/>
          <p:nvPr/>
        </p:nvGrpSpPr>
        <p:grpSpPr>
          <a:xfrm>
            <a:off x="625966" y="299376"/>
            <a:ext cx="999312" cy="999312"/>
            <a:chOff x="348199" y="179450"/>
            <a:chExt cx="1116300" cy="1116300"/>
          </a:xfrm>
        </p:grpSpPr>
        <p:sp>
          <p:nvSpPr>
            <p:cNvPr id="237" name="Google Shape;237;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240" name="Google Shape;240;p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41" name="Google Shape;241;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242" name="Shape 242"/>
        <p:cNvGrpSpPr/>
        <p:nvPr/>
      </p:nvGrpSpPr>
      <p:grpSpPr>
        <a:xfrm>
          <a:off x="0" y="0"/>
          <a:ext cx="0" cy="0"/>
          <a:chOff x="0" y="0"/>
          <a:chExt cx="0" cy="0"/>
        </a:xfrm>
      </p:grpSpPr>
      <p:grpSp>
        <p:nvGrpSpPr>
          <p:cNvPr id="243" name="Google Shape;243;p9"/>
          <p:cNvGrpSpPr/>
          <p:nvPr/>
        </p:nvGrpSpPr>
        <p:grpSpPr>
          <a:xfrm>
            <a:off x="6866714" y="1256"/>
            <a:ext cx="2267379" cy="2601741"/>
            <a:chOff x="6790514" y="1256"/>
            <a:chExt cx="2267379" cy="2601741"/>
          </a:xfrm>
        </p:grpSpPr>
        <p:grpSp>
          <p:nvGrpSpPr>
            <p:cNvPr id="244" name="Google Shape;244;p9"/>
            <p:cNvGrpSpPr/>
            <p:nvPr/>
          </p:nvGrpSpPr>
          <p:grpSpPr>
            <a:xfrm>
              <a:off x="7067535" y="1256"/>
              <a:ext cx="1990358" cy="1990303"/>
              <a:chOff x="7067535" y="1256"/>
              <a:chExt cx="1990358" cy="1990303"/>
            </a:xfrm>
          </p:grpSpPr>
          <p:sp>
            <p:nvSpPr>
              <p:cNvPr id="245" name="Google Shape;245;p9"/>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9"/>
            <p:cNvGrpSpPr/>
            <p:nvPr/>
          </p:nvGrpSpPr>
          <p:grpSpPr>
            <a:xfrm>
              <a:off x="8207126" y="1807997"/>
              <a:ext cx="795000" cy="795000"/>
              <a:chOff x="8207126" y="1807997"/>
              <a:chExt cx="795000" cy="795000"/>
            </a:xfrm>
          </p:grpSpPr>
          <p:sp>
            <p:nvSpPr>
              <p:cNvPr id="249" name="Google Shape;249;p9"/>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9"/>
            <p:cNvGrpSpPr/>
            <p:nvPr/>
          </p:nvGrpSpPr>
          <p:grpSpPr>
            <a:xfrm>
              <a:off x="6790514" y="118857"/>
              <a:ext cx="548700" cy="548700"/>
              <a:chOff x="6790514" y="118857"/>
              <a:chExt cx="548700" cy="548700"/>
            </a:xfrm>
          </p:grpSpPr>
          <p:sp>
            <p:nvSpPr>
              <p:cNvPr id="253" name="Google Shape;253;p9"/>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5" name="Google Shape;255;p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lvl="1"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2pPr>
            <a:lvl3pPr lvl="2"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3pPr>
            <a:lvl4pPr lvl="3"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4pPr>
            <a:lvl5pPr lvl="4"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5pPr>
            <a:lvl6pPr lvl="5"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6pPr>
            <a:lvl7pPr lvl="6"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7pPr>
            <a:lvl8pPr lvl="7"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8pPr>
            <a:lvl9pPr lvl="8"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9pPr>
          </a:lstStyle>
          <a:p/>
        </p:txBody>
      </p:sp>
      <p:sp>
        <p:nvSpPr>
          <p:cNvPr id="256" name="Google Shape;256;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57" name="Shape 257"/>
        <p:cNvGrpSpPr/>
        <p:nvPr/>
      </p:nvGrpSpPr>
      <p:grpSpPr>
        <a:xfrm>
          <a:off x="0" y="0"/>
          <a:ext cx="0" cy="0"/>
          <a:chOff x="0" y="0"/>
          <a:chExt cx="0" cy="0"/>
        </a:xfrm>
      </p:grpSpPr>
      <p:grpSp>
        <p:nvGrpSpPr>
          <p:cNvPr id="258" name="Google Shape;258;p10"/>
          <p:cNvGrpSpPr/>
          <p:nvPr/>
        </p:nvGrpSpPr>
        <p:grpSpPr>
          <a:xfrm>
            <a:off x="625966" y="299376"/>
            <a:ext cx="999312" cy="999312"/>
            <a:chOff x="348199" y="179450"/>
            <a:chExt cx="1116300" cy="1116300"/>
          </a:xfrm>
        </p:grpSpPr>
        <p:sp>
          <p:nvSpPr>
            <p:cNvPr id="259" name="Google Shape;259;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1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262" name="Google Shape;262;p1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1pPr>
            <a:lvl2pPr lvl="1"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2pPr>
            <a:lvl3pPr lvl="2"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3pPr>
            <a:lvl4pPr lvl="3"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4pPr>
            <a:lvl5pPr lvl="4"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5pPr>
            <a:lvl6pPr lvl="5"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6pPr>
            <a:lvl7pPr lvl="6"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7pPr>
            <a:lvl8pPr lvl="7"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8pPr>
            <a:lvl9pPr lvl="8"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9pPr>
          </a:lstStyle>
          <a:p/>
        </p:txBody>
      </p:sp>
      <p:sp>
        <p:nvSpPr>
          <p:cNvPr id="263" name="Google Shape;263;p1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64" name="Google Shape;264;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youtube.com/watch?v=FhF_kvgfEZM"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chat.holochain.net" TargetMode="External"/><Relationship Id="rId4" Type="http://schemas.openxmlformats.org/officeDocument/2006/relationships/hyperlink" Target="https://www.facebook.com/digitalsovereigntycollective" TargetMode="External"/><Relationship Id="rId5" Type="http://schemas.openxmlformats.org/officeDocument/2006/relationships/hyperlink" Target="https://www.instagram.com/digitalsovereignt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eveloper.holochain.org/" TargetMode="External"/><Relationship Id="rId4" Type="http://schemas.openxmlformats.org/officeDocument/2006/relationships/hyperlink" Target="https://medium.com/@artbro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snapchat.com" TargetMode="External"/><Relationship Id="rId4" Type="http://schemas.openxmlformats.org/officeDocument/2006/relationships/hyperlink" Target="https://snapchat.com" TargetMode="External"/><Relationship Id="rId10" Type="http://schemas.openxmlformats.org/officeDocument/2006/relationships/hyperlink" Target="https://ethereum.org" TargetMode="External"/><Relationship Id="rId9" Type="http://schemas.openxmlformats.org/officeDocument/2006/relationships/hyperlink" Target="http://www.tenx.tech/" TargetMode="External"/><Relationship Id="rId5" Type="http://schemas.openxmlformats.org/officeDocument/2006/relationships/hyperlink" Target="http://www.tenx.tech/" TargetMode="External"/><Relationship Id="rId6" Type="http://schemas.openxmlformats.org/officeDocument/2006/relationships/hyperlink" Target="http://www.tenx.tech/" TargetMode="External"/><Relationship Id="rId7" Type="http://schemas.openxmlformats.org/officeDocument/2006/relationships/hyperlink" Target="https://ethereum.org" TargetMode="External"/><Relationship Id="rId8" Type="http://schemas.openxmlformats.org/officeDocument/2006/relationships/hyperlink" Target="http://www.tenx.te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youtube.com/watch?v=JV8QZsNpFok"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aven Pro"/>
              <a:buNone/>
            </a:pPr>
            <a:r>
              <a:rPr b="1" i="0" lang="en" sz="3600" u="none" cap="none" strike="noStrike">
                <a:solidFill>
                  <a:schemeClr val="lt1"/>
                </a:solidFill>
                <a:latin typeface="Maven Pro"/>
                <a:ea typeface="Maven Pro"/>
                <a:cs typeface="Maven Pro"/>
                <a:sym typeface="Maven Pro"/>
              </a:rPr>
              <a:t> </a:t>
            </a:r>
            <a:endParaRPr b="1" i="0" sz="3600" u="none" cap="none" strike="noStrike">
              <a:solidFill>
                <a:schemeClr val="lt1"/>
              </a:solidFill>
              <a:latin typeface="Maven Pro"/>
              <a:ea typeface="Maven Pro"/>
              <a:cs typeface="Maven Pro"/>
              <a:sym typeface="Maven Pro"/>
            </a:endParaRPr>
          </a:p>
        </p:txBody>
      </p:sp>
      <p:sp>
        <p:nvSpPr>
          <p:cNvPr id="278" name="Google Shape;278;p13"/>
          <p:cNvSpPr txBox="1"/>
          <p:nvPr>
            <p:ph idx="1" type="subTitle"/>
          </p:nvPr>
        </p:nvSpPr>
        <p:spPr>
          <a:xfrm>
            <a:off x="138175" y="3486725"/>
            <a:ext cx="6909300" cy="15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600"/>
              <a:buFont typeface="Nunito"/>
              <a:buNone/>
            </a:pPr>
            <a:r>
              <a:rPr b="1" i="0" lang="en" sz="2400" u="none" cap="none" strike="noStrike">
                <a:solidFill>
                  <a:schemeClr val="lt1"/>
                </a:solidFill>
                <a:latin typeface="Maven Pro"/>
                <a:ea typeface="Maven Pro"/>
                <a:cs typeface="Maven Pro"/>
                <a:sym typeface="Maven Pro"/>
              </a:rPr>
              <a:t>Atlanta Holochain Meetup 1/10/2018</a:t>
            </a:r>
            <a:endParaRPr b="1" i="0" sz="2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lt1"/>
              </a:buClr>
              <a:buSzPts val="1600"/>
              <a:buFont typeface="Nunito"/>
              <a:buNone/>
            </a:pPr>
            <a:r>
              <a:t/>
            </a:r>
            <a:endParaRPr b="1" i="0" sz="2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lt1"/>
              </a:buClr>
              <a:buSzPts val="1600"/>
              <a:buFont typeface="Nunito"/>
              <a:buNone/>
            </a:pPr>
            <a:r>
              <a:rPr b="1" i="0" lang="en" sz="2400" u="none" cap="none" strike="noStrike">
                <a:solidFill>
                  <a:schemeClr val="lt1"/>
                </a:solidFill>
                <a:latin typeface="Maven Pro"/>
                <a:ea typeface="Maven Pro"/>
                <a:cs typeface="Maven Pro"/>
                <a:sym typeface="Maven Pro"/>
              </a:rPr>
              <a:t>What does it mean to be digitally sovereign?</a:t>
            </a:r>
            <a:endParaRPr b="1" i="0" sz="2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chemeClr val="lt1"/>
              </a:buClr>
              <a:buSzPts val="1600"/>
              <a:buFont typeface="Nunito"/>
              <a:buNone/>
            </a:pPr>
            <a:r>
              <a:t/>
            </a:r>
            <a:endParaRPr b="1" i="0" sz="1800" u="none" cap="none" strike="noStrike">
              <a:solidFill>
                <a:schemeClr val="lt1"/>
              </a:solidFill>
              <a:latin typeface="Maven Pro"/>
              <a:ea typeface="Maven Pro"/>
              <a:cs typeface="Maven Pro"/>
              <a:sym typeface="Maven Pro"/>
            </a:endParaRPr>
          </a:p>
        </p:txBody>
      </p:sp>
      <p:pic>
        <p:nvPicPr>
          <p:cNvPr id="279" name="Google Shape;279;p13"/>
          <p:cNvPicPr preferRelativeResize="0"/>
          <p:nvPr/>
        </p:nvPicPr>
        <p:blipFill/>
        <p:spPr>
          <a:xfrm>
            <a:off x="72563" y="0"/>
            <a:ext cx="5758370" cy="3486726"/>
          </a:xfrm>
          <a:prstGeom prst="rect">
            <a:avLst/>
          </a:prstGeom>
          <a:solidFill>
            <a:srgbClr val="FFFFFF"/>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5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Overview of Holochain Architecture</a:t>
            </a:r>
            <a:endParaRPr b="1" i="0" sz="2800" u="none" cap="none" strike="noStrike">
              <a:solidFill>
                <a:srgbClr val="FFFFFF"/>
              </a:solidFill>
              <a:latin typeface="Maven Pro"/>
              <a:ea typeface="Maven Pro"/>
              <a:cs typeface="Maven Pro"/>
              <a:sym typeface="Maven Pro"/>
            </a:endParaRPr>
          </a:p>
        </p:txBody>
      </p:sp>
      <p:sp>
        <p:nvSpPr>
          <p:cNvPr id="342" name="Google Shape;342;p2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sp>
        <p:nvSpPr>
          <p:cNvPr id="343" name="Google Shape;343;p2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344" name="Google Shape;344;p22"/>
          <p:cNvPicPr preferRelativeResize="0"/>
          <p:nvPr/>
        </p:nvPicPr>
        <p:blipFill rotWithShape="1">
          <a:blip r:embed="rId3">
            <a:alphaModFix/>
          </a:blip>
          <a:srcRect b="0" l="0" r="0" t="0"/>
          <a:stretch/>
        </p:blipFill>
        <p:spPr>
          <a:xfrm>
            <a:off x="1303790" y="1477025"/>
            <a:ext cx="7191960" cy="346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48" name="Shape 348"/>
        <p:cNvGrpSpPr/>
        <p:nvPr/>
      </p:nvGrpSpPr>
      <p:grpSpPr>
        <a:xfrm>
          <a:off x="0" y="0"/>
          <a:ext cx="0" cy="0"/>
          <a:chOff x="0" y="0"/>
          <a:chExt cx="0" cy="0"/>
        </a:xfrm>
      </p:grpSpPr>
      <p:pic>
        <p:nvPicPr>
          <p:cNvPr descr="Core developer &amp; software architect, Nicolas Luck, explains how Holochain uses DHTs (Distributed Hash Tables)&#10;&#10;https://holochain.org&#10;https://holo.host&#10;&#10;----&#10;Public Chat:&#10;https://chat.holochain.net/appsup/channels/town-square&#10;&#10;Learn more about Holochain Alpha 0 release:&#10;https://github.com/metacurrency/holochain/releases&#10;&#10;Subscribe to Art Brock's Ethical ICO blog series:&#10;https://holo.host/ethical-ico/&#10;&#10;Holo Green Paper:&#10;https://holo.host/greenpaper&#10;&#10;Holo Currency Paper:&#10;https://holo.host/currencypaper&#10;&#10;Holochain White Paper:&#10;https://holochain.org/whitepaper" id="349" name="Google Shape;349;p23" title="What are DHTs?">
            <a:hlinkClick r:id="rId3"/>
          </p:cNvPr>
          <p:cNvPicPr preferRelativeResize="0"/>
          <p:nvPr/>
        </p:nvPicPr>
        <p:blipFill rotWithShape="1">
          <a:blip r:embed="rId4">
            <a:alphaModFix/>
          </a:blip>
          <a:srcRect b="0" l="0" r="0" t="0"/>
          <a:stretch/>
        </p:blipFill>
        <p:spPr>
          <a:xfrm>
            <a:off x="1879850" y="987425"/>
            <a:ext cx="5384275" cy="4038200"/>
          </a:xfrm>
          <a:prstGeom prst="rect">
            <a:avLst/>
          </a:prstGeom>
          <a:noFill/>
          <a:ln>
            <a:noFill/>
          </a:ln>
        </p:spPr>
      </p:pic>
      <p:sp>
        <p:nvSpPr>
          <p:cNvPr id="350" name="Google Shape;350;p23"/>
          <p:cNvSpPr txBox="1"/>
          <p:nvPr>
            <p:ph type="title"/>
          </p:nvPr>
        </p:nvSpPr>
        <p:spPr>
          <a:xfrm>
            <a:off x="1323050" y="412625"/>
            <a:ext cx="7030500" cy="57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Overview of Holochain Architecture</a:t>
            </a:r>
            <a:endParaRPr b="1" i="0" sz="2800" u="none" cap="none" strike="noStrike">
              <a:solidFill>
                <a:srgbClr val="FFFFFF"/>
              </a:solidFill>
              <a:latin typeface="Maven Pro"/>
              <a:ea typeface="Maven Pro"/>
              <a:cs typeface="Maven Pro"/>
              <a:sym typeface="Maven Pro"/>
            </a:endParaRPr>
          </a:p>
        </p:txBody>
      </p:sp>
      <p:sp>
        <p:nvSpPr>
          <p:cNvPr id="351" name="Google Shape;351;p23"/>
          <p:cNvSpPr txBox="1"/>
          <p:nvPr/>
        </p:nvSpPr>
        <p:spPr>
          <a:xfrm>
            <a:off x="7335675" y="1693300"/>
            <a:ext cx="1686600" cy="243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FFFFFF"/>
                </a:solidFill>
                <a:latin typeface="Maven Pro"/>
                <a:ea typeface="Maven Pro"/>
                <a:cs typeface="Maven Pro"/>
                <a:sym typeface="Maven Pro"/>
              </a:rPr>
              <a:t>What are D.H.Ts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55" name="Shape 355"/>
        <p:cNvGrpSpPr/>
        <p:nvPr/>
      </p:nvGrpSpPr>
      <p:grpSpPr>
        <a:xfrm>
          <a:off x="0" y="0"/>
          <a:ext cx="0" cy="0"/>
          <a:chOff x="0" y="0"/>
          <a:chExt cx="0" cy="0"/>
        </a:xfrm>
      </p:grpSpPr>
      <p:pic>
        <p:nvPicPr>
          <p:cNvPr id="356" name="Google Shape;356;p24"/>
          <p:cNvPicPr preferRelativeResize="0"/>
          <p:nvPr/>
        </p:nvPicPr>
        <p:blipFill rotWithShape="1">
          <a:blip r:embed="rId3">
            <a:alphaModFix/>
          </a:blip>
          <a:srcRect b="0" l="0" r="0" t="0"/>
          <a:stretch/>
        </p:blipFill>
        <p:spPr>
          <a:xfrm>
            <a:off x="4950300" y="845700"/>
            <a:ext cx="3704015" cy="3948525"/>
          </a:xfrm>
          <a:prstGeom prst="rect">
            <a:avLst/>
          </a:prstGeom>
          <a:noFill/>
          <a:ln>
            <a:noFill/>
          </a:ln>
        </p:spPr>
      </p:pic>
      <p:pic>
        <p:nvPicPr>
          <p:cNvPr id="357" name="Google Shape;357;p24"/>
          <p:cNvPicPr preferRelativeResize="0"/>
          <p:nvPr/>
        </p:nvPicPr>
        <p:blipFill rotWithShape="1">
          <a:blip r:embed="rId4">
            <a:alphaModFix/>
          </a:blip>
          <a:srcRect b="0" l="0" r="0" t="0"/>
          <a:stretch/>
        </p:blipFill>
        <p:spPr>
          <a:xfrm>
            <a:off x="533950" y="830638"/>
            <a:ext cx="3978675" cy="3978649"/>
          </a:xfrm>
          <a:prstGeom prst="rect">
            <a:avLst/>
          </a:prstGeom>
          <a:noFill/>
          <a:ln>
            <a:noFill/>
          </a:ln>
        </p:spPr>
      </p:pic>
      <p:sp>
        <p:nvSpPr>
          <p:cNvPr id="358" name="Google Shape;358;p24"/>
          <p:cNvSpPr txBox="1"/>
          <p:nvPr>
            <p:ph type="title"/>
          </p:nvPr>
        </p:nvSpPr>
        <p:spPr>
          <a:xfrm>
            <a:off x="1355100" y="233075"/>
            <a:ext cx="7030500" cy="5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Overview of Holochain Architecture</a:t>
            </a:r>
            <a:endParaRPr b="1" i="0" sz="2800" u="none" cap="none" strike="noStrike">
              <a:solidFill>
                <a:srgbClr val="FFFFFF"/>
              </a:solidFill>
              <a:latin typeface="Maven Pro"/>
              <a:ea typeface="Maven Pro"/>
              <a:cs typeface="Maven Pro"/>
              <a:sym typeface="Maven Pro"/>
            </a:endParaRPr>
          </a:p>
        </p:txBody>
      </p:sp>
      <p:sp>
        <p:nvSpPr>
          <p:cNvPr id="359" name="Google Shape;359;p24"/>
          <p:cNvSpPr/>
          <p:nvPr/>
        </p:nvSpPr>
        <p:spPr>
          <a:xfrm>
            <a:off x="7316475" y="4623300"/>
            <a:ext cx="1154100" cy="179700"/>
          </a:xfrm>
          <a:prstGeom prst="rect">
            <a:avLst/>
          </a:prstGeom>
          <a:solidFill>
            <a:srgbClr val="3781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63" name="Shape 363"/>
        <p:cNvGrpSpPr/>
        <p:nvPr/>
      </p:nvGrpSpPr>
      <p:grpSpPr>
        <a:xfrm>
          <a:off x="0" y="0"/>
          <a:ext cx="0" cy="0"/>
          <a:chOff x="0" y="0"/>
          <a:chExt cx="0" cy="0"/>
        </a:xfrm>
      </p:grpSpPr>
      <p:sp>
        <p:nvSpPr>
          <p:cNvPr id="364" name="Google Shape;364;p25"/>
          <p:cNvSpPr txBox="1"/>
          <p:nvPr>
            <p:ph type="title"/>
          </p:nvPr>
        </p:nvSpPr>
        <p:spPr>
          <a:xfrm>
            <a:off x="2758250" y="455225"/>
            <a:ext cx="3778200" cy="5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Holochain vs Holo</a:t>
            </a:r>
            <a:endParaRPr b="1" i="0" sz="2800" u="none" cap="none" strike="noStrike">
              <a:solidFill>
                <a:srgbClr val="FFFFFF"/>
              </a:solidFill>
              <a:latin typeface="Maven Pro"/>
              <a:ea typeface="Maven Pro"/>
              <a:cs typeface="Maven Pro"/>
              <a:sym typeface="Maven Pro"/>
            </a:endParaRPr>
          </a:p>
        </p:txBody>
      </p:sp>
      <p:sp>
        <p:nvSpPr>
          <p:cNvPr id="365" name="Google Shape;365;p25"/>
          <p:cNvSpPr/>
          <p:nvPr/>
        </p:nvSpPr>
        <p:spPr>
          <a:xfrm>
            <a:off x="7316475" y="4623300"/>
            <a:ext cx="1154100" cy="179700"/>
          </a:xfrm>
          <a:prstGeom prst="rect">
            <a:avLst/>
          </a:prstGeom>
          <a:solidFill>
            <a:srgbClr val="3781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5"/>
          <p:cNvSpPr txBox="1"/>
          <p:nvPr/>
        </p:nvSpPr>
        <p:spPr>
          <a:xfrm>
            <a:off x="1385700" y="1368100"/>
            <a:ext cx="6372600" cy="3009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Architecture vs Application</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Accessibility to a beginning user</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First launch of a full scale application</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First launch of a token-less, mutual credit currency back by a real asset (computing power)</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70" name="Shape 370"/>
        <p:cNvGrpSpPr/>
        <p:nvPr/>
      </p:nvGrpSpPr>
      <p:grpSpPr>
        <a:xfrm>
          <a:off x="0" y="0"/>
          <a:ext cx="0" cy="0"/>
          <a:chOff x="0" y="0"/>
          <a:chExt cx="0" cy="0"/>
        </a:xfrm>
      </p:grpSpPr>
      <p:sp>
        <p:nvSpPr>
          <p:cNvPr id="371" name="Google Shape;371;p26"/>
          <p:cNvSpPr txBox="1"/>
          <p:nvPr>
            <p:ph type="title"/>
          </p:nvPr>
        </p:nvSpPr>
        <p:spPr>
          <a:xfrm>
            <a:off x="1355100" y="233075"/>
            <a:ext cx="7030500" cy="5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Overview of Holo Ecosystem</a:t>
            </a:r>
            <a:endParaRPr b="1" i="0" sz="2800" u="none" cap="none" strike="noStrike">
              <a:solidFill>
                <a:srgbClr val="FFFFFF"/>
              </a:solidFill>
              <a:latin typeface="Maven Pro"/>
              <a:ea typeface="Maven Pro"/>
              <a:cs typeface="Maven Pro"/>
              <a:sym typeface="Maven Pro"/>
            </a:endParaRPr>
          </a:p>
        </p:txBody>
      </p:sp>
      <p:pic>
        <p:nvPicPr>
          <p:cNvPr id="372" name="Google Shape;372;p26"/>
          <p:cNvPicPr preferRelativeResize="0"/>
          <p:nvPr/>
        </p:nvPicPr>
        <p:blipFill rotWithShape="1">
          <a:blip r:embed="rId3">
            <a:alphaModFix/>
          </a:blip>
          <a:srcRect b="0" l="0" r="0" t="0"/>
          <a:stretch/>
        </p:blipFill>
        <p:spPr>
          <a:xfrm>
            <a:off x="2069263" y="857800"/>
            <a:ext cx="5005466" cy="4056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76" name="Shape 376"/>
        <p:cNvGrpSpPr/>
        <p:nvPr/>
      </p:nvGrpSpPr>
      <p:grpSpPr>
        <a:xfrm>
          <a:off x="0" y="0"/>
          <a:ext cx="0" cy="0"/>
          <a:chOff x="0" y="0"/>
          <a:chExt cx="0" cy="0"/>
        </a:xfrm>
      </p:grpSpPr>
      <p:sp>
        <p:nvSpPr>
          <p:cNvPr id="377" name="Google Shape;377;p27"/>
          <p:cNvSpPr txBox="1"/>
          <p:nvPr>
            <p:ph type="title"/>
          </p:nvPr>
        </p:nvSpPr>
        <p:spPr>
          <a:xfrm>
            <a:off x="1355100" y="233075"/>
            <a:ext cx="7030500" cy="5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What are holochain applications best suited for?</a:t>
            </a:r>
            <a:endParaRPr b="1" i="0" sz="2800" u="none" cap="none" strike="noStrike">
              <a:solidFill>
                <a:srgbClr val="FFFFFF"/>
              </a:solidFill>
              <a:latin typeface="Maven Pro"/>
              <a:ea typeface="Maven Pro"/>
              <a:cs typeface="Maven Pro"/>
              <a:sym typeface="Maven Pro"/>
            </a:endParaRPr>
          </a:p>
        </p:txBody>
      </p:sp>
      <p:sp>
        <p:nvSpPr>
          <p:cNvPr id="378" name="Google Shape;378;p27"/>
          <p:cNvSpPr txBox="1"/>
          <p:nvPr/>
        </p:nvSpPr>
        <p:spPr>
          <a:xfrm>
            <a:off x="1466600" y="1543125"/>
            <a:ext cx="7179900" cy="3201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Governance, Collaboration, and Organizational Tools</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Social Networks and Social Media</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Platform Cooperatives</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Directly p2p sharing economy apps</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Community Resource Management (the Commons)</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Tokenless, mutual-credit cryptocurrencies and reputation systems</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Individual controlled data collection (e.g. in the Health sphere)</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Arial"/>
                <a:ea typeface="Arial"/>
                <a:cs typeface="Arial"/>
                <a:sym typeface="Arial"/>
              </a:rPr>
              <a:t>Supply Chain &amp; Open Value Networks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82" name="Shape 382"/>
        <p:cNvGrpSpPr/>
        <p:nvPr/>
      </p:nvGrpSpPr>
      <p:grpSpPr>
        <a:xfrm>
          <a:off x="0" y="0"/>
          <a:ext cx="0" cy="0"/>
          <a:chOff x="0" y="0"/>
          <a:chExt cx="0" cy="0"/>
        </a:xfrm>
      </p:grpSpPr>
      <p:sp>
        <p:nvSpPr>
          <p:cNvPr id="383" name="Google Shape;383;p28"/>
          <p:cNvSpPr txBox="1"/>
          <p:nvPr>
            <p:ph type="title"/>
          </p:nvPr>
        </p:nvSpPr>
        <p:spPr>
          <a:xfrm>
            <a:off x="1355100" y="233075"/>
            <a:ext cx="7030500" cy="5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Timeline</a:t>
            </a:r>
            <a:endParaRPr b="1" i="0" sz="2800" u="none" cap="none" strike="noStrike">
              <a:solidFill>
                <a:srgbClr val="FFFFFF"/>
              </a:solidFill>
              <a:latin typeface="Maven Pro"/>
              <a:ea typeface="Maven Pro"/>
              <a:cs typeface="Maven Pro"/>
              <a:sym typeface="Maven Pro"/>
            </a:endParaRPr>
          </a:p>
        </p:txBody>
      </p:sp>
      <p:pic>
        <p:nvPicPr>
          <p:cNvPr id="384" name="Google Shape;384;p28"/>
          <p:cNvPicPr preferRelativeResize="0"/>
          <p:nvPr/>
        </p:nvPicPr>
        <p:blipFill rotWithShape="1">
          <a:blip r:embed="rId3">
            <a:alphaModFix/>
          </a:blip>
          <a:srcRect b="0" l="0" r="0" t="0"/>
          <a:stretch/>
        </p:blipFill>
        <p:spPr>
          <a:xfrm>
            <a:off x="152400" y="1083025"/>
            <a:ext cx="8839199" cy="3708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88" name="Shape 388"/>
        <p:cNvGrpSpPr/>
        <p:nvPr/>
      </p:nvGrpSpPr>
      <p:grpSpPr>
        <a:xfrm>
          <a:off x="0" y="0"/>
          <a:ext cx="0" cy="0"/>
          <a:chOff x="0" y="0"/>
          <a:chExt cx="0" cy="0"/>
        </a:xfrm>
      </p:grpSpPr>
      <p:sp>
        <p:nvSpPr>
          <p:cNvPr id="389" name="Google Shape;389;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Where do we go from here?</a:t>
            </a:r>
            <a:endParaRPr b="1" i="0" sz="2800" u="none" cap="none" strike="noStrike">
              <a:solidFill>
                <a:srgbClr val="FFFFFF"/>
              </a:solidFill>
              <a:latin typeface="Maven Pro"/>
              <a:ea typeface="Maven Pro"/>
              <a:cs typeface="Maven Pro"/>
              <a:sym typeface="Maven Pro"/>
            </a:endParaRPr>
          </a:p>
        </p:txBody>
      </p:sp>
      <p:sp>
        <p:nvSpPr>
          <p:cNvPr id="390" name="Google Shape;390;p29"/>
          <p:cNvSpPr txBox="1"/>
          <p:nvPr>
            <p:ph idx="1" type="body"/>
          </p:nvPr>
        </p:nvSpPr>
        <p:spPr>
          <a:xfrm>
            <a:off x="1303800" y="1528375"/>
            <a:ext cx="7030500" cy="254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Nunito"/>
              <a:buNone/>
            </a:pPr>
            <a:r>
              <a:rPr b="0" i="0" lang="en" sz="1800" u="none" cap="none" strike="noStrike">
                <a:solidFill>
                  <a:srgbClr val="FFFFFF"/>
                </a:solidFill>
                <a:latin typeface="Nunito"/>
                <a:ea typeface="Nunito"/>
                <a:cs typeface="Nunito"/>
                <a:sym typeface="Nunito"/>
              </a:rPr>
              <a:t>Let’s talk about it. What do you think?</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160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How do we want to organize future meetups?</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How can we co-learn?</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What are you excited about?</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How do you want to be involved?</a:t>
            </a:r>
            <a:endParaRPr b="0" i="0" sz="1800" u="none" cap="none" strike="noStrike">
              <a:solidFill>
                <a:srgbClr val="FFFFFF"/>
              </a:solidFill>
              <a:latin typeface="Nunito"/>
              <a:ea typeface="Nunito"/>
              <a:cs typeface="Nunito"/>
              <a:sym typeface="Nunito"/>
            </a:endParaRPr>
          </a:p>
          <a:p>
            <a:pPr indent="0" lvl="0" marL="0" marR="0" rtl="0" algn="l">
              <a:lnSpc>
                <a:spcPct val="115000"/>
              </a:lnSpc>
              <a:spcBef>
                <a:spcPts val="1600"/>
              </a:spcBef>
              <a:spcAft>
                <a:spcPts val="1600"/>
              </a:spcAft>
              <a:buClr>
                <a:schemeClr val="dk2"/>
              </a:buClr>
              <a:buSzPts val="1300"/>
              <a:buFont typeface="Nunito"/>
              <a:buNone/>
            </a:pPr>
            <a:r>
              <a:t/>
            </a:r>
            <a:endParaRPr b="0" i="0" sz="1800" u="none" cap="none" strike="noStrike">
              <a:solidFill>
                <a:srgbClr val="FFFFFF"/>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Connect with Community</a:t>
            </a:r>
            <a:endParaRPr b="1" i="0" sz="2800" u="none" cap="none" strike="noStrike">
              <a:solidFill>
                <a:srgbClr val="FFFFFF"/>
              </a:solidFill>
              <a:latin typeface="Maven Pro"/>
              <a:ea typeface="Maven Pro"/>
              <a:cs typeface="Maven Pro"/>
              <a:sym typeface="Maven Pro"/>
            </a:endParaRPr>
          </a:p>
        </p:txBody>
      </p:sp>
      <p:sp>
        <p:nvSpPr>
          <p:cNvPr id="396" name="Google Shape;396;p30"/>
          <p:cNvSpPr txBox="1"/>
          <p:nvPr>
            <p:ph idx="1" type="body"/>
          </p:nvPr>
        </p:nvSpPr>
        <p:spPr>
          <a:xfrm>
            <a:off x="1335875" y="1400125"/>
            <a:ext cx="7030500" cy="254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Nunito"/>
              <a:buNone/>
            </a:pPr>
            <a:r>
              <a:rPr b="1" i="0" lang="en" sz="1800" u="none" cap="none" strike="noStrike">
                <a:solidFill>
                  <a:srgbClr val="FFFFFF"/>
                </a:solidFill>
                <a:latin typeface="Nunito"/>
                <a:ea typeface="Nunito"/>
                <a:cs typeface="Nunito"/>
                <a:sym typeface="Nunito"/>
              </a:rPr>
              <a:t>Holochain Public Mattermost Chat</a:t>
            </a:r>
            <a:r>
              <a:rPr b="0" i="0" lang="en" sz="1800" u="none" cap="none" strike="noStrike">
                <a:solidFill>
                  <a:srgbClr val="FFFFFF"/>
                </a:solidFill>
                <a:latin typeface="Nunito"/>
                <a:ea typeface="Nunito"/>
                <a:cs typeface="Nunito"/>
                <a:sym typeface="Nunito"/>
              </a:rPr>
              <a:t>: </a:t>
            </a:r>
            <a:r>
              <a:rPr b="0" i="0" lang="en" sz="1800" u="sng" cap="none" strike="noStrike">
                <a:solidFill>
                  <a:schemeClr val="hlink"/>
                </a:solidFill>
                <a:latin typeface="Nunito"/>
                <a:ea typeface="Nunito"/>
                <a:cs typeface="Nunito"/>
                <a:sym typeface="Nunito"/>
                <a:hlinkClick r:id="rId3"/>
              </a:rPr>
              <a:t>https://chat.holochain.net</a:t>
            </a:r>
            <a:r>
              <a:rPr b="0" i="0" lang="en" sz="1800" u="none" cap="none" strike="noStrike">
                <a:solidFill>
                  <a:srgbClr val="FFFFFF"/>
                </a:solidFill>
                <a:latin typeface="Nunito"/>
                <a:ea typeface="Nunito"/>
                <a:cs typeface="Nunito"/>
                <a:sym typeface="Nunito"/>
              </a:rPr>
              <a:t> </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160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The Holochain Dev community is very responsive! Please ask questions here for more information about how Holochain works. </a:t>
            </a:r>
            <a:endParaRPr b="0" i="0" sz="1800" u="none" cap="none" strike="noStrike">
              <a:solidFill>
                <a:srgbClr val="FFFFFF"/>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rPr b="1" i="0" lang="en" sz="1800" u="none" cap="none" strike="noStrike">
                <a:solidFill>
                  <a:srgbClr val="FFFFFF"/>
                </a:solidFill>
                <a:latin typeface="Nunito"/>
                <a:ea typeface="Nunito"/>
                <a:cs typeface="Nunito"/>
                <a:sym typeface="Nunito"/>
              </a:rPr>
              <a:t>Digital Sovereignty Collective</a:t>
            </a:r>
            <a:r>
              <a:rPr b="0" i="0" lang="en" sz="1800" u="none" cap="none" strike="noStrike">
                <a:solidFill>
                  <a:srgbClr val="FFFFFF"/>
                </a:solidFill>
                <a:latin typeface="Nunito"/>
                <a:ea typeface="Nunito"/>
                <a:cs typeface="Nunito"/>
                <a:sym typeface="Nunito"/>
              </a:rPr>
              <a:t> [website URL?]</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1600"/>
              </a:spcBef>
              <a:spcAft>
                <a:spcPts val="0"/>
              </a:spcAft>
              <a:buClr>
                <a:srgbClr val="FFFFFF"/>
              </a:buClr>
              <a:buSzPts val="1800"/>
              <a:buFont typeface="Nunito"/>
              <a:buChar char="➔"/>
            </a:pPr>
            <a:r>
              <a:rPr b="0" i="0" lang="en" sz="1800" u="sng" cap="none" strike="noStrike">
                <a:solidFill>
                  <a:schemeClr val="hlink"/>
                </a:solidFill>
                <a:latin typeface="Nunito"/>
                <a:ea typeface="Nunito"/>
                <a:cs typeface="Nunito"/>
                <a:sym typeface="Nunito"/>
                <a:hlinkClick r:id="rId4"/>
              </a:rPr>
              <a:t>facebook.com/digitalsovereigntycollective</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0"/>
              </a:spcBef>
              <a:spcAft>
                <a:spcPts val="0"/>
              </a:spcAft>
              <a:buClr>
                <a:srgbClr val="FFFFFF"/>
              </a:buClr>
              <a:buSzPts val="1800"/>
              <a:buFont typeface="Nunito"/>
              <a:buChar char="➔"/>
            </a:pPr>
            <a:r>
              <a:rPr b="0" i="0" lang="en" sz="1800" u="sng" cap="none" strike="noStrike">
                <a:solidFill>
                  <a:schemeClr val="hlink"/>
                </a:solidFill>
                <a:latin typeface="Nunito"/>
                <a:ea typeface="Nunito"/>
                <a:cs typeface="Nunito"/>
                <a:sym typeface="Nunito"/>
                <a:hlinkClick r:id="rId5"/>
              </a:rPr>
              <a:t>instagram.com/digitalsovereignty/</a:t>
            </a:r>
            <a:endParaRPr b="0" i="0" sz="1800" u="none" cap="none" strike="noStrike">
              <a:solidFill>
                <a:srgbClr val="FFFFFF"/>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400" name="Shape 400"/>
        <p:cNvGrpSpPr/>
        <p:nvPr/>
      </p:nvGrpSpPr>
      <p:grpSpPr>
        <a:xfrm>
          <a:off x="0" y="0"/>
          <a:ext cx="0" cy="0"/>
          <a:chOff x="0" y="0"/>
          <a:chExt cx="0" cy="0"/>
        </a:xfrm>
      </p:grpSpPr>
      <p:sp>
        <p:nvSpPr>
          <p:cNvPr id="401" name="Google Shape;401;p3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Resources</a:t>
            </a:r>
            <a:endParaRPr b="1" i="0" sz="2800" u="none" cap="none" strike="noStrike">
              <a:solidFill>
                <a:srgbClr val="FFFFFF"/>
              </a:solidFill>
              <a:latin typeface="Maven Pro"/>
              <a:ea typeface="Maven Pro"/>
              <a:cs typeface="Maven Pro"/>
              <a:sym typeface="Maven Pro"/>
            </a:endParaRPr>
          </a:p>
        </p:txBody>
      </p:sp>
      <p:sp>
        <p:nvSpPr>
          <p:cNvPr id="402" name="Google Shape;402;p31"/>
          <p:cNvSpPr txBox="1"/>
          <p:nvPr>
            <p:ph idx="1" type="body"/>
          </p:nvPr>
        </p:nvSpPr>
        <p:spPr>
          <a:xfrm>
            <a:off x="1303800" y="1300950"/>
            <a:ext cx="7030500" cy="254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Nunito"/>
              <a:buNone/>
            </a:pPr>
            <a:r>
              <a:rPr b="0" i="0" lang="en" sz="1800" u="none" cap="none" strike="noStrike">
                <a:solidFill>
                  <a:srgbClr val="FFFFFF"/>
                </a:solidFill>
                <a:latin typeface="Nunito"/>
                <a:ea typeface="Nunito"/>
                <a:cs typeface="Nunito"/>
                <a:sym typeface="Nunito"/>
              </a:rPr>
              <a:t>For Developers: </a:t>
            </a:r>
            <a:r>
              <a:rPr b="0" i="0" lang="en" sz="1800" u="sng" cap="none" strike="noStrike">
                <a:solidFill>
                  <a:schemeClr val="hlink"/>
                </a:solidFill>
                <a:latin typeface="Nunito"/>
                <a:ea typeface="Nunito"/>
                <a:cs typeface="Nunito"/>
                <a:sym typeface="Nunito"/>
                <a:hlinkClick r:id="rId3"/>
              </a:rPr>
              <a:t>https://developer.holochain.org/</a:t>
            </a:r>
            <a:endParaRPr b="0" i="0" sz="1800" u="none" cap="none" strike="noStrike">
              <a:solidFill>
                <a:srgbClr val="FFFFFF"/>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rPr b="0" i="0" lang="en" sz="1800" u="none" cap="none" strike="noStrike">
                <a:solidFill>
                  <a:srgbClr val="FFFFFF"/>
                </a:solidFill>
                <a:latin typeface="Nunito"/>
                <a:ea typeface="Nunito"/>
                <a:cs typeface="Nunito"/>
                <a:sym typeface="Nunito"/>
              </a:rPr>
              <a:t>Github</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160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Alpha release of holochain: bit.ly/githolochain</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Current Holochain apps github.com/holochain</a:t>
            </a:r>
            <a:endParaRPr b="0" i="0" sz="1800" u="none" cap="none" strike="noStrike">
              <a:solidFill>
                <a:srgbClr val="FFFFFF"/>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rPr b="0" i="0" lang="en" sz="1800" u="none" cap="none" strike="noStrike">
                <a:solidFill>
                  <a:srgbClr val="FFFFFF"/>
                </a:solidFill>
                <a:latin typeface="Nunito"/>
                <a:ea typeface="Nunito"/>
                <a:cs typeface="Nunito"/>
                <a:sym typeface="Nunito"/>
              </a:rPr>
              <a:t>For Currency (Current-See) Geeks: </a:t>
            </a:r>
            <a:r>
              <a:rPr b="0" i="0" lang="en" sz="1800" u="sng" cap="none" strike="noStrike">
                <a:solidFill>
                  <a:schemeClr val="hlink"/>
                </a:solidFill>
                <a:latin typeface="Nunito"/>
                <a:ea typeface="Nunito"/>
                <a:cs typeface="Nunito"/>
                <a:sym typeface="Nunito"/>
                <a:hlinkClick r:id="rId4"/>
              </a:rPr>
              <a:t>https://medium.com/@artbrock</a:t>
            </a:r>
            <a:r>
              <a:rPr b="0" i="0" lang="en" sz="1800" u="none" cap="none" strike="noStrike">
                <a:solidFill>
                  <a:srgbClr val="FFFFFF"/>
                </a:solidFill>
                <a:latin typeface="Nunito"/>
                <a:ea typeface="Nunito"/>
                <a:cs typeface="Nunito"/>
                <a:sym typeface="Nunito"/>
              </a:rPr>
              <a:t> </a:t>
            </a:r>
            <a:endParaRPr b="0" i="0" sz="1800" u="none" cap="none" strike="noStrike">
              <a:solidFill>
                <a:srgbClr val="FFFFFF"/>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rPr b="0" i="0" lang="en" sz="1800" u="none" cap="none" strike="noStrike">
                <a:solidFill>
                  <a:srgbClr val="FFFFFF"/>
                </a:solidFill>
                <a:latin typeface="Nunito"/>
                <a:ea typeface="Nunito"/>
                <a:cs typeface="Nunito"/>
                <a:sym typeface="Nunito"/>
              </a:rPr>
              <a:t>Papers: </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160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holo.host/whitepapers</a:t>
            </a:r>
            <a:endParaRPr b="0" i="0" sz="1800" u="none" cap="none" strike="noStrike">
              <a:solidFill>
                <a:srgbClr val="FFFFFF"/>
              </a:solidFill>
              <a:latin typeface="Nunito"/>
              <a:ea typeface="Nunito"/>
              <a:cs typeface="Nunito"/>
              <a:sym typeface="Nunito"/>
            </a:endParaRPr>
          </a:p>
          <a:p>
            <a:pPr indent="-342900" lvl="0" marL="457200" marR="0" rtl="0" algn="l">
              <a:lnSpc>
                <a:spcPct val="115000"/>
              </a:lnSpc>
              <a:spcBef>
                <a:spcPts val="0"/>
              </a:spcBef>
              <a:spcAft>
                <a:spcPts val="0"/>
              </a:spcAft>
              <a:buClr>
                <a:srgbClr val="FFFFFF"/>
              </a:buClr>
              <a:buSzPts val="1800"/>
              <a:buFont typeface="Nunito"/>
              <a:buChar char="➔"/>
            </a:pPr>
            <a:r>
              <a:rPr b="0" i="0" lang="en" sz="1800" u="none" cap="none" strike="noStrike">
                <a:solidFill>
                  <a:srgbClr val="FFFFFF"/>
                </a:solidFill>
                <a:latin typeface="Nunito"/>
                <a:ea typeface="Nunito"/>
                <a:cs typeface="Nunito"/>
                <a:sym typeface="Nunito"/>
              </a:rPr>
              <a:t>holochain.org/whitepaper</a:t>
            </a:r>
            <a:endParaRPr b="0" i="0" sz="1800" u="none" cap="none" strike="noStrike">
              <a:solidFill>
                <a:srgbClr val="FFFFFF"/>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rgbClr val="FFFFFF"/>
              </a:solidFill>
              <a:latin typeface="Nunito"/>
              <a:ea typeface="Nunito"/>
              <a:cs typeface="Nunito"/>
              <a:sym typeface="Nunito"/>
            </a:endParaRPr>
          </a:p>
          <a:p>
            <a:pPr indent="0" lvl="0" marL="0" marR="0" rtl="0" algn="l">
              <a:lnSpc>
                <a:spcPct val="115000"/>
              </a:lnSpc>
              <a:spcBef>
                <a:spcPts val="1600"/>
              </a:spcBef>
              <a:spcAft>
                <a:spcPts val="1600"/>
              </a:spcAft>
              <a:buClr>
                <a:schemeClr val="dk2"/>
              </a:buClr>
              <a:buSzPts val="1300"/>
              <a:buFont typeface="Nunito"/>
              <a:buNone/>
            </a:pPr>
            <a:r>
              <a:t/>
            </a:r>
            <a:endParaRPr b="0" i="0" sz="1300" u="none" cap="none" strike="noStrike">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119150"/>
            <a:ext cx="7030500" cy="56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Why Digital Sovereignty Collective ?</a:t>
            </a:r>
            <a:endParaRPr b="1" i="0" sz="2800" u="none" cap="none" strike="noStrike">
              <a:solidFill>
                <a:srgbClr val="FFFFFF"/>
              </a:solidFill>
              <a:latin typeface="Maven Pro"/>
              <a:ea typeface="Maven Pro"/>
              <a:cs typeface="Maven Pro"/>
              <a:sym typeface="Maven Pro"/>
            </a:endParaRPr>
          </a:p>
        </p:txBody>
      </p:sp>
      <p:sp>
        <p:nvSpPr>
          <p:cNvPr id="285" name="Google Shape;285;p14"/>
          <p:cNvSpPr txBox="1"/>
          <p:nvPr/>
        </p:nvSpPr>
        <p:spPr>
          <a:xfrm>
            <a:off x="2075550" y="793775"/>
            <a:ext cx="6794700" cy="39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304800" lvl="0" marL="457200" marR="0" rtl="0" algn="l">
              <a:lnSpc>
                <a:spcPct val="115000"/>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Aims to provide a forum for diverse individuals from the tech, arts, food, and social justice spheres to converge and discuss how decentralized p2p tech can facilitate the emergence of grassroots economic alternatives.</a:t>
            </a:r>
            <a:endParaRPr b="0" i="0" sz="1200" u="none" cap="none" strike="noStrike">
              <a:solidFill>
                <a:srgbClr val="FFFFFF"/>
              </a:solidFill>
              <a:latin typeface="Arial"/>
              <a:ea typeface="Arial"/>
              <a:cs typeface="Arial"/>
              <a:sym typeface="Arial"/>
            </a:endParaRPr>
          </a:p>
          <a:p>
            <a:pPr indent="-304800" lvl="0" marL="457200" marR="0" rtl="0" algn="l">
              <a:lnSpc>
                <a:spcPct val="115000"/>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To decentralize power and weaken the hold of the tech monopolies Facebook, Google, Amazon, &amp; Apple.</a:t>
            </a:r>
            <a:endParaRPr b="0" i="0" sz="1200" u="none" cap="none" strike="noStrike">
              <a:solidFill>
                <a:srgbClr val="FFFFFF"/>
              </a:solidFill>
              <a:latin typeface="Arial"/>
              <a:ea typeface="Arial"/>
              <a:cs typeface="Arial"/>
              <a:sym typeface="Arial"/>
            </a:endParaRPr>
          </a:p>
          <a:p>
            <a:pPr indent="-304800" lvl="0" marL="457200" marR="0" rtl="0" algn="l">
              <a:lnSpc>
                <a:spcPct val="115000"/>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To facilitate individual &amp; collective sovereignty over our own data. (i.e. control over who has access to it and for what purposes, and the capacity to use our own data for the empowerment of our own communities)</a:t>
            </a:r>
            <a:endParaRPr b="0" i="0" sz="1200" u="none" cap="none" strike="noStrike">
              <a:solidFill>
                <a:srgbClr val="FFFFFF"/>
              </a:solidFill>
              <a:latin typeface="Arial"/>
              <a:ea typeface="Arial"/>
              <a:cs typeface="Arial"/>
              <a:sym typeface="Arial"/>
            </a:endParaRPr>
          </a:p>
          <a:p>
            <a:pPr indent="-304800" lvl="0" marL="457200" marR="0" rtl="0" algn="l">
              <a:lnSpc>
                <a:spcPct val="115000"/>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To enable cross-sector collaboration between community organizers, developers, and academics, so that our our tech matches the needs of the people its intended to serve.</a:t>
            </a:r>
            <a:endParaRPr b="0" i="0" sz="12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We see the accelerating change and adoption of technology to be happening on an evolutionary scale and we are here now to help facilitate the transition into a reality where the natural, spiritual and digital are in resonance and work together to manifest a diverse and resilient ecosystem of democratically-governed peoples.</a:t>
            </a:r>
            <a:endParaRPr b="0" i="0" sz="1200" u="none" cap="none" strike="noStrike">
              <a:solidFill>
                <a:srgbClr val="FFFFFF"/>
              </a:solidFill>
              <a:latin typeface="Arial"/>
              <a:ea typeface="Arial"/>
              <a:cs typeface="Arial"/>
              <a:sym typeface="Arial"/>
            </a:endParaRPr>
          </a:p>
        </p:txBody>
      </p:sp>
      <p:pic>
        <p:nvPicPr>
          <p:cNvPr id="286" name="Google Shape;286;p14"/>
          <p:cNvPicPr preferRelativeResize="0"/>
          <p:nvPr/>
        </p:nvPicPr>
        <p:blipFill/>
        <p:spPr>
          <a:xfrm>
            <a:off x="469500" y="3129625"/>
            <a:ext cx="1304776" cy="1304776"/>
          </a:xfrm>
          <a:prstGeom prst="rect">
            <a:avLst/>
          </a:prstGeom>
          <a:solidFill>
            <a:srgbClr val="FFFFFF"/>
          </a:solidFill>
          <a:ln>
            <a:noFill/>
          </a:ln>
        </p:spPr>
      </p:pic>
      <p:pic>
        <p:nvPicPr>
          <p:cNvPr id="287" name="Google Shape;287;p14"/>
          <p:cNvPicPr preferRelativeResize="0"/>
          <p:nvPr/>
        </p:nvPicPr>
        <p:blipFill/>
        <p:spPr>
          <a:xfrm>
            <a:off x="469500" y="1266900"/>
            <a:ext cx="1304776" cy="1304776"/>
          </a:xfrm>
          <a:prstGeom prst="rect">
            <a:avLst/>
          </a:prstGeom>
          <a:solidFill>
            <a:srgbClr val="FFFFFF"/>
          </a:solidFill>
          <a:ln>
            <a:noFill/>
          </a:ln>
        </p:spPr>
      </p:pic>
      <p:sp>
        <p:nvSpPr>
          <p:cNvPr id="288" name="Google Shape;288;p14"/>
          <p:cNvSpPr txBox="1"/>
          <p:nvPr/>
        </p:nvSpPr>
        <p:spPr>
          <a:xfrm>
            <a:off x="469488" y="931150"/>
            <a:ext cx="12540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Founders:</a:t>
            </a:r>
            <a:endParaRPr b="0" i="0" sz="1400" u="none" cap="none" strike="noStrike">
              <a:solidFill>
                <a:srgbClr val="000000"/>
              </a:solidFill>
              <a:latin typeface="Arial"/>
              <a:ea typeface="Arial"/>
              <a:cs typeface="Arial"/>
              <a:sym typeface="Arial"/>
            </a:endParaRPr>
          </a:p>
        </p:txBody>
      </p:sp>
      <p:sp>
        <p:nvSpPr>
          <p:cNvPr id="289" name="Google Shape;289;p14"/>
          <p:cNvSpPr txBox="1"/>
          <p:nvPr/>
        </p:nvSpPr>
        <p:spPr>
          <a:xfrm>
            <a:off x="494888" y="2580125"/>
            <a:ext cx="1254000" cy="327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Micah</a:t>
            </a:r>
            <a:endParaRPr b="0" i="0" sz="1400" u="none" cap="none" strike="noStrike">
              <a:solidFill>
                <a:srgbClr val="000000"/>
              </a:solidFill>
              <a:latin typeface="Arial"/>
              <a:ea typeface="Arial"/>
              <a:cs typeface="Arial"/>
              <a:sym typeface="Arial"/>
            </a:endParaRPr>
          </a:p>
        </p:txBody>
      </p:sp>
      <p:sp>
        <p:nvSpPr>
          <p:cNvPr id="290" name="Google Shape;290;p14"/>
          <p:cNvSpPr txBox="1"/>
          <p:nvPr/>
        </p:nvSpPr>
        <p:spPr>
          <a:xfrm>
            <a:off x="494888" y="4434400"/>
            <a:ext cx="1254000" cy="327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Sophia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294" name="Shape 294"/>
        <p:cNvGrpSpPr/>
        <p:nvPr/>
      </p:nvGrpSpPr>
      <p:grpSpPr>
        <a:xfrm>
          <a:off x="0" y="0"/>
          <a:ext cx="0" cy="0"/>
          <a:chOff x="0" y="0"/>
          <a:chExt cx="0" cy="0"/>
        </a:xfrm>
      </p:grpSpPr>
      <p:sp>
        <p:nvSpPr>
          <p:cNvPr id="295" name="Google Shape;295;p15"/>
          <p:cNvSpPr txBox="1"/>
          <p:nvPr>
            <p:ph idx="1" type="body"/>
          </p:nvPr>
        </p:nvSpPr>
        <p:spPr>
          <a:xfrm>
            <a:off x="1388550" y="289800"/>
            <a:ext cx="6366900" cy="6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300"/>
              <a:buFont typeface="Nunito"/>
              <a:buNone/>
            </a:pPr>
            <a:r>
              <a:rPr b="1" i="0" lang="en" sz="2800" u="none" cap="none" strike="noStrike">
                <a:solidFill>
                  <a:schemeClr val="lt1"/>
                </a:solidFill>
                <a:latin typeface="Maven Pro"/>
                <a:ea typeface="Maven Pro"/>
                <a:cs typeface="Maven Pro"/>
                <a:sym typeface="Maven Pro"/>
              </a:rPr>
              <a:t>Holochain Community’s Purpose</a:t>
            </a:r>
            <a:endParaRPr b="0" i="0" sz="1300" u="none" cap="none" strike="noStrike">
              <a:solidFill>
                <a:schemeClr val="lt1"/>
              </a:solidFill>
              <a:latin typeface="Nunito"/>
              <a:ea typeface="Nunito"/>
              <a:cs typeface="Nunito"/>
              <a:sym typeface="Nunito"/>
            </a:endParaRPr>
          </a:p>
        </p:txBody>
      </p:sp>
      <p:sp>
        <p:nvSpPr>
          <p:cNvPr id="296" name="Google Shape;296;p15"/>
          <p:cNvSpPr txBox="1"/>
          <p:nvPr/>
        </p:nvSpPr>
        <p:spPr>
          <a:xfrm>
            <a:off x="711825" y="1050450"/>
            <a:ext cx="7508700" cy="304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“In a period that is getting more volatile, uncertain, complex and ambiguous, humanity is facing enormous challenges as a species. We need to level up our game in terms of our ability to adapt and coordinate if we are going to succeed in facing those challenges.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Holochain’s ambition: to bring humanity's capacity for coordination to a whole new level. In our view, that requires all sorts of new bottom-up coordination patterns -- patterns that are opted into, and more importantly renewed through ongoing use -- by the participants themselves. We see this as nature's preferred pattern for collaboration at a biological level. Making use of that same pattern at a social level will enable individuals and communities to be more responsive to shifting challenges and opportunities.” [Matt Schutte]</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00" name="Shape 300"/>
        <p:cNvGrpSpPr/>
        <p:nvPr/>
      </p:nvGrpSpPr>
      <p:grpSpPr>
        <a:xfrm>
          <a:off x="0" y="0"/>
          <a:ext cx="0" cy="0"/>
          <a:chOff x="0" y="0"/>
          <a:chExt cx="0" cy="0"/>
        </a:xfrm>
      </p:grpSpPr>
      <p:sp>
        <p:nvSpPr>
          <p:cNvPr id="301" name="Google Shape;301;p16"/>
          <p:cNvSpPr txBox="1"/>
          <p:nvPr>
            <p:ph type="title"/>
          </p:nvPr>
        </p:nvSpPr>
        <p:spPr>
          <a:xfrm>
            <a:off x="1314725" y="205450"/>
            <a:ext cx="7030500" cy="5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Issues with Centralized Systems</a:t>
            </a:r>
            <a:endParaRPr b="1" i="0" sz="2800" u="none" cap="none" strike="noStrike">
              <a:solidFill>
                <a:srgbClr val="FFFFFF"/>
              </a:solidFill>
              <a:latin typeface="Maven Pro"/>
              <a:ea typeface="Maven Pro"/>
              <a:cs typeface="Maven Pro"/>
              <a:sym typeface="Maven Pro"/>
            </a:endParaRPr>
          </a:p>
        </p:txBody>
      </p:sp>
      <p:pic>
        <p:nvPicPr>
          <p:cNvPr id="302" name="Google Shape;302;p16"/>
          <p:cNvPicPr preferRelativeResize="0"/>
          <p:nvPr/>
        </p:nvPicPr>
        <p:blipFill rotWithShape="1">
          <a:blip r:embed="rId3">
            <a:alphaModFix/>
          </a:blip>
          <a:srcRect b="0" l="4060" r="-4059" t="0"/>
          <a:stretch/>
        </p:blipFill>
        <p:spPr>
          <a:xfrm>
            <a:off x="4981475" y="872025"/>
            <a:ext cx="4029075" cy="3695700"/>
          </a:xfrm>
          <a:prstGeom prst="rect">
            <a:avLst/>
          </a:prstGeom>
          <a:noFill/>
          <a:ln>
            <a:noFill/>
          </a:ln>
        </p:spPr>
      </p:pic>
      <p:pic>
        <p:nvPicPr>
          <p:cNvPr id="303" name="Google Shape;303;p16"/>
          <p:cNvPicPr preferRelativeResize="0"/>
          <p:nvPr/>
        </p:nvPicPr>
        <p:blipFill rotWithShape="1">
          <a:blip r:embed="rId4">
            <a:alphaModFix/>
          </a:blip>
          <a:srcRect b="0" l="0" r="0" t="0"/>
          <a:stretch/>
        </p:blipFill>
        <p:spPr>
          <a:xfrm>
            <a:off x="147750" y="995825"/>
            <a:ext cx="4482326" cy="31518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5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Holochain vs Blockchain</a:t>
            </a:r>
            <a:endParaRPr b="1" i="0" sz="2800" u="none" cap="none" strike="noStrike">
              <a:solidFill>
                <a:srgbClr val="FFFFFF"/>
              </a:solidFill>
              <a:latin typeface="Maven Pro"/>
              <a:ea typeface="Maven Pro"/>
              <a:cs typeface="Maven Pro"/>
              <a:sym typeface="Maven Pro"/>
            </a:endParaRPr>
          </a:p>
        </p:txBody>
      </p:sp>
      <p:pic>
        <p:nvPicPr>
          <p:cNvPr id="309" name="Google Shape;309;p17"/>
          <p:cNvPicPr preferRelativeResize="0"/>
          <p:nvPr/>
        </p:nvPicPr>
        <p:blipFill rotWithShape="1">
          <a:blip r:embed="rId3">
            <a:alphaModFix/>
          </a:blip>
          <a:srcRect b="0" l="0" r="0" t="0"/>
          <a:stretch/>
        </p:blipFill>
        <p:spPr>
          <a:xfrm>
            <a:off x="1538313" y="1242575"/>
            <a:ext cx="6561466" cy="3690824"/>
          </a:xfrm>
          <a:prstGeom prst="rect">
            <a:avLst/>
          </a:prstGeom>
          <a:noFill/>
          <a:ln>
            <a:noFill/>
          </a:ln>
        </p:spPr>
      </p:pic>
      <p:pic>
        <p:nvPicPr>
          <p:cNvPr id="310" name="Google Shape;310;p17"/>
          <p:cNvPicPr preferRelativeResize="0"/>
          <p:nvPr/>
        </p:nvPicPr>
        <p:blipFill rotWithShape="1">
          <a:blip r:embed="rId4">
            <a:alphaModFix/>
          </a:blip>
          <a:srcRect b="0" l="0" r="0" t="0"/>
          <a:stretch/>
        </p:blipFill>
        <p:spPr>
          <a:xfrm>
            <a:off x="2807056" y="1147875"/>
            <a:ext cx="3804969" cy="3785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5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Holochain vs Blockchain</a:t>
            </a:r>
            <a:endParaRPr b="1" i="0" sz="2800" u="none" cap="none" strike="noStrike">
              <a:solidFill>
                <a:srgbClr val="FFFFFF"/>
              </a:solidFill>
              <a:latin typeface="Maven Pro"/>
              <a:ea typeface="Maven Pro"/>
              <a:cs typeface="Maven Pro"/>
              <a:sym typeface="Maven Pro"/>
            </a:endParaRPr>
          </a:p>
        </p:txBody>
      </p:sp>
      <p:pic>
        <p:nvPicPr>
          <p:cNvPr id="316" name="Google Shape;316;p18"/>
          <p:cNvPicPr preferRelativeResize="0"/>
          <p:nvPr/>
        </p:nvPicPr>
        <p:blipFill rotWithShape="1">
          <a:blip r:embed="rId3">
            <a:alphaModFix/>
          </a:blip>
          <a:srcRect b="0" l="0" r="0" t="0"/>
          <a:stretch/>
        </p:blipFill>
        <p:spPr>
          <a:xfrm>
            <a:off x="1538313" y="1242575"/>
            <a:ext cx="6561466" cy="369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20" name="Shape 320"/>
        <p:cNvGrpSpPr/>
        <p:nvPr/>
      </p:nvGrpSpPr>
      <p:grpSpPr>
        <a:xfrm>
          <a:off x="0" y="0"/>
          <a:ext cx="0" cy="0"/>
          <a:chOff x="0" y="0"/>
          <a:chExt cx="0" cy="0"/>
        </a:xfrm>
      </p:grpSpPr>
      <p:sp>
        <p:nvSpPr>
          <p:cNvPr id="321" name="Google Shape;321;p19"/>
          <p:cNvSpPr txBox="1"/>
          <p:nvPr>
            <p:ph type="title"/>
          </p:nvPr>
        </p:nvSpPr>
        <p:spPr>
          <a:xfrm>
            <a:off x="1301475" y="228100"/>
            <a:ext cx="7030500" cy="5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Holochain vs Blockchain</a:t>
            </a:r>
            <a:endParaRPr b="1" i="0" sz="2800" u="none" cap="none" strike="noStrike">
              <a:solidFill>
                <a:srgbClr val="FFFFFF"/>
              </a:solidFill>
              <a:latin typeface="Maven Pro"/>
              <a:ea typeface="Maven Pro"/>
              <a:cs typeface="Maven Pro"/>
              <a:sym typeface="Maven Pro"/>
            </a:endParaRPr>
          </a:p>
        </p:txBody>
      </p:sp>
      <p:graphicFrame>
        <p:nvGraphicFramePr>
          <p:cNvPr id="322" name="Google Shape;322;p19"/>
          <p:cNvGraphicFramePr/>
          <p:nvPr/>
        </p:nvGraphicFramePr>
        <p:xfrm>
          <a:off x="1676650" y="884325"/>
          <a:ext cx="3000000" cy="3000000"/>
        </p:xfrm>
        <a:graphic>
          <a:graphicData uri="http://schemas.openxmlformats.org/drawingml/2006/table">
            <a:tbl>
              <a:tblPr>
                <a:noFill/>
                <a:tableStyleId>{94119562-5183-4BE0-824E-03D56E54EE3D}</a:tableStyleId>
              </a:tblPr>
              <a:tblGrid>
                <a:gridCol w="1809750"/>
                <a:gridCol w="1809750"/>
                <a:gridCol w="1809750"/>
                <a:gridCol w="1809750"/>
              </a:tblGrid>
              <a:tr h="41615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Current System</a:t>
                      </a:r>
                      <a:endParaRPr b="1"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Blockchain</a:t>
                      </a:r>
                      <a:endParaRPr b="1"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Holochain</a:t>
                      </a:r>
                      <a:endParaRPr b="1" sz="1400" u="none" cap="none" strike="noStrike">
                        <a:solidFill>
                          <a:srgbClr val="F3F3F3"/>
                        </a:solidFill>
                      </a:endParaRPr>
                    </a:p>
                  </a:txBody>
                  <a:tcPr marT="91425" marB="91425" marR="91425" marL="91425"/>
                </a:tc>
              </a:tr>
              <a:tr h="367175">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Security/Trust</a:t>
                      </a:r>
                      <a:endParaRPr b="1"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Database held “securely” by third party</a:t>
                      </a:r>
                      <a:endParaRPr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Distributed Global Ledger of “Indisputable Truth”</a:t>
                      </a:r>
                      <a:endParaRPr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Community-set rules to play by + social accountability</a:t>
                      </a:r>
                      <a:endParaRPr sz="1400" u="none" cap="none" strike="noStrike">
                        <a:solidFill>
                          <a:srgbClr val="F3F3F3"/>
                        </a:solidFill>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Governance</a:t>
                      </a:r>
                      <a:endParaRPr b="1"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Oligarchy</a:t>
                      </a:r>
                      <a:endParaRPr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“Consensus” &amp; Smart Contracts</a:t>
                      </a:r>
                      <a:endParaRPr sz="1400" u="none" cap="none" strike="noStrike">
                        <a:solidFill>
                          <a:srgbClr val="F3F3F3"/>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Pluralistic commons</a:t>
                      </a:r>
                      <a:endParaRPr sz="1400" u="none" cap="none" strike="noStrike">
                        <a:solidFill>
                          <a:srgbClr val="F3F3F3"/>
                        </a:solidFill>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Model</a:t>
                      </a:r>
                      <a:endParaRPr b="1" sz="1400" u="none" cap="none" strike="noStrike">
                        <a:solidFill>
                          <a:srgbClr val="F3F3F3"/>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Dominance</a:t>
                      </a:r>
                      <a:endParaRPr sz="1400" u="none" cap="none" strike="noStrike">
                        <a:solidFill>
                          <a:srgbClr val="F3F3F3"/>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Liberty</a:t>
                      </a:r>
                      <a:endParaRPr sz="1400" u="none" cap="none" strike="noStrike">
                        <a:solidFill>
                          <a:srgbClr val="F3F3F3"/>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Holographic Coordination (Biomimicry)</a:t>
                      </a:r>
                      <a:endParaRPr sz="1400" u="none" cap="none" strike="noStrike">
                        <a:solidFill>
                          <a:srgbClr val="F3F3F3"/>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Ontology</a:t>
                      </a:r>
                      <a:endParaRPr b="1" sz="14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Corporation-centric</a:t>
                      </a:r>
                      <a:endParaRPr sz="14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Token-centric</a:t>
                      </a:r>
                      <a:endParaRPr sz="14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3F3F3"/>
                          </a:solidFill>
                        </a:rPr>
                        <a:t>Agent-centric</a:t>
                      </a:r>
                      <a:endParaRPr sz="14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3F3F3"/>
                          </a:solidFill>
                        </a:rPr>
                        <a:t>Example </a:t>
                      </a:r>
                      <a:r>
                        <a:rPr lang="en" sz="1300" u="none" cap="none" strike="noStrike">
                          <a:solidFill>
                            <a:srgbClr val="F3F3F3"/>
                          </a:solidFill>
                        </a:rPr>
                        <a:t>(Jamie Klinger)</a:t>
                      </a:r>
                      <a:endParaRPr sz="13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rPr>
                        <a:t>A </a:t>
                      </a:r>
                      <a:r>
                        <a:rPr b="1" lang="en" sz="1100" u="none" cap="none" strike="noStrike">
                          <a:solidFill>
                            <a:srgbClr val="F3F3F3"/>
                          </a:solidFill>
                        </a:rPr>
                        <a:t>centralized app</a:t>
                      </a:r>
                      <a:r>
                        <a:rPr lang="en" sz="1100" u="none" cap="none" strike="noStrike">
                          <a:solidFill>
                            <a:srgbClr val="F3F3F3"/>
                          </a:solidFill>
                        </a:rPr>
                        <a:t> like</a:t>
                      </a:r>
                      <a:r>
                        <a:rPr lang="en" sz="1100" u="none" cap="none" strike="noStrike">
                          <a:solidFill>
                            <a:schemeClr val="hlink"/>
                          </a:solidFill>
                          <a:uFill>
                            <a:noFill/>
                          </a:uFill>
                          <a:hlinkClick r:id="rId3"/>
                        </a:rPr>
                        <a:t> </a:t>
                      </a:r>
                      <a:r>
                        <a:rPr lang="en" sz="1100" u="sng" cap="none" strike="noStrike">
                          <a:solidFill>
                            <a:schemeClr val="hlink"/>
                          </a:solidFill>
                          <a:hlinkClick r:id="rId4"/>
                        </a:rPr>
                        <a:t>Snapchat</a:t>
                      </a:r>
                      <a:r>
                        <a:rPr lang="en" sz="1100" u="none" cap="none" strike="noStrike">
                          <a:solidFill>
                            <a:srgbClr val="F3F3F3"/>
                          </a:solidFill>
                        </a:rPr>
                        <a:t> offers you a small file (the app) to download that sends data through </a:t>
                      </a:r>
                      <a:r>
                        <a:rPr b="1" lang="en" sz="1100" u="none" cap="none" strike="noStrike">
                          <a:solidFill>
                            <a:srgbClr val="F3F3F3"/>
                          </a:solidFill>
                        </a:rPr>
                        <a:t>centralized servers</a:t>
                      </a:r>
                      <a:r>
                        <a:rPr lang="en" sz="1100" u="none" cap="none" strike="noStrike">
                          <a:solidFill>
                            <a:srgbClr val="F3F3F3"/>
                          </a:solidFill>
                        </a:rPr>
                        <a:t>.</a:t>
                      </a:r>
                      <a:endParaRPr sz="14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rPr>
                        <a:t>A</a:t>
                      </a:r>
                      <a:r>
                        <a:rPr b="1" lang="en" sz="1100" u="none" cap="none" strike="noStrike">
                          <a:solidFill>
                            <a:srgbClr val="F3F3F3"/>
                          </a:solidFill>
                        </a:rPr>
                        <a:t> decentralized app</a:t>
                      </a:r>
                      <a:r>
                        <a:rPr lang="en" sz="1100" u="none" cap="none" strike="noStrike">
                          <a:solidFill>
                            <a:srgbClr val="F3F3F3"/>
                          </a:solidFill>
                        </a:rPr>
                        <a:t> like</a:t>
                      </a:r>
                      <a:r>
                        <a:rPr lang="en" sz="1100" u="none" cap="none" strike="noStrike">
                          <a:solidFill>
                            <a:schemeClr val="hlink"/>
                          </a:solidFill>
                          <a:uFill>
                            <a:noFill/>
                          </a:uFill>
                          <a:hlinkClick r:id="rId5"/>
                        </a:rPr>
                        <a:t> </a:t>
                      </a:r>
                      <a:r>
                        <a:rPr lang="en" sz="1100" u="sng" cap="none" strike="noStrike">
                          <a:solidFill>
                            <a:schemeClr val="hlink"/>
                          </a:solidFill>
                          <a:hlinkClick r:id="rId6"/>
                        </a:rPr>
                        <a:t>TenX</a:t>
                      </a:r>
                      <a:r>
                        <a:rPr lang="en" sz="1100" u="none" cap="none" strike="noStrike">
                          <a:solidFill>
                            <a:srgbClr val="F3F3F3"/>
                          </a:solidFill>
                        </a:rPr>
                        <a:t> runs on a </a:t>
                      </a:r>
                      <a:r>
                        <a:rPr b="1" lang="en" sz="1100" u="none" cap="none" strike="noStrike">
                          <a:solidFill>
                            <a:srgbClr val="F3F3F3"/>
                          </a:solidFill>
                        </a:rPr>
                        <a:t>decentralized blockchain </a:t>
                      </a:r>
                      <a:r>
                        <a:rPr lang="en" sz="1100" u="none" cap="none" strike="noStrike">
                          <a:solidFill>
                            <a:srgbClr val="F3F3F3"/>
                          </a:solidFill>
                        </a:rPr>
                        <a:t>(</a:t>
                      </a:r>
                      <a:r>
                        <a:rPr lang="en" sz="1100" u="sng" cap="none" strike="noStrike">
                          <a:solidFill>
                            <a:schemeClr val="hlink"/>
                          </a:solidFill>
                          <a:hlinkClick r:id="rId7"/>
                        </a:rPr>
                        <a:t>Ethereum</a:t>
                      </a:r>
                      <a:r>
                        <a:rPr lang="en" sz="1100" u="none" cap="none" strike="noStrike">
                          <a:solidFill>
                            <a:srgbClr val="F3F3F3"/>
                          </a:solidFill>
                        </a:rPr>
                        <a:t>).</a:t>
                      </a:r>
                      <a:endParaRPr sz="14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F3F3F3"/>
                          </a:solidFill>
                        </a:rPr>
                        <a:t>A</a:t>
                      </a:r>
                      <a:r>
                        <a:rPr b="1" lang="en" sz="1100" u="none" cap="none" strike="noStrike">
                          <a:solidFill>
                            <a:srgbClr val="F3F3F3"/>
                          </a:solidFill>
                        </a:rPr>
                        <a:t> decentralized app</a:t>
                      </a:r>
                      <a:r>
                        <a:rPr lang="en" sz="1100" u="none" cap="none" strike="noStrike">
                          <a:solidFill>
                            <a:srgbClr val="F3F3F3"/>
                          </a:solidFill>
                        </a:rPr>
                        <a:t> like</a:t>
                      </a:r>
                      <a:r>
                        <a:rPr lang="en" sz="1100" u="none" cap="none" strike="noStrike">
                          <a:solidFill>
                            <a:schemeClr val="hlink"/>
                          </a:solidFill>
                          <a:uFill>
                            <a:noFill/>
                          </a:uFill>
                          <a:hlinkClick r:id="rId8"/>
                        </a:rPr>
                        <a:t> </a:t>
                      </a:r>
                      <a:r>
                        <a:rPr lang="en" sz="1100" u="sng" cap="none" strike="noStrike">
                          <a:solidFill>
                            <a:schemeClr val="hlink"/>
                          </a:solidFill>
                          <a:hlinkClick r:id="rId9"/>
                        </a:rPr>
                        <a:t>TenX</a:t>
                      </a:r>
                      <a:r>
                        <a:rPr lang="en" sz="1100" u="none" cap="none" strike="noStrike">
                          <a:solidFill>
                            <a:srgbClr val="F3F3F3"/>
                          </a:solidFill>
                        </a:rPr>
                        <a:t> runs on a </a:t>
                      </a:r>
                      <a:r>
                        <a:rPr b="1" lang="en" sz="1100" u="none" cap="none" strike="noStrike">
                          <a:solidFill>
                            <a:srgbClr val="F3F3F3"/>
                          </a:solidFill>
                        </a:rPr>
                        <a:t>decentralized blockchain </a:t>
                      </a:r>
                      <a:r>
                        <a:rPr lang="en" sz="1100" u="none" cap="none" strike="noStrike">
                          <a:solidFill>
                            <a:srgbClr val="F3F3F3"/>
                          </a:solidFill>
                        </a:rPr>
                        <a:t>(</a:t>
                      </a:r>
                      <a:r>
                        <a:rPr lang="en" sz="1100" u="sng" cap="none" strike="noStrike">
                          <a:solidFill>
                            <a:schemeClr val="hlink"/>
                          </a:solidFill>
                          <a:hlinkClick r:id="rId10"/>
                        </a:rPr>
                        <a:t>Ethereum</a:t>
                      </a:r>
                      <a:r>
                        <a:rPr lang="en" sz="1100" u="none" cap="none" strike="noStrike">
                          <a:solidFill>
                            <a:srgbClr val="F3F3F3"/>
                          </a:solidFill>
                        </a:rPr>
                        <a:t>).</a:t>
                      </a:r>
                      <a:endParaRPr sz="1400" u="none" cap="none" strike="noStrike">
                        <a:solidFill>
                          <a:srgbClr val="F3F3F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23" name="Google Shape;323;p19"/>
          <p:cNvSpPr txBox="1"/>
          <p:nvPr/>
        </p:nvSpPr>
        <p:spPr>
          <a:xfrm>
            <a:off x="295875" y="1786725"/>
            <a:ext cx="1005600" cy="25815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3F3F3"/>
                </a:solidFill>
                <a:latin typeface="Arial"/>
                <a:ea typeface="Arial"/>
                <a:cs typeface="Arial"/>
                <a:sym typeface="Arial"/>
              </a:rPr>
              <a:t>“Blockchain is about managing a consensus about what was “said.” Holochain is about distributing a consensus about how to “speak” [Art Brock]</a:t>
            </a:r>
            <a:endParaRPr b="0" i="0" sz="1400" u="none" cap="none" strike="noStrike">
              <a:solidFill>
                <a:srgbClr val="F3F3F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27" name="Shape 327"/>
        <p:cNvGrpSpPr/>
        <p:nvPr/>
      </p:nvGrpSpPr>
      <p:grpSpPr>
        <a:xfrm>
          <a:off x="0" y="0"/>
          <a:ext cx="0" cy="0"/>
          <a:chOff x="0" y="0"/>
          <a:chExt cx="0" cy="0"/>
        </a:xfrm>
      </p:grpSpPr>
      <p:sp>
        <p:nvSpPr>
          <p:cNvPr id="328" name="Google Shape;328;p20"/>
          <p:cNvSpPr txBox="1"/>
          <p:nvPr>
            <p:ph type="title"/>
          </p:nvPr>
        </p:nvSpPr>
        <p:spPr>
          <a:xfrm>
            <a:off x="1149475" y="581950"/>
            <a:ext cx="7030500" cy="5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Examples in Nature</a:t>
            </a:r>
            <a:endParaRPr b="1" i="0" sz="2800" u="none" cap="none" strike="noStrike">
              <a:solidFill>
                <a:srgbClr val="FFFFFF"/>
              </a:solidFill>
              <a:latin typeface="Maven Pro"/>
              <a:ea typeface="Maven Pro"/>
              <a:cs typeface="Maven Pro"/>
              <a:sym typeface="Maven Pro"/>
            </a:endParaRPr>
          </a:p>
        </p:txBody>
      </p:sp>
      <p:sp>
        <p:nvSpPr>
          <p:cNvPr id="329" name="Google Shape;329;p20"/>
          <p:cNvSpPr txBox="1"/>
          <p:nvPr/>
        </p:nvSpPr>
        <p:spPr>
          <a:xfrm>
            <a:off x="327400" y="1389900"/>
            <a:ext cx="3812100" cy="314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Human Language</a:t>
            </a:r>
            <a:endParaRPr b="0" i="0" sz="18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We are a speaker of a language when we know how to use the rules of that language properly</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We don’t have to know all the same words (because we can use the rules to explain unknown ones)</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We don’t need to have the same experiences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We certainly don’t need some global ledger of everything that’s ever been said, or require consensus about what has been said</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Yet there are infinite possibilities for how we may communicate with one another within the boundaries of this language.</a:t>
            </a:r>
            <a:endParaRPr b="0" i="0" sz="1400" u="none" cap="none" strike="noStrike">
              <a:solidFill>
                <a:srgbClr val="FFFFFF"/>
              </a:solidFill>
              <a:latin typeface="Arial"/>
              <a:ea typeface="Arial"/>
              <a:cs typeface="Arial"/>
              <a:sym typeface="Arial"/>
            </a:endParaRPr>
          </a:p>
        </p:txBody>
      </p:sp>
      <p:sp>
        <p:nvSpPr>
          <p:cNvPr id="330" name="Google Shape;330;p20"/>
          <p:cNvSpPr txBox="1"/>
          <p:nvPr/>
        </p:nvSpPr>
        <p:spPr>
          <a:xfrm>
            <a:off x="4420000" y="1449950"/>
            <a:ext cx="4419900" cy="29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Cells</a:t>
            </a:r>
            <a:endParaRPr b="0" i="0" sz="18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each cell carries a copy of their rules or instruction set (i.e. DNA)</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there is no global ledger about the state of trillions of cells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Yet, our cells coordinate in a highly decentralized manner, without the latency or bottlenecks of central control</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818B"/>
        </a:solidFill>
      </p:bgPr>
    </p:bg>
    <p:spTree>
      <p:nvGrpSpPr>
        <p:cNvPr id="334" name="Shape 334"/>
        <p:cNvGrpSpPr/>
        <p:nvPr/>
      </p:nvGrpSpPr>
      <p:grpSpPr>
        <a:xfrm>
          <a:off x="0" y="0"/>
          <a:ext cx="0" cy="0"/>
          <a:chOff x="0" y="0"/>
          <a:chExt cx="0" cy="0"/>
        </a:xfrm>
      </p:grpSpPr>
      <p:sp>
        <p:nvSpPr>
          <p:cNvPr id="335" name="Google Shape;335;p21"/>
          <p:cNvSpPr txBox="1"/>
          <p:nvPr>
            <p:ph type="title"/>
          </p:nvPr>
        </p:nvSpPr>
        <p:spPr>
          <a:xfrm>
            <a:off x="1314725" y="205450"/>
            <a:ext cx="7030500" cy="54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Maven Pro"/>
              <a:buNone/>
            </a:pPr>
            <a:r>
              <a:rPr b="1" i="0" lang="en" sz="2800" u="none" cap="none" strike="noStrike">
                <a:solidFill>
                  <a:srgbClr val="FFFFFF"/>
                </a:solidFill>
                <a:latin typeface="Maven Pro"/>
                <a:ea typeface="Maven Pro"/>
                <a:cs typeface="Maven Pro"/>
                <a:sym typeface="Maven Pro"/>
              </a:rPr>
              <a:t>Holochain vs Blockchain</a:t>
            </a:r>
            <a:endParaRPr b="1" i="0" sz="2800" u="none" cap="none" strike="noStrike">
              <a:solidFill>
                <a:srgbClr val="FFFFFF"/>
              </a:solidFill>
              <a:latin typeface="Maven Pro"/>
              <a:ea typeface="Maven Pro"/>
              <a:cs typeface="Maven Pro"/>
              <a:sym typeface="Maven Pro"/>
            </a:endParaRPr>
          </a:p>
        </p:txBody>
      </p:sp>
      <p:pic>
        <p:nvPicPr>
          <p:cNvPr descr="Co-Founder Arthur Brock discusses the fundamental differences between Holochain and Blockchain.&#10;&#10;https://holo.host&#10;https://holochain.org&#10;&#10;----&#10;Public Chat:&#10;https://chat.holochain.net/appsup/channels/town-square&#10;&#10;Learn more about Holochain Alpha 0 release:&#10;https://github.com/metacurrency/holochain/releases&#10;&#10;Subscribe to Art Brock's Ethical ICO blog series:&#10;https://holo.host/ethical-ico/&#10;&#10;Holo Green Paper:&#10;https://holo.host/greenpaper&#10;&#10;Holo Currency Paper:&#10;https://holo.host/currencypaper&#10;&#10;Holochain White Paper:&#10;https://holochain.org/whitepaper" id="336" name="Google Shape;336;p21" title="Holochain vs Blockchain">
            <a:hlinkClick r:id="rId3"/>
          </p:cNvPr>
          <p:cNvPicPr preferRelativeResize="0"/>
          <p:nvPr/>
        </p:nvPicPr>
        <p:blipFill rotWithShape="1">
          <a:blip r:embed="rId4">
            <a:alphaModFix/>
          </a:blip>
          <a:srcRect b="0" l="0" r="0" t="0"/>
          <a:stretch/>
        </p:blipFill>
        <p:spPr>
          <a:xfrm>
            <a:off x="1824000" y="754750"/>
            <a:ext cx="5720875" cy="429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