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5143500" cx="9144000"/>
  <p:notesSz cx="6858000" cy="9144000"/>
  <p:embeddedFontLst>
    <p:embeddedFont>
      <p:font typeface="Lexend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Lexend-bold.fntdata"/><Relationship Id="rId21" Type="http://schemas.openxmlformats.org/officeDocument/2006/relationships/slide" Target="slides/slide16.xml"/><Relationship Id="rId65" Type="http://schemas.openxmlformats.org/officeDocument/2006/relationships/font" Target="fonts/Lexen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56541e442d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56541e442d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56541e442d_0_1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56541e442d_0_1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56541e442d_0_1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56541e442d_0_1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56541e442d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56541e442d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56541e442d_0_1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56541e442d_0_1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356541e442d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356541e442d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56541e442d_0_1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56541e442d_0_1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356541e442d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356541e442d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56541e442d_0_1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56541e442d_0_1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356541e442d_0_1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356541e442d_0_1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07cfe2aee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07cfe2aee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56541e442d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56541e442d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56541e442d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56541e442d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56541e442d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356541e442d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356541e442d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356541e442d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507cfe2ae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3507cfe2ae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07cfe2ae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07cfe2ae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55a5a34ee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55a5a34ee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55a5a34ee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55a5a34ee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355a5a34ee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355a5a34ee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55a5a34ee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355a5a34ee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07cfe2ae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07cfe2ae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56541e44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56541e44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55a5a34ee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55a5a34ee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356541e442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356541e44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356541e442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356541e442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356541e442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356541e442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356541e442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356541e442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356541e442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356541e442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355a5a34ee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355a5a34ee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356541e442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356541e442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356541e442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356541e442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6541e442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6541e442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6541e442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6541e442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6541e442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6541e442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356541e442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356541e442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356541e442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356541e442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356541e442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356541e442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356541e442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356541e442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356541e442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356541e442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6541e442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6541e442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356541e442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356541e442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356541e442d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356541e442d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6541e442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6541e442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56541e442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356541e442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356541e442d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356541e442d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356541e442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356541e442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356541e442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356541e442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356541e442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356541e442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356541e442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356541e442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356541e442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356541e442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356541e442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356541e442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356541e442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356541e442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356541e442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356541e442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6541e442d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6541e442d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6541e442d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6541e442d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6541e442d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6541e442d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56541e442d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56541e442d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hyperlink" Target="https://www.hologen-network.eu/#" TargetMode="External"/><Relationship Id="rId5" Type="http://schemas.openxmlformats.org/officeDocument/2006/relationships/hyperlink" Target="https://www.hologen-network.eu/#" TargetMode="External"/><Relationship Id="rId6" Type="http://schemas.openxmlformats.org/officeDocument/2006/relationships/hyperlink" Target="https://www.hologen-network.eu/#" TargetMode="External"/><Relationship Id="rId7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4778950"/>
            <a:ext cx="9144000" cy="369300"/>
          </a:xfrm>
          <a:prstGeom prst="rect">
            <a:avLst/>
          </a:prstGeom>
          <a:solidFill>
            <a:srgbClr val="3A7D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50" y="1087775"/>
            <a:ext cx="7885348" cy="125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32150" y="2456975"/>
            <a:ext cx="78855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6000"/>
              </a:lnSpc>
              <a:spcBef>
                <a:spcPts val="0"/>
              </a:spcBef>
              <a:spcAft>
                <a:spcPts val="1900"/>
              </a:spcAft>
              <a:buNone/>
            </a:pPr>
            <a:r>
              <a:rPr b="1" lang="en" sz="2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Advancing the </a:t>
            </a:r>
            <a:r>
              <a:rPr b="1" lang="en" sz="2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development</a:t>
            </a:r>
            <a:r>
              <a:rPr b="1" lang="en" sz="2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b="1" lang="en" sz="2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implementation</a:t>
            </a:r>
            <a:r>
              <a:rPr b="1" lang="en" sz="2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 of </a:t>
            </a:r>
            <a:r>
              <a:rPr b="1" lang="en" sz="24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hologenomics</a:t>
            </a:r>
            <a:r>
              <a:rPr b="1" lang="en" sz="2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 in biological sciences</a:t>
            </a:r>
            <a:endParaRPr b="1" sz="24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81500" y="2479613"/>
            <a:ext cx="7885500" cy="9372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0" y="47742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Funded by the European Union under Grant Agreement </a:t>
            </a:r>
            <a:r>
              <a:rPr lang="en" sz="1200">
                <a:solidFill>
                  <a:schemeClr val="lt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101169005</a:t>
            </a:r>
            <a:endParaRPr sz="1200">
              <a:solidFill>
                <a:schemeClr val="lt1"/>
              </a:solidFill>
              <a:uFill>
                <a:noFill/>
              </a:uFill>
              <a:hlinkClick r:id="rId6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18150" y="4533975"/>
            <a:ext cx="696550" cy="4643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5287550" y="25350"/>
            <a:ext cx="383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www.hologen-network.org </a:t>
            </a:r>
            <a:endParaRPr b="1" sz="1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Google Shape;584;p22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22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86" name="Google Shape;586;p22"/>
          <p:cNvSpPr txBox="1"/>
          <p:nvPr/>
        </p:nvSpPr>
        <p:spPr>
          <a:xfrm>
            <a:off x="408325" y="717475"/>
            <a:ext cx="5396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4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Attention span</a:t>
            </a:r>
            <a:endParaRPr b="1" sz="4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87" name="Google Shape;587;p22"/>
          <p:cNvSpPr txBox="1"/>
          <p:nvPr/>
        </p:nvSpPr>
        <p:spPr>
          <a:xfrm>
            <a:off x="506950" y="1671300"/>
            <a:ext cx="8052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For how long you can stay focused on a specific cognitively demanding task</a:t>
            </a:r>
            <a:endParaRPr sz="26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88" name="Google Shape;588;p22"/>
          <p:cNvSpPr/>
          <p:nvPr/>
        </p:nvSpPr>
        <p:spPr>
          <a:xfrm>
            <a:off x="340275" y="2813050"/>
            <a:ext cx="7688100" cy="924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89" name="Google Shape;589;p22"/>
          <p:cNvSpPr txBox="1"/>
          <p:nvPr/>
        </p:nvSpPr>
        <p:spPr>
          <a:xfrm>
            <a:off x="548025" y="2925700"/>
            <a:ext cx="222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Task 1</a:t>
            </a:r>
            <a:endParaRPr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90" name="Google Shape;590;p22"/>
          <p:cNvSpPr/>
          <p:nvPr/>
        </p:nvSpPr>
        <p:spPr>
          <a:xfrm>
            <a:off x="340275" y="3964400"/>
            <a:ext cx="2635500" cy="924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91" name="Google Shape;591;p22"/>
          <p:cNvSpPr txBox="1"/>
          <p:nvPr/>
        </p:nvSpPr>
        <p:spPr>
          <a:xfrm>
            <a:off x="548025" y="4077050"/>
            <a:ext cx="222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Task 2</a:t>
            </a:r>
            <a:endParaRPr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92" name="Google Shape;592;p22"/>
          <p:cNvSpPr/>
          <p:nvPr/>
        </p:nvSpPr>
        <p:spPr>
          <a:xfrm>
            <a:off x="3169225" y="3964400"/>
            <a:ext cx="26355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93" name="Google Shape;593;p22"/>
          <p:cNvSpPr txBox="1"/>
          <p:nvPr/>
        </p:nvSpPr>
        <p:spPr>
          <a:xfrm>
            <a:off x="3376975" y="4077050"/>
            <a:ext cx="222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Task 3</a:t>
            </a:r>
            <a:endParaRPr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23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23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0" name="Google Shape;600;p23"/>
          <p:cNvSpPr txBox="1"/>
          <p:nvPr/>
        </p:nvSpPr>
        <p:spPr>
          <a:xfrm>
            <a:off x="408325" y="717475"/>
            <a:ext cx="5396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4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Attention </a:t>
            </a:r>
            <a:r>
              <a:rPr b="1" lang="en" sz="4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residue</a:t>
            </a:r>
            <a:endParaRPr b="1" sz="4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1" name="Google Shape;601;p23"/>
          <p:cNvSpPr txBox="1"/>
          <p:nvPr/>
        </p:nvSpPr>
        <p:spPr>
          <a:xfrm>
            <a:off x="5239550" y="853275"/>
            <a:ext cx="365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Leroy 2009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2" name="Google Shape;602;p23"/>
          <p:cNvSpPr txBox="1"/>
          <p:nvPr/>
        </p:nvSpPr>
        <p:spPr>
          <a:xfrm>
            <a:off x="506950" y="1671300"/>
            <a:ext cx="8052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Lingering focus from a previous task that hampers full engagement with a new on</a:t>
            </a:r>
            <a:endParaRPr sz="26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3" name="Google Shape;603;p23"/>
          <p:cNvSpPr/>
          <p:nvPr/>
        </p:nvSpPr>
        <p:spPr>
          <a:xfrm>
            <a:off x="340275" y="3406000"/>
            <a:ext cx="2635500" cy="924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4" name="Google Shape;604;p23"/>
          <p:cNvSpPr txBox="1"/>
          <p:nvPr/>
        </p:nvSpPr>
        <p:spPr>
          <a:xfrm>
            <a:off x="548025" y="3518650"/>
            <a:ext cx="222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Task 1</a:t>
            </a:r>
            <a:endParaRPr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5" name="Google Shape;605;p23"/>
          <p:cNvSpPr/>
          <p:nvPr/>
        </p:nvSpPr>
        <p:spPr>
          <a:xfrm>
            <a:off x="3254250" y="3406000"/>
            <a:ext cx="2635500" cy="924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6" name="Google Shape;606;p23"/>
          <p:cNvSpPr txBox="1"/>
          <p:nvPr/>
        </p:nvSpPr>
        <p:spPr>
          <a:xfrm>
            <a:off x="3462000" y="3518650"/>
            <a:ext cx="222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Task 2</a:t>
            </a:r>
            <a:endParaRPr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7" name="Google Shape;607;p23"/>
          <p:cNvSpPr/>
          <p:nvPr/>
        </p:nvSpPr>
        <p:spPr>
          <a:xfrm>
            <a:off x="6120025" y="3406000"/>
            <a:ext cx="26355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8" name="Google Shape;608;p23"/>
          <p:cNvSpPr txBox="1"/>
          <p:nvPr/>
        </p:nvSpPr>
        <p:spPr>
          <a:xfrm>
            <a:off x="6327775" y="3553900"/>
            <a:ext cx="222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Task 3</a:t>
            </a:r>
            <a:endParaRPr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09" name="Google Shape;609;p23"/>
          <p:cNvSpPr/>
          <p:nvPr/>
        </p:nvSpPr>
        <p:spPr>
          <a:xfrm>
            <a:off x="3254250" y="3406000"/>
            <a:ext cx="580200" cy="924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0" name="Google Shape;610;p23"/>
          <p:cNvSpPr/>
          <p:nvPr/>
        </p:nvSpPr>
        <p:spPr>
          <a:xfrm>
            <a:off x="6120025" y="3406000"/>
            <a:ext cx="580200" cy="924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1" name="Google Shape;611;p23"/>
          <p:cNvSpPr/>
          <p:nvPr/>
        </p:nvSpPr>
        <p:spPr>
          <a:xfrm>
            <a:off x="6407200" y="3406000"/>
            <a:ext cx="333900" cy="924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2" name="Google Shape;612;p23"/>
          <p:cNvSpPr/>
          <p:nvPr/>
        </p:nvSpPr>
        <p:spPr>
          <a:xfrm>
            <a:off x="2531550" y="3006050"/>
            <a:ext cx="1302900" cy="3552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3"/>
          <p:cNvSpPr/>
          <p:nvPr/>
        </p:nvSpPr>
        <p:spPr>
          <a:xfrm>
            <a:off x="5438200" y="3006050"/>
            <a:ext cx="1302900" cy="3552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24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24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0" name="Google Shape;620;p24"/>
          <p:cNvSpPr txBox="1"/>
          <p:nvPr/>
        </p:nvSpPr>
        <p:spPr>
          <a:xfrm>
            <a:off x="408325" y="717475"/>
            <a:ext cx="8431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4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Attention span + residue</a:t>
            </a:r>
            <a:endParaRPr b="1" sz="4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1" name="Google Shape;621;p24"/>
          <p:cNvSpPr txBox="1"/>
          <p:nvPr/>
        </p:nvSpPr>
        <p:spPr>
          <a:xfrm>
            <a:off x="506950" y="1671300"/>
            <a:ext cx="8052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Most optimal task distribution</a:t>
            </a:r>
            <a:endParaRPr sz="26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2" name="Google Shape;622;p24"/>
          <p:cNvSpPr/>
          <p:nvPr/>
        </p:nvSpPr>
        <p:spPr>
          <a:xfrm>
            <a:off x="964975" y="2668450"/>
            <a:ext cx="1906800" cy="924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3" name="Google Shape;623;p24"/>
          <p:cNvSpPr/>
          <p:nvPr/>
        </p:nvSpPr>
        <p:spPr>
          <a:xfrm>
            <a:off x="2926250" y="2668450"/>
            <a:ext cx="374700" cy="924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4" name="Google Shape;624;p24"/>
          <p:cNvSpPr/>
          <p:nvPr/>
        </p:nvSpPr>
        <p:spPr>
          <a:xfrm>
            <a:off x="3355425" y="2668450"/>
            <a:ext cx="2730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5" name="Google Shape;625;p24"/>
          <p:cNvSpPr/>
          <p:nvPr/>
        </p:nvSpPr>
        <p:spPr>
          <a:xfrm>
            <a:off x="3682900" y="2668450"/>
            <a:ext cx="1906800" cy="924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6" name="Google Shape;626;p24"/>
          <p:cNvSpPr/>
          <p:nvPr/>
        </p:nvSpPr>
        <p:spPr>
          <a:xfrm>
            <a:off x="5644175" y="2668450"/>
            <a:ext cx="374700" cy="924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7" name="Google Shape;627;p24"/>
          <p:cNvSpPr/>
          <p:nvPr/>
        </p:nvSpPr>
        <p:spPr>
          <a:xfrm>
            <a:off x="6073350" y="2668450"/>
            <a:ext cx="2730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8" name="Google Shape;628;p24"/>
          <p:cNvSpPr/>
          <p:nvPr/>
        </p:nvSpPr>
        <p:spPr>
          <a:xfrm>
            <a:off x="6400825" y="2668450"/>
            <a:ext cx="1906800" cy="924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9" name="Google Shape;629;p24"/>
          <p:cNvSpPr/>
          <p:nvPr/>
        </p:nvSpPr>
        <p:spPr>
          <a:xfrm>
            <a:off x="1019450" y="3788300"/>
            <a:ext cx="6213600" cy="924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0" name="Google Shape;630;p24"/>
          <p:cNvSpPr/>
          <p:nvPr/>
        </p:nvSpPr>
        <p:spPr>
          <a:xfrm>
            <a:off x="7302375" y="3788300"/>
            <a:ext cx="437700" cy="9243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1" name="Google Shape;631;p24"/>
          <p:cNvSpPr/>
          <p:nvPr/>
        </p:nvSpPr>
        <p:spPr>
          <a:xfrm>
            <a:off x="7840775" y="3788300"/>
            <a:ext cx="4668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25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25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8" name="Google Shape;638;p25"/>
          <p:cNvSpPr txBox="1"/>
          <p:nvPr/>
        </p:nvSpPr>
        <p:spPr>
          <a:xfrm>
            <a:off x="408325" y="717475"/>
            <a:ext cx="5396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4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Value fit</a:t>
            </a:r>
            <a:endParaRPr b="1" sz="4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9" name="Google Shape;639;p25"/>
          <p:cNvSpPr txBox="1"/>
          <p:nvPr/>
        </p:nvSpPr>
        <p:spPr>
          <a:xfrm>
            <a:off x="506950" y="1671300"/>
            <a:ext cx="8052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How closely a task aligns with your purpose, capturing the emotional and motivational connection you feel toward the work.</a:t>
            </a:r>
            <a:endParaRPr sz="26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40" name="Google Shape;640;p25"/>
          <p:cNvSpPr/>
          <p:nvPr/>
        </p:nvSpPr>
        <p:spPr>
          <a:xfrm>
            <a:off x="4768000" y="3358150"/>
            <a:ext cx="36132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668475" y="3358150"/>
            <a:ext cx="36132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 txBox="1"/>
          <p:nvPr/>
        </p:nvSpPr>
        <p:spPr>
          <a:xfrm>
            <a:off x="582800" y="3435550"/>
            <a:ext cx="365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High fit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43" name="Google Shape;643;p25"/>
          <p:cNvSpPr txBox="1"/>
          <p:nvPr/>
        </p:nvSpPr>
        <p:spPr>
          <a:xfrm>
            <a:off x="5149875" y="3435550"/>
            <a:ext cx="2983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Low fit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26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26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50" name="Google Shape;650;p26"/>
          <p:cNvSpPr/>
          <p:nvPr/>
        </p:nvSpPr>
        <p:spPr>
          <a:xfrm>
            <a:off x="5990225" y="756475"/>
            <a:ext cx="27876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6"/>
          <p:cNvSpPr/>
          <p:nvPr/>
        </p:nvSpPr>
        <p:spPr>
          <a:xfrm>
            <a:off x="3070175" y="756475"/>
            <a:ext cx="27411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6"/>
          <p:cNvSpPr txBox="1"/>
          <p:nvPr/>
        </p:nvSpPr>
        <p:spPr>
          <a:xfrm>
            <a:off x="2984500" y="833875"/>
            <a:ext cx="2787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High fit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53" name="Google Shape;653;p26"/>
          <p:cNvSpPr txBox="1"/>
          <p:nvPr/>
        </p:nvSpPr>
        <p:spPr>
          <a:xfrm>
            <a:off x="6121500" y="833875"/>
            <a:ext cx="248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Low fit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54" name="Google Shape;654;p26"/>
          <p:cNvSpPr/>
          <p:nvPr/>
        </p:nvSpPr>
        <p:spPr>
          <a:xfrm>
            <a:off x="307500" y="1901100"/>
            <a:ext cx="2128800" cy="1523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6"/>
          <p:cNvSpPr/>
          <p:nvPr/>
        </p:nvSpPr>
        <p:spPr>
          <a:xfrm>
            <a:off x="340800" y="3500400"/>
            <a:ext cx="2062200" cy="14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6"/>
          <p:cNvSpPr txBox="1"/>
          <p:nvPr/>
        </p:nvSpPr>
        <p:spPr>
          <a:xfrm>
            <a:off x="258900" y="3636600"/>
            <a:ext cx="2226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Shallow work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57" name="Google Shape;657;p26"/>
          <p:cNvSpPr txBox="1"/>
          <p:nvPr/>
        </p:nvSpPr>
        <p:spPr>
          <a:xfrm>
            <a:off x="613175" y="1978500"/>
            <a:ext cx="14583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Deep 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work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58" name="Google Shape;658;p26"/>
          <p:cNvSpPr/>
          <p:nvPr/>
        </p:nvSpPr>
        <p:spPr>
          <a:xfrm>
            <a:off x="3070175" y="1901100"/>
            <a:ext cx="2741100" cy="152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45F06"/>
                </a:solidFill>
                <a:latin typeface="Lexend"/>
                <a:ea typeface="Lexend"/>
                <a:cs typeface="Lexend"/>
                <a:sym typeface="Lexend"/>
              </a:rPr>
              <a:t>Challenging</a:t>
            </a:r>
            <a:endParaRPr sz="3000">
              <a:solidFill>
                <a:srgbClr val="B45F0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59" name="Google Shape;659;p26"/>
          <p:cNvSpPr/>
          <p:nvPr/>
        </p:nvSpPr>
        <p:spPr>
          <a:xfrm>
            <a:off x="6036725" y="1894200"/>
            <a:ext cx="2741100" cy="1523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Difficult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660" name="Google Shape;660;p26"/>
          <p:cNvSpPr/>
          <p:nvPr/>
        </p:nvSpPr>
        <p:spPr>
          <a:xfrm>
            <a:off x="3070175" y="3484200"/>
            <a:ext cx="2741100" cy="15231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38761D"/>
                </a:solidFill>
                <a:latin typeface="Lexend"/>
                <a:ea typeface="Lexend"/>
                <a:cs typeface="Lexend"/>
                <a:sym typeface="Lexend"/>
              </a:rPr>
              <a:t>Easy</a:t>
            </a:r>
            <a:endParaRPr sz="3000">
              <a:solidFill>
                <a:srgbClr val="38761D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61" name="Google Shape;661;p26"/>
          <p:cNvSpPr/>
          <p:nvPr/>
        </p:nvSpPr>
        <p:spPr>
          <a:xfrm>
            <a:off x="6036725" y="3484200"/>
            <a:ext cx="2741100" cy="152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B45F06"/>
                </a:solidFill>
                <a:latin typeface="Lexend"/>
                <a:ea typeface="Lexend"/>
                <a:cs typeface="Lexend"/>
                <a:sym typeface="Lexend"/>
              </a:rPr>
              <a:t>Challenging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6" name="Google Shape;666;p27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27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68" name="Google Shape;668;p27"/>
          <p:cNvSpPr/>
          <p:nvPr/>
        </p:nvSpPr>
        <p:spPr>
          <a:xfrm>
            <a:off x="5990225" y="756475"/>
            <a:ext cx="27876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3070175" y="756475"/>
            <a:ext cx="27411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7"/>
          <p:cNvSpPr txBox="1"/>
          <p:nvPr/>
        </p:nvSpPr>
        <p:spPr>
          <a:xfrm>
            <a:off x="2984500" y="833875"/>
            <a:ext cx="2787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High fit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71" name="Google Shape;671;p27"/>
          <p:cNvSpPr txBox="1"/>
          <p:nvPr/>
        </p:nvSpPr>
        <p:spPr>
          <a:xfrm>
            <a:off x="6121500" y="833875"/>
            <a:ext cx="248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Low fit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72" name="Google Shape;672;p27"/>
          <p:cNvSpPr/>
          <p:nvPr/>
        </p:nvSpPr>
        <p:spPr>
          <a:xfrm>
            <a:off x="307500" y="1901100"/>
            <a:ext cx="2128800" cy="1523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340800" y="3500400"/>
            <a:ext cx="2062200" cy="14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7"/>
          <p:cNvSpPr txBox="1"/>
          <p:nvPr/>
        </p:nvSpPr>
        <p:spPr>
          <a:xfrm>
            <a:off x="258900" y="3636600"/>
            <a:ext cx="2226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Shallow work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75" name="Google Shape;675;p27"/>
          <p:cNvSpPr txBox="1"/>
          <p:nvPr/>
        </p:nvSpPr>
        <p:spPr>
          <a:xfrm>
            <a:off x="613175" y="1978500"/>
            <a:ext cx="14583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Deep 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work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76" name="Google Shape;676;p27"/>
          <p:cNvSpPr/>
          <p:nvPr/>
        </p:nvSpPr>
        <p:spPr>
          <a:xfrm>
            <a:off x="3070175" y="1901100"/>
            <a:ext cx="2741100" cy="152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45F06"/>
                </a:solidFill>
                <a:latin typeface="Lexend"/>
                <a:ea typeface="Lexend"/>
                <a:cs typeface="Lexend"/>
                <a:sym typeface="Lexend"/>
              </a:rPr>
              <a:t>Challenging</a:t>
            </a:r>
            <a:endParaRPr sz="3000">
              <a:solidFill>
                <a:srgbClr val="B45F0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77" name="Google Shape;677;p27"/>
          <p:cNvSpPr/>
          <p:nvPr/>
        </p:nvSpPr>
        <p:spPr>
          <a:xfrm>
            <a:off x="6036725" y="1894200"/>
            <a:ext cx="2741100" cy="1523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Difficult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678" name="Google Shape;678;p27"/>
          <p:cNvSpPr/>
          <p:nvPr/>
        </p:nvSpPr>
        <p:spPr>
          <a:xfrm>
            <a:off x="6036725" y="3484200"/>
            <a:ext cx="2741100" cy="152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45F06"/>
                </a:solidFill>
                <a:latin typeface="Lexend"/>
                <a:ea typeface="Lexend"/>
                <a:cs typeface="Lexend"/>
                <a:sym typeface="Lexend"/>
              </a:rPr>
              <a:t>Challenging</a:t>
            </a:r>
            <a:endParaRPr/>
          </a:p>
        </p:txBody>
      </p:sp>
      <p:sp>
        <p:nvSpPr>
          <p:cNvPr id="679" name="Google Shape;679;p27"/>
          <p:cNvSpPr txBox="1"/>
          <p:nvPr/>
        </p:nvSpPr>
        <p:spPr>
          <a:xfrm>
            <a:off x="3046925" y="3787225"/>
            <a:ext cx="2787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Willpower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28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28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6" name="Google Shape;686;p28"/>
          <p:cNvSpPr/>
          <p:nvPr/>
        </p:nvSpPr>
        <p:spPr>
          <a:xfrm>
            <a:off x="5990225" y="756475"/>
            <a:ext cx="27876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8"/>
          <p:cNvSpPr/>
          <p:nvPr/>
        </p:nvSpPr>
        <p:spPr>
          <a:xfrm>
            <a:off x="3070175" y="756475"/>
            <a:ext cx="27411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8"/>
          <p:cNvSpPr txBox="1"/>
          <p:nvPr/>
        </p:nvSpPr>
        <p:spPr>
          <a:xfrm>
            <a:off x="2984500" y="833875"/>
            <a:ext cx="2787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High fit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9" name="Google Shape;689;p28"/>
          <p:cNvSpPr txBox="1"/>
          <p:nvPr/>
        </p:nvSpPr>
        <p:spPr>
          <a:xfrm>
            <a:off x="6121500" y="833875"/>
            <a:ext cx="2484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Low fit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90" name="Google Shape;690;p28"/>
          <p:cNvSpPr/>
          <p:nvPr/>
        </p:nvSpPr>
        <p:spPr>
          <a:xfrm>
            <a:off x="307500" y="1901100"/>
            <a:ext cx="2128800" cy="1523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8"/>
          <p:cNvSpPr/>
          <p:nvPr/>
        </p:nvSpPr>
        <p:spPr>
          <a:xfrm>
            <a:off x="340800" y="3500400"/>
            <a:ext cx="2062200" cy="149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28"/>
          <p:cNvSpPr txBox="1"/>
          <p:nvPr/>
        </p:nvSpPr>
        <p:spPr>
          <a:xfrm>
            <a:off x="258900" y="3636600"/>
            <a:ext cx="2226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Shallow work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93" name="Google Shape;693;p28"/>
          <p:cNvSpPr txBox="1"/>
          <p:nvPr/>
        </p:nvSpPr>
        <p:spPr>
          <a:xfrm>
            <a:off x="613175" y="1978500"/>
            <a:ext cx="14583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Deep 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work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94" name="Google Shape;694;p28"/>
          <p:cNvSpPr/>
          <p:nvPr/>
        </p:nvSpPr>
        <p:spPr>
          <a:xfrm>
            <a:off x="3070175" y="1901100"/>
            <a:ext cx="2741100" cy="152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45F06"/>
                </a:solidFill>
                <a:latin typeface="Lexend"/>
                <a:ea typeface="Lexend"/>
                <a:cs typeface="Lexend"/>
                <a:sym typeface="Lexend"/>
              </a:rPr>
              <a:t>Challenging</a:t>
            </a:r>
            <a:endParaRPr sz="3000">
              <a:solidFill>
                <a:srgbClr val="B45F0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95" name="Google Shape;695;p28"/>
          <p:cNvSpPr/>
          <p:nvPr/>
        </p:nvSpPr>
        <p:spPr>
          <a:xfrm>
            <a:off x="6036725" y="1894200"/>
            <a:ext cx="2741100" cy="1523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990000"/>
                </a:solidFill>
                <a:latin typeface="Lexend"/>
                <a:ea typeface="Lexend"/>
                <a:cs typeface="Lexend"/>
                <a:sym typeface="Lexend"/>
              </a:rPr>
              <a:t>Difficult</a:t>
            </a:r>
            <a:endParaRPr>
              <a:solidFill>
                <a:srgbClr val="990000"/>
              </a:solidFill>
            </a:endParaRPr>
          </a:p>
        </p:txBody>
      </p:sp>
      <p:sp>
        <p:nvSpPr>
          <p:cNvPr id="696" name="Google Shape;696;p28"/>
          <p:cNvSpPr/>
          <p:nvPr/>
        </p:nvSpPr>
        <p:spPr>
          <a:xfrm>
            <a:off x="6036725" y="3484200"/>
            <a:ext cx="2741100" cy="1523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B45F06"/>
                </a:solidFill>
                <a:latin typeface="Lexend"/>
                <a:ea typeface="Lexend"/>
                <a:cs typeface="Lexend"/>
                <a:sym typeface="Lexend"/>
              </a:rPr>
              <a:t>Challenging</a:t>
            </a:r>
            <a:endParaRPr/>
          </a:p>
        </p:txBody>
      </p:sp>
      <p:sp>
        <p:nvSpPr>
          <p:cNvPr id="697" name="Google Shape;697;p28"/>
          <p:cNvSpPr txBox="1"/>
          <p:nvPr/>
        </p:nvSpPr>
        <p:spPr>
          <a:xfrm>
            <a:off x="3046925" y="3558625"/>
            <a:ext cx="2787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Concen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tration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2" name="Google Shape;702;p29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29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04" name="Google Shape;704;p29"/>
          <p:cNvSpPr txBox="1"/>
          <p:nvPr/>
        </p:nvSpPr>
        <p:spPr>
          <a:xfrm>
            <a:off x="408325" y="793675"/>
            <a:ext cx="1643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Daily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705" name="Google Shape;705;p29"/>
          <p:cNvSpPr txBox="1"/>
          <p:nvPr/>
        </p:nvSpPr>
        <p:spPr>
          <a:xfrm>
            <a:off x="753550" y="1667100"/>
            <a:ext cx="72252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●"/>
            </a:pPr>
            <a:r>
              <a:rPr lang="en" sz="3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Assess capacities</a:t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○"/>
            </a:pPr>
            <a:r>
              <a:rPr lang="en" sz="3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Attention span, residue</a:t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○"/>
            </a:pPr>
            <a:r>
              <a:rPr lang="en" sz="3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Willpower</a:t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○"/>
            </a:pPr>
            <a:r>
              <a:rPr lang="en" sz="3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Concentration</a:t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○"/>
            </a:pPr>
            <a:r>
              <a:rPr lang="en" sz="3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Energy</a:t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●"/>
            </a:pPr>
            <a:r>
              <a:rPr lang="en" sz="3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Classify tasks</a:t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○"/>
            </a:pPr>
            <a:r>
              <a:rPr lang="en" sz="3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Prioritise tasks</a:t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" name="Google Shape;710;p30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30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12" name="Google Shape;712;p30"/>
          <p:cNvSpPr txBox="1"/>
          <p:nvPr/>
        </p:nvSpPr>
        <p:spPr>
          <a:xfrm>
            <a:off x="408325" y="793675"/>
            <a:ext cx="1643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Daily</a:t>
            </a:r>
            <a:endParaRPr sz="4500">
              <a:solidFill>
                <a:srgbClr val="3A7D99"/>
              </a:solidFill>
            </a:endParaRPr>
          </a:p>
        </p:txBody>
      </p:sp>
      <p:pic>
        <p:nvPicPr>
          <p:cNvPr id="713" name="Google Shape;71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125" y="1049625"/>
            <a:ext cx="6585475" cy="366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" name="Google Shape;718;p31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31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20" name="Google Shape;720;p31"/>
          <p:cNvSpPr txBox="1"/>
          <p:nvPr/>
        </p:nvSpPr>
        <p:spPr>
          <a:xfrm>
            <a:off x="408325" y="793675"/>
            <a:ext cx="4163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Daily shutdown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721" name="Google Shape;721;p31"/>
          <p:cNvSpPr txBox="1"/>
          <p:nvPr/>
        </p:nvSpPr>
        <p:spPr>
          <a:xfrm>
            <a:off x="753550" y="1743300"/>
            <a:ext cx="72252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●"/>
            </a:pPr>
            <a:r>
              <a:rPr lang="en" sz="3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Stock unfinished tasks</a:t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●"/>
            </a:pPr>
            <a:r>
              <a:rPr lang="en" sz="3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Transfer to future calendar</a:t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●"/>
            </a:pPr>
            <a:r>
              <a:rPr lang="en" sz="3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Reassign priorities</a:t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●"/>
            </a:pPr>
            <a:r>
              <a:rPr b="1" lang="en" sz="3000" u="sng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Close</a:t>
            </a:r>
            <a:endParaRPr b="1" sz="3000" u="sng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02100" y="1148175"/>
            <a:ext cx="85398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A PhD student’s voyage II </a:t>
            </a:r>
            <a:endParaRPr b="1" sz="4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34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ask management and organisation</a:t>
            </a:r>
            <a:endParaRPr sz="34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543575" y="3170175"/>
            <a:ext cx="383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Antton Alberdi</a:t>
            </a:r>
            <a:endParaRPr b="1" sz="20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University of Copenhagen</a:t>
            </a:r>
            <a:endParaRPr b="1" sz="20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B5BABC"/>
                </a:solidFill>
                <a:latin typeface="Lexend"/>
                <a:ea typeface="Lexend"/>
                <a:cs typeface="Lexend"/>
                <a:sym typeface="Lexend"/>
              </a:rPr>
              <a:t>antton.alberdi@sund.ku.dk</a:t>
            </a:r>
            <a:endParaRPr b="1" sz="2000">
              <a:solidFill>
                <a:srgbClr val="B5BABC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Google Shape;726;p32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27" name="Google Shape;727;p32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28" name="Google Shape;728;p32"/>
          <p:cNvSpPr txBox="1"/>
          <p:nvPr/>
        </p:nvSpPr>
        <p:spPr>
          <a:xfrm>
            <a:off x="408325" y="793675"/>
            <a:ext cx="5240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Weekly</a:t>
            </a: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 shutdown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729" name="Google Shape;729;p32"/>
          <p:cNvSpPr txBox="1"/>
          <p:nvPr/>
        </p:nvSpPr>
        <p:spPr>
          <a:xfrm>
            <a:off x="753550" y="1743300"/>
            <a:ext cx="72252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●"/>
            </a:pPr>
            <a:r>
              <a:rPr lang="en" sz="3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Stock unfinished tasks</a:t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●"/>
            </a:pPr>
            <a:r>
              <a:rPr lang="en" sz="3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Transfer to future week calendar</a:t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●"/>
            </a:pPr>
            <a:r>
              <a:rPr lang="en" sz="3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Reassign priorities</a:t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●"/>
            </a:pPr>
            <a:r>
              <a:rPr b="1" lang="en" sz="3000" u="sng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Close</a:t>
            </a:r>
            <a:endParaRPr b="1" sz="3000" u="sng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Google Shape;734;p33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33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36" name="Google Shape;736;p33"/>
          <p:cNvSpPr txBox="1"/>
          <p:nvPr/>
        </p:nvSpPr>
        <p:spPr>
          <a:xfrm>
            <a:off x="408325" y="793675"/>
            <a:ext cx="5240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Weekly schedule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737" name="Google Shape;737;p33"/>
          <p:cNvSpPr txBox="1"/>
          <p:nvPr/>
        </p:nvSpPr>
        <p:spPr>
          <a:xfrm>
            <a:off x="753550" y="1743300"/>
            <a:ext cx="72252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●"/>
            </a:pPr>
            <a:r>
              <a:rPr lang="en" sz="3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Prioritise</a:t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○"/>
            </a:pPr>
            <a:r>
              <a:rPr lang="en" sz="3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Courses, meetings</a:t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●"/>
            </a:pPr>
            <a:r>
              <a:rPr lang="en" sz="3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Assess available time-slots</a:t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○"/>
            </a:pPr>
            <a:r>
              <a:rPr lang="en" sz="3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Account for socialising time</a:t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2" name="Google Shape;742;p34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34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44" name="Google Shape;744;p34"/>
          <p:cNvSpPr txBox="1"/>
          <p:nvPr/>
        </p:nvSpPr>
        <p:spPr>
          <a:xfrm>
            <a:off x="408325" y="793675"/>
            <a:ext cx="5240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Monthly</a:t>
            </a: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 schedule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745" name="Google Shape;745;p34"/>
          <p:cNvSpPr txBox="1"/>
          <p:nvPr/>
        </p:nvSpPr>
        <p:spPr>
          <a:xfrm>
            <a:off x="753550" y="1743300"/>
            <a:ext cx="72252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●"/>
            </a:pPr>
            <a:r>
              <a:rPr lang="en" sz="3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Define monthly milestones</a:t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○"/>
            </a:pPr>
            <a:r>
              <a:rPr lang="en" sz="3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Critically assess achievements</a:t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Google Shape;750;p35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35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52" name="Google Shape;752;p35"/>
          <p:cNvSpPr txBox="1"/>
          <p:nvPr/>
        </p:nvSpPr>
        <p:spPr>
          <a:xfrm>
            <a:off x="408325" y="793675"/>
            <a:ext cx="5240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Yearly</a:t>
            </a: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 schedule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753" name="Google Shape;753;p35"/>
          <p:cNvSpPr txBox="1"/>
          <p:nvPr/>
        </p:nvSpPr>
        <p:spPr>
          <a:xfrm>
            <a:off x="753550" y="1667100"/>
            <a:ext cx="7225200" cy="3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●"/>
            </a:pPr>
            <a:r>
              <a:rPr lang="en" sz="3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Start writing ASAP</a:t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●"/>
            </a:pPr>
            <a:r>
              <a:rPr lang="en" sz="3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Generate a useful PhD plan</a:t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exend"/>
              <a:buChar char="●"/>
            </a:pPr>
            <a:r>
              <a:rPr lang="en" sz="3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Get as much ECTSs as possible off your plate early</a:t>
            </a:r>
            <a:endParaRPr sz="3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36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36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60" name="Google Shape;760;p36"/>
          <p:cNvSpPr txBox="1"/>
          <p:nvPr/>
        </p:nvSpPr>
        <p:spPr>
          <a:xfrm>
            <a:off x="753550" y="1699950"/>
            <a:ext cx="72252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Conflict</a:t>
            </a:r>
            <a:endParaRPr b="1" sz="4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management</a:t>
            </a:r>
            <a:endParaRPr b="1" sz="40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Google Shape;765;p37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37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67" name="Google Shape;767;p37"/>
          <p:cNvSpPr/>
          <p:nvPr/>
        </p:nvSpPr>
        <p:spPr>
          <a:xfrm>
            <a:off x="4572000" y="1881000"/>
            <a:ext cx="41655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37"/>
          <p:cNvSpPr txBox="1"/>
          <p:nvPr/>
        </p:nvSpPr>
        <p:spPr>
          <a:xfrm>
            <a:off x="408325" y="946075"/>
            <a:ext cx="850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Conflict types</a:t>
            </a:r>
            <a:endParaRPr sz="3200">
              <a:solidFill>
                <a:srgbClr val="3A7D99"/>
              </a:solidFill>
            </a:endParaRPr>
          </a:p>
        </p:txBody>
      </p:sp>
      <p:sp>
        <p:nvSpPr>
          <p:cNvPr id="769" name="Google Shape;769;p37"/>
          <p:cNvSpPr/>
          <p:nvPr/>
        </p:nvSpPr>
        <p:spPr>
          <a:xfrm>
            <a:off x="645075" y="1915300"/>
            <a:ext cx="36132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7"/>
          <p:cNvSpPr txBox="1"/>
          <p:nvPr/>
        </p:nvSpPr>
        <p:spPr>
          <a:xfrm>
            <a:off x="738800" y="1992700"/>
            <a:ext cx="333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8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Cognitive</a:t>
            </a:r>
            <a:endParaRPr sz="3800">
              <a:solidFill>
                <a:srgbClr val="0B5394"/>
              </a:solidFill>
            </a:endParaRPr>
          </a:p>
        </p:txBody>
      </p:sp>
      <p:sp>
        <p:nvSpPr>
          <p:cNvPr id="771" name="Google Shape;771;p37"/>
          <p:cNvSpPr txBox="1"/>
          <p:nvPr/>
        </p:nvSpPr>
        <p:spPr>
          <a:xfrm>
            <a:off x="4743700" y="1958400"/>
            <a:ext cx="384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Emotional</a:t>
            </a:r>
            <a:endParaRPr sz="38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72" name="Google Shape;772;p37"/>
          <p:cNvSpPr txBox="1"/>
          <p:nvPr/>
        </p:nvSpPr>
        <p:spPr>
          <a:xfrm>
            <a:off x="811400" y="3037325"/>
            <a:ext cx="3421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Differences in viewpoints, ideas…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73" name="Google Shape;773;p37"/>
          <p:cNvSpPr txBox="1"/>
          <p:nvPr/>
        </p:nvSpPr>
        <p:spPr>
          <a:xfrm>
            <a:off x="5002150" y="3037325"/>
            <a:ext cx="34218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Interpersonal incompatibilities…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Google Shape;778;p38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38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80" name="Google Shape;780;p38"/>
          <p:cNvSpPr/>
          <p:nvPr/>
        </p:nvSpPr>
        <p:spPr>
          <a:xfrm>
            <a:off x="4572000" y="1881000"/>
            <a:ext cx="41655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8"/>
          <p:cNvSpPr txBox="1"/>
          <p:nvPr/>
        </p:nvSpPr>
        <p:spPr>
          <a:xfrm>
            <a:off x="408325" y="946075"/>
            <a:ext cx="850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Conflict types</a:t>
            </a:r>
            <a:endParaRPr sz="3200">
              <a:solidFill>
                <a:srgbClr val="3A7D99"/>
              </a:solidFill>
            </a:endParaRPr>
          </a:p>
        </p:txBody>
      </p:sp>
      <p:sp>
        <p:nvSpPr>
          <p:cNvPr id="782" name="Google Shape;782;p38"/>
          <p:cNvSpPr/>
          <p:nvPr/>
        </p:nvSpPr>
        <p:spPr>
          <a:xfrm>
            <a:off x="645075" y="1915300"/>
            <a:ext cx="36132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8"/>
          <p:cNvSpPr txBox="1"/>
          <p:nvPr/>
        </p:nvSpPr>
        <p:spPr>
          <a:xfrm>
            <a:off x="738800" y="1992700"/>
            <a:ext cx="333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8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Cognitive</a:t>
            </a:r>
            <a:endParaRPr sz="3800">
              <a:solidFill>
                <a:srgbClr val="0B5394"/>
              </a:solidFill>
            </a:endParaRPr>
          </a:p>
        </p:txBody>
      </p:sp>
      <p:sp>
        <p:nvSpPr>
          <p:cNvPr id="784" name="Google Shape;784;p38"/>
          <p:cNvSpPr txBox="1"/>
          <p:nvPr/>
        </p:nvSpPr>
        <p:spPr>
          <a:xfrm>
            <a:off x="4743700" y="1958400"/>
            <a:ext cx="384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Emotional</a:t>
            </a:r>
            <a:endParaRPr sz="38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85" name="Google Shape;785;p38"/>
          <p:cNvSpPr txBox="1"/>
          <p:nvPr/>
        </p:nvSpPr>
        <p:spPr>
          <a:xfrm>
            <a:off x="811400" y="3037325"/>
            <a:ext cx="342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Good!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86" name="Google Shape;786;p38"/>
          <p:cNvSpPr txBox="1"/>
          <p:nvPr/>
        </p:nvSpPr>
        <p:spPr>
          <a:xfrm>
            <a:off x="5002150" y="3037325"/>
            <a:ext cx="3421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Bad!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Google Shape;791;p39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39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93" name="Google Shape;793;p39"/>
          <p:cNvSpPr/>
          <p:nvPr/>
        </p:nvSpPr>
        <p:spPr>
          <a:xfrm>
            <a:off x="4572000" y="1881000"/>
            <a:ext cx="41655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9"/>
          <p:cNvSpPr txBox="1"/>
          <p:nvPr/>
        </p:nvSpPr>
        <p:spPr>
          <a:xfrm>
            <a:off x="408325" y="946075"/>
            <a:ext cx="850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Conflict types</a:t>
            </a:r>
            <a:endParaRPr sz="3200">
              <a:solidFill>
                <a:srgbClr val="3A7D99"/>
              </a:solidFill>
            </a:endParaRPr>
          </a:p>
        </p:txBody>
      </p:sp>
      <p:sp>
        <p:nvSpPr>
          <p:cNvPr id="795" name="Google Shape;795;p39"/>
          <p:cNvSpPr/>
          <p:nvPr/>
        </p:nvSpPr>
        <p:spPr>
          <a:xfrm>
            <a:off x="645075" y="1915300"/>
            <a:ext cx="36132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39"/>
          <p:cNvSpPr txBox="1"/>
          <p:nvPr/>
        </p:nvSpPr>
        <p:spPr>
          <a:xfrm>
            <a:off x="738800" y="1992700"/>
            <a:ext cx="333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8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Cognitive</a:t>
            </a:r>
            <a:endParaRPr sz="3800">
              <a:solidFill>
                <a:srgbClr val="0B5394"/>
              </a:solidFill>
            </a:endParaRPr>
          </a:p>
        </p:txBody>
      </p:sp>
      <p:sp>
        <p:nvSpPr>
          <p:cNvPr id="797" name="Google Shape;797;p39"/>
          <p:cNvSpPr txBox="1"/>
          <p:nvPr/>
        </p:nvSpPr>
        <p:spPr>
          <a:xfrm>
            <a:off x="4743700" y="1958400"/>
            <a:ext cx="3846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Emotional</a:t>
            </a:r>
            <a:endParaRPr sz="38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98" name="Google Shape;798;p39"/>
          <p:cNvSpPr txBox="1"/>
          <p:nvPr/>
        </p:nvSpPr>
        <p:spPr>
          <a:xfrm>
            <a:off x="811400" y="3037325"/>
            <a:ext cx="342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Good!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99" name="Google Shape;799;p39"/>
          <p:cNvSpPr txBox="1"/>
          <p:nvPr/>
        </p:nvSpPr>
        <p:spPr>
          <a:xfrm>
            <a:off x="5002150" y="3037325"/>
            <a:ext cx="3421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Bad!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800" name="Google Shape;800;p39"/>
          <p:cNvSpPr txBox="1"/>
          <p:nvPr/>
        </p:nvSpPr>
        <p:spPr>
          <a:xfrm>
            <a:off x="3644650" y="1248750"/>
            <a:ext cx="1349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0">
                <a:solidFill>
                  <a:srgbClr val="3A7D99"/>
                </a:solidFill>
              </a:rPr>
              <a:t>?</a:t>
            </a:r>
            <a:endParaRPr b="1" sz="15000">
              <a:solidFill>
                <a:srgbClr val="3A7D9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" name="Google Shape;805;p40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40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07" name="Google Shape;80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750" y="1227349"/>
            <a:ext cx="5398661" cy="3258176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40"/>
          <p:cNvSpPr txBox="1"/>
          <p:nvPr/>
        </p:nvSpPr>
        <p:spPr>
          <a:xfrm>
            <a:off x="5466875" y="426877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Cloke &amp; Goldsmith 2005</a:t>
            </a:r>
            <a:endParaRPr sz="26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3" name="Google Shape;813;p41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41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15" name="Google Shape;81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025" y="880525"/>
            <a:ext cx="4864374" cy="39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16" name="Google Shape;816;p41"/>
          <p:cNvSpPr txBox="1"/>
          <p:nvPr/>
        </p:nvSpPr>
        <p:spPr>
          <a:xfrm>
            <a:off x="5533275" y="3973600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Thomas &amp; Kilmann 1974</a:t>
            </a:r>
            <a:endParaRPr sz="26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753550" y="1471350"/>
            <a:ext cx="72252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Task</a:t>
            </a:r>
            <a:r>
              <a:rPr b="1" lang="en" sz="4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management</a:t>
            </a:r>
            <a:endParaRPr b="1" sz="4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Conflict</a:t>
            </a:r>
            <a:r>
              <a:rPr b="1" lang="en" sz="46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management</a:t>
            </a:r>
            <a:endParaRPr sz="46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" name="Google Shape;821;p42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42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23" name="Google Shape;82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025" y="880525"/>
            <a:ext cx="4864374" cy="396417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42"/>
          <p:cNvSpPr txBox="1"/>
          <p:nvPr/>
        </p:nvSpPr>
        <p:spPr>
          <a:xfrm>
            <a:off x="5666400" y="880525"/>
            <a:ext cx="3477600" cy="3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434343"/>
                </a:solidFill>
              </a:rPr>
              <a:t>Assertiveness</a:t>
            </a:r>
            <a:endParaRPr b="1" sz="2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434343"/>
                </a:solidFill>
              </a:rPr>
              <a:t>How much effort one puts in satisfying one’s own concerns</a:t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434343"/>
                </a:solidFill>
              </a:rPr>
              <a:t>Cooperativeness</a:t>
            </a:r>
            <a:r>
              <a:rPr lang="en" sz="2200">
                <a:solidFill>
                  <a:srgbClr val="434343"/>
                </a:solidFill>
              </a:rPr>
              <a:t> </a:t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434343"/>
                </a:solidFill>
              </a:rPr>
              <a:t>How much effort one puts in satisfying other’s concerns</a:t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43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43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31" name="Google Shape;831;p43"/>
          <p:cNvSpPr txBox="1"/>
          <p:nvPr/>
        </p:nvSpPr>
        <p:spPr>
          <a:xfrm>
            <a:off x="558300" y="2121525"/>
            <a:ext cx="80274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Char char="●"/>
            </a:pPr>
            <a:r>
              <a:rPr lang="en" sz="2500">
                <a:solidFill>
                  <a:srgbClr val="434343"/>
                </a:solidFill>
              </a:rPr>
              <a:t>Diplomatically sidestepping an issue, postponing an issue until a better time, or simply withdrawing from a threatening situation</a:t>
            </a:r>
            <a:endParaRPr sz="1800">
              <a:solidFill>
                <a:srgbClr val="595959"/>
              </a:solidFill>
            </a:endParaRPr>
          </a:p>
        </p:txBody>
      </p:sp>
      <p:pic>
        <p:nvPicPr>
          <p:cNvPr id="832" name="Google Shape;83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650" y="529800"/>
            <a:ext cx="1953172" cy="15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43"/>
          <p:cNvSpPr/>
          <p:nvPr/>
        </p:nvSpPr>
        <p:spPr>
          <a:xfrm>
            <a:off x="558300" y="3615525"/>
            <a:ext cx="3613200" cy="1175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3"/>
          <p:cNvSpPr txBox="1"/>
          <p:nvPr/>
        </p:nvSpPr>
        <p:spPr>
          <a:xfrm>
            <a:off x="694950" y="3664725"/>
            <a:ext cx="3339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Impact"/>
                <a:ea typeface="Impact"/>
                <a:cs typeface="Impact"/>
                <a:sym typeface="Impact"/>
              </a:rPr>
              <a:t>When is it </a:t>
            </a:r>
            <a:endParaRPr sz="2900">
              <a:solidFill>
                <a:srgbClr val="274E1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Impact"/>
                <a:ea typeface="Impact"/>
                <a:cs typeface="Impact"/>
                <a:sym typeface="Impact"/>
              </a:rPr>
              <a:t>good idea?</a:t>
            </a:r>
            <a:endParaRPr sz="2900">
              <a:solidFill>
                <a:srgbClr val="274E13"/>
              </a:solidFill>
            </a:endParaRPr>
          </a:p>
        </p:txBody>
      </p:sp>
      <p:sp>
        <p:nvSpPr>
          <p:cNvPr id="835" name="Google Shape;835;p43"/>
          <p:cNvSpPr/>
          <p:nvPr/>
        </p:nvSpPr>
        <p:spPr>
          <a:xfrm>
            <a:off x="4624100" y="3615525"/>
            <a:ext cx="3613200" cy="1175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43"/>
          <p:cNvSpPr txBox="1"/>
          <p:nvPr/>
        </p:nvSpPr>
        <p:spPr>
          <a:xfrm>
            <a:off x="4760750" y="3664725"/>
            <a:ext cx="3339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5B0F00"/>
                </a:solidFill>
                <a:latin typeface="Impact"/>
                <a:ea typeface="Impact"/>
                <a:cs typeface="Impact"/>
                <a:sym typeface="Impact"/>
              </a:rPr>
              <a:t>When is it </a:t>
            </a:r>
            <a:endParaRPr sz="2900">
              <a:solidFill>
                <a:srgbClr val="5B0F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5B0F00"/>
                </a:solidFill>
                <a:latin typeface="Impact"/>
                <a:ea typeface="Impact"/>
                <a:cs typeface="Impact"/>
                <a:sym typeface="Impact"/>
              </a:rPr>
              <a:t>bad idea?</a:t>
            </a:r>
            <a:endParaRPr sz="2900">
              <a:solidFill>
                <a:srgbClr val="5B0F00"/>
              </a:solidFill>
            </a:endParaRPr>
          </a:p>
        </p:txBody>
      </p:sp>
      <p:sp>
        <p:nvSpPr>
          <p:cNvPr id="837" name="Google Shape;837;p43"/>
          <p:cNvSpPr txBox="1"/>
          <p:nvPr/>
        </p:nvSpPr>
        <p:spPr>
          <a:xfrm>
            <a:off x="408325" y="946075"/>
            <a:ext cx="3763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Avoiding</a:t>
            </a:r>
            <a:endParaRPr sz="4500">
              <a:solidFill>
                <a:srgbClr val="3A7D9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Google Shape;842;p44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44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4" name="Google Shape;844;p44"/>
          <p:cNvSpPr txBox="1"/>
          <p:nvPr/>
        </p:nvSpPr>
        <p:spPr>
          <a:xfrm>
            <a:off x="558300" y="2183925"/>
            <a:ext cx="80274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Char char="●"/>
            </a:pPr>
            <a:r>
              <a:rPr lang="en" sz="2500">
                <a:solidFill>
                  <a:srgbClr val="434343"/>
                </a:solidFill>
              </a:rPr>
              <a:t>Neglecting your own concerns to satisfy the concerns of the other person. 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45" name="Google Shape;845;p44"/>
          <p:cNvSpPr/>
          <p:nvPr/>
        </p:nvSpPr>
        <p:spPr>
          <a:xfrm>
            <a:off x="558300" y="3677925"/>
            <a:ext cx="3613200" cy="1175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44"/>
          <p:cNvSpPr txBox="1"/>
          <p:nvPr/>
        </p:nvSpPr>
        <p:spPr>
          <a:xfrm>
            <a:off x="694950" y="3727125"/>
            <a:ext cx="3339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Impact"/>
                <a:ea typeface="Impact"/>
                <a:cs typeface="Impact"/>
                <a:sym typeface="Impact"/>
              </a:rPr>
              <a:t>When is it </a:t>
            </a:r>
            <a:endParaRPr sz="2900">
              <a:solidFill>
                <a:srgbClr val="274E1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Impact"/>
                <a:ea typeface="Impact"/>
                <a:cs typeface="Impact"/>
                <a:sym typeface="Impact"/>
              </a:rPr>
              <a:t>good idea?</a:t>
            </a:r>
            <a:endParaRPr sz="2900">
              <a:solidFill>
                <a:srgbClr val="274E13"/>
              </a:solidFill>
            </a:endParaRPr>
          </a:p>
        </p:txBody>
      </p:sp>
      <p:sp>
        <p:nvSpPr>
          <p:cNvPr id="847" name="Google Shape;847;p44"/>
          <p:cNvSpPr/>
          <p:nvPr/>
        </p:nvSpPr>
        <p:spPr>
          <a:xfrm>
            <a:off x="4624100" y="3677925"/>
            <a:ext cx="3613200" cy="1175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44"/>
          <p:cNvSpPr txBox="1"/>
          <p:nvPr/>
        </p:nvSpPr>
        <p:spPr>
          <a:xfrm>
            <a:off x="4760750" y="3727125"/>
            <a:ext cx="3339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5B0F00"/>
                </a:solidFill>
                <a:latin typeface="Impact"/>
                <a:ea typeface="Impact"/>
                <a:cs typeface="Impact"/>
                <a:sym typeface="Impact"/>
              </a:rPr>
              <a:t>When is it </a:t>
            </a:r>
            <a:endParaRPr sz="2900">
              <a:solidFill>
                <a:srgbClr val="5B0F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5B0F00"/>
                </a:solidFill>
                <a:latin typeface="Impact"/>
                <a:ea typeface="Impact"/>
                <a:cs typeface="Impact"/>
                <a:sym typeface="Impact"/>
              </a:rPr>
              <a:t>bad idea?</a:t>
            </a:r>
            <a:endParaRPr sz="2900">
              <a:solidFill>
                <a:srgbClr val="5B0F00"/>
              </a:solidFill>
            </a:endParaRPr>
          </a:p>
        </p:txBody>
      </p:sp>
      <p:pic>
        <p:nvPicPr>
          <p:cNvPr id="849" name="Google Shape;84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650" y="529800"/>
            <a:ext cx="1953172" cy="15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44"/>
          <p:cNvSpPr txBox="1"/>
          <p:nvPr/>
        </p:nvSpPr>
        <p:spPr>
          <a:xfrm>
            <a:off x="408325" y="946075"/>
            <a:ext cx="454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Accommodating</a:t>
            </a:r>
            <a:endParaRPr sz="4500">
              <a:solidFill>
                <a:srgbClr val="3A7D9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5" name="Google Shape;855;p45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45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57" name="Google Shape;857;p45"/>
          <p:cNvSpPr txBox="1"/>
          <p:nvPr/>
        </p:nvSpPr>
        <p:spPr>
          <a:xfrm>
            <a:off x="560850" y="2223475"/>
            <a:ext cx="80274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Char char="●"/>
            </a:pPr>
            <a:r>
              <a:rPr lang="en" sz="2500">
                <a:solidFill>
                  <a:srgbClr val="434343"/>
                </a:solidFill>
              </a:rPr>
              <a:t>Power-oriented mode in which an individual pursues their own concerns at the other person’s expense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58" name="Google Shape;858;p45"/>
          <p:cNvSpPr/>
          <p:nvPr/>
        </p:nvSpPr>
        <p:spPr>
          <a:xfrm>
            <a:off x="560850" y="3717475"/>
            <a:ext cx="3613200" cy="1175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45"/>
          <p:cNvSpPr txBox="1"/>
          <p:nvPr/>
        </p:nvSpPr>
        <p:spPr>
          <a:xfrm>
            <a:off x="697500" y="3766675"/>
            <a:ext cx="3339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Impact"/>
                <a:ea typeface="Impact"/>
                <a:cs typeface="Impact"/>
                <a:sym typeface="Impact"/>
              </a:rPr>
              <a:t>When is it </a:t>
            </a:r>
            <a:endParaRPr sz="2900">
              <a:solidFill>
                <a:srgbClr val="274E1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Impact"/>
                <a:ea typeface="Impact"/>
                <a:cs typeface="Impact"/>
                <a:sym typeface="Impact"/>
              </a:rPr>
              <a:t>good idea?</a:t>
            </a:r>
            <a:endParaRPr sz="2900">
              <a:solidFill>
                <a:srgbClr val="274E13"/>
              </a:solidFill>
            </a:endParaRPr>
          </a:p>
        </p:txBody>
      </p:sp>
      <p:sp>
        <p:nvSpPr>
          <p:cNvPr id="860" name="Google Shape;860;p45"/>
          <p:cNvSpPr/>
          <p:nvPr/>
        </p:nvSpPr>
        <p:spPr>
          <a:xfrm>
            <a:off x="4626650" y="3717475"/>
            <a:ext cx="3613200" cy="1175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45"/>
          <p:cNvSpPr txBox="1"/>
          <p:nvPr/>
        </p:nvSpPr>
        <p:spPr>
          <a:xfrm>
            <a:off x="4763300" y="3766675"/>
            <a:ext cx="3339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5B0F00"/>
                </a:solidFill>
                <a:latin typeface="Impact"/>
                <a:ea typeface="Impact"/>
                <a:cs typeface="Impact"/>
                <a:sym typeface="Impact"/>
              </a:rPr>
              <a:t>When is it </a:t>
            </a:r>
            <a:endParaRPr sz="2900">
              <a:solidFill>
                <a:srgbClr val="5B0F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5B0F00"/>
                </a:solidFill>
                <a:latin typeface="Impact"/>
                <a:ea typeface="Impact"/>
                <a:cs typeface="Impact"/>
                <a:sym typeface="Impact"/>
              </a:rPr>
              <a:t>bad idea?</a:t>
            </a:r>
            <a:endParaRPr sz="2900">
              <a:solidFill>
                <a:srgbClr val="5B0F00"/>
              </a:solidFill>
            </a:endParaRPr>
          </a:p>
        </p:txBody>
      </p:sp>
      <p:pic>
        <p:nvPicPr>
          <p:cNvPr id="862" name="Google Shape;86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650" y="529800"/>
            <a:ext cx="1953172" cy="15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3" name="Google Shape;863;p45"/>
          <p:cNvSpPr txBox="1"/>
          <p:nvPr/>
        </p:nvSpPr>
        <p:spPr>
          <a:xfrm>
            <a:off x="408325" y="946075"/>
            <a:ext cx="454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Competing</a:t>
            </a:r>
            <a:endParaRPr sz="4500">
              <a:solidFill>
                <a:srgbClr val="3A7D9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Google Shape;868;p46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46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70" name="Google Shape;870;p46"/>
          <p:cNvSpPr txBox="1"/>
          <p:nvPr/>
        </p:nvSpPr>
        <p:spPr>
          <a:xfrm>
            <a:off x="560850" y="2299675"/>
            <a:ext cx="80274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Char char="●"/>
            </a:pPr>
            <a:r>
              <a:rPr lang="en" sz="2500">
                <a:solidFill>
                  <a:srgbClr val="434343"/>
                </a:solidFill>
              </a:rPr>
              <a:t>Find a mutually acceptable solution that partially satisfies both parties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71" name="Google Shape;871;p46"/>
          <p:cNvSpPr/>
          <p:nvPr/>
        </p:nvSpPr>
        <p:spPr>
          <a:xfrm>
            <a:off x="560850" y="3793675"/>
            <a:ext cx="3613200" cy="1175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46"/>
          <p:cNvSpPr txBox="1"/>
          <p:nvPr/>
        </p:nvSpPr>
        <p:spPr>
          <a:xfrm>
            <a:off x="697500" y="3842875"/>
            <a:ext cx="3339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Impact"/>
                <a:ea typeface="Impact"/>
                <a:cs typeface="Impact"/>
                <a:sym typeface="Impact"/>
              </a:rPr>
              <a:t>When is it </a:t>
            </a:r>
            <a:endParaRPr sz="2900">
              <a:solidFill>
                <a:srgbClr val="274E1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Impact"/>
                <a:ea typeface="Impact"/>
                <a:cs typeface="Impact"/>
                <a:sym typeface="Impact"/>
              </a:rPr>
              <a:t>good idea?</a:t>
            </a:r>
            <a:endParaRPr sz="2900">
              <a:solidFill>
                <a:srgbClr val="274E13"/>
              </a:solidFill>
            </a:endParaRPr>
          </a:p>
        </p:txBody>
      </p:sp>
      <p:sp>
        <p:nvSpPr>
          <p:cNvPr id="873" name="Google Shape;873;p46"/>
          <p:cNvSpPr/>
          <p:nvPr/>
        </p:nvSpPr>
        <p:spPr>
          <a:xfrm>
            <a:off x="4626650" y="3793675"/>
            <a:ext cx="3613200" cy="1175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6"/>
          <p:cNvSpPr txBox="1"/>
          <p:nvPr/>
        </p:nvSpPr>
        <p:spPr>
          <a:xfrm>
            <a:off x="4763300" y="3842875"/>
            <a:ext cx="3339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5B0F00"/>
                </a:solidFill>
                <a:latin typeface="Impact"/>
                <a:ea typeface="Impact"/>
                <a:cs typeface="Impact"/>
                <a:sym typeface="Impact"/>
              </a:rPr>
              <a:t>When is it </a:t>
            </a:r>
            <a:endParaRPr sz="2900">
              <a:solidFill>
                <a:srgbClr val="5B0F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5B0F00"/>
                </a:solidFill>
                <a:latin typeface="Impact"/>
                <a:ea typeface="Impact"/>
                <a:cs typeface="Impact"/>
                <a:sym typeface="Impact"/>
              </a:rPr>
              <a:t>bad idea?</a:t>
            </a:r>
            <a:endParaRPr sz="2900">
              <a:solidFill>
                <a:srgbClr val="5B0F00"/>
              </a:solidFill>
            </a:endParaRPr>
          </a:p>
        </p:txBody>
      </p:sp>
      <p:pic>
        <p:nvPicPr>
          <p:cNvPr id="875" name="Google Shape;87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650" y="529800"/>
            <a:ext cx="1953172" cy="15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76" name="Google Shape;876;p46"/>
          <p:cNvSpPr txBox="1"/>
          <p:nvPr/>
        </p:nvSpPr>
        <p:spPr>
          <a:xfrm>
            <a:off x="408325" y="946075"/>
            <a:ext cx="454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Compromising</a:t>
            </a:r>
            <a:endParaRPr sz="4500">
              <a:solidFill>
                <a:srgbClr val="3A7D9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1" name="Google Shape;881;p47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47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83" name="Google Shape;883;p47"/>
          <p:cNvSpPr txBox="1"/>
          <p:nvPr/>
        </p:nvSpPr>
        <p:spPr>
          <a:xfrm>
            <a:off x="560850" y="2223475"/>
            <a:ext cx="80274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0"/>
              <a:buChar char="●"/>
            </a:pPr>
            <a:r>
              <a:rPr lang="en" sz="2500">
                <a:solidFill>
                  <a:srgbClr val="434343"/>
                </a:solidFill>
              </a:rPr>
              <a:t>Work with the other person to find a solution that fully satisfies the concerns of both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84" name="Google Shape;884;p47"/>
          <p:cNvSpPr/>
          <p:nvPr/>
        </p:nvSpPr>
        <p:spPr>
          <a:xfrm>
            <a:off x="560850" y="3717475"/>
            <a:ext cx="3613200" cy="1175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47"/>
          <p:cNvSpPr txBox="1"/>
          <p:nvPr/>
        </p:nvSpPr>
        <p:spPr>
          <a:xfrm>
            <a:off x="697500" y="3766675"/>
            <a:ext cx="3339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Impact"/>
                <a:ea typeface="Impact"/>
                <a:cs typeface="Impact"/>
                <a:sym typeface="Impact"/>
              </a:rPr>
              <a:t>When is it </a:t>
            </a:r>
            <a:endParaRPr sz="2900">
              <a:solidFill>
                <a:srgbClr val="274E13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274E13"/>
                </a:solidFill>
                <a:latin typeface="Impact"/>
                <a:ea typeface="Impact"/>
                <a:cs typeface="Impact"/>
                <a:sym typeface="Impact"/>
              </a:rPr>
              <a:t>good idea?</a:t>
            </a:r>
            <a:endParaRPr sz="2900">
              <a:solidFill>
                <a:srgbClr val="274E13"/>
              </a:solidFill>
            </a:endParaRPr>
          </a:p>
        </p:txBody>
      </p:sp>
      <p:sp>
        <p:nvSpPr>
          <p:cNvPr id="886" name="Google Shape;886;p47"/>
          <p:cNvSpPr/>
          <p:nvPr/>
        </p:nvSpPr>
        <p:spPr>
          <a:xfrm>
            <a:off x="4626650" y="3717475"/>
            <a:ext cx="3613200" cy="11757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47"/>
          <p:cNvSpPr txBox="1"/>
          <p:nvPr/>
        </p:nvSpPr>
        <p:spPr>
          <a:xfrm>
            <a:off x="4763300" y="3766675"/>
            <a:ext cx="3339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5B0F00"/>
                </a:solidFill>
                <a:latin typeface="Impact"/>
                <a:ea typeface="Impact"/>
                <a:cs typeface="Impact"/>
                <a:sym typeface="Impact"/>
              </a:rPr>
              <a:t>When is it </a:t>
            </a:r>
            <a:endParaRPr sz="2900">
              <a:solidFill>
                <a:srgbClr val="5B0F0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5B0F00"/>
                </a:solidFill>
                <a:latin typeface="Impact"/>
                <a:ea typeface="Impact"/>
                <a:cs typeface="Impact"/>
                <a:sym typeface="Impact"/>
              </a:rPr>
              <a:t>bad idea?</a:t>
            </a:r>
            <a:endParaRPr sz="2900">
              <a:solidFill>
                <a:srgbClr val="5B0F00"/>
              </a:solidFill>
            </a:endParaRPr>
          </a:p>
        </p:txBody>
      </p:sp>
      <p:pic>
        <p:nvPicPr>
          <p:cNvPr id="888" name="Google Shape;88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650" y="529800"/>
            <a:ext cx="1953172" cy="1591725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47"/>
          <p:cNvSpPr txBox="1"/>
          <p:nvPr/>
        </p:nvSpPr>
        <p:spPr>
          <a:xfrm>
            <a:off x="408325" y="946075"/>
            <a:ext cx="454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Collaborating</a:t>
            </a:r>
            <a:endParaRPr sz="4500">
              <a:solidFill>
                <a:srgbClr val="3A7D9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4" name="Google Shape;894;p48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5" name="Google Shape;895;p48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96" name="Google Shape;896;p48"/>
          <p:cNvSpPr txBox="1"/>
          <p:nvPr/>
        </p:nvSpPr>
        <p:spPr>
          <a:xfrm>
            <a:off x="753550" y="1699950"/>
            <a:ext cx="72252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Emotional</a:t>
            </a:r>
            <a:endParaRPr b="1" sz="5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conflict</a:t>
            </a:r>
            <a:endParaRPr b="1" sz="50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" name="Google Shape;901;p49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49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03" name="Google Shape;903;p49"/>
          <p:cNvSpPr txBox="1"/>
          <p:nvPr/>
        </p:nvSpPr>
        <p:spPr>
          <a:xfrm>
            <a:off x="408325" y="946075"/>
            <a:ext cx="454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Emotional conflict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904" name="Google Shape;904;p49"/>
          <p:cNvSpPr/>
          <p:nvPr/>
        </p:nvSpPr>
        <p:spPr>
          <a:xfrm>
            <a:off x="639525" y="2109600"/>
            <a:ext cx="36132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9"/>
          <p:cNvSpPr txBox="1"/>
          <p:nvPr/>
        </p:nvSpPr>
        <p:spPr>
          <a:xfrm>
            <a:off x="733250" y="2187000"/>
            <a:ext cx="333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8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Difficult person</a:t>
            </a:r>
            <a:endParaRPr sz="3800">
              <a:solidFill>
                <a:srgbClr val="0B5394"/>
              </a:solidFill>
            </a:endParaRPr>
          </a:p>
        </p:txBody>
      </p:sp>
      <p:sp>
        <p:nvSpPr>
          <p:cNvPr id="906" name="Google Shape;906;p49"/>
          <p:cNvSpPr/>
          <p:nvPr/>
        </p:nvSpPr>
        <p:spPr>
          <a:xfrm>
            <a:off x="4891275" y="2109600"/>
            <a:ext cx="36132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49"/>
          <p:cNvSpPr txBox="1"/>
          <p:nvPr/>
        </p:nvSpPr>
        <p:spPr>
          <a:xfrm>
            <a:off x="4979550" y="2256150"/>
            <a:ext cx="3339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Difficult personality</a:t>
            </a:r>
            <a:endParaRPr sz="2900">
              <a:solidFill>
                <a:srgbClr val="0B5394"/>
              </a:solidFill>
            </a:endParaRPr>
          </a:p>
        </p:txBody>
      </p:sp>
      <p:sp>
        <p:nvSpPr>
          <p:cNvPr id="908" name="Google Shape;908;p49"/>
          <p:cNvSpPr txBox="1"/>
          <p:nvPr/>
        </p:nvSpPr>
        <p:spPr>
          <a:xfrm>
            <a:off x="5454925" y="109217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Cloke &amp; Goldsmith 2005</a:t>
            </a:r>
            <a:endParaRPr sz="26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3" name="Google Shape;913;p50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50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15" name="Google Shape;915;p50"/>
          <p:cNvSpPr txBox="1"/>
          <p:nvPr/>
        </p:nvSpPr>
        <p:spPr>
          <a:xfrm>
            <a:off x="408325" y="946075"/>
            <a:ext cx="454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Emotional conflict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916" name="Google Shape;916;p50"/>
          <p:cNvSpPr/>
          <p:nvPr/>
        </p:nvSpPr>
        <p:spPr>
          <a:xfrm>
            <a:off x="639525" y="2109600"/>
            <a:ext cx="36132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50"/>
          <p:cNvSpPr txBox="1"/>
          <p:nvPr/>
        </p:nvSpPr>
        <p:spPr>
          <a:xfrm>
            <a:off x="733250" y="2187000"/>
            <a:ext cx="333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8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Difficult person</a:t>
            </a:r>
            <a:endParaRPr sz="3800">
              <a:solidFill>
                <a:srgbClr val="0B5394"/>
              </a:solidFill>
            </a:endParaRPr>
          </a:p>
        </p:txBody>
      </p:sp>
      <p:sp>
        <p:nvSpPr>
          <p:cNvPr id="918" name="Google Shape;918;p50"/>
          <p:cNvSpPr/>
          <p:nvPr/>
        </p:nvSpPr>
        <p:spPr>
          <a:xfrm>
            <a:off x="4891275" y="2109600"/>
            <a:ext cx="36132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50"/>
          <p:cNvSpPr txBox="1"/>
          <p:nvPr/>
        </p:nvSpPr>
        <p:spPr>
          <a:xfrm>
            <a:off x="4979550" y="2256150"/>
            <a:ext cx="33399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9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Difficult personality</a:t>
            </a:r>
            <a:endParaRPr sz="2900">
              <a:solidFill>
                <a:srgbClr val="0B5394"/>
              </a:solidFill>
            </a:endParaRPr>
          </a:p>
        </p:txBody>
      </p:sp>
      <p:sp>
        <p:nvSpPr>
          <p:cNvPr id="920" name="Google Shape;920;p50"/>
          <p:cNvSpPr txBox="1"/>
          <p:nvPr/>
        </p:nvSpPr>
        <p:spPr>
          <a:xfrm>
            <a:off x="5454925" y="109217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Cloke &amp; Goldsmith 2005</a:t>
            </a:r>
            <a:endParaRPr sz="26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21" name="Google Shape;921;p50"/>
          <p:cNvSpPr txBox="1"/>
          <p:nvPr/>
        </p:nvSpPr>
        <p:spPr>
          <a:xfrm>
            <a:off x="1930200" y="3172850"/>
            <a:ext cx="52836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00"/>
                </a:solidFill>
              </a:rPr>
              <a:t>Risks of stereotyping</a:t>
            </a:r>
            <a:endParaRPr b="1"/>
          </a:p>
        </p:txBody>
      </p:sp>
      <p:sp>
        <p:nvSpPr>
          <p:cNvPr id="922" name="Google Shape;922;p50"/>
          <p:cNvSpPr txBox="1"/>
          <p:nvPr/>
        </p:nvSpPr>
        <p:spPr>
          <a:xfrm>
            <a:off x="408325" y="4054650"/>
            <a:ext cx="3849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</a:rPr>
              <a:t>Misinterpreting</a:t>
            </a:r>
            <a:endParaRPr/>
          </a:p>
        </p:txBody>
      </p:sp>
      <p:sp>
        <p:nvSpPr>
          <p:cNvPr id="923" name="Google Shape;923;p50"/>
          <p:cNvSpPr txBox="1"/>
          <p:nvPr/>
        </p:nvSpPr>
        <p:spPr>
          <a:xfrm>
            <a:off x="4685425" y="4054650"/>
            <a:ext cx="3849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</a:rPr>
              <a:t>Rationalising</a:t>
            </a:r>
            <a:endParaRPr/>
          </a:p>
        </p:txBody>
      </p:sp>
      <p:cxnSp>
        <p:nvCxnSpPr>
          <p:cNvPr id="924" name="Google Shape;924;p50"/>
          <p:cNvCxnSpPr/>
          <p:nvPr/>
        </p:nvCxnSpPr>
        <p:spPr>
          <a:xfrm flipH="1">
            <a:off x="566100" y="2030175"/>
            <a:ext cx="3739200" cy="1121400"/>
          </a:xfrm>
          <a:prstGeom prst="straightConnector1">
            <a:avLst/>
          </a:prstGeom>
          <a:noFill/>
          <a:ln cap="flat" cmpd="sng" w="7620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50"/>
          <p:cNvCxnSpPr/>
          <p:nvPr/>
        </p:nvCxnSpPr>
        <p:spPr>
          <a:xfrm flipH="1">
            <a:off x="4740775" y="2045350"/>
            <a:ext cx="3739200" cy="1121400"/>
          </a:xfrm>
          <a:prstGeom prst="straightConnector1">
            <a:avLst/>
          </a:prstGeom>
          <a:noFill/>
          <a:ln cap="flat" cmpd="sng" w="7620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0" name="Google Shape;930;p51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51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32" name="Google Shape;932;p51"/>
          <p:cNvSpPr txBox="1"/>
          <p:nvPr/>
        </p:nvSpPr>
        <p:spPr>
          <a:xfrm>
            <a:off x="408325" y="946075"/>
            <a:ext cx="454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Emotional conflict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933" name="Google Shape;933;p51"/>
          <p:cNvSpPr txBox="1"/>
          <p:nvPr/>
        </p:nvSpPr>
        <p:spPr>
          <a:xfrm>
            <a:off x="5454925" y="109217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Cloke &amp; Goldsmith 2005</a:t>
            </a:r>
            <a:endParaRPr sz="26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34" name="Google Shape;934;p51"/>
          <p:cNvSpPr/>
          <p:nvPr/>
        </p:nvSpPr>
        <p:spPr>
          <a:xfrm>
            <a:off x="1032800" y="3543975"/>
            <a:ext cx="1023300" cy="1246500"/>
          </a:xfrm>
          <a:prstGeom prst="roundRect">
            <a:avLst>
              <a:gd fmla="val 16667" name="adj"/>
            </a:avLst>
          </a:prstGeom>
          <a:solidFill>
            <a:srgbClr val="3A7D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51"/>
          <p:cNvSpPr/>
          <p:nvPr/>
        </p:nvSpPr>
        <p:spPr>
          <a:xfrm>
            <a:off x="3705225" y="3543975"/>
            <a:ext cx="1023300" cy="1246500"/>
          </a:xfrm>
          <a:prstGeom prst="roundRect">
            <a:avLst>
              <a:gd fmla="val 16667" name="adj"/>
            </a:avLst>
          </a:prstGeom>
          <a:solidFill>
            <a:srgbClr val="3A7D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51"/>
          <p:cNvSpPr/>
          <p:nvPr/>
        </p:nvSpPr>
        <p:spPr>
          <a:xfrm>
            <a:off x="2326075" y="4349500"/>
            <a:ext cx="1104300" cy="28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51"/>
          <p:cNvSpPr/>
          <p:nvPr/>
        </p:nvSpPr>
        <p:spPr>
          <a:xfrm rot="10800000">
            <a:off x="2328513" y="3598400"/>
            <a:ext cx="1104300" cy="60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51"/>
          <p:cNvSpPr txBox="1"/>
          <p:nvPr/>
        </p:nvSpPr>
        <p:spPr>
          <a:xfrm>
            <a:off x="1208275" y="1914275"/>
            <a:ext cx="333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Difficult</a:t>
            </a:r>
            <a:endParaRPr sz="45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behaviour</a:t>
            </a:r>
            <a:endParaRPr sz="45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39" name="Google Shape;939;p51"/>
          <p:cNvSpPr txBox="1"/>
          <p:nvPr/>
        </p:nvSpPr>
        <p:spPr>
          <a:xfrm>
            <a:off x="5253900" y="2571750"/>
            <a:ext cx="3339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Difficult</a:t>
            </a:r>
            <a:endParaRPr sz="45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0B5394"/>
                </a:solidFill>
                <a:latin typeface="Impact"/>
                <a:ea typeface="Impact"/>
                <a:cs typeface="Impact"/>
                <a:sym typeface="Impact"/>
              </a:rPr>
              <a:t>relationship</a:t>
            </a:r>
            <a:endParaRPr sz="4500">
              <a:solidFill>
                <a:srgbClr val="0B5394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43300" y="3932225"/>
            <a:ext cx="26466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2989900" y="3932225"/>
            <a:ext cx="26466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636500" y="3932225"/>
            <a:ext cx="26466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4" name="Google Shape;944;p52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52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46" name="Google Shape;946;p52"/>
          <p:cNvSpPr txBox="1"/>
          <p:nvPr/>
        </p:nvSpPr>
        <p:spPr>
          <a:xfrm>
            <a:off x="408325" y="946075"/>
            <a:ext cx="454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Emotional conflict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947" name="Google Shape;947;p52"/>
          <p:cNvSpPr txBox="1"/>
          <p:nvPr/>
        </p:nvSpPr>
        <p:spPr>
          <a:xfrm>
            <a:off x="5454925" y="109217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Cloke &amp; Goldsmith 2005</a:t>
            </a:r>
            <a:endParaRPr sz="26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8" name="Google Shape;948;p52"/>
          <p:cNvSpPr txBox="1"/>
          <p:nvPr/>
        </p:nvSpPr>
        <p:spPr>
          <a:xfrm>
            <a:off x="552875" y="1901525"/>
            <a:ext cx="82443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Try understand the underlying reasons of the behaviour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At work we often ignore what is happening in the personal life of the other person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Difficult behaviours often come from feelings of vulnerability or threat</a:t>
            </a:r>
            <a:endParaRPr sz="29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53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53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55" name="Google Shape;955;p53"/>
          <p:cNvSpPr txBox="1"/>
          <p:nvPr/>
        </p:nvSpPr>
        <p:spPr>
          <a:xfrm>
            <a:off x="408325" y="946075"/>
            <a:ext cx="454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Emotional conflict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956" name="Google Shape;956;p53"/>
          <p:cNvSpPr txBox="1"/>
          <p:nvPr/>
        </p:nvSpPr>
        <p:spPr>
          <a:xfrm>
            <a:off x="5454925" y="109217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Cloke &amp; Goldsmith 2005</a:t>
            </a:r>
            <a:endParaRPr sz="26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57" name="Google Shape;957;p53"/>
          <p:cNvSpPr txBox="1"/>
          <p:nvPr/>
        </p:nvSpPr>
        <p:spPr>
          <a:xfrm>
            <a:off x="552875" y="1825325"/>
            <a:ext cx="82443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Reflect on why one finds that behaviour as a source of conflict</a:t>
            </a:r>
            <a:endParaRPr sz="30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Does it affect me or people around me at all?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Do I have all the information to assess that behaviour?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What would I do differently in that situation and why?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Why do I find this behaviour difficult?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Acknowledge the power dynamic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" name="Google Shape;962;p54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p54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64" name="Google Shape;964;p54"/>
          <p:cNvSpPr txBox="1"/>
          <p:nvPr/>
        </p:nvSpPr>
        <p:spPr>
          <a:xfrm>
            <a:off x="408325" y="946075"/>
            <a:ext cx="454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Emotional conflict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965" name="Google Shape;965;p54"/>
          <p:cNvSpPr txBox="1"/>
          <p:nvPr/>
        </p:nvSpPr>
        <p:spPr>
          <a:xfrm>
            <a:off x="5454925" y="109217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Cloke &amp; Goldsmith 2005</a:t>
            </a:r>
            <a:endParaRPr sz="26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66" name="Google Shape;966;p54"/>
          <p:cNvSpPr txBox="1"/>
          <p:nvPr/>
        </p:nvSpPr>
        <p:spPr>
          <a:xfrm>
            <a:off x="552875" y="2282525"/>
            <a:ext cx="8244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Ensure the other party is aware of the conflict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Oftentimes/Usually the person that conducts the difficult behaviour is not aware of it</a:t>
            </a:r>
            <a:endParaRPr sz="2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1" name="Google Shape;971;p55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55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73" name="Google Shape;973;p55"/>
          <p:cNvSpPr txBox="1"/>
          <p:nvPr/>
        </p:nvSpPr>
        <p:spPr>
          <a:xfrm>
            <a:off x="408325" y="946075"/>
            <a:ext cx="454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Emotional conflict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974" name="Google Shape;974;p55"/>
          <p:cNvSpPr txBox="1"/>
          <p:nvPr/>
        </p:nvSpPr>
        <p:spPr>
          <a:xfrm>
            <a:off x="5454925" y="109217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Cloke &amp; Goldsmith 2005</a:t>
            </a:r>
            <a:endParaRPr sz="26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75" name="Google Shape;975;p55"/>
          <p:cNvSpPr txBox="1"/>
          <p:nvPr/>
        </p:nvSpPr>
        <p:spPr>
          <a:xfrm>
            <a:off x="552875" y="1825325"/>
            <a:ext cx="8244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Assess pros and cons of conflict handling strategies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Avoid - stop interacting with that person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Compete - respond with another difficult behaviour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Accomodate - resist with the situation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○"/>
            </a:pPr>
            <a:r>
              <a:rPr lang="en" sz="2400">
                <a:solidFill>
                  <a:srgbClr val="38761D"/>
                </a:solidFill>
              </a:rPr>
              <a:t>Compromise - find a minimal agreement</a:t>
            </a:r>
            <a:endParaRPr sz="2400">
              <a:solidFill>
                <a:srgbClr val="38761D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400"/>
              <a:buChar char="○"/>
            </a:pPr>
            <a:r>
              <a:rPr lang="en" sz="2400">
                <a:solidFill>
                  <a:srgbClr val="38761D"/>
                </a:solidFill>
              </a:rPr>
              <a:t>Collaborate - transform the relationship</a:t>
            </a:r>
            <a:endParaRPr sz="24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0" name="Google Shape;980;p56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56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82" name="Google Shape;982;p56"/>
          <p:cNvSpPr txBox="1"/>
          <p:nvPr/>
        </p:nvSpPr>
        <p:spPr>
          <a:xfrm>
            <a:off x="408325" y="946075"/>
            <a:ext cx="454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Emotional conflict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983" name="Google Shape;983;p56"/>
          <p:cNvSpPr txBox="1"/>
          <p:nvPr/>
        </p:nvSpPr>
        <p:spPr>
          <a:xfrm>
            <a:off x="5454925" y="109217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Cloke &amp; Goldsmith 2005</a:t>
            </a:r>
            <a:endParaRPr sz="26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84" name="Google Shape;984;p56"/>
          <p:cNvSpPr txBox="1"/>
          <p:nvPr/>
        </p:nvSpPr>
        <p:spPr>
          <a:xfrm>
            <a:off x="552875" y="1977725"/>
            <a:ext cx="82443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Set up a conflict addressing session (cozy breakfast)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Difficulty of finding the right moment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The session will most probable shake the status of the relationship &gt; temporary unstability</a:t>
            </a:r>
            <a:endParaRPr sz="2400">
              <a:solidFill>
                <a:srgbClr val="000000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>
                <a:solidFill>
                  <a:srgbClr val="000000"/>
                </a:solidFill>
              </a:rPr>
              <a:t>Without or with a mediator</a:t>
            </a:r>
            <a:endParaRPr sz="29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9" name="Google Shape;989;p57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0" name="Google Shape;990;p57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91" name="Google Shape;991;p57"/>
          <p:cNvSpPr txBox="1"/>
          <p:nvPr/>
        </p:nvSpPr>
        <p:spPr>
          <a:xfrm>
            <a:off x="753550" y="1699950"/>
            <a:ext cx="72252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Cognitive</a:t>
            </a:r>
            <a:endParaRPr b="1" sz="5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conflict</a:t>
            </a:r>
            <a:endParaRPr b="1" sz="50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6" name="Google Shape;996;p58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58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98" name="Google Shape;998;p58"/>
          <p:cNvSpPr txBox="1"/>
          <p:nvPr/>
        </p:nvSpPr>
        <p:spPr>
          <a:xfrm>
            <a:off x="408325" y="946075"/>
            <a:ext cx="454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Cognitive</a:t>
            </a: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 conflict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999" name="Google Shape;999;p58"/>
          <p:cNvSpPr txBox="1"/>
          <p:nvPr/>
        </p:nvSpPr>
        <p:spPr>
          <a:xfrm>
            <a:off x="5454925" y="109217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Cloke &amp; Goldsmith 2005</a:t>
            </a:r>
            <a:endParaRPr sz="26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00" name="Google Shape;1000;p58"/>
          <p:cNvSpPr txBox="1"/>
          <p:nvPr/>
        </p:nvSpPr>
        <p:spPr>
          <a:xfrm>
            <a:off x="747925" y="2363500"/>
            <a:ext cx="2817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Disagreement 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on a task, 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process or 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decision</a:t>
            </a:r>
            <a:endParaRPr sz="2900"/>
          </a:p>
        </p:txBody>
      </p:sp>
      <p:pic>
        <p:nvPicPr>
          <p:cNvPr id="1001" name="Google Shape;100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425" y="1823274"/>
            <a:ext cx="3998049" cy="325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58"/>
          <p:cNvSpPr/>
          <p:nvPr/>
        </p:nvSpPr>
        <p:spPr>
          <a:xfrm>
            <a:off x="6419775" y="2174350"/>
            <a:ext cx="1534800" cy="332100"/>
          </a:xfrm>
          <a:prstGeom prst="roundRect">
            <a:avLst>
              <a:gd fmla="val 16667" name="adj"/>
            </a:avLst>
          </a:prstGeom>
          <a:solidFill>
            <a:srgbClr val="FF0000">
              <a:alpha val="759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58"/>
          <p:cNvSpPr/>
          <p:nvPr/>
        </p:nvSpPr>
        <p:spPr>
          <a:xfrm>
            <a:off x="6324850" y="3167675"/>
            <a:ext cx="1671000" cy="332100"/>
          </a:xfrm>
          <a:prstGeom prst="roundRect">
            <a:avLst>
              <a:gd fmla="val 16667" name="adj"/>
            </a:avLst>
          </a:prstGeom>
          <a:solidFill>
            <a:srgbClr val="FF0000">
              <a:alpha val="7590"/>
            </a:srgbClr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8" name="Google Shape;1008;p59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59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10" name="Google Shape;1010;p59"/>
          <p:cNvSpPr txBox="1"/>
          <p:nvPr/>
        </p:nvSpPr>
        <p:spPr>
          <a:xfrm>
            <a:off x="408325" y="946075"/>
            <a:ext cx="454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Cognitive conflict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1011" name="Google Shape;1011;p59"/>
          <p:cNvSpPr txBox="1"/>
          <p:nvPr/>
        </p:nvSpPr>
        <p:spPr>
          <a:xfrm>
            <a:off x="354700" y="2162425"/>
            <a:ext cx="80274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434343"/>
                </a:solidFill>
              </a:rPr>
              <a:t>Hellen and John share office</a:t>
            </a:r>
            <a:endParaRPr b="1" sz="3300">
              <a:solidFill>
                <a:srgbClr val="434343"/>
              </a:solidFill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Char char="○"/>
            </a:pPr>
            <a:r>
              <a:rPr lang="en" sz="3300">
                <a:solidFill>
                  <a:srgbClr val="434343"/>
                </a:solidFill>
              </a:rPr>
              <a:t>Hellen wants the air conditioning on</a:t>
            </a:r>
            <a:endParaRPr sz="3300">
              <a:solidFill>
                <a:srgbClr val="434343"/>
              </a:solidFill>
            </a:endParaRPr>
          </a:p>
          <a:p>
            <a:pPr indent="-438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300"/>
              <a:buChar char="○"/>
            </a:pPr>
            <a:r>
              <a:rPr lang="en" sz="3300">
                <a:solidFill>
                  <a:srgbClr val="434343"/>
                </a:solidFill>
              </a:rPr>
              <a:t>John wants the air conditioning off</a:t>
            </a:r>
            <a:endParaRPr sz="3300">
              <a:solidFill>
                <a:srgbClr val="434343"/>
              </a:solidFill>
            </a:endParaRPr>
          </a:p>
        </p:txBody>
      </p:sp>
      <p:sp>
        <p:nvSpPr>
          <p:cNvPr id="1012" name="Google Shape;1012;p59"/>
          <p:cNvSpPr txBox="1"/>
          <p:nvPr/>
        </p:nvSpPr>
        <p:spPr>
          <a:xfrm>
            <a:off x="5446300" y="8809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Fisher &amp; Ury 1981</a:t>
            </a:r>
            <a:endParaRPr sz="26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7" name="Google Shape;1017;p60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60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19" name="Google Shape;1019;p60"/>
          <p:cNvSpPr txBox="1"/>
          <p:nvPr/>
        </p:nvSpPr>
        <p:spPr>
          <a:xfrm>
            <a:off x="408325" y="946075"/>
            <a:ext cx="454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Cognitive conflict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1020" name="Google Shape;1020;p60"/>
          <p:cNvSpPr txBox="1"/>
          <p:nvPr/>
        </p:nvSpPr>
        <p:spPr>
          <a:xfrm>
            <a:off x="5446300" y="8809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Fisher &amp; Ury 1981</a:t>
            </a:r>
            <a:endParaRPr sz="26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1" name="Google Shape;1021;p60"/>
          <p:cNvSpPr txBox="1"/>
          <p:nvPr/>
        </p:nvSpPr>
        <p:spPr>
          <a:xfrm>
            <a:off x="2053200" y="2143225"/>
            <a:ext cx="45651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434343"/>
                </a:solidFill>
              </a:rPr>
              <a:t>Positional bargaining</a:t>
            </a:r>
            <a:endParaRPr b="1" sz="3300">
              <a:solidFill>
                <a:srgbClr val="434343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en" sz="2600">
                <a:solidFill>
                  <a:srgbClr val="434343"/>
                </a:solidFill>
              </a:rPr>
              <a:t>Hellen decides one day</a:t>
            </a:r>
            <a:endParaRPr sz="2600">
              <a:solidFill>
                <a:srgbClr val="434343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en" sz="2600">
                <a:solidFill>
                  <a:srgbClr val="434343"/>
                </a:solidFill>
              </a:rPr>
              <a:t>John decides the next day</a:t>
            </a:r>
            <a:endParaRPr sz="2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oogle Shape;1026;p61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7" name="Google Shape;1027;p61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28" name="Google Shape;1028;p61"/>
          <p:cNvSpPr txBox="1"/>
          <p:nvPr/>
        </p:nvSpPr>
        <p:spPr>
          <a:xfrm>
            <a:off x="408325" y="946075"/>
            <a:ext cx="454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Cognitive conflict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1029" name="Google Shape;1029;p61"/>
          <p:cNvSpPr txBox="1"/>
          <p:nvPr/>
        </p:nvSpPr>
        <p:spPr>
          <a:xfrm>
            <a:off x="5446300" y="8809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Fisher &amp; Ury 1981</a:t>
            </a:r>
            <a:endParaRPr sz="26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30" name="Google Shape;1030;p61"/>
          <p:cNvSpPr txBox="1"/>
          <p:nvPr/>
        </p:nvSpPr>
        <p:spPr>
          <a:xfrm>
            <a:off x="558300" y="1864300"/>
            <a:ext cx="8289600" cy="28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</a:rPr>
              <a:t>Positional bargaining </a:t>
            </a:r>
            <a:r>
              <a:rPr b="1" lang="en" sz="2900">
                <a:solidFill>
                  <a:srgbClr val="434343"/>
                </a:solidFill>
              </a:rPr>
              <a:t>vs.</a:t>
            </a:r>
            <a:r>
              <a:rPr lang="en" sz="2900">
                <a:solidFill>
                  <a:srgbClr val="434343"/>
                </a:solidFill>
              </a:rPr>
              <a:t> </a:t>
            </a:r>
            <a:r>
              <a:rPr b="1" lang="en" sz="2900">
                <a:solidFill>
                  <a:srgbClr val="3A7D99"/>
                </a:solidFill>
              </a:rPr>
              <a:t>Principled negotiation</a:t>
            </a:r>
            <a:endParaRPr b="1" sz="2200">
              <a:solidFill>
                <a:srgbClr val="3A7D99"/>
              </a:solidFill>
            </a:endParaRPr>
          </a:p>
        </p:txBody>
      </p:sp>
      <p:sp>
        <p:nvSpPr>
          <p:cNvPr id="1031" name="Google Shape;1031;p61"/>
          <p:cNvSpPr txBox="1"/>
          <p:nvPr/>
        </p:nvSpPr>
        <p:spPr>
          <a:xfrm>
            <a:off x="436300" y="2659175"/>
            <a:ext cx="80274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en" sz="2600">
                <a:solidFill>
                  <a:srgbClr val="434343"/>
                </a:solidFill>
              </a:rPr>
              <a:t>Separate </a:t>
            </a:r>
            <a:r>
              <a:rPr b="1" lang="en" sz="2600">
                <a:solidFill>
                  <a:srgbClr val="434343"/>
                </a:solidFill>
              </a:rPr>
              <a:t>people</a:t>
            </a:r>
            <a:r>
              <a:rPr lang="en" sz="2600">
                <a:solidFill>
                  <a:srgbClr val="434343"/>
                </a:solidFill>
              </a:rPr>
              <a:t> from the </a:t>
            </a:r>
            <a:r>
              <a:rPr b="1" lang="en" sz="2600">
                <a:solidFill>
                  <a:srgbClr val="434343"/>
                </a:solidFill>
              </a:rPr>
              <a:t>problem</a:t>
            </a:r>
            <a:endParaRPr b="1" sz="2600">
              <a:solidFill>
                <a:srgbClr val="434343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en" sz="2600">
                <a:solidFill>
                  <a:srgbClr val="434343"/>
                </a:solidFill>
              </a:rPr>
              <a:t>Focus on </a:t>
            </a:r>
            <a:r>
              <a:rPr b="1" lang="en" sz="2600">
                <a:solidFill>
                  <a:srgbClr val="434343"/>
                </a:solidFill>
              </a:rPr>
              <a:t>interests</a:t>
            </a:r>
            <a:r>
              <a:rPr lang="en" sz="2600">
                <a:solidFill>
                  <a:srgbClr val="434343"/>
                </a:solidFill>
              </a:rPr>
              <a:t> rather than </a:t>
            </a:r>
            <a:r>
              <a:rPr b="1" lang="en" sz="2600">
                <a:solidFill>
                  <a:srgbClr val="434343"/>
                </a:solidFill>
              </a:rPr>
              <a:t>positions</a:t>
            </a:r>
            <a:endParaRPr b="1" sz="2600">
              <a:solidFill>
                <a:srgbClr val="434343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en" sz="2600">
                <a:solidFill>
                  <a:srgbClr val="434343"/>
                </a:solidFill>
              </a:rPr>
              <a:t>Think of </a:t>
            </a:r>
            <a:r>
              <a:rPr b="1" lang="en" sz="2600">
                <a:solidFill>
                  <a:srgbClr val="434343"/>
                </a:solidFill>
              </a:rPr>
              <a:t>creative</a:t>
            </a:r>
            <a:r>
              <a:rPr lang="en" sz="2600">
                <a:solidFill>
                  <a:srgbClr val="434343"/>
                </a:solidFill>
              </a:rPr>
              <a:t> solutions</a:t>
            </a:r>
            <a:endParaRPr sz="2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343300" y="3932225"/>
            <a:ext cx="26466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989900" y="3932225"/>
            <a:ext cx="26466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5636500" y="3932225"/>
            <a:ext cx="26466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43300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004944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666587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2328231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2989875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651519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313162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4974806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5636425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6298069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6959712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7621356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Google Shape;1036;p62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7" name="Google Shape;1037;p62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38" name="Google Shape;1038;p62"/>
          <p:cNvSpPr txBox="1"/>
          <p:nvPr/>
        </p:nvSpPr>
        <p:spPr>
          <a:xfrm>
            <a:off x="408325" y="946075"/>
            <a:ext cx="454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Cognitive conflict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1039" name="Google Shape;1039;p62"/>
          <p:cNvSpPr txBox="1"/>
          <p:nvPr/>
        </p:nvSpPr>
        <p:spPr>
          <a:xfrm>
            <a:off x="5446300" y="8809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Fisher &amp; Ury 1981</a:t>
            </a:r>
            <a:endParaRPr sz="26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40" name="Google Shape;1040;p62"/>
          <p:cNvSpPr txBox="1"/>
          <p:nvPr/>
        </p:nvSpPr>
        <p:spPr>
          <a:xfrm>
            <a:off x="558300" y="1940500"/>
            <a:ext cx="8289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</a:rPr>
              <a:t>Separate people from the problem</a:t>
            </a:r>
            <a:endParaRPr b="1" sz="2200">
              <a:solidFill>
                <a:srgbClr val="A61C00"/>
              </a:solidFill>
            </a:endParaRPr>
          </a:p>
        </p:txBody>
      </p:sp>
      <p:sp>
        <p:nvSpPr>
          <p:cNvPr id="1041" name="Google Shape;1041;p62"/>
          <p:cNvSpPr txBox="1"/>
          <p:nvPr/>
        </p:nvSpPr>
        <p:spPr>
          <a:xfrm>
            <a:off x="436300" y="2735375"/>
            <a:ext cx="80274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○"/>
            </a:pPr>
            <a:r>
              <a:rPr lang="en" sz="2600">
                <a:solidFill>
                  <a:srgbClr val="434343"/>
                </a:solidFill>
              </a:rPr>
              <a:t>Hellen dislikes John because he is arrogant</a:t>
            </a:r>
            <a:endParaRPr sz="2600">
              <a:solidFill>
                <a:srgbClr val="434343"/>
              </a:solidFill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○"/>
            </a:pPr>
            <a:r>
              <a:rPr lang="en" sz="2600">
                <a:solidFill>
                  <a:srgbClr val="434343"/>
                </a:solidFill>
              </a:rPr>
              <a:t>John dislikes Hellen because she is very noisy</a:t>
            </a:r>
            <a:endParaRPr sz="2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Google Shape;1046;p63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7" name="Google Shape;1047;p63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48" name="Google Shape;1048;p63"/>
          <p:cNvSpPr txBox="1"/>
          <p:nvPr/>
        </p:nvSpPr>
        <p:spPr>
          <a:xfrm>
            <a:off x="408325" y="946075"/>
            <a:ext cx="454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Cognitive conflict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1049" name="Google Shape;1049;p63"/>
          <p:cNvSpPr txBox="1"/>
          <p:nvPr/>
        </p:nvSpPr>
        <p:spPr>
          <a:xfrm>
            <a:off x="5446300" y="8809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Fisher &amp; Ury 1981</a:t>
            </a:r>
            <a:endParaRPr sz="26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50" name="Google Shape;1050;p63"/>
          <p:cNvSpPr txBox="1"/>
          <p:nvPr/>
        </p:nvSpPr>
        <p:spPr>
          <a:xfrm>
            <a:off x="558300" y="1864300"/>
            <a:ext cx="8289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</a:rPr>
              <a:t>Interests rather than positions</a:t>
            </a:r>
            <a:endParaRPr b="1" sz="2200">
              <a:solidFill>
                <a:srgbClr val="A61C00"/>
              </a:solidFill>
            </a:endParaRPr>
          </a:p>
        </p:txBody>
      </p:sp>
      <p:sp>
        <p:nvSpPr>
          <p:cNvPr id="1051" name="Google Shape;1051;p63"/>
          <p:cNvSpPr txBox="1"/>
          <p:nvPr/>
        </p:nvSpPr>
        <p:spPr>
          <a:xfrm>
            <a:off x="436300" y="2659175"/>
            <a:ext cx="80274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b="1" lang="en" sz="2600">
                <a:solidFill>
                  <a:srgbClr val="434343"/>
                </a:solidFill>
              </a:rPr>
              <a:t>Positions</a:t>
            </a:r>
            <a:r>
              <a:rPr lang="en" sz="2600">
                <a:solidFill>
                  <a:srgbClr val="434343"/>
                </a:solidFill>
              </a:rPr>
              <a:t>: what each party </a:t>
            </a:r>
            <a:r>
              <a:rPr b="1" lang="en" sz="2600" u="sng">
                <a:solidFill>
                  <a:srgbClr val="434343"/>
                </a:solidFill>
              </a:rPr>
              <a:t>wants</a:t>
            </a:r>
            <a:endParaRPr b="1" sz="2600" u="sng">
              <a:solidFill>
                <a:srgbClr val="434343"/>
              </a:solidFill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○"/>
            </a:pPr>
            <a:r>
              <a:rPr lang="en" sz="2600">
                <a:solidFill>
                  <a:srgbClr val="434343"/>
                </a:solidFill>
              </a:rPr>
              <a:t>Hellen wants the air conditioning on</a:t>
            </a:r>
            <a:endParaRPr sz="2600">
              <a:solidFill>
                <a:srgbClr val="434343"/>
              </a:solidFill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○"/>
            </a:pPr>
            <a:r>
              <a:rPr lang="en" sz="2600">
                <a:solidFill>
                  <a:srgbClr val="434343"/>
                </a:solidFill>
              </a:rPr>
              <a:t>John wants the air conditioning off</a:t>
            </a:r>
            <a:endParaRPr sz="2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Google Shape;1056;p64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64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58" name="Google Shape;1058;p64"/>
          <p:cNvSpPr txBox="1"/>
          <p:nvPr/>
        </p:nvSpPr>
        <p:spPr>
          <a:xfrm>
            <a:off x="408325" y="946075"/>
            <a:ext cx="454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Cognitive conflict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1059" name="Google Shape;1059;p64"/>
          <p:cNvSpPr txBox="1"/>
          <p:nvPr/>
        </p:nvSpPr>
        <p:spPr>
          <a:xfrm>
            <a:off x="5446300" y="8809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Fisher &amp; Ury 1981</a:t>
            </a:r>
            <a:endParaRPr sz="26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60" name="Google Shape;1060;p64"/>
          <p:cNvSpPr txBox="1"/>
          <p:nvPr/>
        </p:nvSpPr>
        <p:spPr>
          <a:xfrm>
            <a:off x="558300" y="1864300"/>
            <a:ext cx="8289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</a:rPr>
              <a:t>Interests rather than positions</a:t>
            </a:r>
            <a:endParaRPr b="1" sz="2200">
              <a:solidFill>
                <a:srgbClr val="A61C00"/>
              </a:solidFill>
            </a:endParaRPr>
          </a:p>
        </p:txBody>
      </p:sp>
      <p:sp>
        <p:nvSpPr>
          <p:cNvPr id="1061" name="Google Shape;1061;p64"/>
          <p:cNvSpPr txBox="1"/>
          <p:nvPr/>
        </p:nvSpPr>
        <p:spPr>
          <a:xfrm>
            <a:off x="436300" y="2659175"/>
            <a:ext cx="80274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b="1" lang="en" sz="2600">
                <a:solidFill>
                  <a:srgbClr val="434343"/>
                </a:solidFill>
              </a:rPr>
              <a:t>Interests</a:t>
            </a:r>
            <a:r>
              <a:rPr lang="en" sz="2600">
                <a:solidFill>
                  <a:srgbClr val="434343"/>
                </a:solidFill>
              </a:rPr>
              <a:t>: </a:t>
            </a:r>
            <a:r>
              <a:rPr b="1" lang="en" sz="2600" u="sng">
                <a:solidFill>
                  <a:srgbClr val="434343"/>
                </a:solidFill>
              </a:rPr>
              <a:t>why</a:t>
            </a:r>
            <a:r>
              <a:rPr lang="en" sz="2600">
                <a:solidFill>
                  <a:srgbClr val="434343"/>
                </a:solidFill>
              </a:rPr>
              <a:t> each party has that position</a:t>
            </a:r>
            <a:endParaRPr b="1" sz="2600" u="sng">
              <a:solidFill>
                <a:srgbClr val="434343"/>
              </a:solidFill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○"/>
            </a:pPr>
            <a:r>
              <a:rPr lang="en" sz="2600">
                <a:solidFill>
                  <a:srgbClr val="434343"/>
                </a:solidFill>
              </a:rPr>
              <a:t>Hellen feels the room is too warm</a:t>
            </a:r>
            <a:endParaRPr sz="2600">
              <a:solidFill>
                <a:srgbClr val="434343"/>
              </a:solidFill>
            </a:endParaRPr>
          </a:p>
          <a:p>
            <a:pPr indent="-3937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○"/>
            </a:pPr>
            <a:r>
              <a:rPr lang="en" sz="2600">
                <a:solidFill>
                  <a:srgbClr val="434343"/>
                </a:solidFill>
              </a:rPr>
              <a:t>John gets really bothered by the sound</a:t>
            </a:r>
            <a:endParaRPr sz="2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" name="Google Shape;1066;p65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7" name="Google Shape;1067;p65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68" name="Google Shape;1068;p65"/>
          <p:cNvSpPr txBox="1"/>
          <p:nvPr/>
        </p:nvSpPr>
        <p:spPr>
          <a:xfrm>
            <a:off x="408325" y="946075"/>
            <a:ext cx="454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Cognitive conflict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1069" name="Google Shape;1069;p65"/>
          <p:cNvSpPr txBox="1"/>
          <p:nvPr/>
        </p:nvSpPr>
        <p:spPr>
          <a:xfrm>
            <a:off x="5446300" y="8809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Fisher &amp; Ury 1981</a:t>
            </a:r>
            <a:endParaRPr sz="26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70" name="Google Shape;1070;p65"/>
          <p:cNvSpPr txBox="1"/>
          <p:nvPr/>
        </p:nvSpPr>
        <p:spPr>
          <a:xfrm>
            <a:off x="558300" y="1864300"/>
            <a:ext cx="8289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</a:rPr>
              <a:t>Interests rather than positions</a:t>
            </a:r>
            <a:endParaRPr b="1" sz="2200">
              <a:solidFill>
                <a:srgbClr val="A61C00"/>
              </a:solidFill>
            </a:endParaRPr>
          </a:p>
        </p:txBody>
      </p:sp>
      <p:sp>
        <p:nvSpPr>
          <p:cNvPr id="1071" name="Google Shape;1071;p65"/>
          <p:cNvSpPr txBox="1"/>
          <p:nvPr/>
        </p:nvSpPr>
        <p:spPr>
          <a:xfrm>
            <a:off x="436300" y="2659175"/>
            <a:ext cx="80274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en" sz="2600">
                <a:solidFill>
                  <a:srgbClr val="434343"/>
                </a:solidFill>
              </a:rPr>
              <a:t>Both positions cannot be satisfied</a:t>
            </a:r>
            <a:endParaRPr sz="2600">
              <a:solidFill>
                <a:srgbClr val="434343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en" sz="2600">
                <a:solidFill>
                  <a:srgbClr val="434343"/>
                </a:solidFill>
              </a:rPr>
              <a:t>Both interests can be satisfied</a:t>
            </a:r>
            <a:endParaRPr sz="2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6" name="Google Shape;1076;p66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66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78" name="Google Shape;1078;p66"/>
          <p:cNvSpPr txBox="1"/>
          <p:nvPr/>
        </p:nvSpPr>
        <p:spPr>
          <a:xfrm>
            <a:off x="408325" y="946075"/>
            <a:ext cx="45459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4500">
                <a:solidFill>
                  <a:srgbClr val="3A7D99"/>
                </a:solidFill>
                <a:latin typeface="Impact"/>
                <a:ea typeface="Impact"/>
                <a:cs typeface="Impact"/>
                <a:sym typeface="Impact"/>
              </a:rPr>
              <a:t>Cognitive conflict</a:t>
            </a:r>
            <a:endParaRPr sz="4500">
              <a:solidFill>
                <a:srgbClr val="3A7D99"/>
              </a:solidFill>
            </a:endParaRPr>
          </a:p>
        </p:txBody>
      </p:sp>
      <p:sp>
        <p:nvSpPr>
          <p:cNvPr id="1079" name="Google Shape;1079;p66"/>
          <p:cNvSpPr txBox="1"/>
          <p:nvPr/>
        </p:nvSpPr>
        <p:spPr>
          <a:xfrm>
            <a:off x="5446300" y="880925"/>
            <a:ext cx="34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600">
                <a:solidFill>
                  <a:srgbClr val="666666"/>
                </a:solidFill>
                <a:latin typeface="Impact"/>
                <a:ea typeface="Impact"/>
                <a:cs typeface="Impact"/>
                <a:sym typeface="Impact"/>
              </a:rPr>
              <a:t>Fisher &amp; Ury 1981</a:t>
            </a:r>
            <a:endParaRPr sz="2600">
              <a:solidFill>
                <a:srgbClr val="666666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80" name="Google Shape;1080;p66"/>
          <p:cNvSpPr txBox="1"/>
          <p:nvPr/>
        </p:nvSpPr>
        <p:spPr>
          <a:xfrm>
            <a:off x="558300" y="1864300"/>
            <a:ext cx="8289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</a:rPr>
              <a:t>Think of creative solutions</a:t>
            </a:r>
            <a:endParaRPr b="1" sz="2200">
              <a:solidFill>
                <a:srgbClr val="A61C00"/>
              </a:solidFill>
            </a:endParaRPr>
          </a:p>
        </p:txBody>
      </p:sp>
      <p:sp>
        <p:nvSpPr>
          <p:cNvPr id="1081" name="Google Shape;1081;p66"/>
          <p:cNvSpPr txBox="1"/>
          <p:nvPr/>
        </p:nvSpPr>
        <p:spPr>
          <a:xfrm>
            <a:off x="436300" y="2659175"/>
            <a:ext cx="80274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en" sz="2600">
                <a:solidFill>
                  <a:srgbClr val="434343"/>
                </a:solidFill>
              </a:rPr>
              <a:t>Use a fan rather than the air conditioning</a:t>
            </a:r>
            <a:endParaRPr sz="2600">
              <a:solidFill>
                <a:srgbClr val="434343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en" sz="2600">
                <a:solidFill>
                  <a:srgbClr val="434343"/>
                </a:solidFill>
              </a:rPr>
              <a:t>Open windows</a:t>
            </a:r>
            <a:endParaRPr sz="2600">
              <a:solidFill>
                <a:srgbClr val="434343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en" sz="2600">
                <a:solidFill>
                  <a:srgbClr val="434343"/>
                </a:solidFill>
              </a:rPr>
              <a:t>Change the spatial location of people</a:t>
            </a:r>
            <a:endParaRPr sz="2600">
              <a:solidFill>
                <a:srgbClr val="434343"/>
              </a:solidFill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Char char="●"/>
            </a:pPr>
            <a:r>
              <a:rPr lang="en" sz="2600">
                <a:solidFill>
                  <a:srgbClr val="434343"/>
                </a:solidFill>
              </a:rPr>
              <a:t>Buy a more silent AC system</a:t>
            </a:r>
            <a:endParaRPr sz="2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6" name="Google Shape;1086;p67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7" name="Google Shape;1087;p67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Google Shape;1092;p68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3" name="Google Shape;1093;p68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8" name="Google Shape;1098;p69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69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" name="Google Shape;1104;p70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70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0" name="Google Shape;1110;p71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1" name="Google Shape;1111;p71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2" name="Google Shape;112;p18"/>
          <p:cNvSpPr/>
          <p:nvPr/>
        </p:nvSpPr>
        <p:spPr>
          <a:xfrm>
            <a:off x="343300" y="3932225"/>
            <a:ext cx="26466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>
            <a:off x="2989900" y="3932225"/>
            <a:ext cx="26466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5636500" y="3932225"/>
            <a:ext cx="26466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/>
          <p:nvPr/>
        </p:nvSpPr>
        <p:spPr>
          <a:xfrm>
            <a:off x="343300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004944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1666587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2328231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2989875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3651519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4313162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4974806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5636425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>
            <a:off x="6298069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6959712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7621356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343300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563800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784300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1004938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1225438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1445938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1666438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1887075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2107663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2328163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2548663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2769300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2989825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210325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430825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3651463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871963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4092463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4312963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4533600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754188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4974688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5195188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5415825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5636200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856700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6077200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6297838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6518338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6738838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6959338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7179975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7400563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7621063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8"/>
          <p:cNvSpPr/>
          <p:nvPr/>
        </p:nvSpPr>
        <p:spPr>
          <a:xfrm>
            <a:off x="7841563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8062200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9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9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343300" y="3932225"/>
            <a:ext cx="26466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2989900" y="3932225"/>
            <a:ext cx="26466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/>
          <p:nvPr/>
        </p:nvSpPr>
        <p:spPr>
          <a:xfrm>
            <a:off x="5636500" y="3932225"/>
            <a:ext cx="26466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343300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1004944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1666587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>
            <a:off x="2328231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2989875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9"/>
          <p:cNvSpPr/>
          <p:nvPr/>
        </p:nvSpPr>
        <p:spPr>
          <a:xfrm>
            <a:off x="3651519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4313162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4974806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5636425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6298069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6959712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7621356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343300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563800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84300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1004938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1225438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9"/>
          <p:cNvSpPr/>
          <p:nvPr/>
        </p:nvSpPr>
        <p:spPr>
          <a:xfrm>
            <a:off x="1445938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1666438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"/>
          <p:cNvSpPr/>
          <p:nvPr/>
        </p:nvSpPr>
        <p:spPr>
          <a:xfrm>
            <a:off x="1887075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/>
          <p:nvPr/>
        </p:nvSpPr>
        <p:spPr>
          <a:xfrm>
            <a:off x="2107663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"/>
          <p:cNvSpPr/>
          <p:nvPr/>
        </p:nvSpPr>
        <p:spPr>
          <a:xfrm>
            <a:off x="2328163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2548663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2769300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2989825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3210325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3430825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3651463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3871963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>
            <a:off x="4092463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4312963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/>
          <p:nvPr/>
        </p:nvSpPr>
        <p:spPr>
          <a:xfrm>
            <a:off x="4533600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4754188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4974688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5195188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5415825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5636200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5856700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6077200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6297838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6518338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6738838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6959338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7179975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7400563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7621063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7841563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8062200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34317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"/>
          <p:cNvSpPr/>
          <p:nvPr/>
        </p:nvSpPr>
        <p:spPr>
          <a:xfrm>
            <a:off x="39829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45340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50855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"/>
          <p:cNvSpPr/>
          <p:nvPr/>
        </p:nvSpPr>
        <p:spPr>
          <a:xfrm>
            <a:off x="56362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"/>
          <p:cNvSpPr/>
          <p:nvPr/>
        </p:nvSpPr>
        <p:spPr>
          <a:xfrm>
            <a:off x="61874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"/>
          <p:cNvSpPr/>
          <p:nvPr/>
        </p:nvSpPr>
        <p:spPr>
          <a:xfrm>
            <a:off x="67385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72900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78431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>
            <a:off x="83942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89454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94969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100482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105994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111505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/>
          <p:nvPr/>
        </p:nvSpPr>
        <p:spPr>
          <a:xfrm>
            <a:off x="117020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"/>
          <p:cNvSpPr/>
          <p:nvPr/>
        </p:nvSpPr>
        <p:spPr>
          <a:xfrm>
            <a:off x="122527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>
            <a:off x="128039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"/>
          <p:cNvSpPr/>
          <p:nvPr/>
        </p:nvSpPr>
        <p:spPr>
          <a:xfrm>
            <a:off x="133550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139065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144596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>
            <a:off x="150107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155619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161134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166645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72156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177668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183183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188690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194201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199713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205228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210758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216270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221782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227297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232803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238315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243827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249342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254848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260360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265872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271387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276917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82429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287940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293455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298962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304474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309985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315500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1007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326519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332030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337545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343076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348587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354099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359614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365127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370639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376150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9"/>
          <p:cNvSpPr/>
          <p:nvPr/>
        </p:nvSpPr>
        <p:spPr>
          <a:xfrm>
            <a:off x="381665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9"/>
          <p:cNvSpPr/>
          <p:nvPr/>
        </p:nvSpPr>
        <p:spPr>
          <a:xfrm>
            <a:off x="387172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9"/>
          <p:cNvSpPr/>
          <p:nvPr/>
        </p:nvSpPr>
        <p:spPr>
          <a:xfrm>
            <a:off x="392684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9"/>
          <p:cNvSpPr/>
          <p:nvPr/>
        </p:nvSpPr>
        <p:spPr>
          <a:xfrm>
            <a:off x="398195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9"/>
          <p:cNvSpPr/>
          <p:nvPr/>
        </p:nvSpPr>
        <p:spPr>
          <a:xfrm>
            <a:off x="403710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9"/>
          <p:cNvSpPr/>
          <p:nvPr/>
        </p:nvSpPr>
        <p:spPr>
          <a:xfrm>
            <a:off x="409241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9"/>
          <p:cNvSpPr/>
          <p:nvPr/>
        </p:nvSpPr>
        <p:spPr>
          <a:xfrm>
            <a:off x="414752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420264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9"/>
          <p:cNvSpPr/>
          <p:nvPr/>
        </p:nvSpPr>
        <p:spPr>
          <a:xfrm>
            <a:off x="425779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9"/>
          <p:cNvSpPr/>
          <p:nvPr/>
        </p:nvSpPr>
        <p:spPr>
          <a:xfrm>
            <a:off x="431290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9"/>
          <p:cNvSpPr/>
          <p:nvPr/>
        </p:nvSpPr>
        <p:spPr>
          <a:xfrm>
            <a:off x="436801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9"/>
          <p:cNvSpPr/>
          <p:nvPr/>
        </p:nvSpPr>
        <p:spPr>
          <a:xfrm>
            <a:off x="442313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/>
          <p:nvPr/>
        </p:nvSpPr>
        <p:spPr>
          <a:xfrm>
            <a:off x="447828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"/>
          <p:cNvSpPr/>
          <p:nvPr/>
        </p:nvSpPr>
        <p:spPr>
          <a:xfrm>
            <a:off x="453335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9"/>
          <p:cNvSpPr/>
          <p:nvPr/>
        </p:nvSpPr>
        <p:spPr>
          <a:xfrm>
            <a:off x="458846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"/>
          <p:cNvSpPr/>
          <p:nvPr/>
        </p:nvSpPr>
        <p:spPr>
          <a:xfrm>
            <a:off x="464358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9"/>
          <p:cNvSpPr/>
          <p:nvPr/>
        </p:nvSpPr>
        <p:spPr>
          <a:xfrm>
            <a:off x="469873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9"/>
          <p:cNvSpPr/>
          <p:nvPr/>
        </p:nvSpPr>
        <p:spPr>
          <a:xfrm>
            <a:off x="475403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"/>
          <p:cNvSpPr/>
          <p:nvPr/>
        </p:nvSpPr>
        <p:spPr>
          <a:xfrm>
            <a:off x="480915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9"/>
          <p:cNvSpPr/>
          <p:nvPr/>
        </p:nvSpPr>
        <p:spPr>
          <a:xfrm>
            <a:off x="486427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9"/>
          <p:cNvSpPr/>
          <p:nvPr/>
        </p:nvSpPr>
        <p:spPr>
          <a:xfrm>
            <a:off x="491942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"/>
          <p:cNvSpPr/>
          <p:nvPr/>
        </p:nvSpPr>
        <p:spPr>
          <a:xfrm>
            <a:off x="497448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502960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9"/>
          <p:cNvSpPr/>
          <p:nvPr/>
        </p:nvSpPr>
        <p:spPr>
          <a:xfrm>
            <a:off x="508472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9"/>
          <p:cNvSpPr/>
          <p:nvPr/>
        </p:nvSpPr>
        <p:spPr>
          <a:xfrm>
            <a:off x="513987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9"/>
          <p:cNvSpPr/>
          <p:nvPr/>
        </p:nvSpPr>
        <p:spPr>
          <a:xfrm>
            <a:off x="519493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9"/>
          <p:cNvSpPr/>
          <p:nvPr/>
        </p:nvSpPr>
        <p:spPr>
          <a:xfrm>
            <a:off x="525005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9"/>
          <p:cNvSpPr/>
          <p:nvPr/>
        </p:nvSpPr>
        <p:spPr>
          <a:xfrm>
            <a:off x="530517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"/>
          <p:cNvSpPr/>
          <p:nvPr/>
        </p:nvSpPr>
        <p:spPr>
          <a:xfrm>
            <a:off x="536032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9"/>
          <p:cNvSpPr/>
          <p:nvPr/>
        </p:nvSpPr>
        <p:spPr>
          <a:xfrm>
            <a:off x="541562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/>
          <p:nvPr/>
        </p:nvSpPr>
        <p:spPr>
          <a:xfrm>
            <a:off x="547074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552585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9"/>
          <p:cNvSpPr/>
          <p:nvPr/>
        </p:nvSpPr>
        <p:spPr>
          <a:xfrm>
            <a:off x="558100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9"/>
          <p:cNvSpPr/>
          <p:nvPr/>
        </p:nvSpPr>
        <p:spPr>
          <a:xfrm>
            <a:off x="563643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"/>
          <p:cNvSpPr/>
          <p:nvPr/>
        </p:nvSpPr>
        <p:spPr>
          <a:xfrm>
            <a:off x="569155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9"/>
          <p:cNvSpPr/>
          <p:nvPr/>
        </p:nvSpPr>
        <p:spPr>
          <a:xfrm>
            <a:off x="574667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9"/>
          <p:cNvSpPr/>
          <p:nvPr/>
        </p:nvSpPr>
        <p:spPr>
          <a:xfrm>
            <a:off x="580182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9"/>
          <p:cNvSpPr/>
          <p:nvPr/>
        </p:nvSpPr>
        <p:spPr>
          <a:xfrm>
            <a:off x="585688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9"/>
          <p:cNvSpPr/>
          <p:nvPr/>
        </p:nvSpPr>
        <p:spPr>
          <a:xfrm>
            <a:off x="591200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"/>
          <p:cNvSpPr/>
          <p:nvPr/>
        </p:nvSpPr>
        <p:spPr>
          <a:xfrm>
            <a:off x="596712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9"/>
          <p:cNvSpPr/>
          <p:nvPr/>
        </p:nvSpPr>
        <p:spPr>
          <a:xfrm>
            <a:off x="602227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9"/>
          <p:cNvSpPr/>
          <p:nvPr/>
        </p:nvSpPr>
        <p:spPr>
          <a:xfrm>
            <a:off x="607757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9"/>
          <p:cNvSpPr/>
          <p:nvPr/>
        </p:nvSpPr>
        <p:spPr>
          <a:xfrm>
            <a:off x="613269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"/>
          <p:cNvSpPr/>
          <p:nvPr/>
        </p:nvSpPr>
        <p:spPr>
          <a:xfrm>
            <a:off x="618780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9"/>
          <p:cNvSpPr/>
          <p:nvPr/>
        </p:nvSpPr>
        <p:spPr>
          <a:xfrm>
            <a:off x="624295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9"/>
          <p:cNvSpPr/>
          <p:nvPr/>
        </p:nvSpPr>
        <p:spPr>
          <a:xfrm>
            <a:off x="629808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9"/>
          <p:cNvSpPr/>
          <p:nvPr/>
        </p:nvSpPr>
        <p:spPr>
          <a:xfrm>
            <a:off x="635320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9"/>
          <p:cNvSpPr/>
          <p:nvPr/>
        </p:nvSpPr>
        <p:spPr>
          <a:xfrm>
            <a:off x="640832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"/>
          <p:cNvSpPr/>
          <p:nvPr/>
        </p:nvSpPr>
        <p:spPr>
          <a:xfrm>
            <a:off x="646347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9"/>
          <p:cNvSpPr/>
          <p:nvPr/>
        </p:nvSpPr>
        <p:spPr>
          <a:xfrm>
            <a:off x="651853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9"/>
          <p:cNvSpPr/>
          <p:nvPr/>
        </p:nvSpPr>
        <p:spPr>
          <a:xfrm>
            <a:off x="657365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662877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668392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/>
          <p:nvPr/>
        </p:nvSpPr>
        <p:spPr>
          <a:xfrm>
            <a:off x="673922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679434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>
            <a:off x="684945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"/>
          <p:cNvSpPr/>
          <p:nvPr/>
        </p:nvSpPr>
        <p:spPr>
          <a:xfrm>
            <a:off x="690460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>
            <a:off x="695971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"/>
          <p:cNvSpPr/>
          <p:nvPr/>
        </p:nvSpPr>
        <p:spPr>
          <a:xfrm>
            <a:off x="701482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9"/>
          <p:cNvSpPr/>
          <p:nvPr/>
        </p:nvSpPr>
        <p:spPr>
          <a:xfrm>
            <a:off x="706994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9"/>
          <p:cNvSpPr/>
          <p:nvPr/>
        </p:nvSpPr>
        <p:spPr>
          <a:xfrm>
            <a:off x="712509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9"/>
          <p:cNvSpPr/>
          <p:nvPr/>
        </p:nvSpPr>
        <p:spPr>
          <a:xfrm>
            <a:off x="718016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9"/>
          <p:cNvSpPr/>
          <p:nvPr/>
        </p:nvSpPr>
        <p:spPr>
          <a:xfrm>
            <a:off x="723527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9"/>
          <p:cNvSpPr/>
          <p:nvPr/>
        </p:nvSpPr>
        <p:spPr>
          <a:xfrm>
            <a:off x="729039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9"/>
          <p:cNvSpPr/>
          <p:nvPr/>
        </p:nvSpPr>
        <p:spPr>
          <a:xfrm>
            <a:off x="734554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9"/>
          <p:cNvSpPr/>
          <p:nvPr/>
        </p:nvSpPr>
        <p:spPr>
          <a:xfrm>
            <a:off x="740085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9"/>
          <p:cNvSpPr/>
          <p:nvPr/>
        </p:nvSpPr>
        <p:spPr>
          <a:xfrm>
            <a:off x="745596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9"/>
          <p:cNvSpPr/>
          <p:nvPr/>
        </p:nvSpPr>
        <p:spPr>
          <a:xfrm>
            <a:off x="751108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9"/>
          <p:cNvSpPr/>
          <p:nvPr/>
        </p:nvSpPr>
        <p:spPr>
          <a:xfrm>
            <a:off x="756623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9"/>
          <p:cNvSpPr/>
          <p:nvPr/>
        </p:nvSpPr>
        <p:spPr>
          <a:xfrm>
            <a:off x="762130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9"/>
          <p:cNvSpPr/>
          <p:nvPr/>
        </p:nvSpPr>
        <p:spPr>
          <a:xfrm>
            <a:off x="767641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"/>
          <p:cNvSpPr/>
          <p:nvPr/>
        </p:nvSpPr>
        <p:spPr>
          <a:xfrm>
            <a:off x="773153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9"/>
          <p:cNvSpPr/>
          <p:nvPr/>
        </p:nvSpPr>
        <p:spPr>
          <a:xfrm>
            <a:off x="778668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9"/>
          <p:cNvSpPr/>
          <p:nvPr/>
        </p:nvSpPr>
        <p:spPr>
          <a:xfrm>
            <a:off x="784175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9"/>
          <p:cNvSpPr/>
          <p:nvPr/>
        </p:nvSpPr>
        <p:spPr>
          <a:xfrm>
            <a:off x="789686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9"/>
          <p:cNvSpPr/>
          <p:nvPr/>
        </p:nvSpPr>
        <p:spPr>
          <a:xfrm>
            <a:off x="795198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9"/>
          <p:cNvSpPr/>
          <p:nvPr/>
        </p:nvSpPr>
        <p:spPr>
          <a:xfrm>
            <a:off x="800713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9"/>
          <p:cNvSpPr/>
          <p:nvPr/>
        </p:nvSpPr>
        <p:spPr>
          <a:xfrm>
            <a:off x="806243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9"/>
          <p:cNvSpPr/>
          <p:nvPr/>
        </p:nvSpPr>
        <p:spPr>
          <a:xfrm>
            <a:off x="811755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9"/>
          <p:cNvSpPr/>
          <p:nvPr/>
        </p:nvSpPr>
        <p:spPr>
          <a:xfrm>
            <a:off x="817267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9"/>
          <p:cNvSpPr/>
          <p:nvPr/>
        </p:nvSpPr>
        <p:spPr>
          <a:xfrm>
            <a:off x="822782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0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0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370" name="Google Shape;370;p20"/>
          <p:cNvSpPr/>
          <p:nvPr/>
        </p:nvSpPr>
        <p:spPr>
          <a:xfrm>
            <a:off x="343300" y="3932225"/>
            <a:ext cx="26466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"/>
          <p:cNvSpPr/>
          <p:nvPr/>
        </p:nvSpPr>
        <p:spPr>
          <a:xfrm>
            <a:off x="2989900" y="3932225"/>
            <a:ext cx="26466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0"/>
          <p:cNvSpPr/>
          <p:nvPr/>
        </p:nvSpPr>
        <p:spPr>
          <a:xfrm>
            <a:off x="5636500" y="3932225"/>
            <a:ext cx="26466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0"/>
          <p:cNvSpPr/>
          <p:nvPr/>
        </p:nvSpPr>
        <p:spPr>
          <a:xfrm>
            <a:off x="343300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"/>
          <p:cNvSpPr/>
          <p:nvPr/>
        </p:nvSpPr>
        <p:spPr>
          <a:xfrm>
            <a:off x="1004944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"/>
          <p:cNvSpPr/>
          <p:nvPr/>
        </p:nvSpPr>
        <p:spPr>
          <a:xfrm>
            <a:off x="1666587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"/>
          <p:cNvSpPr/>
          <p:nvPr/>
        </p:nvSpPr>
        <p:spPr>
          <a:xfrm>
            <a:off x="2328231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0"/>
          <p:cNvSpPr/>
          <p:nvPr/>
        </p:nvSpPr>
        <p:spPr>
          <a:xfrm>
            <a:off x="2989875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>
            <a:off x="3651519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4313162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0"/>
          <p:cNvSpPr/>
          <p:nvPr/>
        </p:nvSpPr>
        <p:spPr>
          <a:xfrm>
            <a:off x="4974806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5636425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6298069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0"/>
          <p:cNvSpPr/>
          <p:nvPr/>
        </p:nvSpPr>
        <p:spPr>
          <a:xfrm>
            <a:off x="6959712" y="3440825"/>
            <a:ext cx="661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7621356" y="3440825"/>
            <a:ext cx="661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0"/>
          <p:cNvSpPr/>
          <p:nvPr/>
        </p:nvSpPr>
        <p:spPr>
          <a:xfrm>
            <a:off x="343300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563800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0"/>
          <p:cNvSpPr/>
          <p:nvPr/>
        </p:nvSpPr>
        <p:spPr>
          <a:xfrm>
            <a:off x="784300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1004938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0"/>
          <p:cNvSpPr/>
          <p:nvPr/>
        </p:nvSpPr>
        <p:spPr>
          <a:xfrm>
            <a:off x="1225438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0"/>
          <p:cNvSpPr/>
          <p:nvPr/>
        </p:nvSpPr>
        <p:spPr>
          <a:xfrm>
            <a:off x="1445938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>
            <a:off x="1666438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0"/>
          <p:cNvSpPr/>
          <p:nvPr/>
        </p:nvSpPr>
        <p:spPr>
          <a:xfrm>
            <a:off x="1887075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0"/>
          <p:cNvSpPr/>
          <p:nvPr/>
        </p:nvSpPr>
        <p:spPr>
          <a:xfrm>
            <a:off x="2107663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0"/>
          <p:cNvSpPr/>
          <p:nvPr/>
        </p:nvSpPr>
        <p:spPr>
          <a:xfrm>
            <a:off x="2328163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0"/>
          <p:cNvSpPr/>
          <p:nvPr/>
        </p:nvSpPr>
        <p:spPr>
          <a:xfrm>
            <a:off x="2548663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0"/>
          <p:cNvSpPr/>
          <p:nvPr/>
        </p:nvSpPr>
        <p:spPr>
          <a:xfrm>
            <a:off x="2769300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0"/>
          <p:cNvSpPr/>
          <p:nvPr/>
        </p:nvSpPr>
        <p:spPr>
          <a:xfrm>
            <a:off x="2989825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0"/>
          <p:cNvSpPr/>
          <p:nvPr/>
        </p:nvSpPr>
        <p:spPr>
          <a:xfrm>
            <a:off x="3210325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0"/>
          <p:cNvSpPr/>
          <p:nvPr/>
        </p:nvSpPr>
        <p:spPr>
          <a:xfrm>
            <a:off x="3430825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0"/>
          <p:cNvSpPr/>
          <p:nvPr/>
        </p:nvSpPr>
        <p:spPr>
          <a:xfrm>
            <a:off x="3651463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0"/>
          <p:cNvSpPr/>
          <p:nvPr/>
        </p:nvSpPr>
        <p:spPr>
          <a:xfrm>
            <a:off x="3871963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0"/>
          <p:cNvSpPr/>
          <p:nvPr/>
        </p:nvSpPr>
        <p:spPr>
          <a:xfrm>
            <a:off x="4092463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0"/>
          <p:cNvSpPr/>
          <p:nvPr/>
        </p:nvSpPr>
        <p:spPr>
          <a:xfrm>
            <a:off x="4312963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0"/>
          <p:cNvSpPr/>
          <p:nvPr/>
        </p:nvSpPr>
        <p:spPr>
          <a:xfrm>
            <a:off x="4533600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0"/>
          <p:cNvSpPr/>
          <p:nvPr/>
        </p:nvSpPr>
        <p:spPr>
          <a:xfrm>
            <a:off x="4754188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4974688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5195188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5415825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0"/>
          <p:cNvSpPr/>
          <p:nvPr/>
        </p:nvSpPr>
        <p:spPr>
          <a:xfrm>
            <a:off x="5636200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0"/>
          <p:cNvSpPr/>
          <p:nvPr/>
        </p:nvSpPr>
        <p:spPr>
          <a:xfrm>
            <a:off x="5856700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0"/>
          <p:cNvSpPr/>
          <p:nvPr/>
        </p:nvSpPr>
        <p:spPr>
          <a:xfrm>
            <a:off x="6077200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0"/>
          <p:cNvSpPr/>
          <p:nvPr/>
        </p:nvSpPr>
        <p:spPr>
          <a:xfrm>
            <a:off x="6297838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6518338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6738838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6959338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179975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400563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621063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841563" y="2949425"/>
            <a:ext cx="2205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062200" y="2949425"/>
            <a:ext cx="2205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34317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39829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45340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50855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0"/>
          <p:cNvSpPr/>
          <p:nvPr/>
        </p:nvSpPr>
        <p:spPr>
          <a:xfrm>
            <a:off x="56362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0"/>
          <p:cNvSpPr/>
          <p:nvPr/>
        </p:nvSpPr>
        <p:spPr>
          <a:xfrm>
            <a:off x="61874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0"/>
          <p:cNvSpPr/>
          <p:nvPr/>
        </p:nvSpPr>
        <p:spPr>
          <a:xfrm>
            <a:off x="67385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0"/>
          <p:cNvSpPr/>
          <p:nvPr/>
        </p:nvSpPr>
        <p:spPr>
          <a:xfrm>
            <a:off x="72900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0"/>
          <p:cNvSpPr/>
          <p:nvPr/>
        </p:nvSpPr>
        <p:spPr>
          <a:xfrm>
            <a:off x="78431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0"/>
          <p:cNvSpPr/>
          <p:nvPr/>
        </p:nvSpPr>
        <p:spPr>
          <a:xfrm>
            <a:off x="83942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0"/>
          <p:cNvSpPr/>
          <p:nvPr/>
        </p:nvSpPr>
        <p:spPr>
          <a:xfrm>
            <a:off x="89454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0"/>
          <p:cNvSpPr/>
          <p:nvPr/>
        </p:nvSpPr>
        <p:spPr>
          <a:xfrm>
            <a:off x="94969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0"/>
          <p:cNvSpPr/>
          <p:nvPr/>
        </p:nvSpPr>
        <p:spPr>
          <a:xfrm>
            <a:off x="100482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0"/>
          <p:cNvSpPr/>
          <p:nvPr/>
        </p:nvSpPr>
        <p:spPr>
          <a:xfrm>
            <a:off x="105994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0"/>
          <p:cNvSpPr/>
          <p:nvPr/>
        </p:nvSpPr>
        <p:spPr>
          <a:xfrm>
            <a:off x="111505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0"/>
          <p:cNvSpPr/>
          <p:nvPr/>
        </p:nvSpPr>
        <p:spPr>
          <a:xfrm>
            <a:off x="117020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0"/>
          <p:cNvSpPr/>
          <p:nvPr/>
        </p:nvSpPr>
        <p:spPr>
          <a:xfrm>
            <a:off x="122527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0"/>
          <p:cNvSpPr/>
          <p:nvPr/>
        </p:nvSpPr>
        <p:spPr>
          <a:xfrm>
            <a:off x="128039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0"/>
          <p:cNvSpPr/>
          <p:nvPr/>
        </p:nvSpPr>
        <p:spPr>
          <a:xfrm>
            <a:off x="133550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0"/>
          <p:cNvSpPr/>
          <p:nvPr/>
        </p:nvSpPr>
        <p:spPr>
          <a:xfrm>
            <a:off x="139065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0"/>
          <p:cNvSpPr/>
          <p:nvPr/>
        </p:nvSpPr>
        <p:spPr>
          <a:xfrm>
            <a:off x="144596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0"/>
          <p:cNvSpPr/>
          <p:nvPr/>
        </p:nvSpPr>
        <p:spPr>
          <a:xfrm>
            <a:off x="150107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0"/>
          <p:cNvSpPr/>
          <p:nvPr/>
        </p:nvSpPr>
        <p:spPr>
          <a:xfrm>
            <a:off x="155619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0"/>
          <p:cNvSpPr/>
          <p:nvPr/>
        </p:nvSpPr>
        <p:spPr>
          <a:xfrm>
            <a:off x="161134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0"/>
          <p:cNvSpPr/>
          <p:nvPr/>
        </p:nvSpPr>
        <p:spPr>
          <a:xfrm>
            <a:off x="166645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0"/>
          <p:cNvSpPr/>
          <p:nvPr/>
        </p:nvSpPr>
        <p:spPr>
          <a:xfrm>
            <a:off x="172156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0"/>
          <p:cNvSpPr/>
          <p:nvPr/>
        </p:nvSpPr>
        <p:spPr>
          <a:xfrm>
            <a:off x="177668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0"/>
          <p:cNvSpPr/>
          <p:nvPr/>
        </p:nvSpPr>
        <p:spPr>
          <a:xfrm>
            <a:off x="183183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0"/>
          <p:cNvSpPr/>
          <p:nvPr/>
        </p:nvSpPr>
        <p:spPr>
          <a:xfrm>
            <a:off x="188690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0"/>
          <p:cNvSpPr/>
          <p:nvPr/>
        </p:nvSpPr>
        <p:spPr>
          <a:xfrm>
            <a:off x="194201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0"/>
          <p:cNvSpPr/>
          <p:nvPr/>
        </p:nvSpPr>
        <p:spPr>
          <a:xfrm>
            <a:off x="199713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0"/>
          <p:cNvSpPr/>
          <p:nvPr/>
        </p:nvSpPr>
        <p:spPr>
          <a:xfrm>
            <a:off x="205228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0"/>
          <p:cNvSpPr/>
          <p:nvPr/>
        </p:nvSpPr>
        <p:spPr>
          <a:xfrm>
            <a:off x="210758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0"/>
          <p:cNvSpPr/>
          <p:nvPr/>
        </p:nvSpPr>
        <p:spPr>
          <a:xfrm>
            <a:off x="216270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0"/>
          <p:cNvSpPr/>
          <p:nvPr/>
        </p:nvSpPr>
        <p:spPr>
          <a:xfrm>
            <a:off x="221782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0"/>
          <p:cNvSpPr/>
          <p:nvPr/>
        </p:nvSpPr>
        <p:spPr>
          <a:xfrm>
            <a:off x="227297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0"/>
          <p:cNvSpPr/>
          <p:nvPr/>
        </p:nvSpPr>
        <p:spPr>
          <a:xfrm>
            <a:off x="232803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0"/>
          <p:cNvSpPr/>
          <p:nvPr/>
        </p:nvSpPr>
        <p:spPr>
          <a:xfrm>
            <a:off x="238315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0"/>
          <p:cNvSpPr/>
          <p:nvPr/>
        </p:nvSpPr>
        <p:spPr>
          <a:xfrm>
            <a:off x="243827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0"/>
          <p:cNvSpPr/>
          <p:nvPr/>
        </p:nvSpPr>
        <p:spPr>
          <a:xfrm>
            <a:off x="249342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0"/>
          <p:cNvSpPr/>
          <p:nvPr/>
        </p:nvSpPr>
        <p:spPr>
          <a:xfrm>
            <a:off x="254848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0"/>
          <p:cNvSpPr/>
          <p:nvPr/>
        </p:nvSpPr>
        <p:spPr>
          <a:xfrm>
            <a:off x="260360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0"/>
          <p:cNvSpPr/>
          <p:nvPr/>
        </p:nvSpPr>
        <p:spPr>
          <a:xfrm>
            <a:off x="265872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0"/>
          <p:cNvSpPr/>
          <p:nvPr/>
        </p:nvSpPr>
        <p:spPr>
          <a:xfrm>
            <a:off x="271387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/>
          <p:nvPr/>
        </p:nvSpPr>
        <p:spPr>
          <a:xfrm>
            <a:off x="276917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0"/>
          <p:cNvSpPr/>
          <p:nvPr/>
        </p:nvSpPr>
        <p:spPr>
          <a:xfrm>
            <a:off x="282429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0"/>
          <p:cNvSpPr/>
          <p:nvPr/>
        </p:nvSpPr>
        <p:spPr>
          <a:xfrm>
            <a:off x="287940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0"/>
          <p:cNvSpPr/>
          <p:nvPr/>
        </p:nvSpPr>
        <p:spPr>
          <a:xfrm>
            <a:off x="293455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0"/>
          <p:cNvSpPr/>
          <p:nvPr/>
        </p:nvSpPr>
        <p:spPr>
          <a:xfrm>
            <a:off x="298962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0"/>
          <p:cNvSpPr/>
          <p:nvPr/>
        </p:nvSpPr>
        <p:spPr>
          <a:xfrm>
            <a:off x="304474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0"/>
          <p:cNvSpPr/>
          <p:nvPr/>
        </p:nvSpPr>
        <p:spPr>
          <a:xfrm>
            <a:off x="309985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0"/>
          <p:cNvSpPr/>
          <p:nvPr/>
        </p:nvSpPr>
        <p:spPr>
          <a:xfrm>
            <a:off x="315500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0"/>
          <p:cNvSpPr/>
          <p:nvPr/>
        </p:nvSpPr>
        <p:spPr>
          <a:xfrm>
            <a:off x="321007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0"/>
          <p:cNvSpPr/>
          <p:nvPr/>
        </p:nvSpPr>
        <p:spPr>
          <a:xfrm>
            <a:off x="326519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0"/>
          <p:cNvSpPr/>
          <p:nvPr/>
        </p:nvSpPr>
        <p:spPr>
          <a:xfrm>
            <a:off x="332030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0"/>
          <p:cNvSpPr/>
          <p:nvPr/>
        </p:nvSpPr>
        <p:spPr>
          <a:xfrm>
            <a:off x="337545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0"/>
          <p:cNvSpPr/>
          <p:nvPr/>
        </p:nvSpPr>
        <p:spPr>
          <a:xfrm>
            <a:off x="343076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0"/>
          <p:cNvSpPr/>
          <p:nvPr/>
        </p:nvSpPr>
        <p:spPr>
          <a:xfrm>
            <a:off x="348587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0"/>
          <p:cNvSpPr/>
          <p:nvPr/>
        </p:nvSpPr>
        <p:spPr>
          <a:xfrm>
            <a:off x="354099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0"/>
          <p:cNvSpPr/>
          <p:nvPr/>
        </p:nvSpPr>
        <p:spPr>
          <a:xfrm>
            <a:off x="359614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0"/>
          <p:cNvSpPr/>
          <p:nvPr/>
        </p:nvSpPr>
        <p:spPr>
          <a:xfrm>
            <a:off x="365127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0"/>
          <p:cNvSpPr/>
          <p:nvPr/>
        </p:nvSpPr>
        <p:spPr>
          <a:xfrm>
            <a:off x="370639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0"/>
          <p:cNvSpPr/>
          <p:nvPr/>
        </p:nvSpPr>
        <p:spPr>
          <a:xfrm>
            <a:off x="376150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0"/>
          <p:cNvSpPr/>
          <p:nvPr/>
        </p:nvSpPr>
        <p:spPr>
          <a:xfrm>
            <a:off x="381665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0"/>
          <p:cNvSpPr/>
          <p:nvPr/>
        </p:nvSpPr>
        <p:spPr>
          <a:xfrm>
            <a:off x="387172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0"/>
          <p:cNvSpPr/>
          <p:nvPr/>
        </p:nvSpPr>
        <p:spPr>
          <a:xfrm>
            <a:off x="392684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0"/>
          <p:cNvSpPr/>
          <p:nvPr/>
        </p:nvSpPr>
        <p:spPr>
          <a:xfrm>
            <a:off x="398195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0"/>
          <p:cNvSpPr/>
          <p:nvPr/>
        </p:nvSpPr>
        <p:spPr>
          <a:xfrm>
            <a:off x="403710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0"/>
          <p:cNvSpPr/>
          <p:nvPr/>
        </p:nvSpPr>
        <p:spPr>
          <a:xfrm>
            <a:off x="409241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0"/>
          <p:cNvSpPr/>
          <p:nvPr/>
        </p:nvSpPr>
        <p:spPr>
          <a:xfrm>
            <a:off x="414752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0"/>
          <p:cNvSpPr/>
          <p:nvPr/>
        </p:nvSpPr>
        <p:spPr>
          <a:xfrm>
            <a:off x="420264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0"/>
          <p:cNvSpPr/>
          <p:nvPr/>
        </p:nvSpPr>
        <p:spPr>
          <a:xfrm>
            <a:off x="425779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0"/>
          <p:cNvSpPr/>
          <p:nvPr/>
        </p:nvSpPr>
        <p:spPr>
          <a:xfrm>
            <a:off x="431290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0"/>
          <p:cNvSpPr/>
          <p:nvPr/>
        </p:nvSpPr>
        <p:spPr>
          <a:xfrm>
            <a:off x="436801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0"/>
          <p:cNvSpPr/>
          <p:nvPr/>
        </p:nvSpPr>
        <p:spPr>
          <a:xfrm>
            <a:off x="442313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0"/>
          <p:cNvSpPr/>
          <p:nvPr/>
        </p:nvSpPr>
        <p:spPr>
          <a:xfrm>
            <a:off x="447828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0"/>
          <p:cNvSpPr/>
          <p:nvPr/>
        </p:nvSpPr>
        <p:spPr>
          <a:xfrm>
            <a:off x="453335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0"/>
          <p:cNvSpPr/>
          <p:nvPr/>
        </p:nvSpPr>
        <p:spPr>
          <a:xfrm>
            <a:off x="458846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0"/>
          <p:cNvSpPr/>
          <p:nvPr/>
        </p:nvSpPr>
        <p:spPr>
          <a:xfrm>
            <a:off x="464358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0"/>
          <p:cNvSpPr/>
          <p:nvPr/>
        </p:nvSpPr>
        <p:spPr>
          <a:xfrm>
            <a:off x="469873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0"/>
          <p:cNvSpPr/>
          <p:nvPr/>
        </p:nvSpPr>
        <p:spPr>
          <a:xfrm>
            <a:off x="475403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0"/>
          <p:cNvSpPr/>
          <p:nvPr/>
        </p:nvSpPr>
        <p:spPr>
          <a:xfrm>
            <a:off x="480915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0"/>
          <p:cNvSpPr/>
          <p:nvPr/>
        </p:nvSpPr>
        <p:spPr>
          <a:xfrm>
            <a:off x="486427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0"/>
          <p:cNvSpPr/>
          <p:nvPr/>
        </p:nvSpPr>
        <p:spPr>
          <a:xfrm>
            <a:off x="491942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0"/>
          <p:cNvSpPr/>
          <p:nvPr/>
        </p:nvSpPr>
        <p:spPr>
          <a:xfrm>
            <a:off x="497448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0"/>
          <p:cNvSpPr/>
          <p:nvPr/>
        </p:nvSpPr>
        <p:spPr>
          <a:xfrm>
            <a:off x="502960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0"/>
          <p:cNvSpPr/>
          <p:nvPr/>
        </p:nvSpPr>
        <p:spPr>
          <a:xfrm>
            <a:off x="508472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0"/>
          <p:cNvSpPr/>
          <p:nvPr/>
        </p:nvSpPr>
        <p:spPr>
          <a:xfrm>
            <a:off x="513987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0"/>
          <p:cNvSpPr/>
          <p:nvPr/>
        </p:nvSpPr>
        <p:spPr>
          <a:xfrm>
            <a:off x="519493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0"/>
          <p:cNvSpPr/>
          <p:nvPr/>
        </p:nvSpPr>
        <p:spPr>
          <a:xfrm>
            <a:off x="525005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0"/>
          <p:cNvSpPr/>
          <p:nvPr/>
        </p:nvSpPr>
        <p:spPr>
          <a:xfrm>
            <a:off x="530517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0"/>
          <p:cNvSpPr/>
          <p:nvPr/>
        </p:nvSpPr>
        <p:spPr>
          <a:xfrm>
            <a:off x="536032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0"/>
          <p:cNvSpPr/>
          <p:nvPr/>
        </p:nvSpPr>
        <p:spPr>
          <a:xfrm>
            <a:off x="541562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0"/>
          <p:cNvSpPr/>
          <p:nvPr/>
        </p:nvSpPr>
        <p:spPr>
          <a:xfrm>
            <a:off x="547074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0"/>
          <p:cNvSpPr/>
          <p:nvPr/>
        </p:nvSpPr>
        <p:spPr>
          <a:xfrm>
            <a:off x="552585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0"/>
          <p:cNvSpPr/>
          <p:nvPr/>
        </p:nvSpPr>
        <p:spPr>
          <a:xfrm>
            <a:off x="558100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0"/>
          <p:cNvSpPr/>
          <p:nvPr/>
        </p:nvSpPr>
        <p:spPr>
          <a:xfrm>
            <a:off x="563643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0"/>
          <p:cNvSpPr/>
          <p:nvPr/>
        </p:nvSpPr>
        <p:spPr>
          <a:xfrm>
            <a:off x="569155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0"/>
          <p:cNvSpPr/>
          <p:nvPr/>
        </p:nvSpPr>
        <p:spPr>
          <a:xfrm>
            <a:off x="574667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0"/>
          <p:cNvSpPr/>
          <p:nvPr/>
        </p:nvSpPr>
        <p:spPr>
          <a:xfrm>
            <a:off x="580182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0"/>
          <p:cNvSpPr/>
          <p:nvPr/>
        </p:nvSpPr>
        <p:spPr>
          <a:xfrm>
            <a:off x="585688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0"/>
          <p:cNvSpPr/>
          <p:nvPr/>
        </p:nvSpPr>
        <p:spPr>
          <a:xfrm>
            <a:off x="591200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0"/>
          <p:cNvSpPr/>
          <p:nvPr/>
        </p:nvSpPr>
        <p:spPr>
          <a:xfrm>
            <a:off x="596712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0"/>
          <p:cNvSpPr/>
          <p:nvPr/>
        </p:nvSpPr>
        <p:spPr>
          <a:xfrm>
            <a:off x="602227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0"/>
          <p:cNvSpPr/>
          <p:nvPr/>
        </p:nvSpPr>
        <p:spPr>
          <a:xfrm>
            <a:off x="607757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0"/>
          <p:cNvSpPr/>
          <p:nvPr/>
        </p:nvSpPr>
        <p:spPr>
          <a:xfrm>
            <a:off x="613269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0"/>
          <p:cNvSpPr/>
          <p:nvPr/>
        </p:nvSpPr>
        <p:spPr>
          <a:xfrm>
            <a:off x="618780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0"/>
          <p:cNvSpPr/>
          <p:nvPr/>
        </p:nvSpPr>
        <p:spPr>
          <a:xfrm>
            <a:off x="624295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0"/>
          <p:cNvSpPr/>
          <p:nvPr/>
        </p:nvSpPr>
        <p:spPr>
          <a:xfrm>
            <a:off x="629808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0"/>
          <p:cNvSpPr/>
          <p:nvPr/>
        </p:nvSpPr>
        <p:spPr>
          <a:xfrm>
            <a:off x="635320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0"/>
          <p:cNvSpPr/>
          <p:nvPr/>
        </p:nvSpPr>
        <p:spPr>
          <a:xfrm>
            <a:off x="640832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0"/>
          <p:cNvSpPr/>
          <p:nvPr/>
        </p:nvSpPr>
        <p:spPr>
          <a:xfrm>
            <a:off x="646347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651853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657365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0"/>
          <p:cNvSpPr/>
          <p:nvPr/>
        </p:nvSpPr>
        <p:spPr>
          <a:xfrm>
            <a:off x="662877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0"/>
          <p:cNvSpPr/>
          <p:nvPr/>
        </p:nvSpPr>
        <p:spPr>
          <a:xfrm>
            <a:off x="668392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0"/>
          <p:cNvSpPr/>
          <p:nvPr/>
        </p:nvSpPr>
        <p:spPr>
          <a:xfrm>
            <a:off x="673922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0"/>
          <p:cNvSpPr/>
          <p:nvPr/>
        </p:nvSpPr>
        <p:spPr>
          <a:xfrm>
            <a:off x="679434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0"/>
          <p:cNvSpPr/>
          <p:nvPr/>
        </p:nvSpPr>
        <p:spPr>
          <a:xfrm>
            <a:off x="684945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0"/>
          <p:cNvSpPr/>
          <p:nvPr/>
        </p:nvSpPr>
        <p:spPr>
          <a:xfrm>
            <a:off x="690460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0"/>
          <p:cNvSpPr/>
          <p:nvPr/>
        </p:nvSpPr>
        <p:spPr>
          <a:xfrm>
            <a:off x="695971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0"/>
          <p:cNvSpPr/>
          <p:nvPr/>
        </p:nvSpPr>
        <p:spPr>
          <a:xfrm>
            <a:off x="701482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0"/>
          <p:cNvSpPr/>
          <p:nvPr/>
        </p:nvSpPr>
        <p:spPr>
          <a:xfrm>
            <a:off x="706994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0"/>
          <p:cNvSpPr/>
          <p:nvPr/>
        </p:nvSpPr>
        <p:spPr>
          <a:xfrm>
            <a:off x="712509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0"/>
          <p:cNvSpPr/>
          <p:nvPr/>
        </p:nvSpPr>
        <p:spPr>
          <a:xfrm>
            <a:off x="718016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0"/>
          <p:cNvSpPr/>
          <p:nvPr/>
        </p:nvSpPr>
        <p:spPr>
          <a:xfrm>
            <a:off x="7235279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0"/>
          <p:cNvSpPr/>
          <p:nvPr/>
        </p:nvSpPr>
        <p:spPr>
          <a:xfrm>
            <a:off x="7290395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0"/>
          <p:cNvSpPr/>
          <p:nvPr/>
        </p:nvSpPr>
        <p:spPr>
          <a:xfrm>
            <a:off x="734554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0"/>
          <p:cNvSpPr/>
          <p:nvPr/>
        </p:nvSpPr>
        <p:spPr>
          <a:xfrm>
            <a:off x="740085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0"/>
          <p:cNvSpPr/>
          <p:nvPr/>
        </p:nvSpPr>
        <p:spPr>
          <a:xfrm>
            <a:off x="745596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0"/>
          <p:cNvSpPr/>
          <p:nvPr/>
        </p:nvSpPr>
        <p:spPr>
          <a:xfrm>
            <a:off x="751108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0"/>
          <p:cNvSpPr/>
          <p:nvPr/>
        </p:nvSpPr>
        <p:spPr>
          <a:xfrm>
            <a:off x="756623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0"/>
          <p:cNvSpPr/>
          <p:nvPr/>
        </p:nvSpPr>
        <p:spPr>
          <a:xfrm>
            <a:off x="762130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0"/>
          <p:cNvSpPr/>
          <p:nvPr/>
        </p:nvSpPr>
        <p:spPr>
          <a:xfrm>
            <a:off x="767641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0"/>
          <p:cNvSpPr/>
          <p:nvPr/>
        </p:nvSpPr>
        <p:spPr>
          <a:xfrm>
            <a:off x="773153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0"/>
          <p:cNvSpPr/>
          <p:nvPr/>
        </p:nvSpPr>
        <p:spPr>
          <a:xfrm>
            <a:off x="778668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0"/>
          <p:cNvSpPr/>
          <p:nvPr/>
        </p:nvSpPr>
        <p:spPr>
          <a:xfrm>
            <a:off x="784175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0"/>
          <p:cNvSpPr/>
          <p:nvPr/>
        </p:nvSpPr>
        <p:spPr>
          <a:xfrm>
            <a:off x="7896866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0"/>
          <p:cNvSpPr/>
          <p:nvPr/>
        </p:nvSpPr>
        <p:spPr>
          <a:xfrm>
            <a:off x="7951983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0"/>
          <p:cNvSpPr/>
          <p:nvPr/>
        </p:nvSpPr>
        <p:spPr>
          <a:xfrm>
            <a:off x="800713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0"/>
          <p:cNvSpPr/>
          <p:nvPr/>
        </p:nvSpPr>
        <p:spPr>
          <a:xfrm>
            <a:off x="8062438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0"/>
          <p:cNvSpPr/>
          <p:nvPr/>
        </p:nvSpPr>
        <p:spPr>
          <a:xfrm>
            <a:off x="8117554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0"/>
          <p:cNvSpPr/>
          <p:nvPr/>
        </p:nvSpPr>
        <p:spPr>
          <a:xfrm>
            <a:off x="8172670" y="2458025"/>
            <a:ext cx="55200" cy="49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0"/>
          <p:cNvSpPr/>
          <p:nvPr/>
        </p:nvSpPr>
        <p:spPr>
          <a:xfrm>
            <a:off x="8227821" y="2458025"/>
            <a:ext cx="55200" cy="4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0"/>
          <p:cNvSpPr txBox="1"/>
          <p:nvPr/>
        </p:nvSpPr>
        <p:spPr>
          <a:xfrm>
            <a:off x="783025" y="917925"/>
            <a:ext cx="72252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How should I organise</a:t>
            </a:r>
            <a:r>
              <a:rPr b="1"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b="1" sz="4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my time</a:t>
            </a:r>
            <a:r>
              <a:rPr b="1" lang="en" sz="4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?</a:t>
            </a:r>
            <a:endParaRPr sz="4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Google Shape;570;p21" title="hologen_logo_w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75" y="72213"/>
            <a:ext cx="2646523" cy="4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21"/>
          <p:cNvSpPr txBox="1"/>
          <p:nvPr/>
        </p:nvSpPr>
        <p:spPr>
          <a:xfrm>
            <a:off x="5313000" y="0"/>
            <a:ext cx="383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www.hologen-network.eu </a:t>
            </a:r>
            <a:endParaRPr b="1" sz="1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2" name="Google Shape;572;p21"/>
          <p:cNvSpPr txBox="1"/>
          <p:nvPr/>
        </p:nvSpPr>
        <p:spPr>
          <a:xfrm>
            <a:off x="408325" y="565075"/>
            <a:ext cx="4904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45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Types of tasks</a:t>
            </a:r>
            <a:endParaRPr b="1" sz="45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3" name="Google Shape;573;p21"/>
          <p:cNvSpPr/>
          <p:nvPr/>
        </p:nvSpPr>
        <p:spPr>
          <a:xfrm>
            <a:off x="4744600" y="1652400"/>
            <a:ext cx="36132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1"/>
          <p:cNvSpPr/>
          <p:nvPr/>
        </p:nvSpPr>
        <p:spPr>
          <a:xfrm>
            <a:off x="645075" y="1686700"/>
            <a:ext cx="3613200" cy="9243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1"/>
          <p:cNvSpPr txBox="1"/>
          <p:nvPr/>
        </p:nvSpPr>
        <p:spPr>
          <a:xfrm>
            <a:off x="559400" y="1764100"/>
            <a:ext cx="365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Shallow work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6" name="Google Shape;576;p21"/>
          <p:cNvSpPr txBox="1"/>
          <p:nvPr/>
        </p:nvSpPr>
        <p:spPr>
          <a:xfrm>
            <a:off x="5126475" y="1729800"/>
            <a:ext cx="2983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3A7D99"/>
                </a:solidFill>
                <a:latin typeface="Lexend"/>
                <a:ea typeface="Lexend"/>
                <a:cs typeface="Lexend"/>
                <a:sym typeface="Lexend"/>
              </a:rPr>
              <a:t>Deep work</a:t>
            </a:r>
            <a:endParaRPr b="1" sz="3800">
              <a:solidFill>
                <a:srgbClr val="3A7D9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7" name="Google Shape;577;p21"/>
          <p:cNvSpPr txBox="1"/>
          <p:nvPr/>
        </p:nvSpPr>
        <p:spPr>
          <a:xfrm>
            <a:off x="5087150" y="700875"/>
            <a:ext cx="3655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828386"/>
                </a:solidFill>
                <a:latin typeface="Lexend"/>
                <a:ea typeface="Lexend"/>
                <a:cs typeface="Lexend"/>
                <a:sym typeface="Lexend"/>
              </a:rPr>
              <a:t>Newport 2016</a:t>
            </a:r>
            <a:endParaRPr b="1" sz="2600">
              <a:solidFill>
                <a:srgbClr val="82838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8" name="Google Shape;578;p21"/>
          <p:cNvSpPr txBox="1"/>
          <p:nvPr/>
        </p:nvSpPr>
        <p:spPr>
          <a:xfrm>
            <a:off x="5051200" y="2773875"/>
            <a:ext cx="300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21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ctivities performed in a distraction-free concentration that push your cognitive capacities to the limit. </a:t>
            </a:r>
            <a:endParaRPr sz="21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79" name="Google Shape;579;p21"/>
          <p:cNvSpPr txBox="1"/>
          <p:nvPr/>
        </p:nvSpPr>
        <p:spPr>
          <a:xfrm>
            <a:off x="951675" y="2828475"/>
            <a:ext cx="300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21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rPr>
              <a:t>asks that are not cognitively demanding and can often be completed while distracted</a:t>
            </a:r>
            <a:endParaRPr sz="2100">
              <a:solidFill>
                <a:srgbClr val="595959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