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78" r:id="rId2"/>
    <p:sldId id="304" r:id="rId3"/>
    <p:sldId id="318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4" r:id="rId13"/>
    <p:sldId id="315" r:id="rId14"/>
    <p:sldId id="319" r:id="rId15"/>
    <p:sldId id="316" r:id="rId16"/>
    <p:sldId id="317" r:id="rId17"/>
    <p:sldId id="320" r:id="rId18"/>
    <p:sldId id="321" r:id="rId19"/>
    <p:sldId id="322" r:id="rId20"/>
    <p:sldId id="323" r:id="rId21"/>
    <p:sldId id="324" r:id="rId22"/>
    <p:sldId id="325" r:id="rId23"/>
    <p:sldId id="326" r:id="rId2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8113" autoAdjust="0"/>
  </p:normalViewPr>
  <p:slideViewPr>
    <p:cSldViewPr>
      <p:cViewPr varScale="1">
        <p:scale>
          <a:sx n="98" d="100"/>
          <a:sy n="98" d="100"/>
        </p:scale>
        <p:origin x="66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2996952"/>
            <a:ext cx="7776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Universal back-projection algorithm for photoacoustic computed tomography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(8), (9)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다시 표현 하면 다음과 같은 식으로 표현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                              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(6), (7), (10)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을 정리하면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다음과 같이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부분으로 나뉜 식으로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04426" y="60932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50" y="2363702"/>
            <a:ext cx="4605709" cy="20673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05" y="5976946"/>
            <a:ext cx="3342176" cy="3453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66959" y="421407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9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각 항들은 다음과 같이 보여진다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평면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구형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원통형의 공간에서 각각 정리하면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                     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따라서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(5)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번에 의하여                   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95" y="2132856"/>
            <a:ext cx="1210219" cy="4014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4" y="2150578"/>
            <a:ext cx="3741204" cy="389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212"/>
          <a:stretch/>
        </p:blipFill>
        <p:spPr>
          <a:xfrm>
            <a:off x="2088059" y="2552045"/>
            <a:ext cx="4019542" cy="588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444" y="3913994"/>
            <a:ext cx="1632992" cy="372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352" y="5013176"/>
            <a:ext cx="2293176" cy="4492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04" y="5759643"/>
            <a:ext cx="1572419" cy="405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03158" y="22015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9791" y="27422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1926" y="406602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51617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7504" y="1196752"/>
                <a:ext cx="8064896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    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평면의 경우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일 때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(4)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에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의해서    에 대한 적분은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가 된다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(4)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를 역 </a:t>
                </a:r>
                <a:r>
                  <a:rPr lang="ko-KR" altLang="en-US" sz="2000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푸리에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변환 하여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time-domain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의 식으로 나타내면 다음과 같다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는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solid angle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을 뜻하며 평면의 경우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ko-KR" altLang="en-US" sz="20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𝜋</m:t>
                    </m:r>
                    <m:r>
                      <a:rPr lang="en-US" altLang="ko-KR" sz="20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,  </m:t>
                    </m:r>
                    <m:r>
                      <a:rPr lang="ko-KR" altLang="en-US" sz="20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구</m:t>
                    </m:r>
                  </m:oMath>
                </a14:m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형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,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원통형의 경우는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ko-KR" altLang="en-US" sz="20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 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064896" cy="5940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500484"/>
            <a:ext cx="911547" cy="382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523841"/>
            <a:ext cx="318145" cy="335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859499"/>
            <a:ext cx="884684" cy="3399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717032"/>
            <a:ext cx="5165258" cy="9826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49" y="5214060"/>
            <a:ext cx="391367" cy="3031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6256" y="44371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2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(16)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은 다음 과 같이 나타낼 수 있으며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                 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 벡터     에서의 측정과 관련된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back –projection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항이며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               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reconstruction point 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와 관련된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solid angle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32856"/>
            <a:ext cx="4106788" cy="8142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8" y="3284984"/>
            <a:ext cx="4031729" cy="4217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348758"/>
            <a:ext cx="316679" cy="3082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18" y="4005064"/>
            <a:ext cx="3933651" cy="316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483" y="4862384"/>
            <a:ext cx="2371875" cy="1658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0192" y="25257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2996952"/>
            <a:ext cx="777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</a:rPr>
              <a:t>Implementation of the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algorithm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67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Implementation of the algorithm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7504" y="1196752"/>
                <a:ext cx="8064896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    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일반적으로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EM wave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𝛿</m:t>
                    </m:r>
                    <m:r>
                      <a:rPr lang="en-US" altLang="ko-KR" sz="20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function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이 아니기 때문에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(1)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에서 보여진 식은 다음과 같이 표현 해야 한다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측정치는 다음과 같이 표현 할 수 있으며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,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측정은 다음과 같이 표현할 수 있다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064896" cy="5324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492896"/>
            <a:ext cx="1994917" cy="3079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819989"/>
            <a:ext cx="1944511" cy="399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798062"/>
            <a:ext cx="4865039" cy="4429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771" y="5122616"/>
            <a:ext cx="3154362" cy="4883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02848" y="25471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82897" y="39330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533311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67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Implementation of the algorithm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일반적으로                       이기 때문에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(17)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의 식은 잘못된 재구성을 보여줄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</a:b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또한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acoustic pressure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 위상에 민감하여 측정된 재구성은 위상이 왜곡됨에 따라 심각한 오차가 생길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ko-KR" altLang="ko-KR" dirty="0"/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Ramp filter k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 재구성에 있어서 각 주파수 요소의 관여 정도를 명확히 보여주며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다른 주파수 요소에 대해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k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의 가중치가 따라오지 않는다면 재구성은 왜곡 될 것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이러한 문제점들을 보완하고 정확한 재구성을 위해서 측정값을 조절하기 위한 필터를 선택할 필요성이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25" y="1431628"/>
            <a:ext cx="1832895" cy="4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67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Implementation of the algorithm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196752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이러한 문제를 해결하기 위한 필터로는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가지 방법이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                        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과 같이         을 통하여 압력을 복원 하는 방법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                       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과 같이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을 통하여 압력의 유도체를 복원하는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실제 측정치는 밴드에 제한이 있어서 고주파 성분의 잡음을 제거하기 위해서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low pass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필터를 추가할 필요가 있으며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때때로 초음파 측정기가 측정 주파수 범위에 민감하지 않다면 저주파 요소의 일부를 제거할 필요가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1583829" cy="388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513694"/>
            <a:ext cx="1587450" cy="399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274" y="2513694"/>
            <a:ext cx="1148854" cy="3674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58136"/>
          <a:stretch/>
        </p:blipFill>
        <p:spPr>
          <a:xfrm>
            <a:off x="6652741" y="2492896"/>
            <a:ext cx="663054" cy="3882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13544"/>
          <a:stretch/>
        </p:blipFill>
        <p:spPr>
          <a:xfrm>
            <a:off x="1043608" y="3356992"/>
            <a:ext cx="1810506" cy="3600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3" y="3356992"/>
            <a:ext cx="2752119" cy="3579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r="63791"/>
          <a:stretch/>
        </p:blipFill>
        <p:spPr>
          <a:xfrm>
            <a:off x="6652741" y="3284984"/>
            <a:ext cx="655563" cy="4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67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Implementation of the algorithm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9512" y="1196752"/>
                <a:ext cx="806489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    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실용적인 측면에서는 오직 제한된 영역의 조직샘플만이 초음파로 측정 가능하다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예로 사람의 가슴을 측정하기 위해서는 오직 반구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geometry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만 이용하는 것이 가능하다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 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이러한 측정의 경우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detector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에서의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solid angle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은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4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𝜋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보다 적을 수도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,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또는 다른 위치의 측정값일 수도 있다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이러한 제한적인 뷰의 결과에 의한 재구성 왜곡을 보상하는 편리한 방법은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(17)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처럼 재구성을 일반화 하는 것 이다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064896" cy="4093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2996952"/>
            <a:ext cx="777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맑은 고딕" panose="020B0503020000020004" pitchFamily="50" charset="-127"/>
              </a:rPr>
              <a:t>Numerical simulation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5416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Universal back-projection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 of the algorithm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</a:rPr>
              <a:t>Numerical 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simulation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432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Numerical simulation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9512" y="1196752"/>
                <a:ext cx="806489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               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실제적인 시뮬레이션을 위해서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를 각각 구형 </a:t>
                </a:r>
                <a:r>
                  <a:rPr lang="ko-KR" altLang="en-US" sz="2000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흡수체의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반지름과 중심 위치라고 한다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EM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에 의하여 </a:t>
                </a:r>
                <a:r>
                  <a:rPr lang="ko-KR" altLang="en-US" sz="2000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흡수체에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생성된 압력 분포는 다음과 같이 표현된다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구형 </a:t>
                </a:r>
                <a:r>
                  <a:rPr lang="ko-KR" altLang="en-US" sz="2000" dirty="0" err="1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흡수체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에서의 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PA signal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은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다음과 같이 나타내어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진다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ea typeface="+mj-ea"/>
                  </a:rPr>
                  <a:t>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ea typeface="+mj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064896" cy="4708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140968"/>
            <a:ext cx="2255218" cy="294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17" y="4594023"/>
            <a:ext cx="2673871" cy="299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402" y="4604605"/>
            <a:ext cx="1047678" cy="2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432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Numerical simulation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196752"/>
            <a:ext cx="80648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시뮬레이션을 위한 구조는 아래 사진 과 같다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5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개의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흡수체들이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축을 따라 수평으로 균일하게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15mm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높이에 놓여져 있으며 각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흡수체의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반지름은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1.5mm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그 강도는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 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축에는 반지름이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4mm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이고 강도는 동일하게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이라고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2mm x 2mm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detector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로 측정하며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x, y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축으로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z=0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에서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-30mm~ 30 mm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의 범위를 측정한다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81518"/>
            <a:ext cx="3964720" cy="2021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8" y="26369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9mm </a:t>
            </a:r>
            <a:r>
              <a:rPr lang="ko-KR" altLang="en-US" dirty="0" smtClean="0"/>
              <a:t>간격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81304" y="208988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15mm </a:t>
            </a:r>
            <a:r>
              <a:rPr lang="ko-KR" altLang="en-US" dirty="0" smtClean="0"/>
              <a:t>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2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432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Numerical simulation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196752"/>
            <a:ext cx="8064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측정한 시그널을                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라고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하면 그 값은 다음과 같이 나타내어진다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실제로는 측정값은 밴드의 제한이 있기 때문에 다음과 같은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Hanning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window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를 적용한다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 Cutoff frequency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4MHz, sampling frequency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는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20MHz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524931"/>
            <a:ext cx="1640408" cy="333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0888"/>
            <a:ext cx="5225424" cy="8552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60" y="2473055"/>
            <a:ext cx="3076847" cy="8239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4984497"/>
            <a:ext cx="4680520" cy="1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432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</a:rPr>
              <a:t>Numerical simulation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80528" y="837560"/>
            <a:ext cx="49685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</a:t>
            </a: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추가적인 노이즈 없이 시뮬레이션을 진행한 결과는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좌측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우측 그림은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(1,-1)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범위의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랜덤한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노이즈를 추가 하였을 때 측정된 결과이다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측정값이 잘 나오며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랜덤한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노이즈에 대해서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back-projection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알고리즘이 둔감한 것을 볼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46" y="1168843"/>
            <a:ext cx="1879102" cy="52342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78" y="1166691"/>
            <a:ext cx="1879102" cy="5191190"/>
          </a:xfrm>
          <a:prstGeom prst="rect">
            <a:avLst/>
          </a:prstGeom>
        </p:spPr>
      </p:pic>
      <p:sp>
        <p:nvSpPr>
          <p:cNvPr id="19" name="갈매기형 수장 18"/>
          <p:cNvSpPr/>
          <p:nvPr/>
        </p:nvSpPr>
        <p:spPr>
          <a:xfrm>
            <a:off x="565994" y="400506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418343" y="400506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4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2996952"/>
            <a:ext cx="777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Universal back-projection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7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</a:t>
            </a:r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10" y="1484784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Reconstruction algorithm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CT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에서의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reconstruction algorithm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여러 각도에서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x-ray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를 투사 시켜 투사한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데이터로부터 단층 이미지를 재구성 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pPr lvl="1"/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PA computed tomography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는 내부의 광 음향 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 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소스를 측정하여 이미지화 한다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외부의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EM wave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에 의하여 내부에 열팽창이 발생하고 이에 의해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PA source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가 생성된다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.</a:t>
            </a: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Acoustic sound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의 속도가 일정하다는 가정하에 평면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구형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원통형의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구조에서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BP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알고리즘을 통한 재구성을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보여준다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10" y="1484784"/>
            <a:ext cx="80648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Position 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EM pulse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의한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PA source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는 다음과 같은 수식으로 나타내어 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편의를 위해서 평면에서는                구형과 원통형에서는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로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           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i="1" dirty="0" smtClean="0"/>
              <a:t> </a:t>
            </a:r>
            <a:endParaRPr lang="en-US" altLang="ko-KR" sz="4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998889"/>
            <a:ext cx="1282452" cy="4132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19" y="4978345"/>
            <a:ext cx="741779" cy="353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2291" y="40233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014" y="3473475"/>
            <a:ext cx="4662487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7504" y="1196752"/>
                <a:ext cx="8064896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endParaRPr lang="en-US" altLang="ko-KR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Green’s function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에</a:t>
                </a:r>
                <a:r>
                  <a:rPr lang="en-US" altLang="ko-KR" sz="20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의해서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baseline="-25000" dirty="0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에서 스펙트럼은 아래와 같이</a:t>
                </a:r>
                <a:endParaRPr lang="en-US" altLang="ko-KR" sz="2000" baseline="-25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표현 된다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.</a:t>
                </a: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                             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일 때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lvl="1"/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로 나타낼 수 있다</a:t>
                </a:r>
                <a:r>
                  <a:rPr lang="en-US" altLang="ko-KR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.</a:t>
                </a:r>
                <a:r>
                  <a:rPr lang="ko-KR" altLang="en-US" sz="20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</a:t>
                </a:r>
                <a:endPara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064896" cy="4770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832894"/>
            <a:ext cx="2090739" cy="3270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5" y="2420888"/>
            <a:ext cx="5275337" cy="824013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94654416" descr="DRW000006441a6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4" y="3668812"/>
            <a:ext cx="2570719" cy="4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5" y="4343373"/>
            <a:ext cx="782918" cy="402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75" y="4869160"/>
            <a:ext cx="6100241" cy="4422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02462" y="275920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39241" y="501033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0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는 명확한 표현으로 작성할 수 있으며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앞서 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wave equation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와 같은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reconstruction formula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로 작성이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이는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 formula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로 간소화 하여 나타낼 수 있으며 그 식은 다음과 같다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0380"/>
            <a:ext cx="1152808" cy="422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36" y="4365104"/>
            <a:ext cx="6019900" cy="8110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08304" y="48068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9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9810" y="1484784"/>
            <a:ext cx="80648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Prove                 in three common geometries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앞서 작성한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back-projection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source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가지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geometry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에서 동일한지 검증한다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  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(2)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(4)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의하여 다음과 같이 나타낼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여기서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point-spread function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으로 다음과 같이 표현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1572419" cy="4056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54261"/>
          <a:stretch/>
        </p:blipFill>
        <p:spPr>
          <a:xfrm>
            <a:off x="4283968" y="1890445"/>
            <a:ext cx="576064" cy="3249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62892" t="22162" r="-2914"/>
          <a:stretch/>
        </p:blipFill>
        <p:spPr>
          <a:xfrm>
            <a:off x="6228184" y="1950274"/>
            <a:ext cx="504056" cy="2529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54261"/>
          <a:stretch/>
        </p:blipFill>
        <p:spPr>
          <a:xfrm>
            <a:off x="899592" y="2852634"/>
            <a:ext cx="576064" cy="324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249"/>
          <a:stretch/>
        </p:blipFill>
        <p:spPr>
          <a:xfrm>
            <a:off x="2139284" y="3423767"/>
            <a:ext cx="4289368" cy="8548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421508" y="38998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509892"/>
            <a:ext cx="7255106" cy="9308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r="87502" b="34805"/>
          <a:stretch/>
        </p:blipFill>
        <p:spPr>
          <a:xfrm>
            <a:off x="1907704" y="4293096"/>
            <a:ext cx="906749" cy="60683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72400" y="59851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684584" y="764704"/>
            <a:ext cx="1067292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284510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6859" y="322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810" y="107074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Universal back-projection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196752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                                                    일 때 다음과 같이 나타내어 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j-ea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여기서                                  는 다음과 같은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equation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만족한다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j-ea"/>
              </a:rPr>
              <a:t>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8333" b="58858"/>
          <a:stretch/>
        </p:blipFill>
        <p:spPr>
          <a:xfrm>
            <a:off x="719572" y="1568152"/>
            <a:ext cx="972108" cy="2880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556792"/>
            <a:ext cx="3500438" cy="295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537692"/>
            <a:ext cx="4218087" cy="1563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210835"/>
            <a:ext cx="2888010" cy="4468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721" y="5243112"/>
            <a:ext cx="5347890" cy="4249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371" y="6098745"/>
            <a:ext cx="4619460" cy="4491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61455" y="37623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56" y="541445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0343" y="632334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0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화면 슬라이드 쇼(4:3)</PresentationFormat>
  <Paragraphs>259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2018-08-21T00:58:29Z</dcterms:created>
  <dcterms:modified xsi:type="dcterms:W3CDTF">2018-08-21T10:01:19Z</dcterms:modified>
</cp:coreProperties>
</file>