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0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Alhálózatok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48-4B6A-98E0-FE95AE5F86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48-4B6A-98E0-FE95AE5F86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48-4B6A-98E0-FE95AE5F86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48-4B6A-98E0-FE95AE5F861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Munka1!$A$2:$A$5</c:f>
              <c:strCache>
                <c:ptCount val="4"/>
                <c:pt idx="0">
                  <c:v>1. alhálózat</c:v>
                </c:pt>
                <c:pt idx="1">
                  <c:v>2. alhálózat</c:v>
                </c:pt>
                <c:pt idx="2">
                  <c:v>3. alhálózat</c:v>
                </c:pt>
                <c:pt idx="3">
                  <c:v>4. alhálózat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4C-4FE5-91D2-8C03C2CBED1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Alhálózatok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B6-481A-B820-B154BA1F40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B6-481A-B820-B154BA1F40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FB6-481A-B820-B154BA1F40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FB6-481A-B820-B154BA1F40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Munka1!$A$2:$A$5</c:f>
              <c:strCache>
                <c:ptCount val="4"/>
                <c:pt idx="0">
                  <c:v>1. alhálózat</c:v>
                </c:pt>
                <c:pt idx="1">
                  <c:v>2. alhálózat</c:v>
                </c:pt>
                <c:pt idx="2">
                  <c:v>3. alhálózat</c:v>
                </c:pt>
                <c:pt idx="3">
                  <c:v>4. alhálózat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FB6-481A-B820-B154BA1F408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0.39801</cdr:x>
      <cdr:y>0.81997</cdr:y>
    </cdr:from>
    <cdr:to>
      <cdr:x>0.50694</cdr:x>
      <cdr:y>0.91332</cdr:y>
    </cdr:to>
    <cdr:sp macro="" textlink="">
      <cdr:nvSpPr>
        <cdr:cNvPr id="2" name="Szövegdoboz 7"/>
        <cdr:cNvSpPr txBox="1"/>
      </cdr:nvSpPr>
      <cdr:spPr>
        <a:xfrm xmlns:a="http://schemas.openxmlformats.org/drawingml/2006/main">
          <a:off x="2051180" y="3243945"/>
          <a:ext cx="56139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hu-H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u-HU" dirty="0">
              <a:solidFill>
                <a:srgbClr val="00B050"/>
              </a:solidFill>
            </a:rPr>
            <a:t>128</a:t>
          </a:r>
        </a:p>
      </cdr:txBody>
    </cdr:sp>
  </cdr:relSizeAnchor>
  <cdr:relSizeAnchor xmlns:cdr="http://schemas.openxmlformats.org/drawingml/2006/chartDrawing">
    <cdr:from>
      <cdr:x>0.10139</cdr:x>
      <cdr:y>0.45263</cdr:y>
    </cdr:from>
    <cdr:to>
      <cdr:x>0.21726</cdr:x>
      <cdr:y>0.54599</cdr:y>
    </cdr:to>
    <cdr:sp macro="" textlink="">
      <cdr:nvSpPr>
        <cdr:cNvPr id="3" name="Szövegdoboz 8"/>
        <cdr:cNvSpPr txBox="1"/>
      </cdr:nvSpPr>
      <cdr:spPr>
        <a:xfrm xmlns:a="http://schemas.openxmlformats.org/drawingml/2006/main">
          <a:off x="522515" y="1790696"/>
          <a:ext cx="59715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hu-H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u-HU" dirty="0">
              <a:solidFill>
                <a:srgbClr val="FF0000"/>
              </a:solidFill>
            </a:rPr>
            <a:t>191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0.39801</cdr:x>
      <cdr:y>0.81997</cdr:y>
    </cdr:from>
    <cdr:to>
      <cdr:x>0.50694</cdr:x>
      <cdr:y>0.91332</cdr:y>
    </cdr:to>
    <cdr:sp macro="" textlink="">
      <cdr:nvSpPr>
        <cdr:cNvPr id="2" name="Szövegdoboz 7"/>
        <cdr:cNvSpPr txBox="1"/>
      </cdr:nvSpPr>
      <cdr:spPr>
        <a:xfrm xmlns:a="http://schemas.openxmlformats.org/drawingml/2006/main">
          <a:off x="2051180" y="3243945"/>
          <a:ext cx="56139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hu-H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u-HU" dirty="0">
              <a:solidFill>
                <a:srgbClr val="00B050"/>
              </a:solidFill>
            </a:rPr>
            <a:t>128</a:t>
          </a:r>
        </a:p>
      </cdr:txBody>
    </cdr:sp>
  </cdr:relSizeAnchor>
  <cdr:relSizeAnchor xmlns:cdr="http://schemas.openxmlformats.org/drawingml/2006/chartDrawing">
    <cdr:from>
      <cdr:x>0.10139</cdr:x>
      <cdr:y>0.45263</cdr:y>
    </cdr:from>
    <cdr:to>
      <cdr:x>0.21726</cdr:x>
      <cdr:y>0.54599</cdr:y>
    </cdr:to>
    <cdr:sp macro="" textlink="">
      <cdr:nvSpPr>
        <cdr:cNvPr id="3" name="Szövegdoboz 8"/>
        <cdr:cNvSpPr txBox="1"/>
      </cdr:nvSpPr>
      <cdr:spPr>
        <a:xfrm xmlns:a="http://schemas.openxmlformats.org/drawingml/2006/main">
          <a:off x="522515" y="1790696"/>
          <a:ext cx="59715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hu-H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u-HU" dirty="0">
              <a:solidFill>
                <a:srgbClr val="FF0000"/>
              </a:solidFill>
            </a:rPr>
            <a:t>191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E89-3CFF-433B-AA32-4C2C1A8E6FD7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C825-3AAF-4A16-B142-D3D0598FDA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815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E89-3CFF-433B-AA32-4C2C1A8E6FD7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C825-3AAF-4A16-B142-D3D0598FDA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965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E89-3CFF-433B-AA32-4C2C1A8E6FD7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C825-3AAF-4A16-B142-D3D0598FDA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086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E89-3CFF-433B-AA32-4C2C1A8E6FD7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C825-3AAF-4A16-B142-D3D0598FDA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110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E89-3CFF-433B-AA32-4C2C1A8E6FD7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C825-3AAF-4A16-B142-D3D0598FDA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209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E89-3CFF-433B-AA32-4C2C1A8E6FD7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C825-3AAF-4A16-B142-D3D0598FDA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56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E89-3CFF-433B-AA32-4C2C1A8E6FD7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C825-3AAF-4A16-B142-D3D0598FDA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714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E89-3CFF-433B-AA32-4C2C1A8E6FD7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C825-3AAF-4A16-B142-D3D0598FDA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53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E89-3CFF-433B-AA32-4C2C1A8E6FD7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C825-3AAF-4A16-B142-D3D0598FDA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277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E89-3CFF-433B-AA32-4C2C1A8E6FD7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C825-3AAF-4A16-B142-D3D0598FDA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29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E89-3CFF-433B-AA32-4C2C1A8E6FD7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C825-3AAF-4A16-B142-D3D0598FDA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924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5E89-3CFF-433B-AA32-4C2C1A8E6FD7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C825-3AAF-4A16-B142-D3D0598FDA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42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Alhálózatokra bontás</a:t>
            </a:r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252857" cy="2472191"/>
          </a:xfrm>
        </p:spPr>
        <p:txBody>
          <a:bodyPr>
            <a:noAutofit/>
          </a:bodyPr>
          <a:lstStyle/>
          <a:p>
            <a:r>
              <a:rPr lang="hu-HU" sz="1800" dirty="0"/>
              <a:t>IPv4 címek esetén</a:t>
            </a:r>
          </a:p>
          <a:p>
            <a:endParaRPr lang="hu-HU" sz="1800" dirty="0"/>
          </a:p>
          <a:p>
            <a:pPr algn="l" defTabSz="909638">
              <a:tabLst>
                <a:tab pos="1790700" algn="ctr"/>
                <a:tab pos="2332038" algn="ctr"/>
                <a:tab pos="2873375" algn="ctr"/>
                <a:tab pos="3405188" algn="ctr"/>
                <a:tab pos="3946525" algn="ctr"/>
                <a:tab pos="4487863" algn="ctr"/>
                <a:tab pos="5019675" algn="ctr"/>
                <a:tab pos="5561013" algn="ctr"/>
              </a:tabLst>
            </a:pPr>
            <a:r>
              <a:rPr lang="hu-HU" sz="1800" dirty="0"/>
              <a:t>Bináris oktett: 	1 	1	 0	 0	 0	 0	 0	 1</a:t>
            </a:r>
          </a:p>
          <a:p>
            <a:pPr lvl="1" algn="l" defTabSz="909638">
              <a:tabLst>
                <a:tab pos="1790700" algn="ctr"/>
                <a:tab pos="2332038" algn="ctr"/>
                <a:tab pos="2873375" algn="ctr"/>
                <a:tab pos="3405188" algn="ctr"/>
                <a:tab pos="3946525" algn="ctr"/>
                <a:tab pos="4487863" algn="ctr"/>
                <a:tab pos="5019675" algn="ctr"/>
                <a:tab pos="5561013" algn="ctr"/>
              </a:tabLst>
            </a:pPr>
            <a:r>
              <a:rPr lang="hu-HU" sz="1600" dirty="0"/>
              <a:t>	</a:t>
            </a:r>
            <a:r>
              <a:rPr lang="hu-HU" sz="1600" dirty="0">
                <a:solidFill>
                  <a:srgbClr val="00B050"/>
                </a:solidFill>
              </a:rPr>
              <a:t> 2</a:t>
            </a:r>
            <a:r>
              <a:rPr lang="hu-HU" sz="1600" baseline="30000" dirty="0">
                <a:solidFill>
                  <a:srgbClr val="00B050"/>
                </a:solidFill>
              </a:rPr>
              <a:t>7	</a:t>
            </a:r>
            <a:r>
              <a:rPr lang="hu-HU" sz="1600" dirty="0">
                <a:solidFill>
                  <a:srgbClr val="00B050"/>
                </a:solidFill>
              </a:rPr>
              <a:t> 2</a:t>
            </a:r>
            <a:r>
              <a:rPr lang="hu-HU" sz="1600" baseline="30000" dirty="0">
                <a:solidFill>
                  <a:srgbClr val="00B050"/>
                </a:solidFill>
              </a:rPr>
              <a:t>6	</a:t>
            </a:r>
            <a:r>
              <a:rPr lang="hu-HU" sz="1600" dirty="0">
                <a:solidFill>
                  <a:srgbClr val="00B050"/>
                </a:solidFill>
              </a:rPr>
              <a:t> 2</a:t>
            </a:r>
            <a:r>
              <a:rPr lang="hu-HU" sz="1600" baseline="30000" dirty="0">
                <a:solidFill>
                  <a:srgbClr val="00B050"/>
                </a:solidFill>
              </a:rPr>
              <a:t>5	</a:t>
            </a:r>
            <a:r>
              <a:rPr lang="hu-HU" sz="1600" dirty="0">
                <a:solidFill>
                  <a:srgbClr val="00B050"/>
                </a:solidFill>
              </a:rPr>
              <a:t> 2</a:t>
            </a:r>
            <a:r>
              <a:rPr lang="hu-HU" sz="1600" baseline="30000" dirty="0">
                <a:solidFill>
                  <a:srgbClr val="00B050"/>
                </a:solidFill>
              </a:rPr>
              <a:t>4	</a:t>
            </a:r>
            <a:r>
              <a:rPr lang="hu-HU" sz="1600" dirty="0">
                <a:solidFill>
                  <a:srgbClr val="00B050"/>
                </a:solidFill>
              </a:rPr>
              <a:t> 2</a:t>
            </a:r>
            <a:r>
              <a:rPr lang="hu-HU" sz="1600" baseline="30000" dirty="0">
                <a:solidFill>
                  <a:srgbClr val="00B050"/>
                </a:solidFill>
              </a:rPr>
              <a:t>3	</a:t>
            </a:r>
            <a:r>
              <a:rPr lang="hu-HU" sz="1600" dirty="0">
                <a:solidFill>
                  <a:srgbClr val="00B050"/>
                </a:solidFill>
              </a:rPr>
              <a:t> 2</a:t>
            </a:r>
            <a:r>
              <a:rPr lang="hu-HU" sz="1600" baseline="30000" dirty="0">
                <a:solidFill>
                  <a:srgbClr val="00B050"/>
                </a:solidFill>
              </a:rPr>
              <a:t>2	</a:t>
            </a:r>
            <a:r>
              <a:rPr lang="hu-HU" sz="1600" dirty="0">
                <a:solidFill>
                  <a:srgbClr val="00B050"/>
                </a:solidFill>
              </a:rPr>
              <a:t> 2</a:t>
            </a:r>
            <a:r>
              <a:rPr lang="hu-HU" sz="1600" baseline="30000" dirty="0">
                <a:solidFill>
                  <a:srgbClr val="00B050"/>
                </a:solidFill>
              </a:rPr>
              <a:t>1</a:t>
            </a:r>
            <a:r>
              <a:rPr lang="hu-HU" sz="1600" dirty="0">
                <a:solidFill>
                  <a:srgbClr val="00B050"/>
                </a:solidFill>
              </a:rPr>
              <a:t>	2</a:t>
            </a:r>
            <a:r>
              <a:rPr lang="hu-HU" sz="1600" baseline="30000" dirty="0">
                <a:solidFill>
                  <a:srgbClr val="00B050"/>
                </a:solidFill>
              </a:rPr>
              <a:t>0</a:t>
            </a:r>
          </a:p>
          <a:p>
            <a:pPr algn="l" defTabSz="909638">
              <a:tabLst>
                <a:tab pos="1790700" algn="ctr"/>
                <a:tab pos="2332038" algn="ctr"/>
                <a:tab pos="2873375" algn="ctr"/>
                <a:tab pos="3405188" algn="ctr"/>
                <a:tab pos="3946525" algn="ctr"/>
                <a:tab pos="4487863" algn="ctr"/>
                <a:tab pos="5019675" algn="ctr"/>
                <a:tab pos="5561013" algn="ctr"/>
              </a:tabLst>
            </a:pPr>
            <a:r>
              <a:rPr lang="hu-HU" sz="1800" baseline="30000" dirty="0"/>
              <a:t>	</a:t>
            </a:r>
            <a:r>
              <a:rPr lang="hu-HU" sz="1800" dirty="0"/>
              <a:t>128	 64	 32	 16	 8 	4	 2	 1</a:t>
            </a:r>
          </a:p>
          <a:p>
            <a:pPr algn="l" defTabSz="909638">
              <a:tabLst>
                <a:tab pos="1790700" algn="ctr"/>
                <a:tab pos="2332038" algn="ctr"/>
                <a:tab pos="2873375" algn="ctr"/>
                <a:tab pos="3405188" algn="ctr"/>
                <a:tab pos="3946525" algn="ctr"/>
                <a:tab pos="4487863" algn="ctr"/>
                <a:tab pos="5019675" algn="ctr"/>
                <a:tab pos="5561013" algn="ctr"/>
                <a:tab pos="5915025" algn="l"/>
              </a:tabLst>
            </a:pPr>
            <a:r>
              <a:rPr lang="hu-HU" sz="1800" dirty="0"/>
              <a:t>	</a:t>
            </a:r>
            <a:r>
              <a:rPr lang="hu-HU" sz="1800" dirty="0">
                <a:solidFill>
                  <a:srgbClr val="FF0000"/>
                </a:solidFill>
              </a:rPr>
              <a:t>128 	+64	+0	+0	+0	+0	+0	+1	 = 193</a:t>
            </a:r>
          </a:p>
        </p:txBody>
      </p:sp>
    </p:spTree>
    <p:extLst>
      <p:ext uri="{BB962C8B-B14F-4D97-AF65-F5344CB8AC3E}">
        <p14:creationId xmlns:p14="http://schemas.microsoft.com/office/powerpoint/2010/main" val="315328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VLSM példa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Géppark külön hálózatainak címigénye: 20db </a:t>
            </a:r>
            <a:r>
              <a:rPr lang="hu-HU" dirty="0" err="1"/>
              <a:t>host</a:t>
            </a:r>
            <a:r>
              <a:rPr lang="hu-HU" dirty="0"/>
              <a:t>, 80db, 42db, 11db</a:t>
            </a:r>
          </a:p>
          <a:p>
            <a:r>
              <a:rPr lang="hu-HU" dirty="0"/>
              <a:t>IP tartomány: </a:t>
            </a:r>
            <a:r>
              <a:rPr lang="hu-HU" b="1" dirty="0">
                <a:solidFill>
                  <a:srgbClr val="00B050"/>
                </a:solidFill>
              </a:rPr>
              <a:t>1.1.1.0 /24 </a:t>
            </a:r>
            <a:r>
              <a:rPr lang="hu-HU" dirty="0"/>
              <a:t>(254 kiosztható cím) </a:t>
            </a:r>
            <a:r>
              <a:rPr lang="hu-HU" dirty="0">
                <a:solidFill>
                  <a:srgbClr val="00B050"/>
                </a:solidFill>
              </a:rPr>
              <a:t>80+42+20+11=153 </a:t>
            </a:r>
          </a:p>
          <a:p>
            <a:r>
              <a:rPr lang="hu-HU" dirty="0"/>
              <a:t>Csökkenő sorrend és alhálózat méretének meghatározása</a:t>
            </a:r>
          </a:p>
          <a:p>
            <a:r>
              <a:rPr lang="hu-HU" dirty="0"/>
              <a:t>80 </a:t>
            </a:r>
            <a:r>
              <a:rPr lang="hu-HU" sz="2400" i="1" dirty="0">
                <a:solidFill>
                  <a:srgbClr val="00B050"/>
                </a:solidFill>
              </a:rPr>
              <a:t>hány bit kell 80-ig elszámolni</a:t>
            </a:r>
            <a:r>
              <a:rPr lang="hu-HU" dirty="0"/>
              <a:t> 7 (0-127) /24 = 8 állomásbit, </a:t>
            </a:r>
            <a:r>
              <a:rPr lang="hu-HU" dirty="0">
                <a:solidFill>
                  <a:srgbClr val="FF0000"/>
                </a:solidFill>
              </a:rPr>
              <a:t>7 kell -&gt; /25</a:t>
            </a:r>
          </a:p>
          <a:p>
            <a:pPr lvl="1"/>
            <a:r>
              <a:rPr lang="hu-HU" dirty="0">
                <a:solidFill>
                  <a:srgbClr val="FF0000"/>
                </a:solidFill>
              </a:rPr>
              <a:t>Hálózati cím: 1.1.1.0 /25    1.1.1.0-1.1.1.127  </a:t>
            </a:r>
            <a:r>
              <a:rPr lang="hu-HU" dirty="0">
                <a:solidFill>
                  <a:srgbClr val="0070C0"/>
                </a:solidFill>
              </a:rPr>
              <a:t>következő hálózati cím: 1.1.1.128</a:t>
            </a:r>
          </a:p>
          <a:p>
            <a:r>
              <a:rPr lang="hu-HU" dirty="0"/>
              <a:t>42 </a:t>
            </a:r>
            <a:r>
              <a:rPr lang="hu-HU" dirty="0">
                <a:solidFill>
                  <a:srgbClr val="00B050"/>
                </a:solidFill>
              </a:rPr>
              <a:t>6 bit (0-64) </a:t>
            </a:r>
            <a:r>
              <a:rPr lang="hu-HU" dirty="0">
                <a:solidFill>
                  <a:srgbClr val="FF0000"/>
                </a:solidFill>
              </a:rPr>
              <a:t>/26</a:t>
            </a:r>
          </a:p>
          <a:p>
            <a:pPr lvl="1"/>
            <a:r>
              <a:rPr lang="hu-HU" dirty="0">
                <a:solidFill>
                  <a:srgbClr val="FF0000"/>
                </a:solidFill>
              </a:rPr>
              <a:t>Hálózati cím: 1.1.1.128 /26   1.1.1.128-1.1.1.191 </a:t>
            </a:r>
            <a:r>
              <a:rPr lang="hu-HU" dirty="0">
                <a:solidFill>
                  <a:srgbClr val="0070C0"/>
                </a:solidFill>
              </a:rPr>
              <a:t>köv. hálózati cím: 1.1.1.192</a:t>
            </a:r>
            <a:endParaRPr lang="hu-HU" dirty="0">
              <a:solidFill>
                <a:srgbClr val="FF0000"/>
              </a:solidFill>
            </a:endParaRPr>
          </a:p>
          <a:p>
            <a:r>
              <a:rPr lang="hu-HU" dirty="0"/>
              <a:t>20 </a:t>
            </a:r>
            <a:r>
              <a:rPr lang="hu-HU" dirty="0">
                <a:solidFill>
                  <a:srgbClr val="00B050"/>
                </a:solidFill>
              </a:rPr>
              <a:t>5 bit (0-32) </a:t>
            </a:r>
            <a:r>
              <a:rPr lang="hu-HU" dirty="0">
                <a:solidFill>
                  <a:srgbClr val="FF0000"/>
                </a:solidFill>
              </a:rPr>
              <a:t>/27</a:t>
            </a:r>
          </a:p>
          <a:p>
            <a:pPr lvl="1"/>
            <a:r>
              <a:rPr lang="hu-HU" dirty="0">
                <a:solidFill>
                  <a:srgbClr val="FF0000"/>
                </a:solidFill>
              </a:rPr>
              <a:t>Hálózati cím: 1.1.1.192 /27   1.1.1.192-1.1.1.223 </a:t>
            </a:r>
            <a:r>
              <a:rPr lang="hu-HU" dirty="0">
                <a:solidFill>
                  <a:srgbClr val="0070C0"/>
                </a:solidFill>
              </a:rPr>
              <a:t>köv. hálózati cím: 1.1.1.224</a:t>
            </a:r>
            <a:endParaRPr lang="hu-HU" dirty="0">
              <a:solidFill>
                <a:srgbClr val="FF0000"/>
              </a:solidFill>
            </a:endParaRPr>
          </a:p>
          <a:p>
            <a:r>
              <a:rPr lang="hu-HU" dirty="0"/>
              <a:t>11 </a:t>
            </a:r>
            <a:r>
              <a:rPr lang="hu-HU" dirty="0">
                <a:solidFill>
                  <a:srgbClr val="00B050"/>
                </a:solidFill>
              </a:rPr>
              <a:t>4 bit (0-16) </a:t>
            </a:r>
            <a:r>
              <a:rPr lang="hu-HU" dirty="0">
                <a:solidFill>
                  <a:srgbClr val="FF0000"/>
                </a:solidFill>
              </a:rPr>
              <a:t>/28</a:t>
            </a:r>
          </a:p>
          <a:p>
            <a:pPr lvl="1"/>
            <a:r>
              <a:rPr lang="hu-HU" dirty="0">
                <a:solidFill>
                  <a:srgbClr val="FF0000"/>
                </a:solidFill>
              </a:rPr>
              <a:t>Hálózati cím: 1.1.1.224 /28   1.1.1.224-1.1.1.239 </a:t>
            </a:r>
            <a:r>
              <a:rPr lang="hu-HU" dirty="0">
                <a:solidFill>
                  <a:srgbClr val="0070C0"/>
                </a:solidFill>
              </a:rPr>
              <a:t>köv. hálózati cím: 1.1.1.240</a:t>
            </a:r>
            <a:endParaRPr lang="hu-HU" dirty="0">
              <a:solidFill>
                <a:srgbClr val="FF0000"/>
              </a:solidFill>
            </a:endParaRPr>
          </a:p>
          <a:p>
            <a:endParaRPr lang="hu-HU" dirty="0"/>
          </a:p>
        </p:txBody>
      </p:sp>
      <p:cxnSp>
        <p:nvCxnSpPr>
          <p:cNvPr id="5" name="Egyenes összekötő nyíllal 4"/>
          <p:cNvCxnSpPr/>
          <p:nvPr/>
        </p:nvCxnSpPr>
        <p:spPr>
          <a:xfrm flipH="1">
            <a:off x="4068147" y="3685592"/>
            <a:ext cx="5663682" cy="391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5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838200" y="1884521"/>
            <a:ext cx="9208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IP cím: 192.168.10.0 /24</a:t>
            </a:r>
          </a:p>
          <a:p>
            <a:r>
              <a:rPr lang="hu-HU" dirty="0"/>
              <a:t>Hálózati cím: 192.168.10.0</a:t>
            </a:r>
          </a:p>
          <a:p>
            <a:r>
              <a:rPr lang="hu-HU" dirty="0"/>
              <a:t>Alhálózati maszk (/24): 255.255.255.0</a:t>
            </a:r>
          </a:p>
          <a:p>
            <a:endParaRPr lang="hu-HU" dirty="0"/>
          </a:p>
          <a:p>
            <a:r>
              <a:rPr lang="hu-HU" dirty="0"/>
              <a:t>H. cím: </a:t>
            </a:r>
            <a:r>
              <a:rPr lang="hu-HU" dirty="0">
                <a:solidFill>
                  <a:srgbClr val="FF0000"/>
                </a:solidFill>
              </a:rPr>
              <a:t>11000000.10101000.00001010</a:t>
            </a:r>
            <a:r>
              <a:rPr lang="hu-HU" dirty="0"/>
              <a:t>.</a:t>
            </a:r>
            <a:r>
              <a:rPr lang="hu-HU" dirty="0">
                <a:solidFill>
                  <a:srgbClr val="00B050"/>
                </a:solidFill>
              </a:rPr>
              <a:t>00000000</a:t>
            </a:r>
          </a:p>
          <a:p>
            <a:r>
              <a:rPr lang="hu-HU" dirty="0"/>
              <a:t>Maszk: 11111111.11111111.11111111.00000000</a:t>
            </a:r>
          </a:p>
          <a:p>
            <a:r>
              <a:rPr lang="hu-HU" dirty="0">
                <a:solidFill>
                  <a:srgbClr val="FF0000"/>
                </a:solidFill>
              </a:rPr>
              <a:t>Hálózat azonosító bitek</a:t>
            </a:r>
            <a:r>
              <a:rPr lang="hu-HU" dirty="0"/>
              <a:t>	</a:t>
            </a:r>
            <a:r>
              <a:rPr lang="hu-HU" dirty="0">
                <a:solidFill>
                  <a:srgbClr val="00B050"/>
                </a:solidFill>
              </a:rPr>
              <a:t>állomásazonosító bitek</a:t>
            </a:r>
          </a:p>
          <a:p>
            <a:endParaRPr lang="hu-HU" dirty="0"/>
          </a:p>
          <a:p>
            <a:r>
              <a:rPr lang="hu-HU" b="1" dirty="0"/>
              <a:t>8 biten 0-255 értékek</a:t>
            </a:r>
          </a:p>
          <a:p>
            <a:r>
              <a:rPr lang="hu-HU" dirty="0">
                <a:solidFill>
                  <a:srgbClr val="FF0000"/>
                </a:solidFill>
              </a:rPr>
              <a:t>Első cím: Hálózati cím </a:t>
            </a:r>
            <a:r>
              <a:rPr lang="hu-HU" dirty="0"/>
              <a:t>	192.168.10.0</a:t>
            </a:r>
          </a:p>
          <a:p>
            <a:r>
              <a:rPr lang="hu-HU" dirty="0"/>
              <a:t>Első kiosztható cím: 	192.168.10.1  </a:t>
            </a:r>
            <a:r>
              <a:rPr lang="hu-HU" dirty="0">
                <a:solidFill>
                  <a:srgbClr val="00B050"/>
                </a:solidFill>
              </a:rPr>
              <a:t>/Hálózati cím +1</a:t>
            </a:r>
          </a:p>
          <a:p>
            <a:r>
              <a:rPr lang="hu-HU" dirty="0">
                <a:solidFill>
                  <a:srgbClr val="FF0000"/>
                </a:solidFill>
              </a:rPr>
              <a:t>Utolsó cím: Szórási cím</a:t>
            </a:r>
            <a:r>
              <a:rPr lang="hu-HU" dirty="0"/>
              <a:t>	192.168.10.255 </a:t>
            </a:r>
            <a:r>
              <a:rPr lang="hu-HU" dirty="0">
                <a:solidFill>
                  <a:srgbClr val="00B050"/>
                </a:solidFill>
              </a:rPr>
              <a:t>/Ha az összes állomásbit 1-es</a:t>
            </a:r>
          </a:p>
          <a:p>
            <a:r>
              <a:rPr lang="hu-HU" dirty="0"/>
              <a:t>Utolsó kiosztható cím:	192.168.10.254 </a:t>
            </a:r>
            <a:r>
              <a:rPr lang="hu-HU" dirty="0">
                <a:solidFill>
                  <a:srgbClr val="00B050"/>
                </a:solidFill>
              </a:rPr>
              <a:t>/szórási cím -1</a:t>
            </a:r>
          </a:p>
          <a:p>
            <a:endParaRPr lang="hu-HU" dirty="0">
              <a:solidFill>
                <a:srgbClr val="00B050"/>
              </a:solidFill>
            </a:endParaRPr>
          </a:p>
          <a:p>
            <a:r>
              <a:rPr lang="hu-HU" dirty="0">
                <a:solidFill>
                  <a:srgbClr val="FF0000"/>
                </a:solidFill>
              </a:rPr>
              <a:t>0-255 -&gt; 256 különböző érték (0 is számít)</a:t>
            </a:r>
            <a:endParaRPr lang="hu-HU" dirty="0">
              <a:solidFill>
                <a:srgbClr val="00B050"/>
              </a:solidFill>
            </a:endParaRPr>
          </a:p>
          <a:p>
            <a:r>
              <a:rPr lang="hu-HU" dirty="0">
                <a:solidFill>
                  <a:srgbClr val="FF0000"/>
                </a:solidFill>
              </a:rPr>
              <a:t>Állomásoknak kiosztható címek száma = állomásbiteken ábrázolható értékek SZÁMA-2 </a:t>
            </a:r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felépítése</a:t>
            </a:r>
          </a:p>
        </p:txBody>
      </p:sp>
    </p:spTree>
    <p:extLst>
      <p:ext uri="{BB962C8B-B14F-4D97-AF65-F5344CB8AC3E}">
        <p14:creationId xmlns:p14="http://schemas.microsoft.com/office/powerpoint/2010/main" val="128012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tartományok (példák)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3676650" algn="l"/>
              </a:tabLst>
            </a:pPr>
            <a:r>
              <a:rPr lang="hu-HU" sz="3600" dirty="0"/>
              <a:t>10.10.10.128 /25</a:t>
            </a:r>
          </a:p>
          <a:p>
            <a:pPr marL="0" indent="0">
              <a:buNone/>
              <a:tabLst>
                <a:tab pos="3676650" algn="l"/>
              </a:tabLst>
            </a:pPr>
            <a:r>
              <a:rPr lang="hu-HU" sz="3600" dirty="0">
                <a:solidFill>
                  <a:srgbClr val="FF0000"/>
                </a:solidFill>
              </a:rPr>
              <a:t>00001010. 00001010. 00001010.1</a:t>
            </a:r>
            <a:r>
              <a:rPr lang="hu-HU" sz="3600" dirty="0">
                <a:solidFill>
                  <a:srgbClr val="00B050"/>
                </a:solidFill>
              </a:rPr>
              <a:t>0000000</a:t>
            </a:r>
          </a:p>
          <a:p>
            <a:pPr marL="0" indent="0">
              <a:buNone/>
              <a:tabLst>
                <a:tab pos="3676650" algn="l"/>
                <a:tab pos="6362700" algn="l"/>
              </a:tabLst>
            </a:pPr>
            <a:r>
              <a:rPr lang="hu-HU" sz="3600" dirty="0">
                <a:solidFill>
                  <a:srgbClr val="00B050"/>
                </a:solidFill>
              </a:rPr>
              <a:t>Hálózati cím:	10.10.10.128	0000000</a:t>
            </a:r>
          </a:p>
          <a:p>
            <a:pPr marL="0" indent="0">
              <a:buNone/>
              <a:tabLst>
                <a:tab pos="3676650" algn="l"/>
                <a:tab pos="6362700" algn="l"/>
              </a:tabLst>
            </a:pPr>
            <a:r>
              <a:rPr lang="hu-HU" sz="3600" dirty="0">
                <a:solidFill>
                  <a:srgbClr val="00B050"/>
                </a:solidFill>
              </a:rPr>
              <a:t>Első kiosztható: 	10.10.10.129	0000001</a:t>
            </a:r>
          </a:p>
          <a:p>
            <a:pPr marL="0" indent="0">
              <a:buNone/>
              <a:tabLst>
                <a:tab pos="3676650" algn="l"/>
                <a:tab pos="6362700" algn="l"/>
              </a:tabLst>
            </a:pPr>
            <a:r>
              <a:rPr lang="hu-HU" sz="3600" dirty="0">
                <a:solidFill>
                  <a:srgbClr val="00B050"/>
                </a:solidFill>
              </a:rPr>
              <a:t>Szórási cím:	10.10.10.255	1111111</a:t>
            </a:r>
          </a:p>
          <a:p>
            <a:pPr marL="0" indent="0">
              <a:buNone/>
              <a:tabLst>
                <a:tab pos="3676650" algn="l"/>
                <a:tab pos="6362700" algn="l"/>
              </a:tabLst>
            </a:pPr>
            <a:r>
              <a:rPr lang="hu-HU" sz="3600" dirty="0">
                <a:solidFill>
                  <a:srgbClr val="00B050"/>
                </a:solidFill>
              </a:rPr>
              <a:t>Utolsó kiosztható:	10.10.10.254 	1111110</a:t>
            </a:r>
          </a:p>
          <a:p>
            <a:pPr marL="0" indent="0">
              <a:buNone/>
              <a:tabLst>
                <a:tab pos="3676650" algn="l"/>
                <a:tab pos="6362700" algn="l"/>
              </a:tabLst>
            </a:pPr>
            <a:r>
              <a:rPr lang="hu-HU" sz="3600" dirty="0">
                <a:solidFill>
                  <a:srgbClr val="00B050"/>
                </a:solidFill>
              </a:rPr>
              <a:t>Kiosztható címek száma (7 bit-en): 128-2</a:t>
            </a:r>
          </a:p>
        </p:txBody>
      </p:sp>
    </p:spTree>
    <p:extLst>
      <p:ext uri="{BB962C8B-B14F-4D97-AF65-F5344CB8AC3E}">
        <p14:creationId xmlns:p14="http://schemas.microsoft.com/office/powerpoint/2010/main" val="8204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tartományok (folytatás)</a:t>
            </a:r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3676650" algn="l"/>
              </a:tabLst>
            </a:pPr>
            <a:r>
              <a:rPr lang="hu-HU" sz="3600" dirty="0"/>
              <a:t>10.10.10.32 /28</a:t>
            </a:r>
          </a:p>
          <a:p>
            <a:pPr marL="0" indent="0">
              <a:buNone/>
              <a:tabLst>
                <a:tab pos="3676650" algn="l"/>
              </a:tabLst>
            </a:pPr>
            <a:r>
              <a:rPr lang="hu-HU" sz="3600" dirty="0">
                <a:solidFill>
                  <a:srgbClr val="FF0000"/>
                </a:solidFill>
              </a:rPr>
              <a:t>00001010. 00001010. 00001010.0010</a:t>
            </a:r>
            <a:r>
              <a:rPr lang="hu-HU" sz="3600" dirty="0">
                <a:solidFill>
                  <a:srgbClr val="00B050"/>
                </a:solidFill>
              </a:rPr>
              <a:t>0000</a:t>
            </a:r>
          </a:p>
          <a:p>
            <a:pPr marL="0" indent="0">
              <a:buNone/>
              <a:tabLst>
                <a:tab pos="3676650" algn="l"/>
                <a:tab pos="6997700" algn="l"/>
              </a:tabLst>
            </a:pPr>
            <a:r>
              <a:rPr lang="hu-HU" sz="3600" dirty="0">
                <a:solidFill>
                  <a:srgbClr val="00B050"/>
                </a:solidFill>
              </a:rPr>
              <a:t>Hálózati cím:	10.10.10.32	0000</a:t>
            </a:r>
          </a:p>
          <a:p>
            <a:pPr marL="0" indent="0">
              <a:buNone/>
              <a:tabLst>
                <a:tab pos="3676650" algn="l"/>
                <a:tab pos="6997700" algn="l"/>
              </a:tabLst>
            </a:pPr>
            <a:r>
              <a:rPr lang="hu-HU" sz="3600" dirty="0">
                <a:solidFill>
                  <a:srgbClr val="00B050"/>
                </a:solidFill>
              </a:rPr>
              <a:t>Első kiosztható: 	10.10.10.33	0001</a:t>
            </a:r>
          </a:p>
          <a:p>
            <a:pPr marL="0" indent="0">
              <a:buNone/>
              <a:tabLst>
                <a:tab pos="3676650" algn="l"/>
                <a:tab pos="6997700" algn="l"/>
              </a:tabLst>
            </a:pPr>
            <a:r>
              <a:rPr lang="hu-HU" sz="3600" dirty="0">
                <a:solidFill>
                  <a:srgbClr val="00B050"/>
                </a:solidFill>
              </a:rPr>
              <a:t>Szórási cím:	10.10.10.47	1111</a:t>
            </a:r>
          </a:p>
          <a:p>
            <a:pPr marL="0" indent="0">
              <a:buNone/>
              <a:tabLst>
                <a:tab pos="3676650" algn="l"/>
                <a:tab pos="6997700" algn="l"/>
              </a:tabLst>
            </a:pPr>
            <a:r>
              <a:rPr lang="hu-HU" sz="3600" dirty="0">
                <a:solidFill>
                  <a:srgbClr val="00B050"/>
                </a:solidFill>
              </a:rPr>
              <a:t>Utolsó kiosztható:	10.10.10.46 	1110</a:t>
            </a:r>
          </a:p>
          <a:p>
            <a:pPr marL="0" indent="0">
              <a:buNone/>
              <a:tabLst>
                <a:tab pos="3676650" algn="l"/>
                <a:tab pos="6997700" algn="l"/>
              </a:tabLst>
            </a:pPr>
            <a:r>
              <a:rPr lang="hu-HU" sz="3600" dirty="0">
                <a:solidFill>
                  <a:srgbClr val="00B050"/>
                </a:solidFill>
              </a:rPr>
              <a:t>Kiosztható címek száma (4 bit-en</a:t>
            </a:r>
            <a:r>
              <a:rPr lang="hu-HU" sz="3600">
                <a:solidFill>
                  <a:srgbClr val="00B050"/>
                </a:solidFill>
              </a:rPr>
              <a:t>): 16-2</a:t>
            </a:r>
            <a:endParaRPr lang="hu-HU" sz="3600" dirty="0">
              <a:solidFill>
                <a:srgbClr val="00B050"/>
              </a:solidFill>
            </a:endParaRPr>
          </a:p>
          <a:p>
            <a:pPr marL="0" indent="0">
              <a:buNone/>
              <a:tabLst>
                <a:tab pos="3676650" algn="l"/>
                <a:tab pos="6997700" algn="l"/>
              </a:tabLst>
            </a:pPr>
            <a:endParaRPr lang="hu-HU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8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tartományok (folytatás)</a:t>
            </a:r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040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3676650" algn="l"/>
              </a:tabLst>
            </a:pPr>
            <a:r>
              <a:rPr lang="hu-HU" sz="3600" dirty="0"/>
              <a:t>10.10.10.192 /30 (két </a:t>
            </a:r>
            <a:r>
              <a:rPr lang="hu-HU" sz="3600" dirty="0" err="1"/>
              <a:t>router</a:t>
            </a:r>
            <a:r>
              <a:rPr lang="hu-HU" sz="3600" dirty="0"/>
              <a:t> közötti kapcsolat)</a:t>
            </a:r>
          </a:p>
          <a:p>
            <a:pPr marL="0" indent="0">
              <a:buNone/>
              <a:tabLst>
                <a:tab pos="3676650" algn="l"/>
              </a:tabLst>
            </a:pPr>
            <a:r>
              <a:rPr lang="hu-HU" sz="3600" i="1" dirty="0"/>
              <a:t>Csak ennek a két </a:t>
            </a:r>
            <a:r>
              <a:rPr lang="hu-HU" sz="3600" i="1" dirty="0" err="1"/>
              <a:t>router</a:t>
            </a:r>
            <a:r>
              <a:rPr lang="hu-HU" sz="3600" i="1" dirty="0"/>
              <a:t>-interfésznek kell IP cím</a:t>
            </a:r>
          </a:p>
          <a:p>
            <a:pPr marL="0" indent="0">
              <a:buNone/>
              <a:tabLst>
                <a:tab pos="3676650" algn="l"/>
              </a:tabLst>
            </a:pPr>
            <a:r>
              <a:rPr lang="hu-HU" sz="3600" dirty="0">
                <a:solidFill>
                  <a:srgbClr val="FF0000"/>
                </a:solidFill>
              </a:rPr>
              <a:t>00001010. 00001010. 00001010.110000</a:t>
            </a:r>
            <a:r>
              <a:rPr lang="hu-HU" sz="3600" dirty="0">
                <a:solidFill>
                  <a:srgbClr val="00B050"/>
                </a:solidFill>
              </a:rPr>
              <a:t>00</a:t>
            </a:r>
          </a:p>
          <a:p>
            <a:pPr marL="0" indent="0">
              <a:buNone/>
              <a:tabLst>
                <a:tab pos="3676650" algn="l"/>
                <a:tab pos="6997700" algn="l"/>
              </a:tabLst>
            </a:pPr>
            <a:r>
              <a:rPr lang="hu-HU" sz="3600" dirty="0">
                <a:solidFill>
                  <a:srgbClr val="00B050"/>
                </a:solidFill>
              </a:rPr>
              <a:t>Hálózati cím:	10.10.10.192	0000</a:t>
            </a:r>
          </a:p>
          <a:p>
            <a:pPr marL="0" indent="0">
              <a:buNone/>
              <a:tabLst>
                <a:tab pos="3676650" algn="l"/>
                <a:tab pos="6997700" algn="l"/>
              </a:tabLst>
            </a:pPr>
            <a:r>
              <a:rPr lang="hu-HU" sz="3600" dirty="0">
                <a:solidFill>
                  <a:srgbClr val="00B050"/>
                </a:solidFill>
              </a:rPr>
              <a:t>Első kiosztható: 	10.10.10.193	0001</a:t>
            </a:r>
          </a:p>
          <a:p>
            <a:pPr marL="0" indent="0">
              <a:buNone/>
              <a:tabLst>
                <a:tab pos="3676650" algn="l"/>
                <a:tab pos="6997700" algn="l"/>
              </a:tabLst>
            </a:pPr>
            <a:r>
              <a:rPr lang="hu-HU" sz="3600" dirty="0">
                <a:solidFill>
                  <a:srgbClr val="00B050"/>
                </a:solidFill>
              </a:rPr>
              <a:t>Szórási cím:	10.10.10.195	1111</a:t>
            </a:r>
          </a:p>
          <a:p>
            <a:pPr marL="0" indent="0">
              <a:buNone/>
              <a:tabLst>
                <a:tab pos="3676650" algn="l"/>
                <a:tab pos="6997700" algn="l"/>
              </a:tabLst>
            </a:pPr>
            <a:r>
              <a:rPr lang="hu-HU" sz="3600" dirty="0">
                <a:solidFill>
                  <a:srgbClr val="00B050"/>
                </a:solidFill>
              </a:rPr>
              <a:t>Utolsó kiosztható:	10.10.10.194	1110</a:t>
            </a:r>
          </a:p>
          <a:p>
            <a:pPr marL="0" indent="0">
              <a:buNone/>
              <a:tabLst>
                <a:tab pos="3676650" algn="l"/>
                <a:tab pos="6997700" algn="l"/>
              </a:tabLst>
            </a:pPr>
            <a:r>
              <a:rPr lang="hu-HU" sz="3600" dirty="0">
                <a:solidFill>
                  <a:srgbClr val="00B050"/>
                </a:solidFill>
              </a:rPr>
              <a:t>Kiosztható címek száma (2 bit-en): 4-2</a:t>
            </a:r>
          </a:p>
        </p:txBody>
      </p:sp>
    </p:spTree>
    <p:extLst>
      <p:ext uri="{BB962C8B-B14F-4D97-AF65-F5344CB8AC3E}">
        <p14:creationId xmlns:p14="http://schemas.microsoft.com/office/powerpoint/2010/main" val="233572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Alhálózatok kialakítása (módszerek)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FLSM (Fixed </a:t>
            </a:r>
            <a:r>
              <a:rPr lang="hu-HU" dirty="0" err="1"/>
              <a:t>length</a:t>
            </a:r>
            <a:r>
              <a:rPr lang="hu-HU" dirty="0"/>
              <a:t> </a:t>
            </a:r>
            <a:r>
              <a:rPr lang="hu-HU" dirty="0" err="1"/>
              <a:t>subnet</a:t>
            </a:r>
            <a:r>
              <a:rPr lang="hu-HU" dirty="0"/>
              <a:t> </a:t>
            </a:r>
            <a:r>
              <a:rPr lang="hu-HU" dirty="0" err="1"/>
              <a:t>mask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Egyenlő méretű részekre osztjuk fel</a:t>
            </a:r>
          </a:p>
          <a:p>
            <a:pPr lvl="1"/>
            <a:r>
              <a:rPr lang="hu-HU" dirty="0">
                <a:solidFill>
                  <a:srgbClr val="00B0F0"/>
                </a:solidFill>
              </a:rPr>
              <a:t>1. </a:t>
            </a:r>
            <a:r>
              <a:rPr lang="hu-HU" dirty="0" err="1">
                <a:solidFill>
                  <a:srgbClr val="00B0F0"/>
                </a:solidFill>
              </a:rPr>
              <a:t>alh</a:t>
            </a:r>
            <a:r>
              <a:rPr lang="hu-HU" dirty="0">
                <a:solidFill>
                  <a:srgbClr val="00B0F0"/>
                </a:solidFill>
              </a:rPr>
              <a:t>: 10.10.10.0 /26 (62 állomáscím)</a:t>
            </a:r>
          </a:p>
          <a:p>
            <a:pPr lvl="2"/>
            <a:r>
              <a:rPr lang="hu-HU" dirty="0">
                <a:solidFill>
                  <a:srgbClr val="00B0F0"/>
                </a:solidFill>
              </a:rPr>
              <a:t>10.10.10.0-10.10.10.63</a:t>
            </a:r>
          </a:p>
          <a:p>
            <a:pPr lvl="1"/>
            <a:r>
              <a:rPr lang="hu-HU" dirty="0">
                <a:solidFill>
                  <a:schemeClr val="accent2"/>
                </a:solidFill>
              </a:rPr>
              <a:t>2. </a:t>
            </a:r>
            <a:r>
              <a:rPr lang="hu-HU" dirty="0" err="1">
                <a:solidFill>
                  <a:schemeClr val="accent2"/>
                </a:solidFill>
              </a:rPr>
              <a:t>alh</a:t>
            </a:r>
            <a:r>
              <a:rPr lang="hu-HU" dirty="0">
                <a:solidFill>
                  <a:schemeClr val="accent2"/>
                </a:solidFill>
              </a:rPr>
              <a:t>: 10.10.10.0 /26 (62 állomáscím)</a:t>
            </a:r>
          </a:p>
          <a:p>
            <a:pPr lvl="2"/>
            <a:r>
              <a:rPr lang="hu-HU" dirty="0">
                <a:solidFill>
                  <a:schemeClr val="accent2"/>
                </a:solidFill>
              </a:rPr>
              <a:t>10.10.10.64-10.10.10.127</a:t>
            </a:r>
          </a:p>
          <a:p>
            <a:pPr lvl="1"/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alh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: 10.10.10.0 /26 (62 állomáscím)</a:t>
            </a:r>
          </a:p>
          <a:p>
            <a:pPr lvl="2"/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10.10.10.128-10.10.10.191</a:t>
            </a:r>
          </a:p>
          <a:p>
            <a:pPr lvl="1"/>
            <a:r>
              <a:rPr lang="hu-HU" dirty="0">
                <a:solidFill>
                  <a:schemeClr val="accent4"/>
                </a:solidFill>
              </a:rPr>
              <a:t>4. </a:t>
            </a:r>
            <a:r>
              <a:rPr lang="hu-HU" dirty="0" err="1">
                <a:solidFill>
                  <a:schemeClr val="accent4"/>
                </a:solidFill>
              </a:rPr>
              <a:t>alh</a:t>
            </a:r>
            <a:r>
              <a:rPr lang="hu-HU" dirty="0">
                <a:solidFill>
                  <a:schemeClr val="accent4"/>
                </a:solidFill>
              </a:rPr>
              <a:t>: 10.10.10.0 /26 (62 állomáscím)</a:t>
            </a:r>
          </a:p>
          <a:p>
            <a:pPr lvl="2"/>
            <a:r>
              <a:rPr lang="hu-HU" dirty="0">
                <a:solidFill>
                  <a:schemeClr val="accent4"/>
                </a:solidFill>
              </a:rPr>
              <a:t>10.10.10.192-10.10.10.255</a:t>
            </a:r>
          </a:p>
          <a:p>
            <a:pPr marL="914400" lvl="2" indent="0">
              <a:buNone/>
            </a:pPr>
            <a:endParaRPr lang="hu-HU" dirty="0">
              <a:solidFill>
                <a:srgbClr val="00B0F0"/>
              </a:solidFill>
            </a:endParaRPr>
          </a:p>
        </p:txBody>
      </p:sp>
      <p:grpSp>
        <p:nvGrpSpPr>
          <p:cNvPr id="14" name="Csoportba foglalás 13"/>
          <p:cNvGrpSpPr/>
          <p:nvPr/>
        </p:nvGrpSpPr>
        <p:grpSpPr>
          <a:xfrm>
            <a:off x="6130212" y="2034073"/>
            <a:ext cx="5153609" cy="3956181"/>
            <a:chOff x="5850294" y="1996751"/>
            <a:chExt cx="5153609" cy="3956181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365451516"/>
                </p:ext>
              </p:extLst>
            </p:nvPr>
          </p:nvGraphicFramePr>
          <p:xfrm>
            <a:off x="5850294" y="1996751"/>
            <a:ext cx="5153609" cy="39561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Szövegdoboz 7"/>
            <p:cNvSpPr txBox="1"/>
            <p:nvPr/>
          </p:nvSpPr>
          <p:spPr>
            <a:xfrm>
              <a:off x="8462866" y="1996751"/>
              <a:ext cx="335902" cy="382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9884228" y="3418115"/>
              <a:ext cx="444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rgbClr val="FF0000"/>
                  </a:solidFill>
                </a:rPr>
                <a:t>63</a:t>
              </a:r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9884227" y="3787447"/>
              <a:ext cx="444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rgbClr val="00B050"/>
                  </a:solidFill>
                </a:rPr>
                <a:t>64</a:t>
              </a:r>
            </a:p>
          </p:txBody>
        </p:sp>
        <p:sp>
          <p:nvSpPr>
            <p:cNvPr id="11" name="Szövegdoboz 10"/>
            <p:cNvSpPr txBox="1"/>
            <p:nvPr/>
          </p:nvSpPr>
          <p:spPr>
            <a:xfrm>
              <a:off x="8408437" y="5227472"/>
              <a:ext cx="698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rgbClr val="FF0000"/>
                  </a:solidFill>
                </a:rPr>
                <a:t>127</a:t>
              </a:r>
            </a:p>
          </p:txBody>
        </p:sp>
        <p:sp>
          <p:nvSpPr>
            <p:cNvPr id="12" name="Szövegdoboz 11"/>
            <p:cNvSpPr txBox="1"/>
            <p:nvPr/>
          </p:nvSpPr>
          <p:spPr>
            <a:xfrm>
              <a:off x="6372809" y="3411503"/>
              <a:ext cx="553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rgbClr val="00B050"/>
                  </a:solidFill>
                </a:rPr>
                <a:t>192</a:t>
              </a:r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7828385" y="2003363"/>
              <a:ext cx="598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rgbClr val="FF0000"/>
                  </a:solidFill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1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Felosztás példa (2.2.2.32 /28)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55037"/>
            <a:ext cx="10815735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hu-HU" sz="3600" dirty="0">
                <a:solidFill>
                  <a:srgbClr val="FF0000"/>
                </a:solidFill>
              </a:rPr>
              <a:t>00000010. 00000010. 00000010.0010</a:t>
            </a:r>
            <a:r>
              <a:rPr lang="hu-HU" sz="3600" dirty="0">
                <a:solidFill>
                  <a:srgbClr val="00B050"/>
                </a:solidFill>
              </a:rPr>
              <a:t>0000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hu-HU" sz="2000" dirty="0"/>
              <a:t>4 biten ábrázolható számokat kell 4 részre osztani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hu-HU" sz="2000" dirty="0"/>
              <a:t>Az állomásbitekből kölcsönveszünk annyit, hogy 4 különböző hálózatot címezni tudjunk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hu-HU" sz="1800" dirty="0">
                <a:solidFill>
                  <a:srgbClr val="0070C0"/>
                </a:solidFill>
              </a:rPr>
              <a:t>kölcsönvett bitek száma: n, 2</a:t>
            </a:r>
            <a:r>
              <a:rPr lang="hu-HU" sz="1800" baseline="30000" dirty="0">
                <a:solidFill>
                  <a:srgbClr val="0070C0"/>
                </a:solidFill>
              </a:rPr>
              <a:t>n</a:t>
            </a:r>
            <a:r>
              <a:rPr lang="hu-HU" sz="1800" dirty="0">
                <a:solidFill>
                  <a:srgbClr val="0070C0"/>
                </a:solidFill>
              </a:rPr>
              <a:t>=4 alhálózat szükséges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hu-HU" sz="1800" dirty="0"/>
              <a:t>4 különböző érték 2 biten ábrázolható (2</a:t>
            </a:r>
            <a:r>
              <a:rPr lang="hu-HU" sz="1800" baseline="30000" dirty="0"/>
              <a:t>2</a:t>
            </a:r>
            <a:r>
              <a:rPr lang="hu-HU" sz="1800" dirty="0"/>
              <a:t> = 4)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hu-HU" sz="3600" dirty="0">
                <a:solidFill>
                  <a:srgbClr val="FF0000"/>
                </a:solidFill>
              </a:rPr>
              <a:t>00000010. 00000010. 00000010.0010</a:t>
            </a:r>
            <a:r>
              <a:rPr lang="hu-HU" sz="3600" dirty="0">
                <a:solidFill>
                  <a:srgbClr val="0070C0"/>
                </a:solidFill>
              </a:rPr>
              <a:t>00</a:t>
            </a:r>
            <a:r>
              <a:rPr lang="hu-HU" sz="3600" dirty="0">
                <a:solidFill>
                  <a:srgbClr val="00B050"/>
                </a:solidFill>
              </a:rPr>
              <a:t>00 </a:t>
            </a:r>
            <a:r>
              <a:rPr lang="hu-HU" sz="1800" dirty="0">
                <a:solidFill>
                  <a:srgbClr val="0070C0"/>
                </a:solidFill>
              </a:rPr>
              <a:t>/+2 bit hálózati bit lesz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hu-HU" sz="2000" dirty="0">
                <a:solidFill>
                  <a:srgbClr val="0070C0"/>
                </a:solidFill>
              </a:rPr>
              <a:t>Alhálózatok hálózati címei a két bit különböző értékei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1073150" algn="l"/>
                <a:tab pos="1884363" algn="l"/>
              </a:tabLst>
            </a:pPr>
            <a:r>
              <a:rPr lang="hu-HU" sz="1800" dirty="0">
                <a:solidFill>
                  <a:srgbClr val="FF0000"/>
                </a:solidFill>
              </a:rPr>
              <a:t>.0010</a:t>
            </a:r>
            <a:r>
              <a:rPr lang="hu-HU" sz="1800" dirty="0">
                <a:solidFill>
                  <a:srgbClr val="0070C0"/>
                </a:solidFill>
              </a:rPr>
              <a:t>00</a:t>
            </a:r>
            <a:r>
              <a:rPr lang="hu-HU" sz="1800" dirty="0">
                <a:solidFill>
                  <a:srgbClr val="00B050"/>
                </a:solidFill>
              </a:rPr>
              <a:t>00	.32	H: 2.2.2.32 /28	</a:t>
            </a:r>
            <a:r>
              <a:rPr lang="hu-HU" sz="1800" dirty="0" err="1">
                <a:solidFill>
                  <a:srgbClr val="00B050"/>
                </a:solidFill>
              </a:rPr>
              <a:t>Sz</a:t>
            </a:r>
            <a:r>
              <a:rPr lang="hu-HU" sz="1800" dirty="0">
                <a:solidFill>
                  <a:srgbClr val="00B050"/>
                </a:solidFill>
              </a:rPr>
              <a:t>: 2.2.2.35</a:t>
            </a:r>
            <a:endParaRPr lang="hu-HU" sz="18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1073150" algn="l"/>
                <a:tab pos="1884363" algn="l"/>
              </a:tabLst>
            </a:pPr>
            <a:r>
              <a:rPr lang="hu-HU" sz="1800" dirty="0">
                <a:solidFill>
                  <a:srgbClr val="FF0000"/>
                </a:solidFill>
              </a:rPr>
              <a:t>.0010</a:t>
            </a:r>
            <a:r>
              <a:rPr lang="hu-HU" sz="1800" dirty="0">
                <a:solidFill>
                  <a:srgbClr val="0070C0"/>
                </a:solidFill>
              </a:rPr>
              <a:t>01</a:t>
            </a:r>
            <a:r>
              <a:rPr lang="hu-HU" sz="1800" dirty="0">
                <a:solidFill>
                  <a:srgbClr val="00B050"/>
                </a:solidFill>
              </a:rPr>
              <a:t>00	.36	H: 2.2.2.36 /28	</a:t>
            </a:r>
            <a:r>
              <a:rPr lang="hu-HU" sz="1800" dirty="0" err="1">
                <a:solidFill>
                  <a:srgbClr val="00B050"/>
                </a:solidFill>
              </a:rPr>
              <a:t>Sz</a:t>
            </a:r>
            <a:r>
              <a:rPr lang="hu-HU" sz="1800" dirty="0">
                <a:solidFill>
                  <a:srgbClr val="00B050"/>
                </a:solidFill>
              </a:rPr>
              <a:t>: 2.2.2.39</a:t>
            </a:r>
            <a:endParaRPr lang="hu-HU" sz="18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1073150" algn="l"/>
                <a:tab pos="1884363" algn="l"/>
              </a:tabLst>
            </a:pPr>
            <a:r>
              <a:rPr lang="hu-HU" sz="1800" dirty="0">
                <a:solidFill>
                  <a:srgbClr val="FF0000"/>
                </a:solidFill>
              </a:rPr>
              <a:t>.0010</a:t>
            </a:r>
            <a:r>
              <a:rPr lang="hu-HU" sz="1800" dirty="0">
                <a:solidFill>
                  <a:srgbClr val="0070C0"/>
                </a:solidFill>
              </a:rPr>
              <a:t>10</a:t>
            </a:r>
            <a:r>
              <a:rPr lang="hu-HU" sz="1800" dirty="0">
                <a:solidFill>
                  <a:srgbClr val="00B050"/>
                </a:solidFill>
              </a:rPr>
              <a:t>00	.40	H: 2.2.2.40 /28	</a:t>
            </a:r>
            <a:r>
              <a:rPr lang="hu-HU" sz="1800" dirty="0" err="1">
                <a:solidFill>
                  <a:srgbClr val="00B050"/>
                </a:solidFill>
              </a:rPr>
              <a:t>Sz</a:t>
            </a:r>
            <a:r>
              <a:rPr lang="hu-HU" sz="1800" dirty="0">
                <a:solidFill>
                  <a:srgbClr val="00B050"/>
                </a:solidFill>
              </a:rPr>
              <a:t>: 2.2.2.43</a:t>
            </a:r>
            <a:endParaRPr lang="hu-HU" sz="18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1073150" algn="l"/>
                <a:tab pos="1884363" algn="l"/>
              </a:tabLst>
            </a:pPr>
            <a:r>
              <a:rPr lang="hu-HU" sz="1800" dirty="0">
                <a:solidFill>
                  <a:srgbClr val="FF0000"/>
                </a:solidFill>
              </a:rPr>
              <a:t>.0010</a:t>
            </a:r>
            <a:r>
              <a:rPr lang="hu-HU" sz="1800" dirty="0">
                <a:solidFill>
                  <a:srgbClr val="0070C0"/>
                </a:solidFill>
              </a:rPr>
              <a:t>11</a:t>
            </a:r>
            <a:r>
              <a:rPr lang="hu-HU" sz="1800" dirty="0">
                <a:solidFill>
                  <a:srgbClr val="00B050"/>
                </a:solidFill>
              </a:rPr>
              <a:t>00	.44	H: 2.2.2.44 /28	</a:t>
            </a:r>
            <a:r>
              <a:rPr lang="hu-HU" sz="1800" dirty="0" err="1">
                <a:solidFill>
                  <a:srgbClr val="00B050"/>
                </a:solidFill>
              </a:rPr>
              <a:t>Sz</a:t>
            </a:r>
            <a:r>
              <a:rPr lang="hu-HU" sz="1800" dirty="0">
                <a:solidFill>
                  <a:srgbClr val="00B050"/>
                </a:solidFill>
              </a:rPr>
              <a:t>: 2.2.2.47</a:t>
            </a:r>
            <a:endParaRPr lang="hu-HU" sz="18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hu-HU" sz="2000" dirty="0"/>
              <a:t>4 biten 16 különböző érték   16/4= 4 -&gt; alhálózatok állomásszáma 4-2</a:t>
            </a:r>
          </a:p>
        </p:txBody>
      </p:sp>
    </p:spTree>
    <p:extLst>
      <p:ext uri="{BB962C8B-B14F-4D97-AF65-F5344CB8AC3E}">
        <p14:creationId xmlns:p14="http://schemas.microsoft.com/office/powerpoint/2010/main" val="413690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Felosztás példa (1.1.1.0 /24)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55037"/>
            <a:ext cx="10815735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hu-HU" sz="3600" dirty="0">
                <a:solidFill>
                  <a:srgbClr val="FF0000"/>
                </a:solidFill>
              </a:rPr>
              <a:t>00000001. 00000001. 00000001.</a:t>
            </a:r>
            <a:r>
              <a:rPr lang="hu-HU" sz="3600" dirty="0">
                <a:solidFill>
                  <a:srgbClr val="00B050"/>
                </a:solidFill>
              </a:rPr>
              <a:t>00000000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hu-HU" sz="2000" dirty="0"/>
              <a:t>8 biten ábrázolható számokat kell 4 részre osztani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hu-HU" sz="2000" dirty="0"/>
              <a:t>Az állomásbitekből kölcsönveszünk annyit, hogy 4 különböző hálózatot címezni tudjunk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hu-HU" sz="1800" dirty="0">
                <a:solidFill>
                  <a:srgbClr val="0070C0"/>
                </a:solidFill>
              </a:rPr>
              <a:t>kölcsönvett bitek száma: n, 2</a:t>
            </a:r>
            <a:r>
              <a:rPr lang="hu-HU" sz="1800" baseline="30000" dirty="0">
                <a:solidFill>
                  <a:srgbClr val="0070C0"/>
                </a:solidFill>
              </a:rPr>
              <a:t>n</a:t>
            </a:r>
            <a:r>
              <a:rPr lang="hu-HU" sz="1800" dirty="0">
                <a:solidFill>
                  <a:srgbClr val="0070C0"/>
                </a:solidFill>
              </a:rPr>
              <a:t>=4 alhálózat szükséges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hu-HU" sz="1800" dirty="0"/>
              <a:t>4 különböző érték 2 biten ábrázolható (2</a:t>
            </a:r>
            <a:r>
              <a:rPr lang="hu-HU" sz="1800" baseline="30000" dirty="0"/>
              <a:t>2</a:t>
            </a:r>
            <a:r>
              <a:rPr lang="hu-HU" sz="1800" dirty="0"/>
              <a:t> = 4)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hu-HU" sz="3600" dirty="0">
                <a:solidFill>
                  <a:srgbClr val="FF0000"/>
                </a:solidFill>
              </a:rPr>
              <a:t>00000001. 00000001. 00000001.</a:t>
            </a:r>
            <a:r>
              <a:rPr lang="hu-HU" sz="3600" dirty="0">
                <a:solidFill>
                  <a:srgbClr val="0070C0"/>
                </a:solidFill>
              </a:rPr>
              <a:t>00</a:t>
            </a:r>
            <a:r>
              <a:rPr lang="hu-HU" sz="3600" dirty="0">
                <a:solidFill>
                  <a:srgbClr val="00B050"/>
                </a:solidFill>
              </a:rPr>
              <a:t>000000 </a:t>
            </a:r>
            <a:r>
              <a:rPr lang="hu-HU" sz="1800" dirty="0">
                <a:solidFill>
                  <a:srgbClr val="0070C0"/>
                </a:solidFill>
              </a:rPr>
              <a:t>/+2 bit hálózati bit lesz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hu-HU" sz="2000" dirty="0">
                <a:solidFill>
                  <a:srgbClr val="0070C0"/>
                </a:solidFill>
              </a:rPr>
              <a:t>Alhálózatok hálózati címei a két bit különböző értékei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1073150" algn="l"/>
                <a:tab pos="1884363" algn="l"/>
              </a:tabLst>
            </a:pPr>
            <a:r>
              <a:rPr lang="hu-HU" sz="1800" dirty="0">
                <a:solidFill>
                  <a:srgbClr val="FF0000"/>
                </a:solidFill>
              </a:rPr>
              <a:t>.</a:t>
            </a:r>
            <a:r>
              <a:rPr lang="hu-HU" sz="1800" dirty="0">
                <a:solidFill>
                  <a:srgbClr val="0070C0"/>
                </a:solidFill>
              </a:rPr>
              <a:t>00</a:t>
            </a:r>
            <a:r>
              <a:rPr lang="hu-HU" sz="1800" dirty="0">
                <a:solidFill>
                  <a:srgbClr val="00B050"/>
                </a:solidFill>
              </a:rPr>
              <a:t>000000	.32	H: 1.1.1.0 /26	</a:t>
            </a:r>
            <a:r>
              <a:rPr lang="hu-HU" sz="1800" dirty="0" err="1">
                <a:solidFill>
                  <a:srgbClr val="00B050"/>
                </a:solidFill>
              </a:rPr>
              <a:t>Sz</a:t>
            </a:r>
            <a:r>
              <a:rPr lang="hu-HU" sz="1800" dirty="0">
                <a:solidFill>
                  <a:srgbClr val="00B050"/>
                </a:solidFill>
              </a:rPr>
              <a:t>: 1.1.1.63</a:t>
            </a:r>
            <a:endParaRPr lang="hu-HU" sz="18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1073150" algn="l"/>
                <a:tab pos="1884363" algn="l"/>
              </a:tabLst>
            </a:pPr>
            <a:r>
              <a:rPr lang="hu-HU" sz="1800" dirty="0">
                <a:solidFill>
                  <a:srgbClr val="FF0000"/>
                </a:solidFill>
              </a:rPr>
              <a:t>.</a:t>
            </a:r>
            <a:r>
              <a:rPr lang="hu-HU" sz="1800" dirty="0">
                <a:solidFill>
                  <a:srgbClr val="0070C0"/>
                </a:solidFill>
              </a:rPr>
              <a:t>01</a:t>
            </a:r>
            <a:r>
              <a:rPr lang="hu-HU" sz="1800" dirty="0">
                <a:solidFill>
                  <a:srgbClr val="00B050"/>
                </a:solidFill>
              </a:rPr>
              <a:t>000000	.36	H: 1.1.1.64 /26 	</a:t>
            </a:r>
            <a:r>
              <a:rPr lang="hu-HU" sz="1800" dirty="0" err="1">
                <a:solidFill>
                  <a:srgbClr val="00B050"/>
                </a:solidFill>
              </a:rPr>
              <a:t>Sz</a:t>
            </a:r>
            <a:r>
              <a:rPr lang="hu-HU" sz="1800" dirty="0">
                <a:solidFill>
                  <a:srgbClr val="00B050"/>
                </a:solidFill>
              </a:rPr>
              <a:t>: 1.1.1.127</a:t>
            </a:r>
            <a:endParaRPr lang="hu-HU" sz="18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1073150" algn="l"/>
                <a:tab pos="1884363" algn="l"/>
              </a:tabLst>
            </a:pPr>
            <a:r>
              <a:rPr lang="hu-HU" sz="1800" dirty="0">
                <a:solidFill>
                  <a:srgbClr val="FF0000"/>
                </a:solidFill>
              </a:rPr>
              <a:t>.</a:t>
            </a:r>
            <a:r>
              <a:rPr lang="hu-HU" sz="1800" dirty="0">
                <a:solidFill>
                  <a:srgbClr val="0070C0"/>
                </a:solidFill>
              </a:rPr>
              <a:t>10</a:t>
            </a:r>
            <a:r>
              <a:rPr lang="hu-HU" sz="1800" dirty="0">
                <a:solidFill>
                  <a:srgbClr val="00B050"/>
                </a:solidFill>
              </a:rPr>
              <a:t>000000	.40	H: 1.1.1.128 /26 	</a:t>
            </a:r>
            <a:r>
              <a:rPr lang="hu-HU" sz="1800" dirty="0" err="1">
                <a:solidFill>
                  <a:srgbClr val="00B050"/>
                </a:solidFill>
              </a:rPr>
              <a:t>Sz</a:t>
            </a:r>
            <a:r>
              <a:rPr lang="hu-HU" sz="1800" dirty="0">
                <a:solidFill>
                  <a:srgbClr val="00B050"/>
                </a:solidFill>
              </a:rPr>
              <a:t>: 1.1.1.191</a:t>
            </a:r>
            <a:endParaRPr lang="hu-HU" sz="18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1073150" algn="l"/>
                <a:tab pos="1884363" algn="l"/>
              </a:tabLst>
            </a:pPr>
            <a:r>
              <a:rPr lang="hu-HU" sz="1800" dirty="0">
                <a:solidFill>
                  <a:srgbClr val="FF0000"/>
                </a:solidFill>
              </a:rPr>
              <a:t>.</a:t>
            </a:r>
            <a:r>
              <a:rPr lang="hu-HU" sz="1800" dirty="0">
                <a:solidFill>
                  <a:srgbClr val="0070C0"/>
                </a:solidFill>
              </a:rPr>
              <a:t>11</a:t>
            </a:r>
            <a:r>
              <a:rPr lang="hu-HU" sz="1800" dirty="0">
                <a:solidFill>
                  <a:srgbClr val="00B050"/>
                </a:solidFill>
              </a:rPr>
              <a:t>000000	.44	H: 1.1.1.192 /26 	</a:t>
            </a:r>
            <a:r>
              <a:rPr lang="hu-HU" sz="1800" dirty="0" err="1">
                <a:solidFill>
                  <a:srgbClr val="00B050"/>
                </a:solidFill>
              </a:rPr>
              <a:t>Sz</a:t>
            </a:r>
            <a:r>
              <a:rPr lang="hu-HU" sz="1800" dirty="0">
                <a:solidFill>
                  <a:srgbClr val="00B050"/>
                </a:solidFill>
              </a:rPr>
              <a:t>: 1.1.1.255</a:t>
            </a:r>
            <a:endParaRPr lang="hu-HU" sz="18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hu-HU" sz="2000" dirty="0"/>
              <a:t>6 biten 64 különböző érték   256/4= 64 -&gt; alhálózatok állomásszáma 64-2</a:t>
            </a:r>
          </a:p>
        </p:txBody>
      </p:sp>
    </p:spTree>
    <p:extLst>
      <p:ext uri="{BB962C8B-B14F-4D97-AF65-F5344CB8AC3E}">
        <p14:creationId xmlns:p14="http://schemas.microsoft.com/office/powerpoint/2010/main" val="323851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Optimális módszer</a:t>
            </a:r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VLSM (</a:t>
            </a:r>
            <a:r>
              <a:rPr lang="hu-HU" dirty="0" err="1"/>
              <a:t>Variable</a:t>
            </a:r>
            <a:r>
              <a:rPr lang="hu-HU" dirty="0"/>
              <a:t> </a:t>
            </a:r>
            <a:r>
              <a:rPr lang="hu-HU" dirty="0" err="1"/>
              <a:t>length</a:t>
            </a:r>
            <a:r>
              <a:rPr lang="hu-HU" dirty="0"/>
              <a:t> </a:t>
            </a:r>
            <a:r>
              <a:rPr lang="hu-HU" dirty="0" err="1"/>
              <a:t>subnet</a:t>
            </a:r>
            <a:r>
              <a:rPr lang="hu-HU" dirty="0"/>
              <a:t> </a:t>
            </a:r>
            <a:r>
              <a:rPr lang="hu-HU" dirty="0" err="1"/>
              <a:t>mask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szükséges állomások számához igazodva különböző méretű részekre osztjuk</a:t>
            </a:r>
          </a:p>
          <a:p>
            <a:endParaRPr lang="hu-HU" dirty="0"/>
          </a:p>
        </p:txBody>
      </p:sp>
      <p:grpSp>
        <p:nvGrpSpPr>
          <p:cNvPr id="5" name="Csoportba foglalás 4"/>
          <p:cNvGrpSpPr/>
          <p:nvPr/>
        </p:nvGrpSpPr>
        <p:grpSpPr>
          <a:xfrm>
            <a:off x="2799184" y="2715208"/>
            <a:ext cx="5153609" cy="3956181"/>
            <a:chOff x="5850294" y="1996751"/>
            <a:chExt cx="5153609" cy="3956181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4199789752"/>
                </p:ext>
              </p:extLst>
            </p:nvPr>
          </p:nvGraphicFramePr>
          <p:xfrm>
            <a:off x="5850294" y="1996751"/>
            <a:ext cx="5153609" cy="39561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Szövegdoboz 6"/>
            <p:cNvSpPr txBox="1"/>
            <p:nvPr/>
          </p:nvSpPr>
          <p:spPr>
            <a:xfrm>
              <a:off x="8462866" y="1996751"/>
              <a:ext cx="335902" cy="382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8408437" y="5227472"/>
              <a:ext cx="698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rgbClr val="FF0000"/>
                  </a:solidFill>
                </a:rPr>
                <a:t>127</a:t>
              </a:r>
            </a:p>
          </p:txBody>
        </p:sp>
        <p:sp>
          <p:nvSpPr>
            <p:cNvPr id="11" name="Szövegdoboz 10"/>
            <p:cNvSpPr txBox="1"/>
            <p:nvPr/>
          </p:nvSpPr>
          <p:spPr>
            <a:xfrm>
              <a:off x="6372809" y="3411503"/>
              <a:ext cx="553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rgbClr val="00B050"/>
                  </a:solidFill>
                </a:rPr>
                <a:t>192</a:t>
              </a:r>
            </a:p>
          </p:txBody>
        </p:sp>
        <p:sp>
          <p:nvSpPr>
            <p:cNvPr id="12" name="Szövegdoboz 11"/>
            <p:cNvSpPr txBox="1"/>
            <p:nvPr/>
          </p:nvSpPr>
          <p:spPr>
            <a:xfrm>
              <a:off x="7864152" y="1996751"/>
              <a:ext cx="598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rgbClr val="FF0000"/>
                  </a:solidFill>
                </a:rPr>
                <a:t>255</a:t>
              </a:r>
            </a:p>
          </p:txBody>
        </p:sp>
      </p:grpSp>
      <p:sp>
        <p:nvSpPr>
          <p:cNvPr id="13" name="Szövegdoboz 12"/>
          <p:cNvSpPr txBox="1"/>
          <p:nvPr/>
        </p:nvSpPr>
        <p:spPr>
          <a:xfrm>
            <a:off x="3710479" y="3343830"/>
            <a:ext cx="59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223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069702" y="3030197"/>
            <a:ext cx="55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224</a:t>
            </a:r>
          </a:p>
        </p:txBody>
      </p:sp>
    </p:spTree>
    <p:extLst>
      <p:ext uri="{BB962C8B-B14F-4D97-AF65-F5344CB8AC3E}">
        <p14:creationId xmlns:p14="http://schemas.microsoft.com/office/powerpoint/2010/main" val="308256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877</Words>
  <Application>Microsoft Office PowerPoint</Application>
  <PresentationFormat>Szélesvásznú</PresentationFormat>
  <Paragraphs>117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Alhálózatokra bontás</vt:lpstr>
      <vt:lpstr>IP cím felépítése</vt:lpstr>
      <vt:lpstr>Hálózati tartományok (példák)</vt:lpstr>
      <vt:lpstr>Hálózati tartományok (folytatás)</vt:lpstr>
      <vt:lpstr>Hálózati tartományok (folytatás)</vt:lpstr>
      <vt:lpstr>Alhálózatok kialakítása (módszerek)</vt:lpstr>
      <vt:lpstr>Felosztás példa (2.2.2.32 /28)</vt:lpstr>
      <vt:lpstr>Felosztás példa (1.1.1.0 /24)</vt:lpstr>
      <vt:lpstr>Optimális módszer</vt:lpstr>
      <vt:lpstr>VLSM példa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Gábor</dc:creator>
  <cp:lastModifiedBy>Kiss Gábor</cp:lastModifiedBy>
  <cp:revision>15</cp:revision>
  <dcterms:created xsi:type="dcterms:W3CDTF">2017-06-16T06:38:11Z</dcterms:created>
  <dcterms:modified xsi:type="dcterms:W3CDTF">2023-01-09T14:18:29Z</dcterms:modified>
</cp:coreProperties>
</file>