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4" r:id="rId2"/>
    <p:sldMasterId id="2147483660" r:id="rId3"/>
    <p:sldMasterId id="2147483656" r:id="rId4"/>
    <p:sldMasterId id="2147484843" r:id="rId5"/>
  </p:sldMasterIdLst>
  <p:notesMasterIdLst>
    <p:notesMasterId r:id="rId26"/>
  </p:notesMasterIdLst>
  <p:handoutMasterIdLst>
    <p:handoutMasterId r:id="rId27"/>
  </p:handoutMasterIdLst>
  <p:sldIdLst>
    <p:sldId id="357" r:id="rId6"/>
    <p:sldId id="425" r:id="rId7"/>
    <p:sldId id="502" r:id="rId8"/>
    <p:sldId id="485" r:id="rId9"/>
    <p:sldId id="486" r:id="rId10"/>
    <p:sldId id="487" r:id="rId11"/>
    <p:sldId id="488" r:id="rId12"/>
    <p:sldId id="489" r:id="rId13"/>
    <p:sldId id="493" r:id="rId14"/>
    <p:sldId id="491" r:id="rId15"/>
    <p:sldId id="492" r:id="rId16"/>
    <p:sldId id="494" r:id="rId17"/>
    <p:sldId id="495" r:id="rId18"/>
    <p:sldId id="496" r:id="rId19"/>
    <p:sldId id="497" r:id="rId20"/>
    <p:sldId id="498" r:id="rId21"/>
    <p:sldId id="499" r:id="rId22"/>
    <p:sldId id="500" r:id="rId23"/>
    <p:sldId id="436" r:id="rId24"/>
    <p:sldId id="501" r:id="rId25"/>
  </p:sldIdLst>
  <p:sldSz cx="9144000" cy="514826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000"/>
    <a:srgbClr val="D20000"/>
    <a:srgbClr val="76B531"/>
    <a:srgbClr val="672C94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68" autoAdjust="0"/>
    <p:restoredTop sz="80000" autoAdjust="0"/>
  </p:normalViewPr>
  <p:slideViewPr>
    <p:cSldViewPr>
      <p:cViewPr>
        <p:scale>
          <a:sx n="100" d="100"/>
          <a:sy n="100" d="100"/>
        </p:scale>
        <p:origin x="-1428" y="-18"/>
      </p:cViewPr>
      <p:guideLst>
        <p:guide orient="horz" pos="1622"/>
        <p:guide orient="horz" pos="2293"/>
        <p:guide orient="horz" pos="181"/>
        <p:guide orient="horz" pos="2677"/>
        <p:guide orient="horz" pos="901"/>
        <p:guide orient="horz" pos="2929"/>
        <p:guide orient="horz" pos="3004"/>
        <p:guide pos="2880"/>
        <p:guide pos="336"/>
        <p:guide pos="5472"/>
        <p:guide pos="288"/>
      </p:guideLst>
    </p:cSldViewPr>
  </p:slideViewPr>
  <p:outlineViewPr>
    <p:cViewPr>
      <p:scale>
        <a:sx n="33" d="100"/>
        <a:sy n="33" d="100"/>
      </p:scale>
      <p:origin x="0" y="99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092"/>
    </p:cViewPr>
  </p:sorterViewPr>
  <p:notesViewPr>
    <p:cSldViewPr>
      <p:cViewPr varScale="1">
        <p:scale>
          <a:sx n="95" d="100"/>
          <a:sy n="95" d="100"/>
        </p:scale>
        <p:origin x="-2940" y="-108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769" cy="510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19" rIns="99040" bIns="49519" numCol="1" anchor="t" anchorCtr="0" compatLnSpc="1">
            <a:prstTxWarp prst="textNoShape">
              <a:avLst/>
            </a:prstTxWarp>
          </a:bodyPr>
          <a:lstStyle>
            <a:lvl1pPr defTabSz="98943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9911" y="1"/>
            <a:ext cx="3077769" cy="510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19" rIns="99040" bIns="49519" numCol="1" anchor="t" anchorCtr="0" compatLnSpc="1">
            <a:prstTxWarp prst="textNoShape">
              <a:avLst/>
            </a:prstTxWarp>
          </a:bodyPr>
          <a:lstStyle>
            <a:lvl1pPr algn="r" defTabSz="98943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708"/>
            <a:ext cx="3077769" cy="510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19" rIns="99040" bIns="49519" numCol="1" anchor="b" anchorCtr="0" compatLnSpc="1">
            <a:prstTxWarp prst="textNoShape">
              <a:avLst/>
            </a:prstTxWarp>
          </a:bodyPr>
          <a:lstStyle>
            <a:lvl1pPr defTabSz="98943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911" y="9722708"/>
            <a:ext cx="3077769" cy="510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19" rIns="99040" bIns="49519" numCol="1" anchor="b" anchorCtr="0" compatLnSpc="1">
            <a:prstTxWarp prst="textNoShape">
              <a:avLst/>
            </a:prstTxWarp>
          </a:bodyPr>
          <a:lstStyle>
            <a:lvl1pPr algn="r" defTabSz="989431">
              <a:defRPr sz="1400"/>
            </a:lvl1pPr>
          </a:lstStyle>
          <a:p>
            <a:pPr>
              <a:defRPr/>
            </a:pPr>
            <a:fld id="{F46576F8-3B45-4BF8-840B-4FC1912D70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64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769" cy="510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19" rIns="99040" bIns="49519" numCol="1" anchor="t" anchorCtr="0" compatLnSpc="1">
            <a:prstTxWarp prst="textNoShape">
              <a:avLst/>
            </a:prstTxWarp>
          </a:bodyPr>
          <a:lstStyle>
            <a:lvl1pPr defTabSz="98943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911" y="1"/>
            <a:ext cx="3077769" cy="510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19" rIns="99040" bIns="49519" numCol="1" anchor="t" anchorCtr="0" compatLnSpc="1">
            <a:prstTxWarp prst="textNoShape">
              <a:avLst/>
            </a:prstTxWarp>
          </a:bodyPr>
          <a:lstStyle>
            <a:lvl1pPr algn="r" defTabSz="98943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672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55" y="4862233"/>
            <a:ext cx="5678791" cy="460364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19" rIns="99040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708"/>
            <a:ext cx="3077769" cy="510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19" rIns="99040" bIns="49519" numCol="1" anchor="b" anchorCtr="0" compatLnSpc="1">
            <a:prstTxWarp prst="textNoShape">
              <a:avLst/>
            </a:prstTxWarp>
          </a:bodyPr>
          <a:lstStyle>
            <a:lvl1pPr defTabSz="98943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911" y="9722708"/>
            <a:ext cx="3077769" cy="51014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19" rIns="99040" bIns="49519" numCol="1" anchor="b" anchorCtr="0" compatLnSpc="1">
            <a:prstTxWarp prst="textNoShape">
              <a:avLst/>
            </a:prstTxWarp>
          </a:bodyPr>
          <a:lstStyle>
            <a:lvl1pPr algn="r" defTabSz="989431">
              <a:defRPr sz="1400"/>
            </a:lvl1pPr>
          </a:lstStyle>
          <a:p>
            <a:pPr>
              <a:defRPr/>
            </a:pPr>
            <a:fld id="{1DA32592-643C-4519-8ACA-5D4B378618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05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5625" indent="-306010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24039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3654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03270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92885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82501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72116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61732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C9ACCEB-8CB5-4F2A-93FD-F0D024650F06}" type="slidenum">
              <a:rPr lang="en-US" smtClean="0"/>
              <a:pPr eaLnBrk="1" hangingPunct="1"/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5625" indent="-306010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24039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3654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03270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92885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82501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72116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61732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660825-B0FC-43EB-B1D2-007F0E481DCE}" type="slidenum">
              <a:rPr lang="en-US" smtClean="0"/>
              <a:pPr eaLnBrk="1" hangingPunct="1"/>
              <a:t>10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5625" indent="-306010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24039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3654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03270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92885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82501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72116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61732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660825-B0FC-43EB-B1D2-007F0E481DCE}" type="slidenum">
              <a:rPr lang="en-US" smtClean="0"/>
              <a:pPr eaLnBrk="1" hangingPunct="1"/>
              <a:t>11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Workflow: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5625" indent="-306010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24039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3654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03270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92885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82501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72116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61732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660825-B0FC-43EB-B1D2-007F0E481DCE}" type="slidenum">
              <a:rPr lang="en-US" smtClean="0"/>
              <a:pPr eaLnBrk="1" hangingPunct="1"/>
              <a:t>12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5625" indent="-306010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24039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3654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03270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92885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82501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72116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61732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660825-B0FC-43EB-B1D2-007F0E481DCE}" type="slidenum">
              <a:rPr lang="en-US" smtClean="0"/>
              <a:pPr eaLnBrk="1" hangingPunct="1"/>
              <a:t>13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5625" indent="-306010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24039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3654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03270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92885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82501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72116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61732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660825-B0FC-43EB-B1D2-007F0E481DCE}" type="slidenum">
              <a:rPr lang="en-US" smtClean="0"/>
              <a:pPr eaLnBrk="1" hangingPunct="1"/>
              <a:t>14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Any small change can be identified soon:</a:t>
            </a:r>
            <a:r>
              <a:rPr lang="en-US" sz="1200" baseline="0" dirty="0" smtClean="0"/>
              <a:t> </a:t>
            </a:r>
            <a:endParaRPr lang="en-US" sz="1200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5625" indent="-306010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24039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3654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03270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92885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82501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72116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61732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660825-B0FC-43EB-B1D2-007F0E481DCE}" type="slidenum">
              <a:rPr lang="en-US" smtClean="0"/>
              <a:pPr eaLnBrk="1" hangingPunct="1"/>
              <a:t>15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Any small change can be identified soon:</a:t>
            </a:r>
            <a:r>
              <a:rPr lang="en-US" sz="1200" baseline="0" dirty="0" smtClean="0"/>
              <a:t> </a:t>
            </a:r>
            <a:endParaRPr lang="en-US" sz="1200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5625" indent="-306010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24039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3654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03270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92885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82501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72116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61732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660825-B0FC-43EB-B1D2-007F0E481DCE}" type="slidenum">
              <a:rPr lang="en-US" smtClean="0"/>
              <a:pPr eaLnBrk="1" hangingPunct="1"/>
              <a:t>16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5625" indent="-306010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24039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3654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03270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92885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82501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72116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61732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660825-B0FC-43EB-B1D2-007F0E481DCE}" type="slidenum">
              <a:rPr lang="en-US" smtClean="0"/>
              <a:pPr eaLnBrk="1" hangingPunct="1"/>
              <a:t>17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Any small change can be identified soon:</a:t>
            </a:r>
            <a:r>
              <a:rPr lang="en-US" sz="1200" baseline="0" dirty="0" smtClean="0"/>
              <a:t> </a:t>
            </a:r>
            <a:endParaRPr lang="en-US" sz="1200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5625" indent="-306010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24039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3654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03270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92885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82501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72116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61732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660825-B0FC-43EB-B1D2-007F0E481DCE}" type="slidenum">
              <a:rPr lang="en-US" smtClean="0"/>
              <a:pPr eaLnBrk="1" hangingPunct="1"/>
              <a:t>18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5625" indent="-306010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24039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3654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03270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92885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82501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72116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61732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4F91379-E08C-4F1F-AAD9-4F1935A14029}" type="slidenum">
              <a:rPr lang="en-US" smtClean="0"/>
              <a:pPr eaLnBrk="1" hangingPunct="1"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5625" indent="-306010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24039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3654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03270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92885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82501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72116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61732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660825-B0FC-43EB-B1D2-007F0E481DCE}" type="slidenum">
              <a:rPr lang="en-US" smtClean="0"/>
              <a:pPr eaLnBrk="1" hangingPunct="1"/>
              <a:t>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Any small change can be identified soon:</a:t>
            </a:r>
            <a:r>
              <a:rPr lang="en-US" sz="1200" baseline="0" dirty="0" smtClean="0"/>
              <a:t> </a:t>
            </a:r>
            <a:endParaRPr lang="en-US" sz="1200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5625" indent="-306010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24039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3654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03270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92885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82501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72116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61732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660825-B0FC-43EB-B1D2-007F0E481DCE}" type="slidenum">
              <a:rPr lang="en-US" smtClean="0"/>
              <a:pPr eaLnBrk="1" hangingPunct="1"/>
              <a:t>20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5625" indent="-306010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24039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3654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03270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92885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82501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72116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61732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660825-B0FC-43EB-B1D2-007F0E481DCE}" type="slidenum">
              <a:rPr lang="en-US" smtClean="0"/>
              <a:pPr eaLnBrk="1" hangingPunct="1"/>
              <a:t>3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Pain</a:t>
            </a:r>
            <a:r>
              <a:rPr lang="en-US" baseline="0" dirty="0" smtClean="0"/>
              <a:t> </a:t>
            </a:r>
            <a:r>
              <a:rPr lang="en-US" dirty="0" smtClean="0"/>
              <a:t>points:</a:t>
            </a:r>
            <a:r>
              <a:rPr lang="en-US" baseline="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Disjoint;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Different architecture;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Hard to extend/reuse by other teams;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IF Targets: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Stakeholders will take IF and extend it for their specific product deliverables;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5625" indent="-306010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24039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3654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03270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92885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82501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72116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61732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660825-B0FC-43EB-B1D2-007F0E481DCE}" type="slidenum">
              <a:rPr lang="en-US" smtClean="0"/>
              <a:pPr eaLnBrk="1" hangingPunct="1"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Layered Architecture: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Hardware specific</a:t>
            </a:r>
            <a:r>
              <a:rPr lang="en-US" baseline="0" dirty="0" smtClean="0"/>
              <a:t> libs: Includes optimized libs for different platform; e.g. DD+ or DAP Decoders for Android -&gt; ARM optimized;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DPFv2: A generic processing framework which provides a set of software API used for audio and video processing, look like </a:t>
            </a:r>
            <a:r>
              <a:rPr lang="en-US" baseline="0" dirty="0" err="1" smtClean="0"/>
              <a:t>Gstreamer</a:t>
            </a:r>
            <a:r>
              <a:rPr lang="en-US" baseline="0" dirty="0" smtClean="0"/>
              <a:t> or DirectShow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Abstraction layer: Abstracts DPFv2 layer and its processing nodes, provides platform </a:t>
            </a:r>
            <a:r>
              <a:rPr lang="en-US" baseline="0" dirty="0" err="1" smtClean="0"/>
              <a:t>indepentdent</a:t>
            </a:r>
            <a:r>
              <a:rPr lang="en-US" baseline="0" dirty="0" smtClean="0"/>
              <a:t> player API to upper layer;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OS/Platform specific </a:t>
            </a:r>
            <a:r>
              <a:rPr lang="en-US" baseline="0" dirty="0" err="1" smtClean="0"/>
              <a:t>Impl</a:t>
            </a:r>
            <a:r>
              <a:rPr lang="en-US" baseline="0" dirty="0" smtClean="0"/>
              <a:t>: contains rendering abstraction, different platform uses different way to render data; 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5625" indent="-306010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24039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3654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03270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92885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82501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72116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61732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660825-B0FC-43EB-B1D2-007F0E481DCE}" type="slidenum">
              <a:rPr lang="en-US" smtClean="0"/>
              <a:pPr eaLnBrk="1" hangingPunct="1"/>
              <a:t>5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Class</a:t>
            </a:r>
            <a:r>
              <a:rPr lang="en-US" baseline="0" dirty="0" smtClean="0"/>
              <a:t> components which are marked as green are external components: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Player;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Event handler;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Renderer;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MataData</a:t>
            </a:r>
            <a:r>
              <a:rPr lang="en-US" baseline="0" dirty="0" smtClean="0"/>
              <a:t> Retriever;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All the components in DPFv2 layer are transparent to upper layer;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Platform-independent layer, interface between the underlying component and platform layer, different platform needs to extend it;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5625" indent="-306010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24039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3654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03270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92885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82501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72116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61732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660825-B0FC-43EB-B1D2-007F0E481DCE}" type="slidenum">
              <a:rPr lang="en-US" smtClean="0"/>
              <a:pPr eaLnBrk="1" hangingPunct="1"/>
              <a:t>6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Ship</a:t>
            </a:r>
            <a:r>
              <a:rPr lang="en-US" baseline="0" dirty="0" smtClean="0"/>
              <a:t> platform-independent code to internal customers: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As</a:t>
            </a:r>
            <a:r>
              <a:rPr lang="en-US" baseline="0" dirty="0" smtClean="0"/>
              <a:t> flexible as possible;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Add their own codec to underlying framework;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Platform specific API: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Wrap all the external components of abstraction layer with platform-related mapping technologies(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: Android -&gt; JNI)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API doc;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Internal customers can refer it to write their own player;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5625" indent="-306010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24039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3654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03270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92885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82501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72116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61732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660825-B0FC-43EB-B1D2-007F0E481DCE}" type="slidenum">
              <a:rPr lang="en-US" smtClean="0"/>
              <a:pPr eaLnBrk="1" hangingPunct="1"/>
              <a:t>7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5625" indent="-306010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24039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3654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03270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92885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82501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72116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61732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660825-B0FC-43EB-B1D2-007F0E481DCE}" type="slidenum">
              <a:rPr lang="en-US" smtClean="0"/>
              <a:pPr eaLnBrk="1" hangingPunct="1"/>
              <a:t>8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5625" indent="-306010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24039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13654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03270" indent="-244808" defTabSz="98943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92885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82501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72116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61732" indent="-244808" defTabSz="9894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3660825-B0FC-43EB-B1D2-007F0E481DCE}" type="slidenum">
              <a:rPr lang="en-US" smtClean="0"/>
              <a:pPr eaLnBrk="1" hangingPunct="1"/>
              <a:t>9</a:t>
            </a:fld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5" descr="Legendary_Universal_Ligh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2" descr="DLB_QUM_PPT_Bar_light_Universal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8945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DLB_PPT_Wav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3208338"/>
            <a:ext cx="7553325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6610350" y="3575050"/>
            <a:ext cx="428625" cy="430213"/>
            <a:chOff x="7344" y="1680"/>
            <a:chExt cx="480" cy="480"/>
          </a:xfrm>
        </p:grpSpPr>
        <p:sp>
          <p:nvSpPr>
            <p:cNvPr id="8" name="Oval 11"/>
            <p:cNvSpPr>
              <a:spLocks noChangeArrowheads="1"/>
            </p:cNvSpPr>
            <p:nvPr userDrawn="1"/>
          </p:nvSpPr>
          <p:spPr bwMode="auto">
            <a:xfrm>
              <a:off x="7344" y="1680"/>
              <a:ext cx="480" cy="480"/>
            </a:xfrm>
            <a:prstGeom prst="ellipse">
              <a:avLst/>
            </a:prstGeom>
            <a:solidFill>
              <a:srgbClr val="4DB3D0"/>
            </a:solidFill>
            <a:ln w="57150">
              <a:solidFill>
                <a:srgbClr val="005695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 userDrawn="1"/>
          </p:nvSpPr>
          <p:spPr bwMode="auto">
            <a:xfrm>
              <a:off x="7426" y="1761"/>
              <a:ext cx="316" cy="317"/>
            </a:xfrm>
            <a:prstGeom prst="ellipse">
              <a:avLst/>
            </a:prstGeom>
            <a:solidFill>
              <a:srgbClr val="4DB3D0"/>
            </a:solidFill>
            <a:ln w="25400">
              <a:solidFill>
                <a:srgbClr val="005695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 userDrawn="1"/>
          </p:nvSpPr>
          <p:spPr bwMode="auto">
            <a:xfrm>
              <a:off x="7522" y="1857"/>
              <a:ext cx="124" cy="126"/>
            </a:xfrm>
            <a:prstGeom prst="ellipse">
              <a:avLst/>
            </a:prstGeom>
            <a:solidFill>
              <a:srgbClr val="0056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Oval 10"/>
          <p:cNvSpPr>
            <a:spLocks noChangeArrowheads="1"/>
          </p:cNvSpPr>
          <p:nvPr userDrawn="1"/>
        </p:nvSpPr>
        <p:spPr bwMode="auto">
          <a:xfrm>
            <a:off x="2436813" y="4005263"/>
            <a:ext cx="95250" cy="95250"/>
          </a:xfrm>
          <a:prstGeom prst="ellipse">
            <a:avLst/>
          </a:prstGeom>
          <a:solidFill>
            <a:srgbClr val="4DB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57163" tIns="28582" rIns="57163" bIns="28582" anchor="ctr"/>
          <a:lstStyle/>
          <a:p>
            <a:pPr algn="ctr" defTabSz="571500" eaLnBrk="0" hangingPunct="0"/>
            <a:endParaRPr lang="en-US" sz="1500">
              <a:solidFill>
                <a:srgbClr val="4DB3D0"/>
              </a:solidFill>
              <a:ea typeface="ＭＳ Ｐゴシック" pitchFamily="34" charset="-128"/>
            </a:endParaRPr>
          </a:p>
        </p:txBody>
      </p:sp>
      <p:sp>
        <p:nvSpPr>
          <p:cNvPr id="12" name="Oval 11"/>
          <p:cNvSpPr>
            <a:spLocks noChangeArrowheads="1"/>
          </p:cNvSpPr>
          <p:nvPr userDrawn="1"/>
        </p:nvSpPr>
        <p:spPr bwMode="auto">
          <a:xfrm>
            <a:off x="6000750" y="3629025"/>
            <a:ext cx="47625" cy="47625"/>
          </a:xfrm>
          <a:prstGeom prst="ellipse">
            <a:avLst/>
          </a:prstGeom>
          <a:solidFill>
            <a:srgbClr val="4DB3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57163" tIns="28582" rIns="57163" bIns="28582" anchor="ctr"/>
          <a:lstStyle/>
          <a:p>
            <a:pPr algn="ctr" defTabSz="571500" eaLnBrk="0" hangingPunct="0"/>
            <a:endParaRPr lang="en-US" sz="1500">
              <a:solidFill>
                <a:srgbClr val="4DB3D0"/>
              </a:solidFill>
              <a:ea typeface="ＭＳ Ｐゴシック" pitchFamily="34" charset="-128"/>
            </a:endParaRPr>
          </a:p>
        </p:txBody>
      </p:sp>
      <p:sp>
        <p:nvSpPr>
          <p:cNvPr id="13" name="Oval 12" descr="Light vertical"/>
          <p:cNvSpPr>
            <a:spLocks noChangeArrowheads="1"/>
          </p:cNvSpPr>
          <p:nvPr userDrawn="1"/>
        </p:nvSpPr>
        <p:spPr bwMode="auto">
          <a:xfrm>
            <a:off x="5181600" y="3970338"/>
            <a:ext cx="190500" cy="192087"/>
          </a:xfrm>
          <a:prstGeom prst="ellipse">
            <a:avLst/>
          </a:prstGeom>
          <a:pattFill prst="ltVert">
            <a:fgClr>
              <a:srgbClr val="4DB3D0"/>
            </a:fgClr>
            <a:bgClr>
              <a:srgbClr val="000000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3"/>
          <p:cNvGrpSpPr>
            <a:grpSpLocks/>
          </p:cNvGrpSpPr>
          <p:nvPr userDrawn="1"/>
        </p:nvGrpSpPr>
        <p:grpSpPr bwMode="auto">
          <a:xfrm>
            <a:off x="1952625" y="3676650"/>
            <a:ext cx="428625" cy="428625"/>
            <a:chOff x="4973" y="3437"/>
            <a:chExt cx="480" cy="480"/>
          </a:xfrm>
        </p:grpSpPr>
        <p:sp>
          <p:nvSpPr>
            <p:cNvPr id="15" name="Oval 18"/>
            <p:cNvSpPr>
              <a:spLocks noChangeArrowheads="1"/>
            </p:cNvSpPr>
            <p:nvPr userDrawn="1"/>
          </p:nvSpPr>
          <p:spPr bwMode="auto">
            <a:xfrm>
              <a:off x="4973" y="3437"/>
              <a:ext cx="480" cy="480"/>
            </a:xfrm>
            <a:prstGeom prst="ellipse">
              <a:avLst/>
            </a:prstGeom>
            <a:solidFill>
              <a:srgbClr val="005695"/>
            </a:solidFill>
            <a:ln w="57150">
              <a:solidFill>
                <a:srgbClr val="4DB3D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 userDrawn="1"/>
          </p:nvSpPr>
          <p:spPr bwMode="auto">
            <a:xfrm>
              <a:off x="5041" y="3505"/>
              <a:ext cx="345" cy="345"/>
            </a:xfrm>
            <a:prstGeom prst="ellipse">
              <a:avLst/>
            </a:prstGeom>
            <a:solidFill>
              <a:srgbClr val="005695"/>
            </a:solidFill>
            <a:ln w="19050">
              <a:solidFill>
                <a:srgbClr val="4DB3D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 userDrawn="1"/>
          </p:nvSpPr>
          <p:spPr bwMode="auto">
            <a:xfrm>
              <a:off x="5151" y="3615"/>
              <a:ext cx="124" cy="124"/>
            </a:xfrm>
            <a:prstGeom prst="ellipse">
              <a:avLst/>
            </a:prstGeom>
            <a:solidFill>
              <a:srgbClr val="005695"/>
            </a:solidFill>
            <a:ln w="31750">
              <a:solidFill>
                <a:srgbClr val="4DB3D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55613" y="363538"/>
            <a:ext cx="3354387" cy="13716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5613" y="1736725"/>
            <a:ext cx="3354387" cy="1444625"/>
          </a:xfrm>
        </p:spPr>
        <p:txBody>
          <a:bodyPr/>
          <a:lstStyle>
            <a:lvl1pPr marL="0" indent="0">
              <a:spcBef>
                <a:spcPct val="35000"/>
              </a:spcBef>
              <a:buFont typeface="Wingdings" pitchFamily="2" charset="2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524000" y="4556125"/>
            <a:ext cx="1676400" cy="30480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August 2011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7010400" y="4556125"/>
            <a:ext cx="1524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56077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BD637-DE3C-4F24-B082-B3293E0E30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9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87338"/>
            <a:ext cx="2057400" cy="3962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87338"/>
            <a:ext cx="6019800" cy="3962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260EA-2005-4F50-9DE5-129DB61DE3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30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338"/>
            <a:ext cx="8229600" cy="3825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820738"/>
            <a:ext cx="8229600" cy="34290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6DC36-E942-4B3D-A67B-0C86AAFBFF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83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" descr="DLB_PPT_Asia_2365_UniversalLigh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LB_QUM_PPT_Bar_light_Universal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8945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5613" y="363538"/>
            <a:ext cx="3811587" cy="13716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55613" y="1736725"/>
            <a:ext cx="3811587" cy="1444625"/>
          </a:xfrm>
        </p:spPr>
        <p:txBody>
          <a:bodyPr/>
          <a:lstStyle>
            <a:lvl1pPr marL="0" indent="0">
              <a:spcBef>
                <a:spcPct val="35000"/>
              </a:spcBef>
              <a:buFont typeface="Wingdings" pitchFamily="2" charset="2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524000" y="4556125"/>
            <a:ext cx="1676400" cy="30480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BBA2255-3420-40E6-AE81-26DCB2CC0C15}" type="datetime4">
              <a:rPr lang="en-US"/>
              <a:pPr>
                <a:defRPr/>
              </a:pPr>
              <a:t>August 8, 2014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010400" y="4556125"/>
            <a:ext cx="1524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205375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E9A1A-2BEA-44A8-8DB5-8A802E3934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64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3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813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0D2790-B694-48C5-81D6-25F4CAEF6E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12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20738"/>
            <a:ext cx="40386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20738"/>
            <a:ext cx="40386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1C2B1-8CA6-4148-9A05-C6776C2B1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59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525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2525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A12A1-F238-4B2D-A95C-EB6C44F17E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8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AFDA9-BFAF-451C-AEB7-A1DB20CBE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74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26102-7F80-44F0-B261-04E74AC48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4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3930"/>
            <a:ext cx="8229600" cy="32758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D1F62-2D88-4A67-B434-8D9FB74335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4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31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4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7913"/>
            <a:ext cx="3008313" cy="3521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50E78-0B18-4438-90CC-46632CBD9E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07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625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9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075"/>
            <a:ext cx="5486400" cy="604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31171-EB59-4137-B5BD-5A198B631F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98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8AFE7-7338-46B0-8824-4862E23B8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038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87338"/>
            <a:ext cx="2057400" cy="3962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87338"/>
            <a:ext cx="6019800" cy="3962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337ED-33A0-4FB0-9607-839E86F4F1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798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Adrenaline_Asia2096_UniversalLigh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LB_QUM_PPT_Bar_light_Universal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8945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5613" y="363538"/>
            <a:ext cx="3735387" cy="13716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736725"/>
            <a:ext cx="3735388" cy="1444625"/>
          </a:xfrm>
        </p:spPr>
        <p:txBody>
          <a:bodyPr/>
          <a:lstStyle>
            <a:lvl1pPr marL="0" indent="0">
              <a:spcBef>
                <a:spcPct val="35000"/>
              </a:spcBef>
              <a:buFont typeface="Wingdings" pitchFamily="2" charset="2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524000" y="4556125"/>
            <a:ext cx="1676400" cy="30480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49000F9-B2B2-4797-8CE9-2965A0569B3A}" type="datetime4">
              <a:rPr lang="en-US"/>
              <a:pPr>
                <a:defRPr/>
              </a:pPr>
              <a:t>August 8, 2014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010400" y="4556125"/>
            <a:ext cx="1524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1512300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2AABD-27D4-4C8F-A25A-A7B47E77E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66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3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813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6F5BC-A068-4002-B39D-0F2ECB55AA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81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20738"/>
            <a:ext cx="40386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20738"/>
            <a:ext cx="40386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33919-D918-4A86-9EBD-29878F238D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895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525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2525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A1B4B-86CC-4415-AE69-FDF65A597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524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3D94A-47E0-417B-85EC-6A6D4197D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3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813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C232A-4C63-4738-8905-9483C4BCA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225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6CA9C-36FA-428A-8D65-F1FA2897B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804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31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4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7913"/>
            <a:ext cx="3008313" cy="3521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806AB-CE99-4BAB-8B81-322E63635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857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625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9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075"/>
            <a:ext cx="5486400" cy="604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C6E19-8F22-47D2-A530-B3633939C1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380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5CA7A-C9F2-45F2-B622-FEBA267FD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314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87338"/>
            <a:ext cx="2057400" cy="3962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87338"/>
            <a:ext cx="6019800" cy="3962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15608-C385-4DDB-BF1A-75E5232CA9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033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render_125dp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LB_QUM_PPT_Bar_light_Universal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8945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5613" y="363538"/>
            <a:ext cx="4573587" cy="13716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55613" y="1736725"/>
            <a:ext cx="4573587" cy="1444625"/>
          </a:xfrm>
        </p:spPr>
        <p:txBody>
          <a:bodyPr/>
          <a:lstStyle>
            <a:lvl1pPr marL="0" indent="0">
              <a:spcBef>
                <a:spcPct val="35000"/>
              </a:spcBef>
              <a:buFont typeface="Wingdings" pitchFamily="2" charset="2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524000" y="4556125"/>
            <a:ext cx="1676400" cy="30480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61E1C68-3EA3-4966-BEF3-3A3C39A1F9F2}" type="datetime4">
              <a:rPr lang="en-US"/>
              <a:pPr>
                <a:defRPr/>
              </a:pPr>
              <a:t>August 8, 2014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010400" y="4556125"/>
            <a:ext cx="1524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6949546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FF725-DC71-4972-9B1D-90DE0C33C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159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3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813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AC0F0-A105-4CA9-B638-7C1F290DE2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830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20738"/>
            <a:ext cx="40386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20738"/>
            <a:ext cx="40386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488B5-14BE-4A46-BBC6-FE80FB39A7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296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525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2525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07855-AB5F-4C68-B301-AE2A512D7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3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20738"/>
            <a:ext cx="40386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20738"/>
            <a:ext cx="40386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68F8F-42CF-476F-B1A1-341CAD6B69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085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6D3CD-518D-4BCA-8B4A-B10E5744B0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062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64BA9-C69E-452E-89A3-D21050B874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415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31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4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7913"/>
            <a:ext cx="3008313" cy="3521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19F5E-8DBD-4AB5-BF1D-06915CCA66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924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625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9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075"/>
            <a:ext cx="5486400" cy="604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929EE-0E3D-44C0-B56E-EF7729F1D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69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9B38E-EBC8-473F-83DE-4DE94F0D6D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132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87338"/>
            <a:ext cx="2057400" cy="3962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87338"/>
            <a:ext cx="6019800" cy="3962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F9CA2-6A38-46F4-A5DA-5C0546A50A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62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" descr="DLB_PPT_Asia_2365_UniversalLigh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LB_QUM_PPT_Bar_light_Universal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8945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5613" y="363538"/>
            <a:ext cx="3811587" cy="13716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55613" y="1736725"/>
            <a:ext cx="3811587" cy="1444625"/>
          </a:xfrm>
        </p:spPr>
        <p:txBody>
          <a:bodyPr/>
          <a:lstStyle>
            <a:lvl1pPr marL="0" indent="0">
              <a:spcBef>
                <a:spcPct val="35000"/>
              </a:spcBef>
              <a:buFont typeface="Wingdings" pitchFamily="2" charset="2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524000" y="4556125"/>
            <a:ext cx="1676400" cy="30480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D9487EE-A001-4302-B392-A3966C61FE50}" type="datetime4">
              <a:rPr lang="en-US"/>
              <a:pPr>
                <a:defRPr/>
              </a:pPr>
              <a:t>August 8, 2014</a:t>
            </a:fld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7010400" y="4556125"/>
            <a:ext cx="1524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2979384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D4232-31D4-44DA-9F4D-92F06C8BC8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099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3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813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137AB-0FC1-4FF5-955C-3953C07CF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457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20738"/>
            <a:ext cx="40386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20738"/>
            <a:ext cx="40386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DFAC7-E8C5-44F9-A9CB-7F1BCA3AB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2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525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2525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EA367-9E49-4FB3-AEA0-D1D822974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493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525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2525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35EC1-BDB6-41B8-B13C-5BFFA2CFC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818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45285-FE90-43A3-A3A6-944D1A64A0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4839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A5B21-3CB9-4ABB-9252-CB768F1CD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322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31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4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7913"/>
            <a:ext cx="3008313" cy="3521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B66DB-5FB8-4333-9265-F225B3948C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977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625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9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075"/>
            <a:ext cx="5486400" cy="604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3A5AE-3603-4CD7-A289-BB1FBB80F7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76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BD860-DC5B-472A-A60B-A711274607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601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87338"/>
            <a:ext cx="2057400" cy="3962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87338"/>
            <a:ext cx="6019800" cy="3962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AF2BF-248A-45D9-ADEE-7376FF7AC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3E37C-53D9-4765-9B4A-F746473D77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0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46BA7-3689-4BF2-AB7A-D760DD06A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4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31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4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7913"/>
            <a:ext cx="3008313" cy="3521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59B4A-AA76-4EAA-AA3C-3B4328CE54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2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625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9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075"/>
            <a:ext cx="5486400" cy="604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119A7-6B70-42F6-BD8A-24ED3D087B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1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LB_QUM_PPT_Bar_light_Universal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8945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Text Box 3"/>
          <p:cNvSpPr txBox="1">
            <a:spLocks noChangeArrowheads="1"/>
          </p:cNvSpPr>
          <p:nvPr userDrawn="1"/>
        </p:nvSpPr>
        <p:spPr bwMode="auto">
          <a:xfrm>
            <a:off x="1530350" y="4556125"/>
            <a:ext cx="55245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 defTabSz="571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571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571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571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5715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571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571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571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571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sz="1300" smtClean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87338"/>
            <a:ext cx="8229600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20738"/>
            <a:ext cx="8229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10400" y="4551363"/>
            <a:ext cx="1524000" cy="301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6554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2638" y="4551363"/>
            <a:ext cx="284162" cy="301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A656D83-FA5F-4FEF-BFD6-6882C10008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9" r:id="rId1"/>
    <p:sldLayoutId id="2147486008" r:id="rId2"/>
    <p:sldLayoutId id="2147486009" r:id="rId3"/>
    <p:sldLayoutId id="2147486010" r:id="rId4"/>
    <p:sldLayoutId id="2147486011" r:id="rId5"/>
    <p:sldLayoutId id="2147486012" r:id="rId6"/>
    <p:sldLayoutId id="2147486013" r:id="rId7"/>
    <p:sldLayoutId id="2147486014" r:id="rId8"/>
    <p:sldLayoutId id="2147486015" r:id="rId9"/>
    <p:sldLayoutId id="2147486016" r:id="rId10"/>
    <p:sldLayoutId id="2147486017" r:id="rId11"/>
    <p:sldLayoutId id="2147486018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75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3363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914400" indent="-223838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262063" indent="-233363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539875" indent="-163513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19970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6pPr>
      <a:lvl7pPr marL="24542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7pPr>
      <a:lvl8pPr marL="29114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8pPr>
      <a:lvl9pPr marL="33686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LB_QUM_PPT_Bar_light_Universal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8945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5" name="Text Box 3"/>
          <p:cNvSpPr txBox="1">
            <a:spLocks noChangeArrowheads="1"/>
          </p:cNvSpPr>
          <p:nvPr userDrawn="1"/>
        </p:nvSpPr>
        <p:spPr bwMode="auto">
          <a:xfrm>
            <a:off x="1530350" y="4556125"/>
            <a:ext cx="55245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 defTabSz="571500">
              <a:defRPr>
                <a:solidFill>
                  <a:schemeClr val="tx1"/>
                </a:solidFill>
                <a:latin typeface="Arial" charset="0"/>
              </a:defRPr>
            </a:lvl1pPr>
            <a:lvl2pPr marL="287338" defTabSz="571500">
              <a:defRPr>
                <a:solidFill>
                  <a:schemeClr val="tx1"/>
                </a:solidFill>
                <a:latin typeface="Arial" charset="0"/>
              </a:defRPr>
            </a:lvl2pPr>
            <a:lvl3pPr marL="571500" defTabSz="571500">
              <a:defRPr>
                <a:solidFill>
                  <a:schemeClr val="tx1"/>
                </a:solidFill>
                <a:latin typeface="Arial" charset="0"/>
              </a:defRPr>
            </a:lvl3pPr>
            <a:lvl4pPr marL="857250" defTabSz="571500">
              <a:defRPr>
                <a:solidFill>
                  <a:schemeClr val="tx1"/>
                </a:solidFill>
                <a:latin typeface="Arial" charset="0"/>
              </a:defRPr>
            </a:lvl4pPr>
            <a:lvl5pPr marL="1143000" defTabSz="571500">
              <a:defRPr>
                <a:solidFill>
                  <a:schemeClr val="tx1"/>
                </a:solidFill>
                <a:latin typeface="Arial" charset="0"/>
              </a:defRPr>
            </a:lvl5pPr>
            <a:lvl6pPr marL="1600200" defTabSz="571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057400" defTabSz="571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514600" defTabSz="571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971800" defTabSz="571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defRPr/>
            </a:pPr>
            <a:r>
              <a:rPr lang="en-US" sz="1300" smtClean="0">
                <a:solidFill>
                  <a:schemeClr val="bg1"/>
                </a:solidFill>
                <a:ea typeface="ＭＳ Ｐゴシック" charset="-128"/>
                <a:cs typeface="+mn-cs"/>
              </a:rPr>
              <a:t>Presentation Title (Optional)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87338"/>
            <a:ext cx="8229600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20738"/>
            <a:ext cx="8229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10400" y="4551363"/>
            <a:ext cx="1524000" cy="301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2638" y="4551363"/>
            <a:ext cx="284162" cy="301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98F4AF5-C2F7-4D1A-9254-1E9BF5DA13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6" name="Text Box 8"/>
          <p:cNvSpPr txBox="1">
            <a:spLocks noChangeArrowheads="1"/>
          </p:cNvSpPr>
          <p:nvPr userDrawn="1"/>
        </p:nvSpPr>
        <p:spPr bwMode="auto">
          <a:xfrm rot="-1761137">
            <a:off x="1828800" y="1660525"/>
            <a:ext cx="5654675" cy="15557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600" smtClean="0">
                <a:solidFill>
                  <a:srgbClr val="DDDDDD"/>
                </a:solidFill>
                <a:cs typeface="+mn-cs"/>
              </a:rPr>
              <a:t>D R A F 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0" r:id="rId1"/>
    <p:sldLayoutId id="2147486019" r:id="rId2"/>
    <p:sldLayoutId id="2147486020" r:id="rId3"/>
    <p:sldLayoutId id="2147486021" r:id="rId4"/>
    <p:sldLayoutId id="2147486022" r:id="rId5"/>
    <p:sldLayoutId id="2147486023" r:id="rId6"/>
    <p:sldLayoutId id="2147486024" r:id="rId7"/>
    <p:sldLayoutId id="2147486025" r:id="rId8"/>
    <p:sldLayoutId id="2147486026" r:id="rId9"/>
    <p:sldLayoutId id="2147486027" r:id="rId10"/>
    <p:sldLayoutId id="214748602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75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3363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914400" indent="-223838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262063" indent="-233363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539875" indent="-163513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19970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6pPr>
      <a:lvl7pPr marL="24542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7pPr>
      <a:lvl8pPr marL="29114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8pPr>
      <a:lvl9pPr marL="33686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LB_QUM_PPT_Bar_light_Universal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8945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59" name="Text Box 3"/>
          <p:cNvSpPr txBox="1">
            <a:spLocks noChangeArrowheads="1"/>
          </p:cNvSpPr>
          <p:nvPr userDrawn="1"/>
        </p:nvSpPr>
        <p:spPr bwMode="auto">
          <a:xfrm>
            <a:off x="1530350" y="4556125"/>
            <a:ext cx="55245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 defTabSz="571500">
              <a:defRPr>
                <a:solidFill>
                  <a:schemeClr val="tx1"/>
                </a:solidFill>
                <a:latin typeface="Arial" charset="0"/>
              </a:defRPr>
            </a:lvl1pPr>
            <a:lvl2pPr marL="287338" defTabSz="571500">
              <a:defRPr>
                <a:solidFill>
                  <a:schemeClr val="tx1"/>
                </a:solidFill>
                <a:latin typeface="Arial" charset="0"/>
              </a:defRPr>
            </a:lvl2pPr>
            <a:lvl3pPr marL="571500" defTabSz="571500">
              <a:defRPr>
                <a:solidFill>
                  <a:schemeClr val="tx1"/>
                </a:solidFill>
                <a:latin typeface="Arial" charset="0"/>
              </a:defRPr>
            </a:lvl3pPr>
            <a:lvl4pPr marL="857250" defTabSz="571500">
              <a:defRPr>
                <a:solidFill>
                  <a:schemeClr val="tx1"/>
                </a:solidFill>
                <a:latin typeface="Arial" charset="0"/>
              </a:defRPr>
            </a:lvl4pPr>
            <a:lvl5pPr marL="1143000" defTabSz="571500">
              <a:defRPr>
                <a:solidFill>
                  <a:schemeClr val="tx1"/>
                </a:solidFill>
                <a:latin typeface="Arial" charset="0"/>
              </a:defRPr>
            </a:lvl5pPr>
            <a:lvl6pPr marL="1600200" defTabSz="571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057400" defTabSz="571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514600" defTabSz="571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971800" defTabSz="571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defRPr/>
            </a:pPr>
            <a:r>
              <a:rPr lang="en-US" sz="1300" smtClean="0">
                <a:solidFill>
                  <a:schemeClr val="bg1"/>
                </a:solidFill>
                <a:ea typeface="ＭＳ Ｐゴシック" charset="-128"/>
                <a:cs typeface="+mn-cs"/>
              </a:rPr>
              <a:t>Presentation Title (Optional)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87338"/>
            <a:ext cx="8229600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20738"/>
            <a:ext cx="8229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10400" y="4551363"/>
            <a:ext cx="1524000" cy="301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2638" y="4551363"/>
            <a:ext cx="284162" cy="301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856189D-31E7-4B88-8E85-7A36F64411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1" r:id="rId1"/>
    <p:sldLayoutId id="2147486029" r:id="rId2"/>
    <p:sldLayoutId id="2147486030" r:id="rId3"/>
    <p:sldLayoutId id="2147486031" r:id="rId4"/>
    <p:sldLayoutId id="2147486032" r:id="rId5"/>
    <p:sldLayoutId id="2147486033" r:id="rId6"/>
    <p:sldLayoutId id="2147486034" r:id="rId7"/>
    <p:sldLayoutId id="2147486035" r:id="rId8"/>
    <p:sldLayoutId id="2147486036" r:id="rId9"/>
    <p:sldLayoutId id="2147486037" r:id="rId10"/>
    <p:sldLayoutId id="214748603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75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3363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914400" indent="-223838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262063" indent="-233363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539875" indent="-163513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19970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6pPr>
      <a:lvl7pPr marL="24542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7pPr>
      <a:lvl8pPr marL="29114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8pPr>
      <a:lvl9pPr marL="33686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LB_QUM_PPT_Bar_light_Universal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8945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3" name="Text Box 3"/>
          <p:cNvSpPr txBox="1">
            <a:spLocks noChangeArrowheads="1"/>
          </p:cNvSpPr>
          <p:nvPr userDrawn="1"/>
        </p:nvSpPr>
        <p:spPr bwMode="auto">
          <a:xfrm>
            <a:off x="1530350" y="4556125"/>
            <a:ext cx="55245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 defTabSz="571500">
              <a:defRPr>
                <a:solidFill>
                  <a:schemeClr val="tx1"/>
                </a:solidFill>
                <a:latin typeface="Arial" charset="0"/>
              </a:defRPr>
            </a:lvl1pPr>
            <a:lvl2pPr marL="287338" defTabSz="571500">
              <a:defRPr>
                <a:solidFill>
                  <a:schemeClr val="tx1"/>
                </a:solidFill>
                <a:latin typeface="Arial" charset="0"/>
              </a:defRPr>
            </a:lvl2pPr>
            <a:lvl3pPr marL="571500" defTabSz="571500">
              <a:defRPr>
                <a:solidFill>
                  <a:schemeClr val="tx1"/>
                </a:solidFill>
                <a:latin typeface="Arial" charset="0"/>
              </a:defRPr>
            </a:lvl3pPr>
            <a:lvl4pPr marL="857250" defTabSz="571500">
              <a:defRPr>
                <a:solidFill>
                  <a:schemeClr val="tx1"/>
                </a:solidFill>
                <a:latin typeface="Arial" charset="0"/>
              </a:defRPr>
            </a:lvl4pPr>
            <a:lvl5pPr marL="1143000" defTabSz="571500">
              <a:defRPr>
                <a:solidFill>
                  <a:schemeClr val="tx1"/>
                </a:solidFill>
                <a:latin typeface="Arial" charset="0"/>
              </a:defRPr>
            </a:lvl5pPr>
            <a:lvl6pPr marL="1600200" defTabSz="571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057400" defTabSz="571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514600" defTabSz="571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971800" defTabSz="571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defRPr/>
            </a:pPr>
            <a:r>
              <a:rPr lang="en-US" sz="1300" smtClean="0">
                <a:solidFill>
                  <a:schemeClr val="bg1"/>
                </a:solidFill>
                <a:ea typeface="ＭＳ Ｐゴシック" charset="-128"/>
                <a:cs typeface="+mn-cs"/>
              </a:rPr>
              <a:t>Presentation Title (Optional)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87338"/>
            <a:ext cx="8229600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20738"/>
            <a:ext cx="8229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10400" y="4551363"/>
            <a:ext cx="1524000" cy="301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2638" y="4551363"/>
            <a:ext cx="284162" cy="301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2A1C095-58B0-475B-8486-94F11454D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2" r:id="rId1"/>
    <p:sldLayoutId id="2147486039" r:id="rId2"/>
    <p:sldLayoutId id="2147486040" r:id="rId3"/>
    <p:sldLayoutId id="2147486041" r:id="rId4"/>
    <p:sldLayoutId id="2147486042" r:id="rId5"/>
    <p:sldLayoutId id="2147486043" r:id="rId6"/>
    <p:sldLayoutId id="2147486044" r:id="rId7"/>
    <p:sldLayoutId id="2147486045" r:id="rId8"/>
    <p:sldLayoutId id="2147486046" r:id="rId9"/>
    <p:sldLayoutId id="2147486047" r:id="rId10"/>
    <p:sldLayoutId id="214748604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75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3363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914400" indent="-223838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262063" indent="-233363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539875" indent="-163513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19970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6pPr>
      <a:lvl7pPr marL="24542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7pPr>
      <a:lvl8pPr marL="29114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8pPr>
      <a:lvl9pPr marL="33686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LB_QUM_PPT_Bar_light_Universal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89450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5" name="Text Box 3"/>
          <p:cNvSpPr txBox="1">
            <a:spLocks noChangeArrowheads="1"/>
          </p:cNvSpPr>
          <p:nvPr userDrawn="1"/>
        </p:nvSpPr>
        <p:spPr bwMode="auto">
          <a:xfrm>
            <a:off x="1530350" y="4556125"/>
            <a:ext cx="55245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>
            <a:lvl1pPr defTabSz="571500">
              <a:defRPr>
                <a:solidFill>
                  <a:schemeClr val="tx1"/>
                </a:solidFill>
                <a:latin typeface="Arial" charset="0"/>
              </a:defRPr>
            </a:lvl1pPr>
            <a:lvl2pPr marL="287338" defTabSz="571500">
              <a:defRPr>
                <a:solidFill>
                  <a:schemeClr val="tx1"/>
                </a:solidFill>
                <a:latin typeface="Arial" charset="0"/>
              </a:defRPr>
            </a:lvl2pPr>
            <a:lvl3pPr marL="571500" defTabSz="571500">
              <a:defRPr>
                <a:solidFill>
                  <a:schemeClr val="tx1"/>
                </a:solidFill>
                <a:latin typeface="Arial" charset="0"/>
              </a:defRPr>
            </a:lvl3pPr>
            <a:lvl4pPr marL="857250" defTabSz="571500">
              <a:defRPr>
                <a:solidFill>
                  <a:schemeClr val="tx1"/>
                </a:solidFill>
                <a:latin typeface="Arial" charset="0"/>
              </a:defRPr>
            </a:lvl4pPr>
            <a:lvl5pPr marL="1143000" defTabSz="571500">
              <a:defRPr>
                <a:solidFill>
                  <a:schemeClr val="tx1"/>
                </a:solidFill>
                <a:latin typeface="Arial" charset="0"/>
              </a:defRPr>
            </a:lvl5pPr>
            <a:lvl6pPr marL="1600200" defTabSz="571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057400" defTabSz="571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514600" defTabSz="571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971800" defTabSz="571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defRPr/>
            </a:pPr>
            <a:r>
              <a:rPr lang="en-US" sz="1300" smtClean="0">
                <a:solidFill>
                  <a:srgbClr val="FFFFFF"/>
                </a:solidFill>
                <a:ea typeface="ＭＳ Ｐゴシック" charset="-128"/>
                <a:cs typeface="+mn-cs"/>
              </a:rPr>
              <a:t>Presentation Title (Optional)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87338"/>
            <a:ext cx="8229600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20738"/>
            <a:ext cx="8229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10400" y="4551363"/>
            <a:ext cx="1524000" cy="301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CONFIDENTIAL INFORMATION</a:t>
            </a:r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2638" y="4551363"/>
            <a:ext cx="284162" cy="301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CF26E98-871C-4AE7-9692-177CC64D71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6" name="Text Box 8"/>
          <p:cNvSpPr txBox="1">
            <a:spLocks noChangeArrowheads="1"/>
          </p:cNvSpPr>
          <p:nvPr userDrawn="1"/>
        </p:nvSpPr>
        <p:spPr bwMode="auto">
          <a:xfrm rot="-1761137">
            <a:off x="1828800" y="1660525"/>
            <a:ext cx="5654675" cy="15557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600" smtClean="0">
                <a:solidFill>
                  <a:srgbClr val="DDDDDD"/>
                </a:solidFill>
                <a:cs typeface="+mn-cs"/>
              </a:rPr>
              <a:t>D R A F 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3" r:id="rId1"/>
    <p:sldLayoutId id="2147486049" r:id="rId2"/>
    <p:sldLayoutId id="2147486050" r:id="rId3"/>
    <p:sldLayoutId id="2147486051" r:id="rId4"/>
    <p:sldLayoutId id="2147486052" r:id="rId5"/>
    <p:sldLayoutId id="2147486053" r:id="rId6"/>
    <p:sldLayoutId id="2147486054" r:id="rId7"/>
    <p:sldLayoutId id="2147486055" r:id="rId8"/>
    <p:sldLayoutId id="2147486056" r:id="rId9"/>
    <p:sldLayoutId id="2147486057" r:id="rId10"/>
    <p:sldLayoutId id="214748605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75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3363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914400" indent="-223838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262063" indent="-233363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1539875" indent="-163513" algn="l" rtl="0" eaLnBrk="0" fontAlgn="base" hangingPunct="0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19970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6pPr>
      <a:lvl7pPr marL="24542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7pPr>
      <a:lvl8pPr marL="29114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8pPr>
      <a:lvl9pPr marL="3368675" indent="-163513" algn="l" rtl="0" fontAlgn="base">
        <a:spcBef>
          <a:spcPct val="25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455613" y="516732"/>
            <a:ext cx="5259387" cy="1066800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Android UI </a:t>
            </a:r>
            <a:r>
              <a:rPr lang="en-US" sz="3200" b="1" dirty="0" err="1" smtClean="0"/>
              <a:t>Automator</a:t>
            </a:r>
            <a:endParaRPr lang="en-US" sz="3200" b="1" dirty="0" smtClean="0"/>
          </a:p>
        </p:txBody>
      </p:sp>
      <p:sp>
        <p:nvSpPr>
          <p:cNvPr id="11267" name="Content Placeholder 6"/>
          <p:cNvSpPr>
            <a:spLocks noGrp="1"/>
          </p:cNvSpPr>
          <p:nvPr>
            <p:ph type="subTitle" idx="1"/>
          </p:nvPr>
        </p:nvSpPr>
        <p:spPr>
          <a:xfrm>
            <a:off x="457200" y="2650330"/>
            <a:ext cx="3811588" cy="381001"/>
          </a:xfrm>
        </p:spPr>
        <p:txBody>
          <a:bodyPr/>
          <a:lstStyle/>
          <a:p>
            <a:pPr eaLnBrk="1" hangingPunct="1"/>
            <a:r>
              <a:rPr lang="en-US" dirty="0" smtClean="0"/>
              <a:t>Alex LI</a:t>
            </a:r>
          </a:p>
          <a:p>
            <a:pPr eaLnBrk="1" hangingPunct="1"/>
            <a:endParaRPr lang="en-US" i="1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May 28,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33400" y="286544"/>
            <a:ext cx="8229600" cy="382587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IF – Project QA</a:t>
            </a:r>
            <a:endParaRPr lang="en-US" b="1" dirty="0"/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CONFIDENTIAL INFORMATION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EB834E-0E4E-409D-9A69-E6D93409DFD6}" type="slidenum">
              <a:rPr lang="en-US" smtClean="0">
                <a:solidFill>
                  <a:schemeClr val="bg1"/>
                </a:solidFill>
              </a:rPr>
              <a:pPr eaLnBrk="1" hangingPunct="1"/>
              <a:t>10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98524"/>
            <a:ext cx="8229600" cy="2894807"/>
          </a:xfrm>
        </p:spPr>
        <p:txBody>
          <a:bodyPr/>
          <a:lstStyle/>
          <a:p>
            <a:r>
              <a:rPr lang="en-US" sz="1600" b="1" dirty="0" smtClean="0"/>
              <a:t>Automation test framework:</a:t>
            </a:r>
          </a:p>
          <a:p>
            <a:pPr lvl="1"/>
            <a:r>
              <a:rPr lang="en-US" sz="1400" dirty="0" smtClean="0"/>
              <a:t>Proposals:</a:t>
            </a:r>
          </a:p>
          <a:p>
            <a:pPr lvl="2"/>
            <a:r>
              <a:rPr lang="en-US" sz="1200" dirty="0" smtClean="0"/>
              <a:t>Google </a:t>
            </a:r>
            <a:r>
              <a:rPr lang="en-US" sz="1200" dirty="0"/>
              <a:t>T</a:t>
            </a:r>
            <a:r>
              <a:rPr lang="en-US" sz="1200" dirty="0" smtClean="0"/>
              <a:t>est;</a:t>
            </a:r>
          </a:p>
          <a:p>
            <a:pPr lvl="2"/>
            <a:r>
              <a:rPr lang="en-US" sz="1200" dirty="0" err="1" smtClean="0"/>
              <a:t>pyTest</a:t>
            </a:r>
            <a:r>
              <a:rPr lang="en-US" sz="1200" dirty="0" smtClean="0"/>
              <a:t>;</a:t>
            </a:r>
          </a:p>
          <a:p>
            <a:pPr lvl="2"/>
            <a:r>
              <a:rPr lang="en-US" sz="1200" dirty="0" smtClean="0"/>
              <a:t>ITAF;</a:t>
            </a:r>
          </a:p>
          <a:p>
            <a:pPr lvl="1"/>
            <a:r>
              <a:rPr lang="en-US" sz="1400" dirty="0" smtClean="0"/>
              <a:t>Targets:</a:t>
            </a:r>
            <a:endParaRPr lang="en-US" sz="1400" dirty="0"/>
          </a:p>
          <a:p>
            <a:pPr lvl="2"/>
            <a:r>
              <a:rPr lang="en-US" sz="1200" dirty="0"/>
              <a:t>Testers </a:t>
            </a:r>
            <a:r>
              <a:rPr lang="en-US" sz="1200" dirty="0" smtClean="0"/>
              <a:t>can write platform-specific API </a:t>
            </a:r>
            <a:r>
              <a:rPr lang="en-US" sz="1200" dirty="0"/>
              <a:t>of </a:t>
            </a:r>
            <a:r>
              <a:rPr lang="en-US" sz="1200" dirty="0" smtClean="0"/>
              <a:t>IF by writing platform-specific test code;</a:t>
            </a:r>
            <a:endParaRPr lang="en-US" sz="1200" dirty="0"/>
          </a:p>
          <a:p>
            <a:pPr lvl="2"/>
            <a:r>
              <a:rPr lang="en-US" sz="1200" dirty="0" smtClean="0"/>
              <a:t>The test execution can be triggered from a command-line interface which provides flexible options;</a:t>
            </a:r>
          </a:p>
          <a:p>
            <a:pPr lvl="2"/>
            <a:r>
              <a:rPr lang="en-US" sz="1200" dirty="0" smtClean="0"/>
              <a:t>Test results can be logged to Test link automatically;</a:t>
            </a:r>
            <a:endParaRPr lang="en-US" dirty="0"/>
          </a:p>
          <a:p>
            <a:pPr lvl="2"/>
            <a:r>
              <a:rPr lang="en-US" sz="1200" dirty="0" smtClean="0"/>
              <a:t>The framework should provide interface for Continuous test;</a:t>
            </a:r>
          </a:p>
          <a:p>
            <a:pPr lvl="2"/>
            <a:endParaRPr lang="en-US" sz="1200" dirty="0" smtClean="0"/>
          </a:p>
          <a:p>
            <a:pPr lvl="2"/>
            <a:endParaRPr lang="en-US" sz="1200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52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33400" y="286544"/>
            <a:ext cx="8229600" cy="382587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IF – Project QA</a:t>
            </a:r>
            <a:endParaRPr lang="en-US" b="1" dirty="0"/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CONFIDENTIAL INFORMATION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EB834E-0E4E-409D-9A69-E6D93409DFD6}" type="slidenum">
              <a:rPr lang="en-US" smtClean="0">
                <a:solidFill>
                  <a:schemeClr val="bg1"/>
                </a:solidFill>
              </a:rPr>
              <a:pPr eaLnBrk="1" hangingPunct="1"/>
              <a:t>11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98524"/>
            <a:ext cx="8229600" cy="3352007"/>
          </a:xfrm>
        </p:spPr>
        <p:txBody>
          <a:bodyPr/>
          <a:lstStyle/>
          <a:p>
            <a:r>
              <a:rPr lang="en-US" sz="1600" b="1" dirty="0" smtClean="0"/>
              <a:t>Automation test framework:</a:t>
            </a:r>
          </a:p>
          <a:p>
            <a:pPr lvl="1"/>
            <a:r>
              <a:rPr lang="en-US" sz="1400" dirty="0"/>
              <a:t>S</a:t>
            </a:r>
            <a:r>
              <a:rPr lang="en-US" sz="1400" dirty="0" smtClean="0"/>
              <a:t>tructure:</a:t>
            </a:r>
          </a:p>
          <a:p>
            <a:pPr marL="0" indent="0">
              <a:buNone/>
            </a:pPr>
            <a:endParaRPr lang="en-US" sz="1200" dirty="0" smtClean="0"/>
          </a:p>
          <a:p>
            <a:pPr lvl="2"/>
            <a:endParaRPr lang="en-US" sz="1200" dirty="0" smtClean="0"/>
          </a:p>
          <a:p>
            <a:pPr lvl="2"/>
            <a:endParaRPr lang="en-US" sz="1200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19316"/>
            <a:ext cx="6172199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1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33400" y="286544"/>
            <a:ext cx="8229600" cy="382587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IF – Project QA</a:t>
            </a:r>
            <a:endParaRPr lang="en-US" b="1" dirty="0"/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CONFIDENTIAL INFORMATION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EB834E-0E4E-409D-9A69-E6D93409DFD6}" type="slidenum">
              <a:rPr lang="en-US" smtClean="0">
                <a:solidFill>
                  <a:schemeClr val="bg1"/>
                </a:solidFill>
              </a:rPr>
              <a:pPr eaLnBrk="1" hangingPunct="1"/>
              <a:t>12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98524"/>
            <a:ext cx="8229600" cy="3656807"/>
          </a:xfrm>
        </p:spPr>
        <p:txBody>
          <a:bodyPr/>
          <a:lstStyle/>
          <a:p>
            <a:r>
              <a:rPr lang="en-US" sz="1600" b="1" dirty="0" smtClean="0"/>
              <a:t>Android Instrumentation:</a:t>
            </a:r>
          </a:p>
          <a:p>
            <a:pPr lvl="1"/>
            <a:r>
              <a:rPr lang="en-US" sz="1400" dirty="0" smtClean="0"/>
              <a:t>Why Instrumentation:</a:t>
            </a:r>
          </a:p>
          <a:p>
            <a:pPr lvl="2">
              <a:defRPr/>
            </a:pPr>
            <a:r>
              <a:rPr lang="en-US" sz="1200" dirty="0"/>
              <a:t>A</a:t>
            </a:r>
            <a:r>
              <a:rPr lang="en-US" sz="1200" dirty="0" smtClean="0"/>
              <a:t> </a:t>
            </a:r>
            <a:r>
              <a:rPr lang="en-US" sz="1200" dirty="0"/>
              <a:t>test </a:t>
            </a:r>
            <a:r>
              <a:rPr lang="en-US" sz="1200" dirty="0" smtClean="0"/>
              <a:t>framework which extends from standard </a:t>
            </a:r>
            <a:r>
              <a:rPr lang="en-US" sz="1200" dirty="0" err="1" smtClean="0"/>
              <a:t>JUnit</a:t>
            </a:r>
            <a:r>
              <a:rPr lang="en-US" sz="1200" dirty="0" smtClean="0"/>
              <a:t> framework;</a:t>
            </a:r>
          </a:p>
          <a:p>
            <a:pPr lvl="2">
              <a:defRPr/>
            </a:pPr>
            <a:r>
              <a:rPr lang="en-US" sz="1200" dirty="0"/>
              <a:t>E</a:t>
            </a:r>
            <a:r>
              <a:rPr lang="en-US" sz="1200" dirty="0" smtClean="0"/>
              <a:t>asy to write function, system and acceptance test cases;</a:t>
            </a:r>
            <a:endParaRPr lang="en-US" sz="1200" dirty="0"/>
          </a:p>
          <a:p>
            <a:pPr lvl="2">
              <a:defRPr/>
            </a:pPr>
            <a:r>
              <a:rPr lang="en-US" sz="1200" dirty="0" smtClean="0"/>
              <a:t>Can be integrated with Maven or Ant to run tests as part of Continuous integration;</a:t>
            </a:r>
          </a:p>
          <a:p>
            <a:pPr lvl="1"/>
            <a:endParaRPr lang="en-US" sz="1400" dirty="0" smtClean="0"/>
          </a:p>
          <a:p>
            <a:pPr marL="0" indent="0">
              <a:buNone/>
            </a:pPr>
            <a:endParaRPr lang="en-US" sz="1200" dirty="0" smtClean="0"/>
          </a:p>
          <a:p>
            <a:pPr lvl="2"/>
            <a:endParaRPr lang="en-US" sz="1200" dirty="0" smtClean="0"/>
          </a:p>
          <a:p>
            <a:pPr lvl="2"/>
            <a:endParaRPr lang="en-US" sz="1200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7" name="Picture 2" descr="C:\Users\yxliu\Desktop\201008061107478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45531"/>
            <a:ext cx="35052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41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33400" y="286544"/>
            <a:ext cx="8229600" cy="382587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IF – Project QA</a:t>
            </a:r>
            <a:endParaRPr lang="en-US" b="1" dirty="0"/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CONFIDENTIAL INFORMATION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EB834E-0E4E-409D-9A69-E6D93409DFD6}" type="slidenum">
              <a:rPr lang="en-US" smtClean="0">
                <a:solidFill>
                  <a:schemeClr val="bg1"/>
                </a:solidFill>
              </a:rPr>
              <a:pPr eaLnBrk="1" hangingPunct="1"/>
              <a:t>13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98524"/>
            <a:ext cx="8229600" cy="3123407"/>
          </a:xfrm>
        </p:spPr>
        <p:txBody>
          <a:bodyPr/>
          <a:lstStyle/>
          <a:p>
            <a:r>
              <a:rPr lang="en-US" sz="1600" b="1" dirty="0" smtClean="0"/>
              <a:t>Android Instrumentation:</a:t>
            </a:r>
          </a:p>
          <a:p>
            <a:pPr lvl="1"/>
            <a:r>
              <a:rPr lang="en-US" sz="1400" dirty="0" smtClean="0"/>
              <a:t>Known issues:</a:t>
            </a:r>
          </a:p>
          <a:p>
            <a:pPr lvl="2">
              <a:defRPr/>
            </a:pPr>
            <a:r>
              <a:rPr lang="en-US" sz="1200" dirty="0" smtClean="0"/>
              <a:t>No file-based test report output;</a:t>
            </a:r>
          </a:p>
          <a:p>
            <a:pPr lvl="2">
              <a:defRPr/>
            </a:pPr>
            <a:r>
              <a:rPr lang="en-US" sz="1200" dirty="0" smtClean="0"/>
              <a:t>Not stable sometimes, one test exception may lead to Instrumentation runner crash;</a:t>
            </a:r>
          </a:p>
          <a:p>
            <a:pPr lvl="2">
              <a:defRPr/>
            </a:pPr>
            <a:r>
              <a:rPr lang="en-US" sz="1200" dirty="0" smtClean="0"/>
              <a:t>Mismatch of test priority classification</a:t>
            </a:r>
            <a:r>
              <a:rPr lang="en-US" sz="1200" dirty="0"/>
              <a:t>:</a:t>
            </a:r>
            <a:endParaRPr lang="en-US" sz="1200" dirty="0" smtClean="0"/>
          </a:p>
          <a:p>
            <a:pPr lvl="3">
              <a:defRPr/>
            </a:pPr>
            <a:r>
              <a:rPr lang="en-US" sz="1200" dirty="0" smtClean="0"/>
              <a:t>Android Instrumentation: Small</a:t>
            </a:r>
            <a:r>
              <a:rPr lang="en-US" sz="1200" dirty="0"/>
              <a:t>,</a:t>
            </a:r>
            <a:r>
              <a:rPr lang="en-US" sz="1200" dirty="0" smtClean="0"/>
              <a:t> Medium</a:t>
            </a:r>
            <a:r>
              <a:rPr lang="en-US" sz="1200" dirty="0"/>
              <a:t>,</a:t>
            </a:r>
            <a:r>
              <a:rPr lang="en-US" sz="1200" dirty="0" smtClean="0"/>
              <a:t> High;</a:t>
            </a:r>
          </a:p>
          <a:p>
            <a:pPr lvl="3">
              <a:defRPr/>
            </a:pPr>
            <a:r>
              <a:rPr lang="en-US" sz="1200" dirty="0" smtClean="0"/>
              <a:t>Test link: Low</a:t>
            </a:r>
            <a:r>
              <a:rPr lang="en-US" sz="1200" dirty="0"/>
              <a:t>,</a:t>
            </a:r>
            <a:r>
              <a:rPr lang="en-US" sz="1200" dirty="0" smtClean="0"/>
              <a:t> Medium</a:t>
            </a:r>
            <a:r>
              <a:rPr lang="en-US" sz="1200" dirty="0"/>
              <a:t>,</a:t>
            </a:r>
            <a:r>
              <a:rPr lang="en-US" sz="1200" dirty="0" smtClean="0"/>
              <a:t> High;</a:t>
            </a:r>
          </a:p>
          <a:p>
            <a:pPr lvl="1"/>
            <a:r>
              <a:rPr lang="en-US" sz="1400" dirty="0" smtClean="0"/>
              <a:t>Solutions:</a:t>
            </a:r>
          </a:p>
          <a:p>
            <a:pPr lvl="2"/>
            <a:r>
              <a:rPr lang="en-US" sz="1200" dirty="0" smtClean="0"/>
              <a:t>Rewrite default runner, make it generate </a:t>
            </a:r>
            <a:r>
              <a:rPr lang="en-US" sz="1200" dirty="0" err="1" smtClean="0"/>
              <a:t>JUnit</a:t>
            </a:r>
            <a:r>
              <a:rPr lang="en-US" sz="1200" dirty="0" smtClean="0"/>
              <a:t> format test report can be identified by </a:t>
            </a:r>
            <a:r>
              <a:rPr lang="en-US" sz="1200" dirty="0" err="1" smtClean="0"/>
              <a:t>Testlink</a:t>
            </a:r>
            <a:r>
              <a:rPr lang="en-US" sz="1200" dirty="0" smtClean="0"/>
              <a:t>;</a:t>
            </a:r>
          </a:p>
          <a:p>
            <a:pPr lvl="2"/>
            <a:r>
              <a:rPr lang="en-US" sz="1200" dirty="0" smtClean="0"/>
              <a:t>Run test cases one by one, then combine the individual results to a single one;</a:t>
            </a:r>
          </a:p>
          <a:p>
            <a:pPr lvl="2"/>
            <a:r>
              <a:rPr lang="en-US" sz="1200" dirty="0" smtClean="0"/>
              <a:t>Replace the default annotations with the customized annotations;</a:t>
            </a:r>
          </a:p>
          <a:p>
            <a:pPr lvl="2"/>
            <a:r>
              <a:rPr lang="en-US" sz="1200" dirty="0" smtClean="0"/>
              <a:t>//depot/</a:t>
            </a:r>
            <a:r>
              <a:rPr lang="en-US" sz="1200" dirty="0" err="1" smtClean="0"/>
              <a:t>qa</a:t>
            </a:r>
            <a:r>
              <a:rPr lang="en-US" sz="1200" dirty="0" smtClean="0"/>
              <a:t>/tools/</a:t>
            </a:r>
            <a:r>
              <a:rPr lang="en-US" sz="1200" dirty="0" err="1" smtClean="0"/>
              <a:t>android_qa_common</a:t>
            </a:r>
            <a:r>
              <a:rPr lang="en-US" sz="1200" dirty="0" smtClean="0"/>
              <a:t>; </a:t>
            </a:r>
            <a:endParaRPr lang="en-US" sz="1200" dirty="0"/>
          </a:p>
          <a:p>
            <a:pPr lvl="2">
              <a:defRPr/>
            </a:pPr>
            <a:endParaRPr lang="en-US" sz="1200" dirty="0" smtClean="0"/>
          </a:p>
          <a:p>
            <a:pPr lvl="2"/>
            <a:endParaRPr lang="en-US" sz="1200" dirty="0" smtClean="0"/>
          </a:p>
          <a:p>
            <a:pPr lvl="2"/>
            <a:endParaRPr lang="en-US" sz="1200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578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33400" y="286544"/>
            <a:ext cx="8229600" cy="382587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IF – Project QA</a:t>
            </a:r>
            <a:endParaRPr lang="en-US" b="1" dirty="0"/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CONFIDENTIAL INFORMATION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EB834E-0E4E-409D-9A69-E6D93409DFD6}" type="slidenum">
              <a:rPr lang="en-US" smtClean="0">
                <a:solidFill>
                  <a:schemeClr val="bg1"/>
                </a:solidFill>
              </a:rPr>
              <a:pPr eaLnBrk="1" hangingPunct="1"/>
              <a:t>14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98524"/>
            <a:ext cx="8229600" cy="3504407"/>
          </a:xfrm>
        </p:spPr>
        <p:txBody>
          <a:bodyPr/>
          <a:lstStyle/>
          <a:p>
            <a:r>
              <a:rPr lang="en-US" sz="1600" b="1" dirty="0" smtClean="0"/>
              <a:t>Command-line tool:</a:t>
            </a:r>
            <a:endParaRPr lang="en-US" sz="1200" dirty="0" smtClean="0"/>
          </a:p>
          <a:p>
            <a:pPr lvl="1"/>
            <a:r>
              <a:rPr lang="en-US" sz="1400" dirty="0" smtClean="0"/>
              <a:t>Features:</a:t>
            </a:r>
            <a:endParaRPr lang="en-US" sz="1200" dirty="0" smtClean="0"/>
          </a:p>
          <a:p>
            <a:pPr lvl="2">
              <a:defRPr/>
            </a:pPr>
            <a:r>
              <a:rPr lang="en-US" sz="1200" dirty="0" smtClean="0"/>
              <a:t>Auto building Product code;</a:t>
            </a:r>
          </a:p>
          <a:p>
            <a:pPr lvl="2">
              <a:defRPr/>
            </a:pPr>
            <a:r>
              <a:rPr lang="en-US" sz="1200" dirty="0" smtClean="0"/>
              <a:t>Importing test results to Test link automatically;</a:t>
            </a:r>
          </a:p>
          <a:p>
            <a:pPr lvl="2">
              <a:defRPr/>
            </a:pPr>
            <a:r>
              <a:rPr lang="en-US" sz="1200" dirty="0" smtClean="0"/>
              <a:t>Test report generating by E-mail;</a:t>
            </a:r>
          </a:p>
          <a:p>
            <a:pPr lvl="1">
              <a:defRPr/>
            </a:pPr>
            <a:r>
              <a:rPr lang="en-US" sz="1400" dirty="0" smtClean="0"/>
              <a:t>Options:</a:t>
            </a:r>
          </a:p>
          <a:p>
            <a:pPr lvl="1">
              <a:defRPr/>
            </a:pPr>
            <a:endParaRPr lang="en-US" sz="1200" dirty="0" smtClean="0"/>
          </a:p>
          <a:p>
            <a:pPr lvl="2"/>
            <a:endParaRPr lang="en-US" sz="1200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959" y="2497931"/>
            <a:ext cx="6575156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34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33400" y="286544"/>
            <a:ext cx="8229600" cy="382587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IF – Project QA</a:t>
            </a:r>
            <a:endParaRPr lang="en-US" b="1" dirty="0"/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162800" y="4555331"/>
            <a:ext cx="1524000" cy="30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CONFIDENTIAL INFORMATION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EB834E-0E4E-409D-9A69-E6D93409DFD6}" type="slidenum">
              <a:rPr lang="en-US" smtClean="0">
                <a:solidFill>
                  <a:schemeClr val="bg1"/>
                </a:solidFill>
              </a:rPr>
              <a:pPr eaLnBrk="1" hangingPunct="1"/>
              <a:t>15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98524"/>
            <a:ext cx="4495800" cy="3504407"/>
          </a:xfrm>
        </p:spPr>
        <p:txBody>
          <a:bodyPr/>
          <a:lstStyle/>
          <a:p>
            <a:r>
              <a:rPr lang="en-US" sz="1600" b="1" dirty="0" smtClean="0"/>
              <a:t>Command-line tool:</a:t>
            </a:r>
            <a:endParaRPr lang="en-US" sz="1200" dirty="0" smtClean="0"/>
          </a:p>
          <a:p>
            <a:pPr lvl="1"/>
            <a:r>
              <a:rPr lang="en-US" sz="1400" dirty="0" smtClean="0"/>
              <a:t>Continuous test:</a:t>
            </a:r>
          </a:p>
          <a:p>
            <a:pPr lvl="2"/>
            <a:r>
              <a:rPr lang="en-US" sz="1200" dirty="0" smtClean="0"/>
              <a:t>Reduce risks; </a:t>
            </a:r>
          </a:p>
          <a:p>
            <a:pPr lvl="2"/>
            <a:r>
              <a:rPr lang="en-US" sz="1200" dirty="0" smtClean="0"/>
              <a:t>Enable better project visibility; </a:t>
            </a:r>
          </a:p>
          <a:p>
            <a:pPr lvl="2"/>
            <a:r>
              <a:rPr lang="en-US" sz="1200" dirty="0" smtClean="0"/>
              <a:t>Generate deployable software at any time and at any place;</a:t>
            </a:r>
          </a:p>
          <a:p>
            <a:pPr lvl="2"/>
            <a:r>
              <a:rPr lang="en-US" sz="1200" dirty="0" smtClean="0"/>
              <a:t>Establish greater confidence in the SW product;</a:t>
            </a:r>
          </a:p>
          <a:p>
            <a:pPr lvl="2"/>
            <a:r>
              <a:rPr lang="en-US" sz="1200" dirty="0" smtClean="0"/>
              <a:t>Build it fast, build it well, test it often, then ship it;</a:t>
            </a:r>
          </a:p>
          <a:p>
            <a:pPr lvl="2"/>
            <a:endParaRPr lang="en-US" sz="1200" dirty="0" smtClean="0"/>
          </a:p>
          <a:p>
            <a:pPr lvl="1"/>
            <a:endParaRPr lang="en-US" sz="1400" dirty="0" smtClean="0"/>
          </a:p>
          <a:p>
            <a:pPr lvl="1">
              <a:defRPr/>
            </a:pPr>
            <a:endParaRPr lang="en-US" sz="1200" dirty="0" smtClean="0"/>
          </a:p>
          <a:p>
            <a:pPr lvl="2"/>
            <a:endParaRPr lang="en-US" sz="1200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169" y="1659731"/>
            <a:ext cx="2279887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54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162800" y="4555331"/>
            <a:ext cx="1524000" cy="30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CONFIDENTIAL INFORMATION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EB834E-0E4E-409D-9A69-E6D93409DFD6}" type="slidenum">
              <a:rPr lang="en-US" smtClean="0">
                <a:solidFill>
                  <a:schemeClr val="bg1"/>
                </a:solidFill>
              </a:rPr>
              <a:pPr eaLnBrk="1" hangingPunct="1"/>
              <a:t>16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98524"/>
            <a:ext cx="8229600" cy="3504407"/>
          </a:xfrm>
        </p:spPr>
        <p:txBody>
          <a:bodyPr/>
          <a:lstStyle/>
          <a:p>
            <a:r>
              <a:rPr lang="en-US" sz="1600" b="1" dirty="0" smtClean="0"/>
              <a:t>Command-line tool:</a:t>
            </a:r>
            <a:endParaRPr lang="en-US" sz="1200" dirty="0" smtClean="0"/>
          </a:p>
          <a:p>
            <a:pPr lvl="1"/>
            <a:r>
              <a:rPr lang="en-US" sz="1400" dirty="0" smtClean="0"/>
              <a:t>Continuous test:</a:t>
            </a:r>
          </a:p>
          <a:p>
            <a:pPr marL="342900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IF – Project QA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07331"/>
            <a:ext cx="6324600" cy="297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933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162800" y="4555331"/>
            <a:ext cx="1524000" cy="30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CONFIDENTIAL INFORMATION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EB834E-0E4E-409D-9A69-E6D93409DFD6}" type="slidenum">
              <a:rPr lang="en-US" smtClean="0">
                <a:solidFill>
                  <a:schemeClr val="bg1"/>
                </a:solidFill>
              </a:rPr>
              <a:pPr eaLnBrk="1" hangingPunct="1"/>
              <a:t>17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98524"/>
            <a:ext cx="4724400" cy="3504407"/>
          </a:xfrm>
        </p:spPr>
        <p:txBody>
          <a:bodyPr/>
          <a:lstStyle/>
          <a:p>
            <a:r>
              <a:rPr lang="en-US" sz="1600" b="1" dirty="0" smtClean="0"/>
              <a:t>IF Test cases Management tool:</a:t>
            </a:r>
            <a:endParaRPr lang="en-US" sz="1200" dirty="0" smtClean="0"/>
          </a:p>
          <a:p>
            <a:pPr lvl="1"/>
            <a:r>
              <a:rPr lang="en-US" sz="1400" dirty="0" smtClean="0"/>
              <a:t>Purpose:</a:t>
            </a:r>
          </a:p>
          <a:p>
            <a:pPr lvl="2"/>
            <a:r>
              <a:rPr lang="en-US" sz="1200" dirty="0" smtClean="0"/>
              <a:t>Merge the test cases edit and management in the same entry;</a:t>
            </a:r>
          </a:p>
          <a:p>
            <a:pPr lvl="2"/>
            <a:r>
              <a:rPr lang="en-US" sz="1200" dirty="0" smtClean="0"/>
              <a:t>Consider the future expansion for IF;</a:t>
            </a:r>
          </a:p>
          <a:p>
            <a:pPr lvl="1"/>
            <a:r>
              <a:rPr lang="en-US" sz="1400" dirty="0" smtClean="0"/>
              <a:t>Functionalities:</a:t>
            </a:r>
            <a:endParaRPr lang="en-US" sz="1400" dirty="0"/>
          </a:p>
          <a:p>
            <a:pPr lvl="2"/>
            <a:r>
              <a:rPr lang="en-US" sz="1200" dirty="0" smtClean="0"/>
              <a:t>Create test suites;</a:t>
            </a:r>
          </a:p>
          <a:p>
            <a:pPr lvl="2"/>
            <a:r>
              <a:rPr lang="en-US" sz="1200" dirty="0" smtClean="0"/>
              <a:t>Create requirements;</a:t>
            </a:r>
          </a:p>
          <a:p>
            <a:pPr lvl="2"/>
            <a:r>
              <a:rPr lang="en-US" sz="1200" dirty="0" smtClean="0"/>
              <a:t>Export test suites with/without requirement ID association;</a:t>
            </a:r>
          </a:p>
          <a:p>
            <a:pPr lvl="2"/>
            <a:r>
              <a:rPr lang="en-US" sz="1200" dirty="0" smtClean="0"/>
              <a:t>Test suites analysis;</a:t>
            </a:r>
            <a:endParaRPr lang="en-US" sz="1200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IF – Project QA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354931"/>
            <a:ext cx="2719034" cy="1788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269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162800" y="4555331"/>
            <a:ext cx="1524000" cy="30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CONFIDENTIAL INFORMATION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EB834E-0E4E-409D-9A69-E6D93409DFD6}" type="slidenum">
              <a:rPr lang="en-US" smtClean="0">
                <a:solidFill>
                  <a:schemeClr val="bg1"/>
                </a:solidFill>
              </a:rPr>
              <a:pPr eaLnBrk="1" hangingPunct="1"/>
              <a:t>18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0" y="2116931"/>
            <a:ext cx="1219200" cy="382587"/>
          </a:xfrm>
        </p:spPr>
        <p:txBody>
          <a:bodyPr/>
          <a:lstStyle/>
          <a:p>
            <a:r>
              <a:rPr lang="en-US" b="1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5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CONFIDENTIAL INFORMATION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A91AED-01AC-4DC0-8AA5-A38C5B44274C}" type="slidenum">
              <a:rPr lang="en-US" smtClean="0">
                <a:solidFill>
                  <a:schemeClr val="bg1"/>
                </a:solidFill>
              </a:rPr>
              <a:pPr eaLnBrk="1" hangingPunct="1"/>
              <a:t>19</a:t>
            </a:fld>
            <a:endParaRPr lang="en-US" smtClean="0">
              <a:solidFill>
                <a:schemeClr val="bg1"/>
              </a:solidFill>
            </a:endParaRPr>
          </a:p>
        </p:txBody>
      </p:sp>
      <p:pic>
        <p:nvPicPr>
          <p:cNvPr id="47109" name="Picture 5" descr="C:\Documents and Settings\yli\Local Settings\Temporary Internet Files\Content.IE5\WF1VJV4F\MC90038417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310" y="1431131"/>
            <a:ext cx="1378611" cy="163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CONFIDENTIAL INFORMATION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EB834E-0E4E-409D-9A69-E6D93409DFD6}" type="slidenum">
              <a:rPr lang="en-US" smtClean="0">
                <a:solidFill>
                  <a:schemeClr val="bg1"/>
                </a:solidFill>
              </a:rPr>
              <a:pPr eaLnBrk="1" hangingPunct="1"/>
              <a:t>2</a:t>
            </a:fld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C:\Users\sqli\Desktop\f6jaQ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973931"/>
            <a:ext cx="670560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162800" y="4555331"/>
            <a:ext cx="1524000" cy="30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CONFIDENTIAL INFORMATION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EB834E-0E4E-409D-9A69-E6D93409DFD6}" type="slidenum">
              <a:rPr lang="en-US" smtClean="0">
                <a:solidFill>
                  <a:schemeClr val="bg1"/>
                </a:solidFill>
              </a:rPr>
              <a:pPr eaLnBrk="1" hangingPunct="1"/>
              <a:t>20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7000" y="2116931"/>
            <a:ext cx="3581400" cy="382587"/>
          </a:xfrm>
        </p:spPr>
        <p:txBody>
          <a:bodyPr/>
          <a:lstStyle/>
          <a:p>
            <a:pPr algn="ctr"/>
            <a:r>
              <a:rPr lang="en-US" b="1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8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33400" y="286544"/>
            <a:ext cx="8229600" cy="382587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UI </a:t>
            </a:r>
            <a:r>
              <a:rPr lang="en-US" b="1" dirty="0" err="1" smtClean="0"/>
              <a:t>Automator</a:t>
            </a:r>
            <a:endParaRPr lang="en-US" b="1" dirty="0"/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CONFIDENTIAL INFORMATION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EB834E-0E4E-409D-9A69-E6D93409DFD6}" type="slidenum">
              <a:rPr lang="en-US" smtClean="0">
                <a:solidFill>
                  <a:schemeClr val="bg1"/>
                </a:solidFill>
              </a:rPr>
              <a:pPr eaLnBrk="1" hangingPunct="1"/>
              <a:t>3</a:t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3317" name="Content Placeholder 1"/>
          <p:cNvSpPr>
            <a:spLocks noGrp="1"/>
          </p:cNvSpPr>
          <p:nvPr>
            <p:ph idx="1"/>
          </p:nvPr>
        </p:nvSpPr>
        <p:spPr>
          <a:xfrm>
            <a:off x="457200" y="821531"/>
            <a:ext cx="6781800" cy="3429000"/>
          </a:xfrm>
        </p:spPr>
        <p:txBody>
          <a:bodyPr/>
          <a:lstStyle/>
          <a:p>
            <a:pPr>
              <a:defRPr/>
            </a:pPr>
            <a:r>
              <a:rPr lang="en-US" sz="1600" b="1" dirty="0" smtClean="0"/>
              <a:t>Project Intro:</a:t>
            </a:r>
          </a:p>
          <a:p>
            <a:pPr lvl="1">
              <a:defRPr/>
            </a:pPr>
            <a:r>
              <a:rPr lang="en-US" sz="1400" dirty="0" smtClean="0"/>
              <a:t>Motivation;</a:t>
            </a:r>
          </a:p>
          <a:p>
            <a:pPr lvl="1">
              <a:defRPr/>
            </a:pPr>
            <a:r>
              <a:rPr lang="en-US" sz="1400" dirty="0" smtClean="0"/>
              <a:t>Project Architecture;</a:t>
            </a:r>
          </a:p>
          <a:p>
            <a:pPr lvl="1">
              <a:defRPr/>
            </a:pPr>
            <a:r>
              <a:rPr lang="en-US" sz="1400" dirty="0" smtClean="0"/>
              <a:t>Deliverables;</a:t>
            </a:r>
          </a:p>
          <a:p>
            <a:pPr>
              <a:defRPr/>
            </a:pPr>
            <a:r>
              <a:rPr lang="en-US" sz="1600" b="1" dirty="0" smtClean="0"/>
              <a:t>Project QA:</a:t>
            </a:r>
          </a:p>
          <a:p>
            <a:pPr lvl="1">
              <a:defRPr/>
            </a:pPr>
            <a:r>
              <a:rPr lang="en-US" sz="1400" dirty="0" smtClean="0"/>
              <a:t>Test scope and strategy;</a:t>
            </a:r>
          </a:p>
          <a:p>
            <a:pPr lvl="1">
              <a:defRPr/>
            </a:pPr>
            <a:r>
              <a:rPr lang="en-US" sz="1400" dirty="0" smtClean="0"/>
              <a:t>Automation test framework:</a:t>
            </a:r>
            <a:endParaRPr lang="en-US" sz="1200" dirty="0" smtClean="0"/>
          </a:p>
          <a:p>
            <a:pPr lvl="2">
              <a:defRPr/>
            </a:pPr>
            <a:r>
              <a:rPr lang="en-US" sz="1200" dirty="0" smtClean="0"/>
              <a:t>Android Instrumentation;</a:t>
            </a:r>
          </a:p>
          <a:p>
            <a:pPr lvl="2">
              <a:defRPr/>
            </a:pPr>
            <a:r>
              <a:rPr lang="en-US" sz="1200" dirty="0" smtClean="0"/>
              <a:t>Command-line tool;</a:t>
            </a:r>
          </a:p>
          <a:p>
            <a:pPr lvl="1">
              <a:defRPr/>
            </a:pPr>
            <a:r>
              <a:rPr lang="en-US" sz="1400" dirty="0" smtClean="0"/>
              <a:t>IF Test cases Management tool;</a:t>
            </a:r>
            <a:endParaRPr lang="en-US" dirty="0" smtClean="0"/>
          </a:p>
          <a:p>
            <a:pPr>
              <a:defRPr/>
            </a:pPr>
            <a:r>
              <a:rPr lang="en-US" sz="1600" b="1" dirty="0" smtClean="0"/>
              <a:t>Demo</a:t>
            </a:r>
            <a:endParaRPr lang="en-US" sz="1600" b="1" dirty="0"/>
          </a:p>
          <a:p>
            <a:pPr>
              <a:defRPr/>
            </a:pP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52748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33400" y="286544"/>
            <a:ext cx="8229600" cy="382587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IF – Project Intro</a:t>
            </a:r>
            <a:endParaRPr lang="en-US" b="1" dirty="0"/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CONFIDENTIAL INFORMATION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EB834E-0E4E-409D-9A69-E6D93409DFD6}" type="slidenum">
              <a:rPr lang="en-US" smtClean="0">
                <a:solidFill>
                  <a:schemeClr val="bg1"/>
                </a:solidFill>
              </a:rPr>
              <a:pPr eaLnBrk="1" hangingPunct="1"/>
              <a:t>4</a:t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3317" name="Content Placeholder 1"/>
          <p:cNvSpPr>
            <a:spLocks noGrp="1"/>
          </p:cNvSpPr>
          <p:nvPr>
            <p:ph idx="1"/>
          </p:nvPr>
        </p:nvSpPr>
        <p:spPr>
          <a:xfrm>
            <a:off x="457200" y="821531"/>
            <a:ext cx="8305800" cy="3200400"/>
          </a:xfrm>
        </p:spPr>
        <p:txBody>
          <a:bodyPr/>
          <a:lstStyle/>
          <a:p>
            <a:pPr>
              <a:defRPr/>
            </a:pPr>
            <a:r>
              <a:rPr lang="en-US" sz="1600" b="1" dirty="0" smtClean="0"/>
              <a:t>Pain points:</a:t>
            </a:r>
          </a:p>
          <a:p>
            <a:pPr lvl="1">
              <a:defRPr/>
            </a:pPr>
            <a:r>
              <a:rPr lang="en-US" sz="1400" dirty="0" smtClean="0"/>
              <a:t>Have created many SW players for different purposes for many years:</a:t>
            </a:r>
          </a:p>
          <a:p>
            <a:pPr lvl="2">
              <a:defRPr/>
            </a:pPr>
            <a:r>
              <a:rPr lang="en-US" sz="1200" dirty="0" smtClean="0"/>
              <a:t>Content creation workflow, </a:t>
            </a:r>
            <a:r>
              <a:rPr lang="en-US" sz="1200" dirty="0"/>
              <a:t>t</a:t>
            </a:r>
            <a:r>
              <a:rPr lang="en-US" sz="1200" dirty="0" smtClean="0"/>
              <a:t>rade show, </a:t>
            </a:r>
            <a:r>
              <a:rPr lang="en-US" sz="1200" dirty="0"/>
              <a:t>s</a:t>
            </a:r>
            <a:r>
              <a:rPr lang="en-US" sz="1200" dirty="0" smtClean="0"/>
              <a:t>ales demos, </a:t>
            </a:r>
            <a:r>
              <a:rPr lang="en-US" sz="1200" dirty="0"/>
              <a:t>l</a:t>
            </a:r>
            <a:r>
              <a:rPr lang="en-US" sz="1200" dirty="0" smtClean="0"/>
              <a:t>istening test </a:t>
            </a:r>
            <a:r>
              <a:rPr lang="en-US" sz="1200" dirty="0" err="1" smtClean="0"/>
              <a:t>etc</a:t>
            </a:r>
            <a:r>
              <a:rPr lang="en-US" sz="1200" dirty="0" smtClean="0"/>
              <a:t>;</a:t>
            </a:r>
          </a:p>
          <a:p>
            <a:pPr lvl="1">
              <a:defRPr/>
            </a:pPr>
            <a:r>
              <a:rPr lang="en-US" sz="1400" dirty="0" smtClean="0"/>
              <a:t>Typically project focused, different architecture, codec support, OS support;</a:t>
            </a:r>
          </a:p>
          <a:p>
            <a:pPr>
              <a:defRPr/>
            </a:pPr>
            <a:r>
              <a:rPr lang="en-US" sz="1600" b="1" dirty="0" smtClean="0"/>
              <a:t>Targets:</a:t>
            </a:r>
          </a:p>
          <a:p>
            <a:pPr lvl="1">
              <a:defRPr/>
            </a:pPr>
            <a:r>
              <a:rPr lang="en-US" sz="1400" dirty="0" smtClean="0"/>
              <a:t>Provide a cross platform player integration </a:t>
            </a:r>
            <a:r>
              <a:rPr lang="en-US" sz="1400" dirty="0" err="1" smtClean="0"/>
              <a:t>env</a:t>
            </a:r>
            <a:r>
              <a:rPr lang="en-US" sz="1400" dirty="0" smtClean="0"/>
              <a:t> with an unified architecture;</a:t>
            </a:r>
          </a:p>
          <a:p>
            <a:pPr lvl="2">
              <a:defRPr/>
            </a:pPr>
            <a:r>
              <a:rPr lang="en-US" sz="1200" dirty="0" smtClean="0"/>
              <a:t>Android, iOS, OS X, Windows;</a:t>
            </a:r>
          </a:p>
          <a:p>
            <a:pPr lvl="1">
              <a:defRPr/>
            </a:pPr>
            <a:r>
              <a:rPr lang="en-US" sz="1400" dirty="0" smtClean="0"/>
              <a:t>Consider common requirements from internal stakeholders:</a:t>
            </a:r>
          </a:p>
          <a:p>
            <a:pPr lvl="2">
              <a:defRPr/>
            </a:pPr>
            <a:r>
              <a:rPr lang="en-US" sz="1200" dirty="0" smtClean="0"/>
              <a:t>Gravity, DUP/DRP, DS1, Avocado, </a:t>
            </a:r>
            <a:r>
              <a:rPr lang="en-US" sz="1200" dirty="0" err="1" smtClean="0"/>
              <a:t>Mandarina</a:t>
            </a:r>
            <a:r>
              <a:rPr lang="en-US" sz="1200" dirty="0" smtClean="0"/>
              <a:t>;</a:t>
            </a:r>
          </a:p>
          <a:p>
            <a:pPr lvl="1">
              <a:defRPr/>
            </a:pPr>
            <a:r>
              <a:rPr lang="en-US" sz="1400" dirty="0" smtClean="0"/>
              <a:t>Create a flexible infrastructure to support player product integration:</a:t>
            </a:r>
            <a:endParaRPr lang="en-US" sz="1400" b="1" dirty="0" smtClean="0"/>
          </a:p>
          <a:p>
            <a:pPr lvl="1">
              <a:defRPr/>
            </a:pPr>
            <a:endParaRPr lang="en-US" sz="1400" b="1" dirty="0" smtClean="0"/>
          </a:p>
          <a:p>
            <a:pPr lvl="1">
              <a:defRPr/>
            </a:pPr>
            <a:endParaRPr lang="en-US" sz="1400" b="1" dirty="0"/>
          </a:p>
          <a:p>
            <a:pPr>
              <a:defRPr/>
            </a:pP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403712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33400" y="286544"/>
            <a:ext cx="8229600" cy="382587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IF – Project Intro</a:t>
            </a:r>
            <a:endParaRPr lang="en-US" b="1" dirty="0"/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CONFIDENTIAL INFORMATION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EB834E-0E4E-409D-9A69-E6D93409DFD6}" type="slidenum">
              <a:rPr lang="en-US" smtClean="0">
                <a:solidFill>
                  <a:schemeClr val="bg1"/>
                </a:solidFill>
              </a:rPr>
              <a:pPr eaLnBrk="1" hangingPunct="1"/>
              <a:t>5</a:t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821531"/>
            <a:ext cx="8305800" cy="3352800"/>
          </a:xfrm>
        </p:spPr>
        <p:txBody>
          <a:bodyPr/>
          <a:lstStyle/>
          <a:p>
            <a:pPr>
              <a:defRPr/>
            </a:pPr>
            <a:r>
              <a:rPr lang="en-US" sz="1600" b="1" dirty="0" smtClean="0"/>
              <a:t>Architecture:</a:t>
            </a:r>
          </a:p>
          <a:p>
            <a:pPr marL="0" indent="0">
              <a:buNone/>
              <a:defRPr/>
            </a:pPr>
            <a:endParaRPr lang="en-US" sz="1400" b="1" dirty="0" smtClean="0"/>
          </a:p>
          <a:p>
            <a:pPr lvl="1">
              <a:defRPr/>
            </a:pPr>
            <a:endParaRPr lang="en-US" sz="1400" b="1" dirty="0" smtClean="0"/>
          </a:p>
          <a:p>
            <a:pPr lvl="1">
              <a:defRPr/>
            </a:pPr>
            <a:endParaRPr lang="en-US" sz="1400" b="1" dirty="0"/>
          </a:p>
          <a:p>
            <a:pPr>
              <a:defRPr/>
            </a:pPr>
            <a:endParaRPr lang="en-US" sz="14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09685"/>
            <a:ext cx="5867400" cy="32932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33477" y="3571934"/>
            <a:ext cx="23134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Hardware specific libraries;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DPFv2;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Abstraction Layer;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OS/Platform specific </a:t>
            </a:r>
            <a:r>
              <a:rPr lang="en-US" sz="1200" dirty="0" err="1"/>
              <a:t>I</a:t>
            </a:r>
            <a:r>
              <a:rPr lang="en-US" sz="1200" dirty="0" err="1" smtClean="0"/>
              <a:t>mpl</a:t>
            </a:r>
            <a:r>
              <a:rPr lang="en-US" sz="1200" dirty="0" smtClean="0"/>
              <a:t>;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4680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33400" y="286544"/>
            <a:ext cx="8229600" cy="382587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IF – Project background</a:t>
            </a:r>
            <a:endParaRPr lang="en-US" b="1" dirty="0"/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CONFIDENTIAL INFORMATION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EB834E-0E4E-409D-9A69-E6D93409DFD6}" type="slidenum">
              <a:rPr lang="en-US" smtClean="0">
                <a:solidFill>
                  <a:schemeClr val="bg1"/>
                </a:solidFill>
              </a:rPr>
              <a:pPr eaLnBrk="1" hangingPunct="1"/>
              <a:t>6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821531"/>
            <a:ext cx="8305800" cy="3352800"/>
          </a:xfrm>
        </p:spPr>
        <p:txBody>
          <a:bodyPr/>
          <a:lstStyle/>
          <a:p>
            <a:pPr>
              <a:defRPr/>
            </a:pPr>
            <a:r>
              <a:rPr lang="en-US" sz="1600" b="1" dirty="0" smtClean="0"/>
              <a:t>Class diagram:</a:t>
            </a:r>
          </a:p>
          <a:p>
            <a:pPr marL="0" indent="0">
              <a:buNone/>
              <a:defRPr/>
            </a:pPr>
            <a:endParaRPr lang="en-US" sz="1400" b="1" dirty="0" smtClean="0"/>
          </a:p>
          <a:p>
            <a:pPr lvl="1">
              <a:defRPr/>
            </a:pPr>
            <a:endParaRPr lang="en-US" sz="1400" b="1" dirty="0" smtClean="0"/>
          </a:p>
          <a:p>
            <a:pPr lvl="1">
              <a:defRPr/>
            </a:pPr>
            <a:endParaRPr lang="en-US" sz="1400" b="1" dirty="0"/>
          </a:p>
          <a:p>
            <a:pPr>
              <a:defRPr/>
            </a:pPr>
            <a:endParaRPr lang="en-US" sz="14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19" y="0"/>
            <a:ext cx="8472762" cy="5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4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33400" y="286544"/>
            <a:ext cx="8229600" cy="382587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IF – Project Intro</a:t>
            </a:r>
            <a:endParaRPr lang="en-US" b="1" dirty="0"/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CONFIDENTIAL INFORMATION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EB834E-0E4E-409D-9A69-E6D93409DFD6}" type="slidenum">
              <a:rPr lang="en-US" smtClean="0">
                <a:solidFill>
                  <a:schemeClr val="bg1"/>
                </a:solidFill>
              </a:rPr>
              <a:pPr eaLnBrk="1" hangingPunct="1"/>
              <a:t>7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821531"/>
            <a:ext cx="8305800" cy="3352800"/>
          </a:xfrm>
        </p:spPr>
        <p:txBody>
          <a:bodyPr/>
          <a:lstStyle/>
          <a:p>
            <a:pPr>
              <a:defRPr/>
            </a:pPr>
            <a:r>
              <a:rPr lang="en-US" sz="1600" b="1" dirty="0" smtClean="0"/>
              <a:t>Deliverables:</a:t>
            </a:r>
          </a:p>
          <a:p>
            <a:pPr lvl="1">
              <a:defRPr/>
            </a:pPr>
            <a:r>
              <a:rPr lang="en-US" sz="1400" dirty="0" smtClean="0"/>
              <a:t>Platform independent source code(C++):</a:t>
            </a:r>
            <a:endParaRPr lang="en-US" sz="1000" dirty="0" smtClean="0"/>
          </a:p>
          <a:p>
            <a:pPr lvl="1">
              <a:defRPr/>
            </a:pPr>
            <a:r>
              <a:rPr lang="en-US" sz="1400" dirty="0" smtClean="0"/>
              <a:t>Platform specific API:</a:t>
            </a:r>
          </a:p>
          <a:p>
            <a:pPr lvl="2">
              <a:defRPr/>
            </a:pPr>
            <a:r>
              <a:rPr lang="en-US" sz="1200" dirty="0" smtClean="0"/>
              <a:t>Android: Java;</a:t>
            </a:r>
          </a:p>
          <a:p>
            <a:pPr lvl="2">
              <a:defRPr/>
            </a:pPr>
            <a:r>
              <a:rPr lang="en-US" sz="1200" dirty="0" smtClean="0"/>
              <a:t>Windows: C#, C++;</a:t>
            </a:r>
          </a:p>
          <a:p>
            <a:pPr lvl="2">
              <a:defRPr/>
            </a:pPr>
            <a:r>
              <a:rPr lang="en-US" sz="1200" dirty="0" smtClean="0"/>
              <a:t>Mac OS/iOS: Objective-C;</a:t>
            </a:r>
            <a:endParaRPr lang="en-US" sz="1400" dirty="0" smtClean="0"/>
          </a:p>
          <a:p>
            <a:pPr lvl="1">
              <a:defRPr/>
            </a:pPr>
            <a:r>
              <a:rPr lang="en-US" sz="1400" dirty="0" smtClean="0"/>
              <a:t>API doc;</a:t>
            </a:r>
            <a:endParaRPr lang="en-US" sz="1400" b="1" dirty="0"/>
          </a:p>
          <a:p>
            <a:pPr>
              <a:defRPr/>
            </a:pP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76901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33400" y="286544"/>
            <a:ext cx="8229600" cy="382587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IF – Project QA</a:t>
            </a:r>
            <a:endParaRPr lang="en-US" b="1" dirty="0"/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CONFIDENTIAL INFORMATION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EB834E-0E4E-409D-9A69-E6D93409DFD6}" type="slidenum">
              <a:rPr lang="en-US" smtClean="0">
                <a:solidFill>
                  <a:schemeClr val="bg1"/>
                </a:solidFill>
              </a:rPr>
              <a:pPr eaLnBrk="1" hangingPunct="1"/>
              <a:t>8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821531"/>
            <a:ext cx="8305800" cy="3352800"/>
          </a:xfrm>
        </p:spPr>
        <p:txBody>
          <a:bodyPr/>
          <a:lstStyle/>
          <a:p>
            <a:pPr>
              <a:defRPr/>
            </a:pPr>
            <a:r>
              <a:rPr lang="en-US" sz="1600" b="1" dirty="0" smtClean="0">
                <a:latin typeface="+mj-lt"/>
              </a:rPr>
              <a:t>Test scope:</a:t>
            </a:r>
          </a:p>
          <a:p>
            <a:pPr lvl="1">
              <a:defRPr/>
            </a:pPr>
            <a:r>
              <a:rPr lang="en-US" sz="1400" dirty="0" smtClean="0">
                <a:latin typeface="+mj-lt"/>
              </a:rPr>
              <a:t>Platform-specific API:</a:t>
            </a:r>
          </a:p>
          <a:p>
            <a:pPr lvl="2">
              <a:defRPr/>
            </a:pPr>
            <a:r>
              <a:rPr lang="en-US" sz="1200" dirty="0" smtClean="0">
                <a:latin typeface="+mj-lt"/>
              </a:rPr>
              <a:t>Methods;</a:t>
            </a:r>
          </a:p>
          <a:p>
            <a:pPr lvl="2">
              <a:defRPr/>
            </a:pPr>
            <a:r>
              <a:rPr lang="en-US" sz="1200" dirty="0" smtClean="0">
                <a:latin typeface="+mj-lt"/>
              </a:rPr>
              <a:t>Event handling;</a:t>
            </a:r>
          </a:p>
          <a:p>
            <a:pPr lvl="2">
              <a:defRPr/>
            </a:pPr>
            <a:r>
              <a:rPr lang="en-US" sz="1200" dirty="0" smtClean="0">
                <a:latin typeface="+mj-lt"/>
              </a:rPr>
              <a:t>Error handling;</a:t>
            </a:r>
          </a:p>
          <a:p>
            <a:pPr lvl="1">
              <a:defRPr/>
            </a:pPr>
            <a:r>
              <a:rPr lang="en-US" sz="1400" dirty="0" smtClean="0">
                <a:latin typeface="+mj-lt"/>
              </a:rPr>
              <a:t>Media playback:</a:t>
            </a:r>
          </a:p>
          <a:p>
            <a:pPr lvl="2">
              <a:defRPr/>
            </a:pPr>
            <a:r>
              <a:rPr lang="en-US" sz="1200" dirty="0" smtClean="0">
                <a:latin typeface="+mj-lt"/>
              </a:rPr>
              <a:t>A/V Sync;</a:t>
            </a:r>
          </a:p>
          <a:p>
            <a:pPr lvl="2">
              <a:defRPr/>
            </a:pPr>
            <a:r>
              <a:rPr lang="en-US" sz="1200" dirty="0" smtClean="0">
                <a:latin typeface="+mj-lt"/>
              </a:rPr>
              <a:t>Local/Adaptive stream playback;</a:t>
            </a:r>
          </a:p>
          <a:p>
            <a:pPr lvl="2">
              <a:defRPr/>
            </a:pPr>
            <a:r>
              <a:rPr lang="en-US" sz="1200" dirty="0" smtClean="0">
                <a:latin typeface="+mj-lt"/>
              </a:rPr>
              <a:t>FPS;</a:t>
            </a:r>
          </a:p>
          <a:p>
            <a:pPr lvl="2">
              <a:defRPr/>
            </a:pPr>
            <a:r>
              <a:rPr lang="en-US" sz="1200" dirty="0" smtClean="0">
                <a:latin typeface="+mj-lt"/>
              </a:rPr>
              <a:t>Performance:</a:t>
            </a:r>
          </a:p>
          <a:p>
            <a:pPr lvl="3">
              <a:defRPr/>
            </a:pPr>
            <a:r>
              <a:rPr lang="en-US" sz="1200" dirty="0" smtClean="0">
                <a:latin typeface="+mj-lt"/>
              </a:rPr>
              <a:t>CPU usage, Memory usage;</a:t>
            </a:r>
          </a:p>
          <a:p>
            <a:pPr lvl="1">
              <a:defRPr/>
            </a:pPr>
            <a:r>
              <a:rPr lang="en-US" sz="1400" dirty="0" smtClean="0">
                <a:latin typeface="+mj-lt"/>
              </a:rPr>
              <a:t>Listening test;</a:t>
            </a:r>
          </a:p>
          <a:p>
            <a:pPr lvl="1">
              <a:defRPr/>
            </a:pPr>
            <a:r>
              <a:rPr lang="en-US" sz="1400" dirty="0" smtClean="0">
                <a:latin typeface="+mj-lt"/>
              </a:rPr>
              <a:t>API doc;</a:t>
            </a:r>
          </a:p>
          <a:p>
            <a:pPr lvl="1">
              <a:defRPr/>
            </a:pPr>
            <a:endParaRPr lang="en-US" sz="1400" b="1" dirty="0" smtClean="0"/>
          </a:p>
          <a:p>
            <a:pPr>
              <a:defRPr/>
            </a:pP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64748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33400" y="286544"/>
            <a:ext cx="8229600" cy="382587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IF – Project QA</a:t>
            </a:r>
            <a:endParaRPr lang="en-US" b="1" dirty="0"/>
          </a:p>
        </p:txBody>
      </p:sp>
      <p:sp>
        <p:nvSpPr>
          <p:cNvPr id="14339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CONFIDENTIAL INFORMATION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EB834E-0E4E-409D-9A69-E6D93409DFD6}" type="slidenum">
              <a:rPr lang="en-US" smtClean="0">
                <a:solidFill>
                  <a:schemeClr val="bg1"/>
                </a:solidFill>
              </a:rPr>
              <a:pPr eaLnBrk="1" hangingPunct="1"/>
              <a:t>9</a:t>
            </a:fld>
            <a:endParaRPr lang="en-US" smtClean="0">
              <a:solidFill>
                <a:schemeClr val="bg1"/>
              </a:solidFill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57200" y="821531"/>
            <a:ext cx="8305800" cy="3352800"/>
          </a:xfrm>
        </p:spPr>
        <p:txBody>
          <a:bodyPr/>
          <a:lstStyle/>
          <a:p>
            <a:pPr>
              <a:defRPr/>
            </a:pPr>
            <a:r>
              <a:rPr lang="en-US" sz="1600" b="1" dirty="0" smtClean="0">
                <a:latin typeface="+mj-lt"/>
              </a:rPr>
              <a:t>Test strategy:</a:t>
            </a:r>
          </a:p>
          <a:p>
            <a:pPr lvl="1">
              <a:defRPr/>
            </a:pPr>
            <a:r>
              <a:rPr lang="en-US" sz="1400" dirty="0" smtClean="0">
                <a:latin typeface="+mj-lt"/>
              </a:rPr>
              <a:t>API testing:</a:t>
            </a:r>
          </a:p>
          <a:p>
            <a:pPr lvl="2">
              <a:defRPr/>
            </a:pPr>
            <a:r>
              <a:rPr lang="en-US" sz="1200" dirty="0" smtClean="0">
                <a:latin typeface="+mj-lt"/>
              </a:rPr>
              <a:t>Automated;</a:t>
            </a:r>
          </a:p>
          <a:p>
            <a:pPr lvl="1">
              <a:defRPr/>
            </a:pPr>
            <a:r>
              <a:rPr lang="en-US" sz="1400" dirty="0" smtClean="0">
                <a:latin typeface="+mj-lt"/>
              </a:rPr>
              <a:t>Playback testing:</a:t>
            </a:r>
          </a:p>
          <a:p>
            <a:pPr lvl="2">
              <a:defRPr/>
            </a:pPr>
            <a:r>
              <a:rPr lang="en-US" sz="1200" dirty="0" smtClean="0">
                <a:latin typeface="+mj-lt"/>
              </a:rPr>
              <a:t>Short term: </a:t>
            </a:r>
            <a:r>
              <a:rPr lang="en-US" sz="1200" dirty="0">
                <a:latin typeface="+mj-lt"/>
              </a:rPr>
              <a:t>M</a:t>
            </a:r>
            <a:r>
              <a:rPr lang="en-US" sz="1200" dirty="0" smtClean="0">
                <a:latin typeface="+mj-lt"/>
              </a:rPr>
              <a:t>anual;</a:t>
            </a:r>
          </a:p>
          <a:p>
            <a:pPr lvl="2">
              <a:defRPr/>
            </a:pPr>
            <a:r>
              <a:rPr lang="en-US" sz="1200" dirty="0" smtClean="0">
                <a:latin typeface="+mj-lt"/>
              </a:rPr>
              <a:t>Still investigating some playback measurement tools;</a:t>
            </a:r>
            <a:r>
              <a:rPr lang="en-US" sz="1000" dirty="0" smtClean="0">
                <a:latin typeface="+mj-lt"/>
              </a:rPr>
              <a:t> </a:t>
            </a:r>
          </a:p>
          <a:p>
            <a:pPr lvl="1">
              <a:defRPr/>
            </a:pPr>
            <a:r>
              <a:rPr lang="en-US" sz="1400" dirty="0" smtClean="0">
                <a:latin typeface="+mj-lt"/>
              </a:rPr>
              <a:t>Listening test:</a:t>
            </a:r>
          </a:p>
          <a:p>
            <a:pPr lvl="2">
              <a:defRPr/>
            </a:pPr>
            <a:r>
              <a:rPr lang="en-US" sz="1200" dirty="0" smtClean="0">
                <a:latin typeface="+mj-lt"/>
              </a:rPr>
              <a:t>Reuse/integrate in-house tools are being used by other teams;</a:t>
            </a:r>
          </a:p>
          <a:p>
            <a:pPr lvl="1">
              <a:defRPr/>
            </a:pPr>
            <a:r>
              <a:rPr lang="en-US" sz="1400" dirty="0" smtClean="0">
                <a:latin typeface="+mj-lt"/>
              </a:rPr>
              <a:t>API doc check:</a:t>
            </a:r>
          </a:p>
          <a:p>
            <a:pPr lvl="2">
              <a:defRPr/>
            </a:pPr>
            <a:r>
              <a:rPr lang="en-US" sz="1200" dirty="0" smtClean="0">
                <a:latin typeface="+mj-lt"/>
              </a:rPr>
              <a:t>Manual check;  </a:t>
            </a:r>
          </a:p>
          <a:p>
            <a:pPr lvl="1">
              <a:defRPr/>
            </a:pPr>
            <a:endParaRPr lang="en-US" sz="1400" b="1" dirty="0" smtClean="0"/>
          </a:p>
          <a:p>
            <a:pPr>
              <a:defRPr/>
            </a:pP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99172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3399CC"/>
      </a:dk2>
      <a:lt2>
        <a:srgbClr val="333333"/>
      </a:lt2>
      <a:accent1>
        <a:srgbClr val="1973AE"/>
      </a:accent1>
      <a:accent2>
        <a:srgbClr val="909E44"/>
      </a:accent2>
      <a:accent3>
        <a:srgbClr val="FFFFFF"/>
      </a:accent3>
      <a:accent4>
        <a:srgbClr val="000000"/>
      </a:accent4>
      <a:accent5>
        <a:srgbClr val="ABBCD3"/>
      </a:accent5>
      <a:accent6>
        <a:srgbClr val="828F3D"/>
      </a:accent6>
      <a:hlink>
        <a:srgbClr val="9E3A3A"/>
      </a:hlink>
      <a:folHlink>
        <a:srgbClr val="E88A1A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3399CC"/>
        </a:dk2>
        <a:lt2>
          <a:srgbClr val="333333"/>
        </a:lt2>
        <a:accent1>
          <a:srgbClr val="1973AE"/>
        </a:accent1>
        <a:accent2>
          <a:srgbClr val="909E44"/>
        </a:accent2>
        <a:accent3>
          <a:srgbClr val="FFFFFF"/>
        </a:accent3>
        <a:accent4>
          <a:srgbClr val="000000"/>
        </a:accent4>
        <a:accent5>
          <a:srgbClr val="ABBCD3"/>
        </a:accent5>
        <a:accent6>
          <a:srgbClr val="828F3D"/>
        </a:accent6>
        <a:hlink>
          <a:srgbClr val="9E3A3A"/>
        </a:hlink>
        <a:folHlink>
          <a:srgbClr val="E88A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3_Default Design 1">
      <a:dk1>
        <a:srgbClr val="000000"/>
      </a:dk1>
      <a:lt1>
        <a:srgbClr val="FFFFFF"/>
      </a:lt1>
      <a:dk2>
        <a:srgbClr val="3399CC"/>
      </a:dk2>
      <a:lt2>
        <a:srgbClr val="333333"/>
      </a:lt2>
      <a:accent1>
        <a:srgbClr val="1973AE"/>
      </a:accent1>
      <a:accent2>
        <a:srgbClr val="909E44"/>
      </a:accent2>
      <a:accent3>
        <a:srgbClr val="FFFFFF"/>
      </a:accent3>
      <a:accent4>
        <a:srgbClr val="000000"/>
      </a:accent4>
      <a:accent5>
        <a:srgbClr val="ABBCD3"/>
      </a:accent5>
      <a:accent6>
        <a:srgbClr val="828F3D"/>
      </a:accent6>
      <a:hlink>
        <a:srgbClr val="9E3A3A"/>
      </a:hlink>
      <a:folHlink>
        <a:srgbClr val="E88A1A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3399CC"/>
        </a:dk2>
        <a:lt2>
          <a:srgbClr val="333333"/>
        </a:lt2>
        <a:accent1>
          <a:srgbClr val="1973AE"/>
        </a:accent1>
        <a:accent2>
          <a:srgbClr val="909E44"/>
        </a:accent2>
        <a:accent3>
          <a:srgbClr val="FFFFFF"/>
        </a:accent3>
        <a:accent4>
          <a:srgbClr val="000000"/>
        </a:accent4>
        <a:accent5>
          <a:srgbClr val="ABBCD3"/>
        </a:accent5>
        <a:accent6>
          <a:srgbClr val="828F3D"/>
        </a:accent6>
        <a:hlink>
          <a:srgbClr val="9E3A3A"/>
        </a:hlink>
        <a:folHlink>
          <a:srgbClr val="E88A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Default Design">
  <a:themeElements>
    <a:clrScheme name="6_Default Design 1">
      <a:dk1>
        <a:srgbClr val="000000"/>
      </a:dk1>
      <a:lt1>
        <a:srgbClr val="FFFFFF"/>
      </a:lt1>
      <a:dk2>
        <a:srgbClr val="3399CC"/>
      </a:dk2>
      <a:lt2>
        <a:srgbClr val="333333"/>
      </a:lt2>
      <a:accent1>
        <a:srgbClr val="1973AE"/>
      </a:accent1>
      <a:accent2>
        <a:srgbClr val="909E44"/>
      </a:accent2>
      <a:accent3>
        <a:srgbClr val="FFFFFF"/>
      </a:accent3>
      <a:accent4>
        <a:srgbClr val="000000"/>
      </a:accent4>
      <a:accent5>
        <a:srgbClr val="ABBCD3"/>
      </a:accent5>
      <a:accent6>
        <a:srgbClr val="828F3D"/>
      </a:accent6>
      <a:hlink>
        <a:srgbClr val="9E3A3A"/>
      </a:hlink>
      <a:folHlink>
        <a:srgbClr val="E88A1A"/>
      </a:folHlink>
    </a:clrScheme>
    <a:fontScheme name="6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6_Default Design 1">
        <a:dk1>
          <a:srgbClr val="000000"/>
        </a:dk1>
        <a:lt1>
          <a:srgbClr val="FFFFFF"/>
        </a:lt1>
        <a:dk2>
          <a:srgbClr val="3399CC"/>
        </a:dk2>
        <a:lt2>
          <a:srgbClr val="333333"/>
        </a:lt2>
        <a:accent1>
          <a:srgbClr val="1973AE"/>
        </a:accent1>
        <a:accent2>
          <a:srgbClr val="909E44"/>
        </a:accent2>
        <a:accent3>
          <a:srgbClr val="FFFFFF"/>
        </a:accent3>
        <a:accent4>
          <a:srgbClr val="000000"/>
        </a:accent4>
        <a:accent5>
          <a:srgbClr val="ABBCD3"/>
        </a:accent5>
        <a:accent6>
          <a:srgbClr val="828F3D"/>
        </a:accent6>
        <a:hlink>
          <a:srgbClr val="9E3A3A"/>
        </a:hlink>
        <a:folHlink>
          <a:srgbClr val="E88A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Default Design">
  <a:themeElements>
    <a:clrScheme name="4_Default Design 1">
      <a:dk1>
        <a:srgbClr val="000000"/>
      </a:dk1>
      <a:lt1>
        <a:srgbClr val="FFFFFF"/>
      </a:lt1>
      <a:dk2>
        <a:srgbClr val="3399CC"/>
      </a:dk2>
      <a:lt2>
        <a:srgbClr val="333333"/>
      </a:lt2>
      <a:accent1>
        <a:srgbClr val="1973AE"/>
      </a:accent1>
      <a:accent2>
        <a:srgbClr val="909E44"/>
      </a:accent2>
      <a:accent3>
        <a:srgbClr val="FFFFFF"/>
      </a:accent3>
      <a:accent4>
        <a:srgbClr val="000000"/>
      </a:accent4>
      <a:accent5>
        <a:srgbClr val="ABBCD3"/>
      </a:accent5>
      <a:accent6>
        <a:srgbClr val="828F3D"/>
      </a:accent6>
      <a:hlink>
        <a:srgbClr val="9E3A3A"/>
      </a:hlink>
      <a:folHlink>
        <a:srgbClr val="E88A1A"/>
      </a:folHlink>
    </a:clrScheme>
    <a:fontScheme name="4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Default Design 1">
        <a:dk1>
          <a:srgbClr val="000000"/>
        </a:dk1>
        <a:lt1>
          <a:srgbClr val="FFFFFF"/>
        </a:lt1>
        <a:dk2>
          <a:srgbClr val="3399CC"/>
        </a:dk2>
        <a:lt2>
          <a:srgbClr val="333333"/>
        </a:lt2>
        <a:accent1>
          <a:srgbClr val="1973AE"/>
        </a:accent1>
        <a:accent2>
          <a:srgbClr val="909E44"/>
        </a:accent2>
        <a:accent3>
          <a:srgbClr val="FFFFFF"/>
        </a:accent3>
        <a:accent4>
          <a:srgbClr val="000000"/>
        </a:accent4>
        <a:accent5>
          <a:srgbClr val="ABBCD3"/>
        </a:accent5>
        <a:accent6>
          <a:srgbClr val="828F3D"/>
        </a:accent6>
        <a:hlink>
          <a:srgbClr val="9E3A3A"/>
        </a:hlink>
        <a:folHlink>
          <a:srgbClr val="E88A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Default Design">
  <a:themeElements>
    <a:clrScheme name="3_Default Design 1">
      <a:dk1>
        <a:srgbClr val="000000"/>
      </a:dk1>
      <a:lt1>
        <a:srgbClr val="FFFFFF"/>
      </a:lt1>
      <a:dk2>
        <a:srgbClr val="3399CC"/>
      </a:dk2>
      <a:lt2>
        <a:srgbClr val="333333"/>
      </a:lt2>
      <a:accent1>
        <a:srgbClr val="1973AE"/>
      </a:accent1>
      <a:accent2>
        <a:srgbClr val="909E44"/>
      </a:accent2>
      <a:accent3>
        <a:srgbClr val="FFFFFF"/>
      </a:accent3>
      <a:accent4>
        <a:srgbClr val="000000"/>
      </a:accent4>
      <a:accent5>
        <a:srgbClr val="ABBCD3"/>
      </a:accent5>
      <a:accent6>
        <a:srgbClr val="828F3D"/>
      </a:accent6>
      <a:hlink>
        <a:srgbClr val="9E3A3A"/>
      </a:hlink>
      <a:folHlink>
        <a:srgbClr val="E88A1A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3399CC"/>
        </a:dk2>
        <a:lt2>
          <a:srgbClr val="333333"/>
        </a:lt2>
        <a:accent1>
          <a:srgbClr val="1973AE"/>
        </a:accent1>
        <a:accent2>
          <a:srgbClr val="909E44"/>
        </a:accent2>
        <a:accent3>
          <a:srgbClr val="FFFFFF"/>
        </a:accent3>
        <a:accent4>
          <a:srgbClr val="000000"/>
        </a:accent4>
        <a:accent5>
          <a:srgbClr val="ABBCD3"/>
        </a:accent5>
        <a:accent6>
          <a:srgbClr val="828F3D"/>
        </a:accent6>
        <a:hlink>
          <a:srgbClr val="9E3A3A"/>
        </a:hlink>
        <a:folHlink>
          <a:srgbClr val="E88A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32048</TotalTime>
  <Words>1004</Words>
  <Application>Microsoft Office PowerPoint</Application>
  <PresentationFormat>Custom</PresentationFormat>
  <Paragraphs>244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1_Default Design</vt:lpstr>
      <vt:lpstr>3_Default Design</vt:lpstr>
      <vt:lpstr>6_Default Design</vt:lpstr>
      <vt:lpstr>4_Default Design</vt:lpstr>
      <vt:lpstr>5_Default Design</vt:lpstr>
      <vt:lpstr>Android UI Automator</vt:lpstr>
      <vt:lpstr>PowerPoint Presentation</vt:lpstr>
      <vt:lpstr>UI Automator</vt:lpstr>
      <vt:lpstr>IF – Project Intro</vt:lpstr>
      <vt:lpstr>IF – Project Intro</vt:lpstr>
      <vt:lpstr>IF – Project background</vt:lpstr>
      <vt:lpstr>IF – Project Intro</vt:lpstr>
      <vt:lpstr>IF – Project QA</vt:lpstr>
      <vt:lpstr>IF – Project QA</vt:lpstr>
      <vt:lpstr>IF – Project QA</vt:lpstr>
      <vt:lpstr>IF – Project QA</vt:lpstr>
      <vt:lpstr>IF – Project QA</vt:lpstr>
      <vt:lpstr>IF – Project QA</vt:lpstr>
      <vt:lpstr>IF – Project QA</vt:lpstr>
      <vt:lpstr>IF – Project QA</vt:lpstr>
      <vt:lpstr>IF – Project QA</vt:lpstr>
      <vt:lpstr>IF – Project QA</vt:lpstr>
      <vt:lpstr>Demo</vt:lpstr>
      <vt:lpstr>PowerPoint Presentation</vt:lpstr>
      <vt:lpstr>Thank you!</vt:lpstr>
    </vt:vector>
  </TitlesOfParts>
  <Company>DOLBY LABORATORIES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Instructions</dc:title>
  <dc:creator>kgord</dc:creator>
  <cp:lastModifiedBy>Li, Alex</cp:lastModifiedBy>
  <cp:revision>997</cp:revision>
  <cp:lastPrinted>2012-03-30T08:10:14Z</cp:lastPrinted>
  <dcterms:created xsi:type="dcterms:W3CDTF">2010-04-22T17:12:23Z</dcterms:created>
  <dcterms:modified xsi:type="dcterms:W3CDTF">2014-08-08T07:22:07Z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RL">
    <vt:lpwstr/>
  </property>
  <property fmtid="{D5CDD505-2E9C-101B-9397-08002B2CF9AE}" pid="3" name="ContentType">
    <vt:lpwstr>Document</vt:lpwstr>
  </property>
  <property fmtid="{D5CDD505-2E9C-101B-9397-08002B2CF9AE}" pid="4" name="Subject">
    <vt:lpwstr/>
  </property>
  <property fmtid="{D5CDD505-2E9C-101B-9397-08002B2CF9AE}" pid="5" name="Keywords">
    <vt:lpwstr/>
  </property>
  <property fmtid="{D5CDD505-2E9C-101B-9397-08002B2CF9AE}" pid="6" name="_Author">
    <vt:lpwstr>kgord</vt:lpwstr>
  </property>
  <property fmtid="{D5CDD505-2E9C-101B-9397-08002B2CF9AE}" pid="7" name="_Category">
    <vt:lpwstr/>
  </property>
  <property fmtid="{D5CDD505-2E9C-101B-9397-08002B2CF9AE}" pid="8" name="Slides">
    <vt:lpwstr>5</vt:lpwstr>
  </property>
  <property fmtid="{D5CDD505-2E9C-101B-9397-08002B2CF9AE}" pid="9" name="Categories">
    <vt:lpwstr/>
  </property>
  <property fmtid="{D5CDD505-2E9C-101B-9397-08002B2CF9AE}" pid="10" name="Approval Level">
    <vt:lpwstr/>
  </property>
  <property fmtid="{D5CDD505-2E9C-101B-9397-08002B2CF9AE}" pid="11" name="_Comments">
    <vt:lpwstr/>
  </property>
  <property fmtid="{D5CDD505-2E9C-101B-9397-08002B2CF9AE}" pid="12" name="Assigned To">
    <vt:lpwstr/>
  </property>
</Properties>
</file>