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9" r:id="rId2"/>
    <p:sldMasterId id="2147483682" r:id="rId3"/>
  </p:sldMasterIdLst>
  <p:notesMasterIdLst>
    <p:notesMasterId r:id="rId42"/>
  </p:notesMasterIdLst>
  <p:sldIdLst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57" r:id="rId41"/>
  </p:sldIdLst>
  <p:sldSz cx="9144000" cy="5143500" type="screen16x9"/>
  <p:notesSz cx="6858000" cy="9144000"/>
  <p:embeddedFontLst>
    <p:embeddedFont>
      <p:font typeface="Muli" panose="020B0604020202020204" charset="0"/>
      <p:regular r:id="rId43"/>
      <p:italic r:id="rId44"/>
    </p:embeddedFont>
    <p:embeddedFont>
      <p:font typeface="Segoe UI Semibold" panose="020B0702040204020203" pitchFamily="34" charset="0"/>
      <p:bold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Nixie One" panose="020B0604020202020204" charset="0"/>
      <p:regular r:id="rId51"/>
    </p:embeddedFont>
    <p:embeddedFont>
      <p:font typeface="Segoe UI Light" panose="020B0502040204020203" pitchFamily="34" charset="0"/>
      <p:regular r:id="rId52"/>
      <p: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MS PGothic" panose="020B0600070205080204" pitchFamily="34" charset="-128"/>
      <p:regular r:id="rId58"/>
    </p:embeddedFont>
    <p:embeddedFont>
      <p:font typeface="Segoe UI Semilight" panose="020B0402040204020203" pitchFamily="34" charset="0"/>
      <p:regular r:id="rId59"/>
      <p: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9BBD5"/>
    <a:srgbClr val="E8F0FC"/>
    <a:srgbClr val="1D297C"/>
    <a:srgbClr val="F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3FC123-7D8C-42FE-A6B6-CBED97B4A6A3}">
  <a:tblStyle styleId="{2D3FC123-7D8C-42FE-A6B6-CBED97B4A6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083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10/22/2016 11:52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6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9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9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1D297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7"/>
          <p:cNvSpPr txBox="1">
            <a:spLocks noGrp="1"/>
          </p:cNvSpPr>
          <p:nvPr>
            <p:ph type="ctrTitle"/>
          </p:nvPr>
        </p:nvSpPr>
        <p:spPr>
          <a:xfrm>
            <a:off x="1007919" y="1735750"/>
            <a:ext cx="7190508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59"/>
          <p:cNvSpPr/>
          <p:nvPr userDrawn="1"/>
        </p:nvSpPr>
        <p:spPr>
          <a:xfrm>
            <a:off x="3834421" y="359003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49713" y="566738"/>
            <a:ext cx="4527550" cy="2859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3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978627" y="895303"/>
            <a:ext cx="2496230" cy="33428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12" name="Shape 1651"/>
          <p:cNvSpPr/>
          <p:nvPr userDrawn="1"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1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17513" y="2525713"/>
            <a:ext cx="3051175" cy="1958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Shape 515"/>
          <p:cNvSpPr txBox="1">
            <a:spLocks noGrp="1"/>
          </p:cNvSpPr>
          <p:nvPr>
            <p:ph type="title"/>
          </p:nvPr>
        </p:nvSpPr>
        <p:spPr>
          <a:xfrm>
            <a:off x="416521" y="2092662"/>
            <a:ext cx="3052168" cy="433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1400" b="1" i="0" u="none" strike="noStrike" cap="none" dirty="0"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13" name="Shape 1643"/>
          <p:cNvSpPr/>
          <p:nvPr userDrawn="1"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46284" y="1231251"/>
            <a:ext cx="1625373" cy="27456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13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638179" y="989013"/>
            <a:ext cx="7407482" cy="3683000"/>
          </a:xfrm>
        </p:spPr>
        <p:txBody>
          <a:bodyPr/>
          <a:lstStyle>
            <a:lvl1pPr>
              <a:buNone/>
              <a:defRPr>
                <a:latin typeface="Consolas" panose="020B0609020204030204" pitchFamily="49" charset="0"/>
              </a:defRPr>
            </a:lvl1pPr>
            <a:lvl2pPr>
              <a:buNone/>
              <a:defRPr>
                <a:latin typeface="Consolas" panose="020B0609020204030204" pitchFamily="49" charset="0"/>
              </a:defRPr>
            </a:lvl2pPr>
            <a:lvl3pPr>
              <a:buNone/>
              <a:defRPr>
                <a:latin typeface="Consolas" panose="020B0609020204030204" pitchFamily="49" charset="0"/>
              </a:defRPr>
            </a:lvl3pPr>
            <a:lvl4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4pPr>
            <a:lvl5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9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118664" y="989013"/>
            <a:ext cx="1437910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27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861774"/>
          </a:xfrm>
          <a:noFill/>
        </p:spPr>
        <p:txBody>
          <a:bodyPr tIns="91440" bIns="91440" anchor="t" anchorCtr="0">
            <a:spAutoFit/>
          </a:bodyPr>
          <a:lstStyle>
            <a:lvl1pPr>
              <a:defRPr sz="440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Nixie One" panose="020B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197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99376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870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3"/>
            <a:ext cx="8740142" cy="1729802"/>
          </a:xfrm>
        </p:spPr>
        <p:txBody>
          <a:bodyPr>
            <a:spAutoFit/>
          </a:bodyPr>
          <a:lstStyle>
            <a:lvl1pPr>
              <a:defRPr sz="294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11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0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9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ame">
    <p:bg>
      <p:bgPr>
        <a:solidFill>
          <a:srgbClr val="1D297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7"/>
          <p:cNvSpPr txBox="1">
            <a:spLocks noGrp="1"/>
          </p:cNvSpPr>
          <p:nvPr>
            <p:ph type="ctrTitle"/>
          </p:nvPr>
        </p:nvSpPr>
        <p:spPr>
          <a:xfrm>
            <a:off x="1007919" y="145044"/>
            <a:ext cx="7190508" cy="275050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Shape 346"/>
          <p:cNvSpPr txBox="1">
            <a:spLocks noGrp="1"/>
          </p:cNvSpPr>
          <p:nvPr>
            <p:ph type="body" idx="1"/>
          </p:nvPr>
        </p:nvSpPr>
        <p:spPr>
          <a:xfrm>
            <a:off x="1007919" y="3022702"/>
            <a:ext cx="7190508" cy="50426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Nixie One"/>
              <a:buNone/>
              <a:defRPr sz="28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hape 346"/>
          <p:cNvSpPr txBox="1">
            <a:spLocks noGrp="1"/>
          </p:cNvSpPr>
          <p:nvPr>
            <p:ph type="body" idx="10"/>
          </p:nvPr>
        </p:nvSpPr>
        <p:spPr>
          <a:xfrm>
            <a:off x="1007919" y="3494290"/>
            <a:ext cx="7190508" cy="7642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Nixie One"/>
              <a:buNone/>
              <a:defRPr sz="1100" b="0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432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7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>
                <a:solidFill>
                  <a:srgbClr val="FFF000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35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1638178" y="989013"/>
            <a:ext cx="7407483" cy="3683000"/>
          </a:xfrm>
        </p:spPr>
        <p:txBody>
          <a:bodyPr/>
          <a:lstStyle>
            <a:lvl1pPr>
              <a:defRPr sz="2400">
                <a:solidFill>
                  <a:srgbClr val="C6DAEC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5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515"/>
          <p:cNvSpPr txBox="1">
            <a:spLocks noGrp="1"/>
          </p:cNvSpPr>
          <p:nvPr>
            <p:ph type="title"/>
          </p:nvPr>
        </p:nvSpPr>
        <p:spPr>
          <a:xfrm>
            <a:off x="1638178" y="159273"/>
            <a:ext cx="7407483" cy="73007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3200">
                <a:solidFill>
                  <a:srgbClr val="FFF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1463" y="989013"/>
            <a:ext cx="3694112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1638178" y="989013"/>
            <a:ext cx="3630013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2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Subtex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2858" y="2518568"/>
            <a:ext cx="5501987" cy="202406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6" name="Shape 515"/>
          <p:cNvSpPr txBox="1">
            <a:spLocks noGrp="1"/>
          </p:cNvSpPr>
          <p:nvPr>
            <p:ph type="title"/>
          </p:nvPr>
        </p:nvSpPr>
        <p:spPr>
          <a:xfrm>
            <a:off x="3132858" y="1373409"/>
            <a:ext cx="5501987" cy="1145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>
              <a:defRPr sz="6000" dirty="0">
                <a:solidFill>
                  <a:srgbClr val="FFF000"/>
                </a:solidFill>
                <a:sym typeface="Muli"/>
              </a:defRPr>
            </a:lvl1pPr>
          </a:lstStyle>
          <a:p>
            <a:pPr lvl="0"/>
            <a:endParaRPr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290286" y="726788"/>
            <a:ext cx="2627313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4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15"/>
          <p:cNvSpPr txBox="1">
            <a:spLocks noGrp="1"/>
          </p:cNvSpPr>
          <p:nvPr>
            <p:ph type="title"/>
          </p:nvPr>
        </p:nvSpPr>
        <p:spPr>
          <a:xfrm>
            <a:off x="893467" y="1265094"/>
            <a:ext cx="7407483" cy="166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rmAutofit/>
          </a:bodyPr>
          <a:lstStyle>
            <a:lvl1pPr algn="l">
              <a:defRPr sz="7200" b="1" dirty="0">
                <a:ln>
                  <a:noFill/>
                </a:ln>
                <a:solidFill>
                  <a:srgbClr val="FFF000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pPr marL="1143000" lvl="0" indent="-1143000" algn="ctr">
              <a:buFont typeface="Muli"/>
            </a:pP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93763" y="3033713"/>
            <a:ext cx="7407275" cy="9144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0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1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377847"/>
            <a:ext cx="9144000" cy="765653"/>
          </a:xfrm>
          <a:prstGeom prst="rect">
            <a:avLst/>
          </a:prstGeom>
          <a:solidFill>
            <a:srgbClr val="E8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9B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68620" y="4458918"/>
            <a:ext cx="811947" cy="520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498" y="4505000"/>
            <a:ext cx="1618952" cy="5822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803832" y="4622173"/>
            <a:ext cx="327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>
                <a:solidFill>
                  <a:srgbClr val="1D297C"/>
                </a:solidFill>
                <a:latin typeface="Nixie One" panose="020B0604020202020204" charset="0"/>
              </a:rPr>
              <a:t>.NET Core Saturday 2016 – 22.10.2016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63737" y="4484665"/>
            <a:ext cx="1082478" cy="494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014816" y="4423117"/>
            <a:ext cx="641810" cy="59161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753626"/>
            <a:ext cx="9144000" cy="395949"/>
          </a:xfrm>
          <a:prstGeom prst="rect">
            <a:avLst/>
          </a:prstGeom>
          <a:solidFill>
            <a:srgbClr val="E8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9BBD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34434" y="4829708"/>
            <a:ext cx="351789" cy="225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6498" y="4816216"/>
            <a:ext cx="701438" cy="25228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797569" y="4803859"/>
            <a:ext cx="327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>
                <a:solidFill>
                  <a:srgbClr val="1D297C"/>
                </a:solidFill>
                <a:latin typeface="Nixie One" panose="020B0604020202020204" charset="0"/>
              </a:rPr>
              <a:t>.NET Core Saturday 2016 – 22.10.2016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252721" y="4854356"/>
            <a:ext cx="469001" cy="214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788220" y="4830710"/>
            <a:ext cx="274540" cy="2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46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4" r:id="rId10"/>
    <p:sldLayoutId id="2147483686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594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FFF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dirty="0"/>
              <a:t>Entity Framework (EF) Core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Michael Denny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" dirty="0"/>
              <a:t>Microsoft MVP for </a:t>
            </a:r>
            <a:r>
              <a:rPr lang="en-US" dirty="0"/>
              <a:t>Visual Studio and Development Technologies</a:t>
            </a:r>
            <a:endParaRPr lang="en" dirty="0"/>
          </a:p>
          <a:p>
            <a:r>
              <a:rPr lang="en" dirty="0"/>
              <a:t>@dennymic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11" y="3880317"/>
            <a:ext cx="945573" cy="378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1939948"/>
            <a:ext cx="1859284" cy="24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8690" y="727075"/>
            <a:ext cx="2110958" cy="2438400"/>
          </a:xfrm>
        </p:spPr>
      </p:pic>
    </p:spTree>
    <p:extLst>
      <p:ext uri="{BB962C8B-B14F-4D97-AF65-F5344CB8AC3E}">
        <p14:creationId xmlns:p14="http://schemas.microsoft.com/office/powerpoint/2010/main" val="369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Batching during </a:t>
            </a:r>
            <a:r>
              <a:rPr lang="en-US" dirty="0" err="1"/>
              <a:t>SaveChanges</a:t>
            </a:r>
            <a:endParaRPr lang="en-US" dirty="0"/>
          </a:p>
          <a:p>
            <a:pPr>
              <a:buNone/>
            </a:pPr>
            <a:r>
              <a:rPr lang="en-US" dirty="0"/>
              <a:t>Client </a:t>
            </a:r>
            <a:r>
              <a:rPr lang="en-US" dirty="0" err="1"/>
              <a:t>eval</a:t>
            </a:r>
            <a:r>
              <a:rPr lang="en-US" dirty="0"/>
              <a:t> in LINQ queries</a:t>
            </a:r>
          </a:p>
          <a:p>
            <a:pPr>
              <a:buNone/>
            </a:pPr>
            <a:r>
              <a:rPr lang="en-US" dirty="0"/>
              <a:t>Shadow state properties</a:t>
            </a:r>
          </a:p>
          <a:p>
            <a:pPr>
              <a:buNone/>
            </a:pPr>
            <a:r>
              <a:rPr lang="en-US" dirty="0"/>
              <a:t>SQL Server sequences</a:t>
            </a:r>
          </a:p>
          <a:p>
            <a:pPr>
              <a:buNone/>
            </a:pPr>
            <a:r>
              <a:rPr lang="en-US" dirty="0"/>
              <a:t>Alternate keys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</a:t>
            </a:r>
            <a:br>
              <a:rPr lang="en-US" dirty="0"/>
            </a:br>
            <a:r>
              <a:rPr lang="en-US" dirty="0"/>
              <a:t>extensible</a:t>
            </a:r>
          </a:p>
        </p:txBody>
      </p:sp>
      <p:pic>
        <p:nvPicPr>
          <p:cNvPr id="130" name="Content Placeholder 12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59387" y="727075"/>
            <a:ext cx="1889564" cy="2438400"/>
          </a:xfrm>
        </p:spPr>
      </p:pic>
    </p:spTree>
    <p:extLst>
      <p:ext uri="{BB962C8B-B14F-4D97-AF65-F5344CB8AC3E}">
        <p14:creationId xmlns:p14="http://schemas.microsoft.com/office/powerpoint/2010/main" val="388927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extensible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Top level API built over a modular services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Services = SQL generation, change tracking, value generation, etc.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Follows dependency injection principles</a:t>
            </a:r>
          </a:p>
          <a:p>
            <a:pPr>
              <a:buNone/>
            </a:pPr>
            <a:r>
              <a:rPr lang="en-US" sz="1471" dirty="0">
                <a:latin typeface="Muli" panose="020B0604020202020204" charset="0"/>
              </a:rPr>
              <a:t>Easy to use/replace/extend individual services</a:t>
            </a:r>
          </a:p>
          <a:p>
            <a:pPr>
              <a:buNone/>
            </a:pPr>
            <a:r>
              <a:rPr lang="en-US" sz="147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Optimized for memory and CPU usage</a:t>
            </a:r>
          </a:p>
          <a:p>
            <a:pPr>
              <a:buNone/>
            </a:pPr>
            <a:r>
              <a:rPr lang="en-US" sz="1471" dirty="0">
                <a:solidFill>
                  <a:srgbClr val="19BBD5"/>
                </a:soli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Pay-per-play components</a:t>
            </a:r>
          </a:p>
        </p:txBody>
      </p:sp>
    </p:spTree>
    <p:extLst>
      <p:ext uri="{BB962C8B-B14F-4D97-AF65-F5344CB8AC3E}">
        <p14:creationId xmlns:p14="http://schemas.microsoft.com/office/powerpoint/2010/main" val="11384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over services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26035" y="1003007"/>
            <a:ext cx="8347956" cy="1154547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Top Level API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DbContext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DbSet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ChangeTracker</a:t>
            </a:r>
            <a:r>
              <a:rPr lang="en-US" sz="2059" dirty="0">
                <a:solidFill>
                  <a:schemeClr val="bg1"/>
                </a:solidFill>
              </a:rPr>
              <a:t>, Database, 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6035" y="2271212"/>
            <a:ext cx="8347956" cy="1065736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Common Services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StateManager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CompiledQueryCache</a:t>
            </a:r>
            <a:r>
              <a:rPr lang="en-US" sz="2059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6035" y="3450606"/>
            <a:ext cx="8347956" cy="1065736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941" dirty="0">
                <a:solidFill>
                  <a:schemeClr val="bg1"/>
                </a:solidFill>
              </a:rPr>
              <a:t>Provider Specific Services</a:t>
            </a:r>
            <a:br>
              <a:rPr lang="en-US" sz="2941" dirty="0">
                <a:solidFill>
                  <a:schemeClr val="bg1"/>
                </a:solidFill>
              </a:rPr>
            </a:br>
            <a:r>
              <a:rPr lang="en-US" sz="2059" dirty="0" err="1">
                <a:solidFill>
                  <a:schemeClr val="bg1"/>
                </a:solidFill>
              </a:rPr>
              <a:t>SqlServerTypeMapper</a:t>
            </a:r>
            <a:r>
              <a:rPr lang="en-US" sz="2059" dirty="0">
                <a:solidFill>
                  <a:schemeClr val="bg1"/>
                </a:solidFill>
              </a:rPr>
              <a:t>, </a:t>
            </a:r>
            <a:r>
              <a:rPr lang="en-US" sz="2059" dirty="0" err="1">
                <a:solidFill>
                  <a:schemeClr val="bg1"/>
                </a:solidFill>
              </a:rPr>
              <a:t>SqlServerSqlGenerationHelper</a:t>
            </a:r>
            <a:r>
              <a:rPr lang="en-US" sz="2059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3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Mindful of our past…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Same top level experience as EF6.x 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Not changing things just for the sake of it</a:t>
            </a:r>
          </a:p>
          <a:p>
            <a:pPr>
              <a:buNone/>
            </a:pPr>
            <a:endParaRPr lang="en-US" sz="1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…but not constrained by it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New code base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Completely different low level services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Not all features from EF6.x will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6650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EF6.x is the mature data stack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8 years of RTM releases = features and stability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Rich ecosystem of database providers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Patch and minor releases will continue</a:t>
            </a:r>
            <a: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/>
            </a:r>
            <a:b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</a:br>
            <a:r>
              <a:rPr lang="en-US" sz="1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  <a:endParaRPr lang="en-US" dirty="0">
              <a:latin typeface="Muli" panose="020B0604020202020204" charset="0"/>
            </a:endParaRPr>
          </a:p>
          <a:p>
            <a:pPr>
              <a:buNone/>
            </a:pPr>
            <a:r>
              <a:rPr lang="en-US" dirty="0">
                <a:solidFill>
                  <a:srgbClr val="19BBD5"/>
                </a:solidFill>
                <a:latin typeface="Muli" panose="020B0604020202020204" charset="0"/>
              </a:rPr>
              <a:t>EF Core is a true v1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Basic feature set shipping in v1</a:t>
            </a:r>
          </a:p>
          <a:p>
            <a:pPr>
              <a:buNone/>
            </a:pPr>
            <a:r>
              <a:rPr lang="en-US" sz="1400" dirty="0">
                <a:latin typeface="Muli" panose="020B0604020202020204" charset="0"/>
              </a:rPr>
              <a:t>Limited set of early adopter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10813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EF6.x will be the right choice for many applications</a:t>
            </a:r>
          </a:p>
          <a:p>
            <a:pPr>
              <a:buNone/>
            </a:pP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Carefully evaluate requirements if considering EF Core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Many features not implemented in 1.0.0 (e.g. lazy loading, stored procedure mapping, etc.)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Less mature code base (e.g. LINQ translator has limitations)</a:t>
            </a: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/>
            </a:r>
            <a:b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</a:br>
            <a:r>
              <a:rPr lang="en-US" sz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Muli" panose="020B0604020202020204" charset="0"/>
              </a:rPr>
              <a:t> </a:t>
            </a:r>
            <a:endParaRPr lang="en-US" sz="1800" dirty="0"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EF6.x to EF Core is “port” not “upgrade”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Very basic code will port easily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Many APIs have changed drastically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Beware of behavior differences in similarly named APIs</a:t>
            </a:r>
          </a:p>
          <a:p>
            <a:pPr>
              <a:buNone/>
            </a:pP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Detailed guidance at docs.efproject.net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See “EF Core vs. EF6.x” section</a:t>
            </a:r>
          </a:p>
          <a:p>
            <a:pPr>
              <a:buNone/>
            </a:pP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1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Introducing EF Core</a:t>
            </a:r>
          </a:p>
          <a:p>
            <a:pPr>
              <a:buNone/>
            </a:pPr>
            <a:r>
              <a:rPr lang="en-US" dirty="0"/>
              <a:t>EF Core &amp; EF6.x</a:t>
            </a:r>
          </a:p>
          <a:p>
            <a:pPr>
              <a:buNone/>
            </a:pPr>
            <a:r>
              <a:rPr lang="en-US" dirty="0"/>
              <a:t>Demos</a:t>
            </a:r>
          </a:p>
          <a:p>
            <a:pPr>
              <a:buNone/>
            </a:pPr>
            <a:r>
              <a:rPr lang="en-US" dirty="0"/>
              <a:t>EF Core 1.1</a:t>
            </a:r>
          </a:p>
          <a:p>
            <a:pPr>
              <a:buNone/>
            </a:pPr>
            <a:r>
              <a:rPr lang="en-US" dirty="0"/>
              <a:t>More Demos</a:t>
            </a:r>
          </a:p>
          <a:p>
            <a:pPr>
              <a:buNone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566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EF Core 101</a:t>
            </a:r>
          </a:p>
        </p:txBody>
      </p:sp>
      <p:pic>
        <p:nvPicPr>
          <p:cNvPr id="6" name="Content Placeholder 5" descr="Lightbulb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Performance improvements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91327" y="927047"/>
            <a:ext cx="162568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EF6.x model building pipeline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097527" y="1563273"/>
            <a:ext cx="2020458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solidFill>
                  <a:schemeClr val="bg1"/>
                </a:solidFill>
                <a:latin typeface="Segoe UI Semilight"/>
              </a:rPr>
              <a:t>Entity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8767" y="2437521"/>
            <a:ext cx="2409141" cy="1983105"/>
            <a:chOff x="1222384" y="3314700"/>
            <a:chExt cx="3276599" cy="26971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222384" y="3314700"/>
              <a:ext cx="3276599" cy="269716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b="1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</a:rPr>
                <a:t>Context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88859" y="3940483"/>
              <a:ext cx="2743648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dirty="0" err="1">
                  <a:solidFill>
                    <a:schemeClr val="bg1"/>
                  </a:solidFill>
                  <a:latin typeface="Segoe UI Semilight"/>
                </a:rPr>
                <a:t>DbSet</a:t>
              </a:r>
              <a:r>
                <a:rPr lang="en-US" sz="1471" dirty="0">
                  <a:solidFill>
                    <a:schemeClr val="bg1"/>
                  </a:solidFill>
                  <a:latin typeface="Segoe UI Semilight"/>
                </a:rPr>
                <a:t> properties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88859" y="4884516"/>
              <a:ext cx="2743649" cy="86843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4425" tIns="107540" rIns="134425" bIns="10754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71" dirty="0" err="1">
                  <a:solidFill>
                    <a:schemeClr val="bg1"/>
                  </a:solidFill>
                  <a:latin typeface="Segoe UI Semilight"/>
                </a:rPr>
                <a:t>OnModelCreating</a:t>
              </a:r>
              <a:endParaRPr lang="en-US" sz="1471" dirty="0">
                <a:solidFill>
                  <a:schemeClr val="bg1"/>
                </a:solidFill>
                <a:latin typeface="Segoe UI Semilight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3677916" y="1563273"/>
            <a:ext cx="2020458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81088" y="2897686"/>
            <a:ext cx="2017285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681088" y="3591793"/>
            <a:ext cx="2017286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Configuration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258304" y="2897686"/>
            <a:ext cx="2017285" cy="6385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3117985" y="1882534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3111979" y="3216892"/>
            <a:ext cx="569109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28" idx="1"/>
          </p:cNvCxnSpPr>
          <p:nvPr/>
        </p:nvCxnSpPr>
        <p:spPr>
          <a:xfrm>
            <a:off x="3111980" y="3910999"/>
            <a:ext cx="569108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5698374" y="3216947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5698374" y="1882534"/>
            <a:ext cx="1568574" cy="1015153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29" idx="2"/>
          </p:cNvCxnSpPr>
          <p:nvPr/>
        </p:nvCxnSpPr>
        <p:spPr>
          <a:xfrm flipV="1">
            <a:off x="5698374" y="3536208"/>
            <a:ext cx="1568574" cy="374846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model building pipeline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7527" y="1563273"/>
            <a:ext cx="2020458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solidFill>
                  <a:schemeClr val="bg1"/>
                </a:solidFill>
                <a:latin typeface="Segoe UI Semilight"/>
              </a:rPr>
              <a:t>Entity Classes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98767" y="2437521"/>
            <a:ext cx="2409141" cy="198310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t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b="1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</a:rPr>
              <a:t>Context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94694" y="2897631"/>
            <a:ext cx="2017285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solidFill>
                  <a:schemeClr val="bg1"/>
                </a:solidFill>
                <a:latin typeface="Segoe UI Semilight"/>
              </a:rPr>
              <a:t>DbSet</a:t>
            </a:r>
            <a:r>
              <a:rPr lang="en-US" sz="1471" dirty="0">
                <a:solidFill>
                  <a:schemeClr val="bg1"/>
                </a:solidFill>
                <a:latin typeface="Segoe UI Semilight"/>
              </a:rPr>
              <a:t> properties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94694" y="3591738"/>
            <a:ext cx="2017286" cy="638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solidFill>
                  <a:schemeClr val="bg1"/>
                </a:solidFill>
                <a:latin typeface="Segoe UI Semilight"/>
              </a:rPr>
              <a:t>OnModelCreating</a:t>
            </a:r>
            <a:endParaRPr lang="en-US" sz="1471" dirty="0">
              <a:solidFill>
                <a:schemeClr val="bg1"/>
              </a:solidFill>
              <a:latin typeface="Segoe UI Semiligh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77916" y="1563273"/>
            <a:ext cx="2020458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81088" y="2897686"/>
            <a:ext cx="2017285" cy="63852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3117985" y="1882534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3111979" y="3216892"/>
            <a:ext cx="569109" cy="5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5698374" y="3216947"/>
            <a:ext cx="55993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5698374" y="1882534"/>
            <a:ext cx="1568574" cy="1015153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5400000">
            <a:off x="4943347" y="1587344"/>
            <a:ext cx="492232" cy="4154968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6258304" y="2897686"/>
            <a:ext cx="2017285" cy="6385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85383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168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Model building pipeline</a:t>
            </a:r>
          </a:p>
        </p:txBody>
      </p:sp>
      <p:pic>
        <p:nvPicPr>
          <p:cNvPr id="6" name="Content Placeholder 5" descr="ProcessMachin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Simplified metadata API</a:t>
            </a:r>
          </a:p>
        </p:txBody>
      </p:sp>
      <p:pic>
        <p:nvPicPr>
          <p:cNvPr id="6" name="Content Placeholder 5" descr="Test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Same model, multiple platforms</a:t>
            </a:r>
          </a:p>
        </p:txBody>
      </p:sp>
      <p:pic>
        <p:nvPicPr>
          <p:cNvPr id="6" name="Content Placeholder 5" descr="Campaign Illustrations_Artboard 12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Same model, multiple databases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Consuming low level services</a:t>
            </a:r>
          </a:p>
        </p:txBody>
      </p:sp>
      <p:pic>
        <p:nvPicPr>
          <p:cNvPr id="7" name="Content Placeholder 6" descr="Nativ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</a:t>
            </a:r>
            <a:br>
              <a:rPr lang="en-US"/>
            </a:br>
            <a:r>
              <a:rPr lang="en-US"/>
              <a:t>EF Core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Scheduled for late Q4 2016</a:t>
            </a:r>
          </a:p>
          <a:p>
            <a:pPr>
              <a:buNone/>
            </a:pPr>
            <a:r>
              <a:rPr lang="en-US" dirty="0"/>
              <a:t>Focused on removing adoption blockers</a:t>
            </a:r>
          </a:p>
          <a:p>
            <a:pPr marL="177428" lvl="1">
              <a:buNone/>
            </a:pPr>
            <a:r>
              <a:rPr lang="en-US" dirty="0"/>
              <a:t>Bug fixing to improve stability</a:t>
            </a:r>
          </a:p>
          <a:p>
            <a:pPr marL="177428" lvl="1">
              <a:buNone/>
            </a:pPr>
            <a:r>
              <a:rPr lang="en-US" dirty="0"/>
              <a:t>Critical O/RM features</a:t>
            </a:r>
          </a:p>
        </p:txBody>
      </p:sp>
    </p:spTree>
    <p:extLst>
      <p:ext uri="{BB962C8B-B14F-4D97-AF65-F5344CB8AC3E}">
        <p14:creationId xmlns:p14="http://schemas.microsoft.com/office/powerpoint/2010/main" val="39750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Improved LINQ translation</a:t>
            </a:r>
          </a:p>
          <a:p>
            <a:pPr>
              <a:buNone/>
            </a:pPr>
            <a:r>
              <a:rPr lang="en-US" sz="2000" dirty="0" err="1"/>
              <a:t>DbSet.Find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Mapping to fields</a:t>
            </a:r>
          </a:p>
          <a:p>
            <a:pPr>
              <a:buNone/>
            </a:pPr>
            <a:r>
              <a:rPr lang="en-US" sz="2000" dirty="0"/>
              <a:t>Explicit Loading</a:t>
            </a:r>
          </a:p>
          <a:p>
            <a:pPr>
              <a:buNone/>
            </a:pPr>
            <a:r>
              <a:rPr lang="en-US" sz="2000" dirty="0"/>
              <a:t>Additional </a:t>
            </a:r>
            <a:r>
              <a:rPr lang="en-US" sz="2000" dirty="0" err="1"/>
              <a:t>EntityEntry</a:t>
            </a:r>
            <a:r>
              <a:rPr lang="en-US" sz="2000" dirty="0"/>
              <a:t> APIs from EF6.x</a:t>
            </a:r>
          </a:p>
          <a:p>
            <a:pPr marL="177428" lvl="1">
              <a:buNone/>
            </a:pPr>
            <a:r>
              <a:rPr lang="en-US" sz="2000" dirty="0"/>
              <a:t>Reload, </a:t>
            </a:r>
            <a:r>
              <a:rPr lang="en-US" sz="2000" dirty="0" err="1"/>
              <a:t>GetModifiedProperties</a:t>
            </a:r>
            <a:r>
              <a:rPr lang="en-US" sz="2000" dirty="0"/>
              <a:t>, </a:t>
            </a:r>
            <a:r>
              <a:rPr lang="en-US" sz="2000" dirty="0" err="1"/>
              <a:t>GetDatabaseValues</a:t>
            </a:r>
            <a:r>
              <a:rPr lang="en-US" sz="2000" dirty="0"/>
              <a:t> etc.</a:t>
            </a:r>
          </a:p>
          <a:p>
            <a:pPr>
              <a:buNone/>
            </a:pPr>
            <a:r>
              <a:rPr lang="en-US" sz="2000" dirty="0"/>
              <a:t>Connection resiliency</a:t>
            </a:r>
          </a:p>
          <a:p>
            <a:pPr>
              <a:buNone/>
            </a:pPr>
            <a:r>
              <a:rPr lang="en-US" sz="2000" dirty="0"/>
              <a:t>SQL Server memory-optimized table support</a:t>
            </a:r>
          </a:p>
          <a:p>
            <a:pPr>
              <a:buNone/>
            </a:pPr>
            <a:r>
              <a:rPr lang="en-US" sz="2000" dirty="0"/>
              <a:t>Simplified service replacement</a:t>
            </a:r>
          </a:p>
        </p:txBody>
      </p:sp>
    </p:spTree>
    <p:extLst>
      <p:ext uri="{BB962C8B-B14F-4D97-AF65-F5344CB8AC3E}">
        <p14:creationId xmlns:p14="http://schemas.microsoft.com/office/powerpoint/2010/main" val="29100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8178" y="225053"/>
            <a:ext cx="7407483" cy="730076"/>
          </a:xfrm>
        </p:spPr>
        <p:txBody>
          <a:bodyPr/>
          <a:lstStyle/>
          <a:p>
            <a:r>
              <a:rPr lang="en-US" dirty="0"/>
              <a:t>Beginning work on </a:t>
            </a:r>
            <a:br>
              <a:rPr lang="en-US" dirty="0"/>
            </a:br>
            <a:r>
              <a:rPr lang="en-US" sz="1600" dirty="0"/>
              <a:t>(but not shipping in 1.1)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Complex/value types</a:t>
            </a:r>
          </a:p>
          <a:p>
            <a:pPr>
              <a:buNone/>
            </a:pPr>
            <a:r>
              <a:rPr lang="en-US" dirty="0"/>
              <a:t>Simple type conversions 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 smtClean="0"/>
              <a:t> object &lt;-&gt; string)</a:t>
            </a:r>
            <a:endParaRPr lang="en-US" dirty="0"/>
          </a:p>
          <a:p>
            <a:pPr>
              <a:buNone/>
            </a:pPr>
            <a:r>
              <a:rPr lang="en-US" dirty="0"/>
              <a:t>Visual Studio wizard for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01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Replacing low level services</a:t>
            </a:r>
          </a:p>
        </p:txBody>
      </p:sp>
      <p:pic>
        <p:nvPicPr>
          <p:cNvPr id="7" name="Content Placeholder 6" descr="Nativ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Mapping to fields</a:t>
            </a:r>
          </a:p>
        </p:txBody>
      </p:sp>
      <p:pic>
        <p:nvPicPr>
          <p:cNvPr id="6" name="Content Placeholder 5" descr="ProcessMachine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941" dirty="0"/>
              <a:t>SQL Server memory-optimized tables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None/>
            </a:pPr>
            <a:r>
              <a:rPr lang="en-US" dirty="0"/>
              <a:t>docs.efproject.net</a:t>
            </a:r>
          </a:p>
          <a:p>
            <a:pPr lvl="0">
              <a:buClr>
                <a:srgbClr val="FFFFFF"/>
              </a:buClr>
              <a:buNone/>
            </a:pPr>
            <a:r>
              <a:rPr lang="en-US" dirty="0"/>
              <a:t>github.com/</a:t>
            </a:r>
            <a:r>
              <a:rPr lang="en-US" dirty="0" err="1"/>
              <a:t>aspnet</a:t>
            </a:r>
            <a:r>
              <a:rPr lang="en-US" dirty="0"/>
              <a:t>/</a:t>
            </a:r>
            <a:r>
              <a:rPr lang="en-US" dirty="0" err="1"/>
              <a:t>EntityFramework</a:t>
            </a:r>
            <a:endParaRPr lang="en-US" dirty="0"/>
          </a:p>
          <a:p>
            <a:pPr lvl="0">
              <a:buClr>
                <a:srgbClr val="FFFFFF"/>
              </a:buClr>
              <a:buNone/>
            </a:pPr>
            <a:r>
              <a:rPr lang="en-US" dirty="0"/>
              <a:t>github.com/</a:t>
            </a:r>
            <a:r>
              <a:rPr lang="en-US" dirty="0" err="1"/>
              <a:t>micdenny</a:t>
            </a:r>
            <a:r>
              <a:rPr lang="en-US" dirty="0"/>
              <a:t>/Demo-</a:t>
            </a:r>
            <a:r>
              <a:rPr lang="en-US" dirty="0" err="1"/>
              <a:t>EFCore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9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 txBox="1">
            <a:spLocks noGrp="1"/>
          </p:cNvSpPr>
          <p:nvPr>
            <p:ph type="body" sz="quarter" idx="10"/>
          </p:nvPr>
        </p:nvSpPr>
        <p:spPr>
          <a:xfrm>
            <a:off x="3132858" y="1946249"/>
            <a:ext cx="5501987" cy="2024069"/>
          </a:xfrm>
        </p:spPr>
        <p:txBody>
          <a:bodyPr/>
          <a:lstStyle/>
          <a:p>
            <a:pPr lvl="0"/>
            <a:r>
              <a:rPr lang="en" sz="1800" dirty="0"/>
              <a:t>Any questions?</a:t>
            </a:r>
          </a:p>
          <a:p>
            <a:pPr lvl="0"/>
            <a:endParaRPr lang="en" sz="1800" dirty="0"/>
          </a:p>
          <a:p>
            <a:pPr lvl="0"/>
            <a:r>
              <a:rPr lang="en" sz="1800" dirty="0"/>
              <a:t>You can find me </a:t>
            </a:r>
            <a:r>
              <a:rPr lang="it-IT" sz="1800" dirty="0"/>
              <a:t>on</a:t>
            </a:r>
            <a:r>
              <a:rPr lang="it-IT" sz="1800" dirty="0" smtClean="0"/>
              <a:t>:</a:t>
            </a:r>
            <a:endParaRPr lang="it-IT" sz="1800" dirty="0"/>
          </a:p>
          <a:p>
            <a:pPr lvl="0"/>
            <a:r>
              <a:rPr lang="it-IT" sz="1800" dirty="0"/>
              <a:t>Twitter: @</a:t>
            </a:r>
            <a:r>
              <a:rPr lang="it-IT" sz="1800" dirty="0" err="1" smtClean="0"/>
              <a:t>dennymic</a:t>
            </a:r>
            <a:endParaRPr lang="it-IT" sz="1800" dirty="0"/>
          </a:p>
          <a:p>
            <a:pPr lvl="0"/>
            <a:r>
              <a:rPr lang="en" sz="1800" dirty="0"/>
              <a:t>GitHub: </a:t>
            </a:r>
            <a:r>
              <a:rPr lang="en" sz="1800" dirty="0" smtClean="0"/>
              <a:t>micdenny</a:t>
            </a:r>
          </a:p>
          <a:p>
            <a:pPr lvl="0"/>
            <a:r>
              <a:rPr lang="it-IT" sz="1800" dirty="0"/>
              <a:t>Blog: http://</a:t>
            </a:r>
            <a:r>
              <a:rPr lang="it-IT" sz="1800" dirty="0" smtClean="0"/>
              <a:t>dennymichael.net</a:t>
            </a:r>
            <a:endParaRPr lang="en" sz="1800" dirty="0"/>
          </a:p>
        </p:txBody>
      </p:sp>
      <p:sp>
        <p:nvSpPr>
          <p:cNvPr id="1669" name="Shape 1669"/>
          <p:cNvSpPr txBox="1">
            <a:spLocks noGrp="1"/>
          </p:cNvSpPr>
          <p:nvPr>
            <p:ph type="title"/>
          </p:nvPr>
        </p:nvSpPr>
        <p:spPr>
          <a:xfrm>
            <a:off x="3132858" y="801090"/>
            <a:ext cx="5501987" cy="1145159"/>
          </a:xfrm>
        </p:spPr>
        <p:txBody>
          <a:bodyPr/>
          <a:lstStyle/>
          <a:p>
            <a:pPr lvl="0"/>
            <a:r>
              <a:rPr lang="en" dirty="0"/>
              <a:t>Thanks!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2" y="711075"/>
            <a:ext cx="2719601" cy="35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6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history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Entity Framework Everywhere</a:t>
            </a:r>
          </a:p>
          <a:p>
            <a:pPr>
              <a:buNone/>
            </a:pPr>
            <a:r>
              <a:rPr lang="en-US" dirty="0"/>
              <a:t>Entity Framework 7 (EF7)</a:t>
            </a:r>
          </a:p>
          <a:p>
            <a:pPr>
              <a:buNone/>
            </a:pPr>
            <a:r>
              <a:rPr lang="en-US" dirty="0"/>
              <a:t>Entity Framework Core 1.0 (EF Core)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74692" y="1191396"/>
            <a:ext cx="4706230" cy="11205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5776" y="1642071"/>
            <a:ext cx="4706230" cy="11205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project status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2498860" y="3486562"/>
            <a:ext cx="533324" cy="101426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492511" y="2356423"/>
            <a:ext cx="533324" cy="102537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4722" y="2535784"/>
            <a:ext cx="2805576" cy="6351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New runtime components on </a:t>
            </a:r>
            <a:r>
              <a:rPr lang="en-US" sz="1176" dirty="0" err="1">
                <a:solidFill>
                  <a:srgbClr val="C6DAEC"/>
                </a:solidFill>
                <a:latin typeface="Muli" panose="020B0604020202020204" charset="0"/>
              </a:rPr>
              <a:t>NuGet</a:t>
            </a:r>
            <a:endParaRPr lang="en-US" sz="1176" dirty="0">
              <a:solidFill>
                <a:srgbClr val="C6DAEC"/>
              </a:solidFill>
              <a:latin typeface="Muli" panose="020B0604020202020204" charset="0"/>
            </a:endParaRPr>
          </a:p>
          <a:p>
            <a:pPr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Existing runtime components in .NET</a:t>
            </a:r>
          </a:p>
          <a:p>
            <a:pPr eaLnBrk="1" hangingPunct="1">
              <a:defRPr/>
            </a:pPr>
            <a:r>
              <a:rPr lang="en-US" sz="1176" dirty="0">
                <a:solidFill>
                  <a:srgbClr val="C6DAEC"/>
                </a:solidFill>
                <a:latin typeface="Muli" panose="020B0604020202020204" charset="0"/>
              </a:rPr>
              <a:t>Tooling in Visual Studio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19486" y="3743700"/>
            <a:ext cx="2182008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76">
                <a:solidFill>
                  <a:srgbClr val="C6DAEC"/>
                </a:solidFill>
                <a:latin typeface="Muli" panose="020B0604020202020204" charset="0"/>
              </a:rPr>
              <a:t>Runtime in .NET Framework</a:t>
            </a:r>
          </a:p>
          <a:p>
            <a:pPr eaLnBrk="1" hangingPunct="1"/>
            <a:r>
              <a:rPr lang="en-US" altLang="en-US" sz="1176">
                <a:solidFill>
                  <a:srgbClr val="C6DAEC"/>
                </a:solidFill>
                <a:latin typeface="Muli" panose="020B0604020202020204" charset="0"/>
              </a:rPr>
              <a:t>Tooling in Visual Studio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24423" y="1711115"/>
            <a:ext cx="2994731" cy="63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Runtime on </a:t>
            </a:r>
            <a:r>
              <a:rPr lang="en-US" altLang="en-US" sz="1176" dirty="0" err="1">
                <a:solidFill>
                  <a:srgbClr val="C6DAEC"/>
                </a:solidFill>
                <a:latin typeface="Muli" panose="020B0604020202020204" charset="0"/>
              </a:rPr>
              <a:t>NuGet</a:t>
            </a:r>
            <a:endParaRPr lang="en-US" altLang="en-US" sz="1176" dirty="0">
              <a:solidFill>
                <a:srgbClr val="C6DAEC"/>
              </a:solidFill>
              <a:latin typeface="Muli" panose="020B0604020202020204" charset="0"/>
            </a:endParaRPr>
          </a:p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Tooling on Microsoft Download Center</a:t>
            </a:r>
          </a:p>
          <a:p>
            <a:pPr eaLnBrk="1" hangingPunct="1"/>
            <a:r>
              <a:rPr lang="en-US" altLang="en-US" sz="1176" dirty="0">
                <a:solidFill>
                  <a:srgbClr val="C6DAEC"/>
                </a:solidFill>
                <a:latin typeface="Muli" panose="020B0604020202020204" charset="0"/>
              </a:rPr>
              <a:t>Latest version included in Visual Studio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498860" y="1226013"/>
            <a:ext cx="533324" cy="1025649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1929" y="4052461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1929" y="348717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1929" y="2921881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4.x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1929" y="235659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1929" y="179130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79">
              <a:defRPr/>
            </a:pPr>
            <a:r>
              <a:rPr lang="en-US" sz="132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6.x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4598" y="1226013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793953" y="179130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1.0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6175076" y="1226012"/>
            <a:ext cx="533324" cy="102528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1516" y="1221842"/>
            <a:ext cx="2185035" cy="4599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4125" tIns="45706" rIns="91410" bIns="45706" anchor="ctr"/>
          <a:lstStyle/>
          <a:p>
            <a:pPr defTabSz="913979"/>
            <a:r>
              <a:rPr lang="en-US" sz="132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1.1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505546" y="1791302"/>
            <a:ext cx="533324" cy="45999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6175076" y="1791302"/>
            <a:ext cx="533324" cy="459993"/>
          </a:xfrm>
          <a:prstGeom prst="rightBrace">
            <a:avLst/>
          </a:prstGeom>
          <a:ln w="28575">
            <a:solidFill>
              <a:srgbClr val="C6DA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29">
              <a:ln>
                <a:solidFill>
                  <a:srgbClr val="E8F0F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436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platforms</a:t>
            </a:r>
            <a:endParaRPr lang="it-IT" dirty="0"/>
          </a:p>
        </p:txBody>
      </p:sp>
      <p:pic>
        <p:nvPicPr>
          <p:cNvPr id="6" name="Content Placeholder 5" descr="OrbitalDevices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</p:spPr>
      </p:pic>
    </p:spTree>
    <p:extLst>
      <p:ext uri="{BB962C8B-B14F-4D97-AF65-F5344CB8AC3E}">
        <p14:creationId xmlns:p14="http://schemas.microsoft.com/office/powerpoint/2010/main" val="723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4974700" y="1025656"/>
            <a:ext cx="2184416" cy="141052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 APPLICATIONS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38705" y="1025656"/>
            <a:ext cx="2184416" cy="141051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APPLICATIONS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56702" y="1025656"/>
            <a:ext cx="2184416" cy="1410520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4425" tIns="107540" rIns="134425" bIns="107540" numCol="1" rtlCol="0" anchor="ctr" anchorCtr="0" compatLnSpc="1">
            <a:prstTxWarp prst="textNoShape">
              <a:avLst/>
            </a:prstTxWarp>
          </a:bodyPr>
          <a:lstStyle/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670776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CROSS-PLATFORM SERVICES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platform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8657" y="3444815"/>
            <a:ext cx="6620460" cy="1127184"/>
          </a:xfrm>
          <a:prstGeom prst="rect">
            <a:avLst/>
          </a:prstGeom>
          <a:solidFill>
            <a:srgbClr val="D2D2D2"/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lnSpc>
                <a:spcPct val="90000"/>
              </a:lnSpc>
              <a:defRPr/>
            </a:pPr>
            <a:endParaRPr lang="en-US" sz="1175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596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23618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Languages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41641" y="3967348"/>
            <a:ext cx="2049990" cy="403276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Runtime components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8657" y="3427033"/>
            <a:ext cx="6620460" cy="302457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175" dirty="0"/>
              <a:t>COMMON INFRASTRUCTURE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8657" y="2489921"/>
            <a:ext cx="6620460" cy="868706"/>
          </a:xfrm>
          <a:prstGeom prst="rect">
            <a:avLst/>
          </a:prstGeom>
          <a:solidFill>
            <a:srgbClr val="FF8C00"/>
          </a:solidFill>
        </p:spPr>
        <p:txBody>
          <a:bodyPr wrap="square" lIns="134425" tIns="107540" rIns="134425" bIns="10754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685475">
              <a:defRPr/>
            </a:pPr>
            <a:r>
              <a:rPr lang="en-US" sz="147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226058" y="1025654"/>
            <a:ext cx="1445075" cy="3546345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10" name="Rectangle 109"/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34425" tIns="107540" rIns="134425" bIns="107540" numCol="1" rtlCol="0" anchor="t" anchorCtr="0" compatLnSpc="1">
              <a:prstTxWarp prst="textNoShape">
                <a:avLst/>
              </a:prstTxWarp>
            </a:bodyPr>
            <a:lstStyle/>
            <a:p>
              <a:pPr defTabSz="670776">
                <a:defRPr/>
              </a:pPr>
              <a:r>
                <a:rPr lang="en-US" sz="2057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34425" tIns="107540" rIns="134425" bIns="10754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685475">
                <a:defRPr/>
              </a:pPr>
              <a:r>
                <a:rPr lang="en-US" sz="1471" dirty="0"/>
                <a:t>TOOLS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79523" y="1496828"/>
            <a:ext cx="1138146" cy="993092"/>
            <a:chOff x="10404342" y="1920240"/>
            <a:chExt cx="1548397" cy="1351057"/>
          </a:xfrm>
        </p:grpSpPr>
        <p:pic>
          <p:nvPicPr>
            <p:cNvPr id="108" name="Picture 1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09" name="TextBox 108"/>
            <p:cNvSpPr txBox="1"/>
            <p:nvPr/>
          </p:nvSpPr>
          <p:spPr>
            <a:xfrm>
              <a:off x="10404342" y="2763858"/>
              <a:ext cx="1548397" cy="5074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68560" tIns="107540" rIns="68560" bIns="107540" rtlCol="0">
              <a:spAutoFit/>
            </a:bodyPr>
            <a:lstStyle/>
            <a:p>
              <a:pPr algn="ctr" defTabSz="671971">
                <a:lnSpc>
                  <a:spcPct val="90000"/>
                </a:lnSpc>
                <a:defRPr/>
              </a:pPr>
              <a:r>
                <a:rPr lang="en-US" sz="1125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226058" y="2438950"/>
            <a:ext cx="1445075" cy="993092"/>
            <a:chOff x="10195561" y="3458117"/>
            <a:chExt cx="1965960" cy="1351058"/>
          </a:xfrm>
        </p:grpSpPr>
        <p:sp>
          <p:nvSpPr>
            <p:cNvPr id="106" name="TextBox 105"/>
            <p:cNvSpPr txBox="1"/>
            <p:nvPr/>
          </p:nvSpPr>
          <p:spPr>
            <a:xfrm>
              <a:off x="10195561" y="4301736"/>
              <a:ext cx="1965960" cy="50743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68560" tIns="107540" rIns="68560" bIns="107540" rtlCol="0">
              <a:spAutoFit/>
            </a:bodyPr>
            <a:lstStyle/>
            <a:p>
              <a:pPr algn="ctr" defTabSz="671971">
                <a:lnSpc>
                  <a:spcPct val="90000"/>
                </a:lnSpc>
                <a:defRPr/>
              </a:pPr>
              <a:r>
                <a:rPr lang="en-US" sz="1125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107" name="Picture 1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99" y="3433629"/>
            <a:ext cx="784991" cy="784991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259664" y="4038261"/>
            <a:ext cx="1409499" cy="372992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68560" tIns="107540" rIns="68560" bIns="107540" rtlCol="0">
            <a:spAutoFit/>
          </a:bodyPr>
          <a:lstStyle/>
          <a:p>
            <a:pPr algn="ctr" defTabSz="671971">
              <a:lnSpc>
                <a:spcPct val="90000"/>
              </a:lnSpc>
              <a:defRPr/>
            </a:pPr>
            <a:r>
              <a:rPr lang="en-US" sz="1125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Xamarin Studio</a:t>
            </a:r>
          </a:p>
        </p:txBody>
      </p:sp>
      <p:sp>
        <p:nvSpPr>
          <p:cNvPr id="117" name="TextBox 2"/>
          <p:cNvSpPr txBox="1"/>
          <p:nvPr/>
        </p:nvSpPr>
        <p:spPr>
          <a:xfrm>
            <a:off x="538659" y="1025655"/>
            <a:ext cx="2184463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2756703" y="1027659"/>
            <a:ext cx="2184416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4974700" y="1025655"/>
            <a:ext cx="2184418" cy="53892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34425" tIns="107540" rIns="134425" bIns="107540" rtlCol="0" anchor="ctr">
            <a:noAutofit/>
          </a:bodyPr>
          <a:lstStyle/>
          <a:p>
            <a:pPr algn="ctr" defTabSz="671971">
              <a:defRPr/>
            </a:pPr>
            <a:r>
              <a:rPr lang="en-US" sz="147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6010" y="4269870"/>
            <a:ext cx="864734" cy="338572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1050" dirty="0"/>
              <a:t>EF6.x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6770" y="4269869"/>
            <a:ext cx="864734" cy="338572"/>
          </a:xfrm>
          <a:prstGeom prst="rect">
            <a:avLst/>
          </a:prstGeom>
          <a:solidFill>
            <a:srgbClr val="D83B0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34730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5C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mph" presetSubtype="0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97" grpId="0" animBg="1"/>
      <p:bldP spid="97" grpId="1" animBg="1"/>
      <p:bldP spid="82" grpId="0" animBg="1"/>
      <p:bldP spid="82" grpId="1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stores</a:t>
            </a:r>
          </a:p>
        </p:txBody>
      </p:sp>
      <p:pic>
        <p:nvPicPr>
          <p:cNvPr id="6" name="Content Placeholder 5" descr="Data.png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931177"/>
            <a:ext cx="2627312" cy="20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data stores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Relational &amp; non-relational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Not a magic abstraction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High level services that are useful on all/most stores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Non-common concerns handled by provider extensions</a:t>
            </a:r>
          </a:p>
          <a:p>
            <a:pPr>
              <a:buNone/>
            </a:pPr>
            <a:endParaRPr lang="en-US" sz="1800" dirty="0"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Example providers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Relational (SQL Server, SQLite, Postgres, MySQL, SQL Compact, </a:t>
            </a:r>
            <a:r>
              <a:rPr lang="en-US" sz="1200">
                <a:latin typeface="Muli" panose="020B0604020202020204" charset="0"/>
              </a:rPr>
              <a:t>Oracle soon, </a:t>
            </a:r>
            <a:r>
              <a:rPr lang="en-US" sz="1200" dirty="0">
                <a:latin typeface="Muli" panose="020B0604020202020204" charset="0"/>
              </a:rPr>
              <a:t>etc.)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In Memory (for testing)</a:t>
            </a:r>
          </a:p>
          <a:p>
            <a:pPr>
              <a:buNone/>
            </a:pPr>
            <a:r>
              <a:rPr lang="en-US" sz="1200" dirty="0">
                <a:latin typeface="Muli" panose="020B0604020202020204" charset="0"/>
              </a:rPr>
              <a:t>Azure Table Storage (prototype)</a:t>
            </a:r>
          </a:p>
          <a:p>
            <a:pPr>
              <a:buNone/>
            </a:pPr>
            <a:r>
              <a:rPr lang="en-US" sz="1200" dirty="0" err="1">
                <a:latin typeface="Muli" panose="020B0604020202020204" charset="0"/>
              </a:rPr>
              <a:t>Redis</a:t>
            </a:r>
            <a:r>
              <a:rPr lang="en-US" sz="1200" dirty="0">
                <a:latin typeface="Muli" panose="020B0604020202020204" charset="0"/>
              </a:rPr>
              <a:t> (prototype)</a:t>
            </a:r>
          </a:p>
          <a:p>
            <a:pPr>
              <a:buNone/>
            </a:pPr>
            <a:endParaRPr lang="en-US" sz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Muli" panose="020B060402020202020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19BBD5"/>
                </a:solidFill>
                <a:latin typeface="Muli" panose="020B0604020202020204" charset="0"/>
              </a:rPr>
              <a:t>Just relational providers for v1.0</a:t>
            </a:r>
          </a:p>
        </p:txBody>
      </p:sp>
    </p:spTree>
    <p:extLst>
      <p:ext uri="{BB962C8B-B14F-4D97-AF65-F5344CB8AC3E}">
        <p14:creationId xmlns:p14="http://schemas.microsoft.com/office/powerpoint/2010/main" val="1367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479538F0-9C37-4A80-BF87-EDE74420FF9D}"/>
    </a:ext>
  </a:extLst>
</a:theme>
</file>

<file path=ppt/theme/theme2.xml><?xml version="1.0" encoding="utf-8"?>
<a:theme xmlns:a="http://schemas.openxmlformats.org/drawingml/2006/main" name="1_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6EFA1012-9368-47B6-BA5F-ECAA00BFFB9A}"/>
    </a:ext>
  </a:extLst>
</a:theme>
</file>

<file path=ppt/theme/theme3.xml><?xml version="1.0" encoding="utf-8"?>
<a:theme xmlns:a="http://schemas.openxmlformats.org/drawingml/2006/main" name="2_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.10.22 Dot Net Core Saturday 2016" id="{9013383E-AEA8-4CE1-BE26-C6CC72F9F385}" vid="{AE4CC880-2183-454B-834B-10F42B4774BF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2016.10.22 Dot Net Core Saturday 2016</Template>
  <TotalTime>350</TotalTime>
  <Words>616</Words>
  <Application>Microsoft Office PowerPoint</Application>
  <PresentationFormat>On-screen Show (16:9)</PresentationFormat>
  <Paragraphs>188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Muli</vt:lpstr>
      <vt:lpstr>Arial</vt:lpstr>
      <vt:lpstr>Segoe UI Semibold</vt:lpstr>
      <vt:lpstr>Consolas</vt:lpstr>
      <vt:lpstr>Nixie One</vt:lpstr>
      <vt:lpstr>Segoe UI Light</vt:lpstr>
      <vt:lpstr>Segoe UI</vt:lpstr>
      <vt:lpstr>MS PGothic</vt:lpstr>
      <vt:lpstr>Segoe UI Semilight</vt:lpstr>
      <vt:lpstr>Imogen template</vt:lpstr>
      <vt:lpstr>1_Imogen template</vt:lpstr>
      <vt:lpstr>2_Imogen template</vt:lpstr>
      <vt:lpstr>Entity Framework (EF) Core</vt:lpstr>
      <vt:lpstr>Agenda</vt:lpstr>
      <vt:lpstr>Introducing  EF Core</vt:lpstr>
      <vt:lpstr>Naming history</vt:lpstr>
      <vt:lpstr>Entity Framework project status</vt:lpstr>
      <vt:lpstr>New platforms</vt:lpstr>
      <vt:lpstr>Unified platform</vt:lpstr>
      <vt:lpstr>New data stores</vt:lpstr>
      <vt:lpstr>New data stores</vt:lpstr>
      <vt:lpstr>New features</vt:lpstr>
      <vt:lpstr>New features</vt:lpstr>
      <vt:lpstr>Lightweight &amp;  extensible</vt:lpstr>
      <vt:lpstr>Lightweight &amp; extensible</vt:lpstr>
      <vt:lpstr>Built over services</vt:lpstr>
      <vt:lpstr>EF Core &amp; EF6.x</vt:lpstr>
      <vt:lpstr>EF Core</vt:lpstr>
      <vt:lpstr>EF Core &amp; EF6.x</vt:lpstr>
      <vt:lpstr>EF Core &amp; EF6.x</vt:lpstr>
      <vt:lpstr>Demos</vt:lpstr>
      <vt:lpstr>Demo EF Core 101</vt:lpstr>
      <vt:lpstr>Demo Performance improvements</vt:lpstr>
      <vt:lpstr>EF6.x model building pipeline</vt:lpstr>
      <vt:lpstr>EF Core model building pipeline</vt:lpstr>
      <vt:lpstr>Demo Model building pipeline</vt:lpstr>
      <vt:lpstr>Demo Simplified metadata API</vt:lpstr>
      <vt:lpstr>Demo Same model, multiple platforms</vt:lpstr>
      <vt:lpstr>Demo Same model, multiple databases</vt:lpstr>
      <vt:lpstr>Demo Consuming low level services</vt:lpstr>
      <vt:lpstr>EF Core 1.1</vt:lpstr>
      <vt:lpstr>EF Core 1.1</vt:lpstr>
      <vt:lpstr>EF Core 1.1</vt:lpstr>
      <vt:lpstr>Beginning work on  (but not shipping in 1.1)</vt:lpstr>
      <vt:lpstr>Demo Replacing low level services</vt:lpstr>
      <vt:lpstr>Demo Mapping to fields</vt:lpstr>
      <vt:lpstr>Demo SQL Server memory-optimized tables</vt:lpstr>
      <vt:lpstr>Next steps</vt:lpstr>
      <vt:lpstr>Next steps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</dc:title>
  <dc:creator>Michael Denny</dc:creator>
  <cp:lastModifiedBy>Michael Denny</cp:lastModifiedBy>
  <cp:revision>37</cp:revision>
  <dcterms:created xsi:type="dcterms:W3CDTF">2016-10-17T13:14:09Z</dcterms:created>
  <dcterms:modified xsi:type="dcterms:W3CDTF">2016-10-22T09:58:29Z</dcterms:modified>
</cp:coreProperties>
</file>