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148000" cy="27432000"/>
  <p:notesSz cx="6858000" cy="9144000"/>
  <p:defaultTextStyle>
    <a:defPPr>
      <a:defRPr lang="en-US"/>
    </a:defPPr>
    <a:lvl1pPr marL="0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246772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493544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740317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987089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1233861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480633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727406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974178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2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616" y="272"/>
      </p:cViewPr>
      <p:guideLst>
        <p:guide orient="horz" pos="8640"/>
        <p:guide pos="12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8521702"/>
            <a:ext cx="349758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5544800"/>
            <a:ext cx="288036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4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9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4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87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245350" y="6007102"/>
            <a:ext cx="41662350" cy="127952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8300" y="6007102"/>
            <a:ext cx="124301250" cy="127952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17627602"/>
            <a:ext cx="34975800" cy="5448300"/>
          </a:xfrm>
        </p:spPr>
        <p:txBody>
          <a:bodyPr anchor="t"/>
          <a:lstStyle>
            <a:lvl1pPr algn="l">
              <a:defRPr sz="19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11626854"/>
            <a:ext cx="34975800" cy="6000748"/>
          </a:xfrm>
        </p:spPr>
        <p:txBody>
          <a:bodyPr anchor="b"/>
          <a:lstStyle>
            <a:lvl1pPr marL="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1pPr>
            <a:lvl2pPr marL="2246772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493544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4031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9870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8300" y="34988503"/>
            <a:ext cx="82981800" cy="98971100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5900" y="34988503"/>
            <a:ext cx="82981800" cy="98971100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098552"/>
            <a:ext cx="370332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6140452"/>
            <a:ext cx="18180846" cy="255904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8699500"/>
            <a:ext cx="18180846" cy="1580515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6140452"/>
            <a:ext cx="18187988" cy="255904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8699500"/>
            <a:ext cx="18187988" cy="1580515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3" y="1092200"/>
            <a:ext cx="13537409" cy="4648200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6" y="1092202"/>
            <a:ext cx="23002875" cy="23412452"/>
          </a:xfrm>
        </p:spPr>
        <p:txBody>
          <a:bodyPr/>
          <a:lstStyle>
            <a:lvl1pPr>
              <a:defRPr sz="15700"/>
            </a:lvl1pPr>
            <a:lvl2pPr>
              <a:defRPr sz="13800"/>
            </a:lvl2pPr>
            <a:lvl3pPr>
              <a:defRPr sz="118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3" y="5740402"/>
            <a:ext cx="13537409" cy="18764252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19202400"/>
            <a:ext cx="24688800" cy="2266952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2451100"/>
            <a:ext cx="24688800" cy="16459200"/>
          </a:xfrm>
        </p:spPr>
        <p:txBody>
          <a:bodyPr/>
          <a:lstStyle>
            <a:lvl1pPr marL="0" indent="0">
              <a:buNone/>
              <a:defRPr sz="15700"/>
            </a:lvl1pPr>
            <a:lvl2pPr marL="2246772" indent="0">
              <a:buNone/>
              <a:defRPr sz="13800"/>
            </a:lvl2pPr>
            <a:lvl3pPr marL="4493544" indent="0">
              <a:buNone/>
              <a:defRPr sz="11800"/>
            </a:lvl3pPr>
            <a:lvl4pPr marL="6740317" indent="0">
              <a:buNone/>
              <a:defRPr sz="9800"/>
            </a:lvl4pPr>
            <a:lvl5pPr marL="8987089" indent="0">
              <a:buNone/>
              <a:defRPr sz="9800"/>
            </a:lvl5pPr>
            <a:lvl6pPr marL="11233861" indent="0">
              <a:buNone/>
              <a:defRPr sz="9800"/>
            </a:lvl6pPr>
            <a:lvl7pPr marL="13480633" indent="0">
              <a:buNone/>
              <a:defRPr sz="9800"/>
            </a:lvl7pPr>
            <a:lvl8pPr marL="15727406" indent="0">
              <a:buNone/>
              <a:defRPr sz="9800"/>
            </a:lvl8pPr>
            <a:lvl9pPr marL="17974178" indent="0">
              <a:buNone/>
              <a:defRPr sz="9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21469352"/>
            <a:ext cx="24688800" cy="3219448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1098552"/>
            <a:ext cx="37033200" cy="4572000"/>
          </a:xfrm>
          <a:prstGeom prst="rect">
            <a:avLst/>
          </a:prstGeom>
        </p:spPr>
        <p:txBody>
          <a:bodyPr vert="horz" lIns="449354" tIns="224677" rIns="449354" bIns="22467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6400803"/>
            <a:ext cx="37033200" cy="18103852"/>
          </a:xfrm>
          <a:prstGeom prst="rect">
            <a:avLst/>
          </a:prstGeom>
        </p:spPr>
        <p:txBody>
          <a:bodyPr vert="horz" lIns="449354" tIns="224677" rIns="449354" bIns="2246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25425402"/>
            <a:ext cx="9601200" cy="14605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1846-4D87-4F31-A333-D6BE7DDC0D80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0" y="25425402"/>
            <a:ext cx="13030200" cy="14605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0" y="25425402"/>
            <a:ext cx="9601200" cy="14605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3544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079" indent="-1685079" algn="l" defTabSz="4493544" rtl="0" eaLnBrk="1" latinLnBrk="0" hangingPunct="1">
        <a:spcBef>
          <a:spcPct val="20000"/>
        </a:spcBef>
        <a:buFont typeface="Arial" pitchFamily="34" charset="0"/>
        <a:buChar char="•"/>
        <a:defRPr sz="15700" kern="1200">
          <a:solidFill>
            <a:schemeClr val="tx1"/>
          </a:solidFill>
          <a:latin typeface="+mn-lt"/>
          <a:ea typeface="+mn-ea"/>
          <a:cs typeface="+mn-cs"/>
        </a:defRPr>
      </a:lvl1pPr>
      <a:lvl2pPr marL="3651005" indent="-1404233" algn="l" defTabSz="4493544" rtl="0" eaLnBrk="1" latinLnBrk="0" hangingPunct="1">
        <a:spcBef>
          <a:spcPct val="20000"/>
        </a:spcBef>
        <a:buFont typeface="Arial" pitchFamily="34" charset="0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16931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3703" indent="-1123386" algn="l" defTabSz="4493544" rtl="0" eaLnBrk="1" latinLnBrk="0" hangingPunct="1">
        <a:spcBef>
          <a:spcPct val="20000"/>
        </a:spcBef>
        <a:buFont typeface="Arial" pitchFamily="34" charset="0"/>
        <a:buChar char="–"/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110475" indent="-1123386" algn="l" defTabSz="4493544" rtl="0" eaLnBrk="1" latinLnBrk="0" hangingPunct="1">
        <a:spcBef>
          <a:spcPct val="20000"/>
        </a:spcBef>
        <a:buFont typeface="Arial" pitchFamily="34" charset="0"/>
        <a:buChar char="»"/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357247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604020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6850792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097564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246772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3544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740317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87089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233861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480633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727406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74178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97443"/>
            <a:ext cx="3909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Comparison of CNNs for Image Classification</a:t>
            </a:r>
          </a:p>
          <a:p>
            <a:pPr algn="ctr"/>
            <a:r>
              <a:rPr lang="en-US" sz="5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Holt Skinner</a:t>
            </a:r>
          </a:p>
          <a:p>
            <a:pPr algn="ctr"/>
            <a:r>
              <a:rPr lang="en-US" sz="48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University of Missouri – Computer Science 8780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721" y="4251122"/>
            <a:ext cx="16184079" cy="7620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74320" tIns="182880" bIns="365760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6000" b="1" dirty="0">
                <a:ea typeface="Amazon Ember" panose="020B0603020204020204" pitchFamily="34" charset="0"/>
                <a:cs typeface="Amazon Ember" panose="020B0603020204020204" pitchFamily="34" charset="0"/>
              </a:rPr>
              <a:t>Summary</a:t>
            </a:r>
            <a:endParaRPr lang="en-US" sz="5400" dirty="0"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There are a multitude of different Neural Network options for image classification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For a simple problem, (Cats vs. Dogs) how does each method perform?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Dataset: Kaggle -Dogs &amp; Cats: Training - 8000 Images, Testing – 1000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3E81D-14B6-3449-924A-0DA5576D9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43" y="5015648"/>
            <a:ext cx="20276057" cy="68557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19EC88-AC1B-3945-8040-8855E9392135}"/>
              </a:ext>
            </a:extLst>
          </p:cNvPr>
          <p:cNvSpPr txBox="1"/>
          <p:nvPr/>
        </p:nvSpPr>
        <p:spPr>
          <a:xfrm>
            <a:off x="1646721" y="12979961"/>
            <a:ext cx="16184079" cy="11682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74320" tIns="182880" bIns="365760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6000" b="1" dirty="0">
                <a:ea typeface="Amazon Ember" panose="020B0603020204020204" pitchFamily="34" charset="0"/>
                <a:cs typeface="Amazon Ember" panose="020B0603020204020204" pitchFamily="34" charset="0"/>
              </a:rPr>
              <a:t>Methodology</a:t>
            </a:r>
            <a:endParaRPr lang="en-US" sz="5400" dirty="0"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Built and trained a Sequential Convolutional Neural Network in </a:t>
            </a:r>
            <a:r>
              <a:rPr lang="en-US" sz="4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Keras</a:t>
            </a: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&amp; TensorFlow (Binary Classifier)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Train with Kaggle Dataset (18 Hours)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Loss: 2.07% Accuracy: 99.32%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Pretrained ResNet50 and </a:t>
            </a:r>
            <a:r>
              <a:rPr lang="en-US" sz="4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MobileNet</a:t>
            </a: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Models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ImageNet Dataset (Similar Classes)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Google Cloud Vision API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Amazon Rekognition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endParaRPr lang="en-US" sz="4400" dirty="0"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endParaRPr lang="en-US" sz="4400" dirty="0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328B6F-3ED8-6C4F-AC64-AE56B2FAD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43" y="12979961"/>
            <a:ext cx="10330543" cy="77479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BC9367-B6A3-C146-A19D-BDA3E9432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055929" y="13691615"/>
            <a:ext cx="8432800" cy="6324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DEA142E-4F43-5B42-B394-EDB0011F26FC}"/>
              </a:ext>
            </a:extLst>
          </p:cNvPr>
          <p:cNvSpPr txBox="1"/>
          <p:nvPr/>
        </p:nvSpPr>
        <p:spPr>
          <a:xfrm>
            <a:off x="30753344" y="21564600"/>
            <a:ext cx="9037970" cy="4511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74320" tIns="182880" bIns="36576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ea typeface="Amazon Ember" panose="020B0603020204020204" pitchFamily="34" charset="0"/>
                <a:cs typeface="Amazon Ember" panose="020B0603020204020204" pitchFamily="34" charset="0"/>
              </a:rPr>
              <a:t>Homemade: </a:t>
            </a: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Cat</a:t>
            </a:r>
          </a:p>
          <a:p>
            <a:pPr>
              <a:lnSpc>
                <a:spcPct val="150000"/>
              </a:lnSpc>
            </a:pPr>
            <a:r>
              <a:rPr lang="en-US" sz="4400" b="1" dirty="0">
                <a:ea typeface="Amazon Ember" panose="020B0603020204020204" pitchFamily="34" charset="0"/>
                <a:cs typeface="Amazon Ember" panose="020B0603020204020204" pitchFamily="34" charset="0"/>
              </a:rPr>
              <a:t>ResNet50: </a:t>
            </a: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Siberian Husky 40%, Seat Belt 7.96%, Siamese Cat 7.82%</a:t>
            </a:r>
          </a:p>
          <a:p>
            <a:pPr>
              <a:lnSpc>
                <a:spcPct val="150000"/>
              </a:lnSpc>
            </a:pPr>
            <a:r>
              <a:rPr lang="en-US" sz="4400" b="1" dirty="0" err="1">
                <a:ea typeface="Amazon Ember" panose="020B0603020204020204" pitchFamily="34" charset="0"/>
                <a:cs typeface="Amazon Ember" panose="020B0603020204020204" pitchFamily="34" charset="0"/>
              </a:rPr>
              <a:t>MobileNet</a:t>
            </a:r>
            <a:r>
              <a:rPr lang="en-US" sz="4400" b="1" dirty="0">
                <a:ea typeface="Amazon Ember" panose="020B0603020204020204" pitchFamily="34" charset="0"/>
                <a:cs typeface="Amazon Ember" panose="020B0603020204020204" pitchFamily="34" charset="0"/>
              </a:rPr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8263</TotalTime>
  <Words>136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AppleColorEmoji</vt:lpstr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Brewster</dc:creator>
  <cp:lastModifiedBy>Skinner, Holt</cp:lastModifiedBy>
  <cp:revision>142</cp:revision>
  <dcterms:created xsi:type="dcterms:W3CDTF">2015-04-07T18:20:47Z</dcterms:created>
  <dcterms:modified xsi:type="dcterms:W3CDTF">2018-05-05T02:12:09Z</dcterms:modified>
</cp:coreProperties>
</file>