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6" r:id="rId9"/>
    <p:sldId id="270" r:id="rId10"/>
    <p:sldId id="267" r:id="rId11"/>
    <p:sldId id="268" r:id="rId12"/>
    <p:sldId id="269" r:id="rId13"/>
    <p:sldId id="271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239" autoAdjust="0"/>
  </p:normalViewPr>
  <p:slideViewPr>
    <p:cSldViewPr snapToGrid="0" snapToObjects="1">
      <p:cViewPr varScale="1">
        <p:scale>
          <a:sx n="80" d="100"/>
          <a:sy n="80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ED8B7-3D81-A140-9FF8-B60364F5384E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03A1F9-E0AD-8441-82C8-0F9ABAB99F96}">
      <dgm:prSet custT="1"/>
      <dgm:spPr/>
      <dgm:t>
        <a:bodyPr/>
        <a:lstStyle/>
        <a:p>
          <a:pPr rtl="0"/>
          <a:r>
            <a:rPr lang="en-US" sz="2000" smtClean="0">
              <a:solidFill>
                <a:srgbClr val="000000"/>
              </a:solidFill>
            </a:rPr>
            <a:t>Cyclical processes in computational creativity</a:t>
          </a:r>
          <a:endParaRPr lang="en-US" sz="2000">
            <a:solidFill>
              <a:srgbClr val="000000"/>
            </a:solidFill>
          </a:endParaRPr>
        </a:p>
      </dgm:t>
    </dgm:pt>
    <dgm:pt modelId="{D09F9AD0-73B9-C04E-B6AC-6F634CE4BA11}" type="parTrans" cxnId="{D16D11E4-4C27-6B44-A838-26A5942C589A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9D1C93F1-EEBC-DF41-80C7-3AE5E52C78CC}" type="sibTrans" cxnId="{D16D11E4-4C27-6B44-A838-26A5942C589A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2D9CE549-E3C7-2F47-8899-69916596D938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0000"/>
              </a:solidFill>
            </a:rPr>
            <a:t>IDEA (Pease &amp; Colton 2014), </a:t>
          </a:r>
          <a:r>
            <a:rPr lang="en-US" sz="2000" smtClean="0">
              <a:solidFill>
                <a:srgbClr val="000000"/>
              </a:solidFill>
            </a:rPr>
            <a:t>ICTVIS (</a:t>
          </a:r>
          <a:r>
            <a:rPr lang="en-US" sz="2000" dirty="0" err="1" smtClean="0">
              <a:solidFill>
                <a:srgbClr val="000000"/>
              </a:solidFill>
            </a:rPr>
            <a:t>Gervas</a:t>
          </a:r>
          <a:r>
            <a:rPr lang="en-US" sz="2000" dirty="0" smtClean="0">
              <a:solidFill>
                <a:srgbClr val="000000"/>
              </a:solidFill>
            </a:rPr>
            <a:t> &amp; Leon 2014)</a:t>
          </a:r>
          <a:endParaRPr lang="en-US" sz="2000" dirty="0">
            <a:solidFill>
              <a:srgbClr val="000000"/>
            </a:solidFill>
          </a:endParaRPr>
        </a:p>
      </dgm:t>
    </dgm:pt>
    <dgm:pt modelId="{02C30C71-E759-B54E-B33B-A5CF14B206AD}" type="parTrans" cxnId="{1553C1FC-635A-644A-983C-7E7531E91AD1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7EA58847-8E49-3C4D-8BC5-84150AC1F241}" type="sibTrans" cxnId="{1553C1FC-635A-644A-983C-7E7531E91AD1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9A4F070B-5D12-6641-B803-118F43FDD114}">
      <dgm:prSet custT="1"/>
      <dgm:spPr/>
      <dgm:t>
        <a:bodyPr/>
        <a:lstStyle/>
        <a:p>
          <a:pPr rtl="0"/>
          <a:r>
            <a:rPr lang="en-US" sz="2000" smtClean="0">
              <a:solidFill>
                <a:srgbClr val="000000"/>
              </a:solidFill>
            </a:rPr>
            <a:t>Social creativity</a:t>
          </a:r>
          <a:endParaRPr lang="en-US" sz="2000">
            <a:solidFill>
              <a:srgbClr val="000000"/>
            </a:solidFill>
          </a:endParaRPr>
        </a:p>
      </dgm:t>
    </dgm:pt>
    <dgm:pt modelId="{8A663C15-8A99-1F4E-82ED-BC072C4A433C}" type="parTrans" cxnId="{4BD14642-9780-5740-991A-F58A5A2DF55B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53251683-F66B-A54E-B482-A2ED77C30629}" type="sibTrans" cxnId="{4BD14642-9780-5740-991A-F58A5A2DF55B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0AC8DF8C-2035-EE42-A7DF-A182D198015A}">
      <dgm:prSet custT="1"/>
      <dgm:spPr/>
      <dgm:t>
        <a:bodyPr/>
        <a:lstStyle/>
        <a:p>
          <a:pPr rtl="0"/>
          <a:r>
            <a:rPr lang="en-US" sz="2000" smtClean="0">
              <a:solidFill>
                <a:srgbClr val="000000"/>
              </a:solidFill>
            </a:rPr>
            <a:t>Saunders and Gero 2001, Saunders 2012</a:t>
          </a:r>
          <a:endParaRPr lang="en-US" sz="2000">
            <a:solidFill>
              <a:srgbClr val="000000"/>
            </a:solidFill>
          </a:endParaRPr>
        </a:p>
      </dgm:t>
    </dgm:pt>
    <dgm:pt modelId="{660D7AB1-F573-4A45-A4DE-2CD94F84D490}" type="parTrans" cxnId="{0CA24542-2941-4C49-9FBE-F0F84A0926EB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42CD5EAF-FA09-B44D-8179-1B2589CE82C6}" type="sibTrans" cxnId="{0CA24542-2941-4C49-9FBE-F0F84A0926EB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C378BD32-8C5E-D14B-8851-DC24DF01A058}">
      <dgm:prSet custT="1"/>
      <dgm:spPr/>
      <dgm:t>
        <a:bodyPr/>
        <a:lstStyle/>
        <a:p>
          <a:pPr rtl="0"/>
          <a:r>
            <a:rPr lang="en-US" sz="2000" smtClean="0">
              <a:solidFill>
                <a:srgbClr val="000000"/>
              </a:solidFill>
            </a:rPr>
            <a:t>Surprise and computational serendipity</a:t>
          </a:r>
          <a:endParaRPr lang="en-US" sz="2000">
            <a:solidFill>
              <a:srgbClr val="000000"/>
            </a:solidFill>
          </a:endParaRPr>
        </a:p>
      </dgm:t>
    </dgm:pt>
    <dgm:pt modelId="{A3478ADC-8237-5D48-91A1-A40E3DA107DC}" type="parTrans" cxnId="{485A361C-78AE-D04C-B5A7-69030710F1DA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EA380F1E-D752-3641-BDE9-562A2DFB808C}" type="sibTrans" cxnId="{485A361C-78AE-D04C-B5A7-69030710F1DA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DC3D3606-D8BA-6540-B1BC-9C1B159CF90E}">
      <dgm:prSet custT="1"/>
      <dgm:spPr/>
      <dgm:t>
        <a:bodyPr/>
        <a:lstStyle/>
        <a:p>
          <a:pPr rtl="0"/>
          <a:r>
            <a:rPr lang="en-US" sz="2000" smtClean="0">
              <a:solidFill>
                <a:srgbClr val="000000"/>
              </a:solidFill>
            </a:rPr>
            <a:t>Grace and Maher 2014, Pease et al 2014</a:t>
          </a:r>
          <a:endParaRPr lang="en-US" sz="2000">
            <a:solidFill>
              <a:srgbClr val="000000"/>
            </a:solidFill>
          </a:endParaRPr>
        </a:p>
      </dgm:t>
    </dgm:pt>
    <dgm:pt modelId="{8DC7BD96-05DB-CE47-8DB2-667207447F0B}" type="parTrans" cxnId="{50B99D34-A942-014F-ACC5-A4D857A71C55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01F36B28-D277-9448-B928-058391F41FD2}" type="sibTrans" cxnId="{50B99D34-A942-014F-ACC5-A4D857A71C55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57D155FB-3D9A-B14E-BEC9-2F9A07849EEC}">
      <dgm:prSet custT="1"/>
      <dgm:spPr/>
      <dgm:t>
        <a:bodyPr/>
        <a:lstStyle/>
        <a:p>
          <a:pPr rtl="0"/>
          <a:r>
            <a:rPr lang="en-US" sz="2000" smtClean="0">
              <a:solidFill>
                <a:srgbClr val="000000"/>
              </a:solidFill>
            </a:rPr>
            <a:t>Pattern mining to learn from feedback </a:t>
          </a:r>
          <a:endParaRPr lang="en-US" sz="2000">
            <a:solidFill>
              <a:srgbClr val="000000"/>
            </a:solidFill>
          </a:endParaRPr>
        </a:p>
      </dgm:t>
    </dgm:pt>
    <dgm:pt modelId="{9A385418-C511-BE4D-91A4-CFD454AB2108}" type="parTrans" cxnId="{225AA88E-952B-734B-91C3-87E469C5D03C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5947A389-83B2-294F-B8D6-3AD2EA053ACD}" type="sibTrans" cxnId="{225AA88E-952B-734B-91C3-87E469C5D03C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524ECCB1-E5F0-D746-9042-D164AF977881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0000"/>
              </a:solidFill>
            </a:rPr>
            <a:t>E.g. Meredith, </a:t>
          </a:r>
          <a:r>
            <a:rPr lang="en-US" sz="2000" dirty="0" err="1" smtClean="0">
              <a:solidFill>
                <a:srgbClr val="000000"/>
              </a:solidFill>
            </a:rPr>
            <a:t>Lemstrom</a:t>
          </a:r>
          <a:r>
            <a:rPr lang="en-US" sz="2000" dirty="0" smtClean="0">
              <a:solidFill>
                <a:srgbClr val="000000"/>
              </a:solidFill>
            </a:rPr>
            <a:t> &amp; Wiggins 2002</a:t>
          </a:r>
          <a:endParaRPr lang="en-US" sz="2000" dirty="0">
            <a:solidFill>
              <a:srgbClr val="000000"/>
            </a:solidFill>
          </a:endParaRPr>
        </a:p>
      </dgm:t>
    </dgm:pt>
    <dgm:pt modelId="{0261F6FE-E79E-6240-BCF6-9ECE4B19B872}" type="parTrans" cxnId="{AA0DA573-6646-5F44-92B6-B29B5858C12D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DAB0623E-1876-6343-897E-32043B14B2BD}" type="sibTrans" cxnId="{AA0DA573-6646-5F44-92B6-B29B5858C12D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DB55DBBF-6567-EE44-BDC9-8F7A6B595AA4}">
      <dgm:prSet custT="1"/>
      <dgm:spPr/>
      <dgm:t>
        <a:bodyPr/>
        <a:lstStyle/>
        <a:p>
          <a:pPr algn="l" rtl="0"/>
          <a:r>
            <a:rPr lang="en-US" sz="2000" dirty="0" err="1" smtClean="0">
              <a:solidFill>
                <a:srgbClr val="000000"/>
              </a:solidFill>
            </a:rPr>
            <a:t>Pask’s</a:t>
          </a:r>
          <a:r>
            <a:rPr lang="en-US" sz="2000" dirty="0" smtClean="0">
              <a:solidFill>
                <a:srgbClr val="000000"/>
              </a:solidFill>
            </a:rPr>
            <a:t> Conversation Theory</a:t>
          </a:r>
          <a:endParaRPr lang="en-US" sz="2000" dirty="0">
            <a:solidFill>
              <a:srgbClr val="000000"/>
            </a:solidFill>
          </a:endParaRPr>
        </a:p>
      </dgm:t>
    </dgm:pt>
    <dgm:pt modelId="{14D8E899-D216-2E4B-B066-0607A0944DEC}" type="parTrans" cxnId="{066F073D-F575-0D41-ACB0-09B929F77C86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4516D160-59E5-3B4C-BD40-BD890FACEDE7}" type="sibTrans" cxnId="{066F073D-F575-0D41-ACB0-09B929F77C86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AC7DB2E7-B33B-864F-BB05-C3DB46095E3D}">
      <dgm:prSet custT="1"/>
      <dgm:spPr/>
      <dgm:t>
        <a:bodyPr/>
        <a:lstStyle/>
        <a:p>
          <a:pPr algn="l" rtl="0"/>
          <a:r>
            <a:rPr lang="en-US" sz="2000" dirty="0" err="1" smtClean="0">
              <a:solidFill>
                <a:srgbClr val="000000"/>
              </a:solidFill>
            </a:rPr>
            <a:t>Pask</a:t>
          </a:r>
          <a:r>
            <a:rPr lang="en-US" sz="2000" dirty="0" smtClean="0">
              <a:solidFill>
                <a:srgbClr val="000000"/>
              </a:solidFill>
            </a:rPr>
            <a:t> 1984</a:t>
          </a:r>
          <a:endParaRPr lang="en-US" sz="2000" dirty="0">
            <a:solidFill>
              <a:srgbClr val="000000"/>
            </a:solidFill>
          </a:endParaRPr>
        </a:p>
      </dgm:t>
    </dgm:pt>
    <dgm:pt modelId="{BEF97A48-B9AC-D94F-ACEC-2B5F99DD86CA}" type="parTrans" cxnId="{A37CD67C-D4B7-5C4D-9CCC-91872AB4BC18}">
      <dgm:prSet/>
      <dgm:spPr/>
      <dgm:t>
        <a:bodyPr/>
        <a:lstStyle/>
        <a:p>
          <a:endParaRPr lang="en-US" sz="2400"/>
        </a:p>
      </dgm:t>
    </dgm:pt>
    <dgm:pt modelId="{84A7456A-9CD2-7249-88D6-9EFED9EE30BD}" type="sibTrans" cxnId="{A37CD67C-D4B7-5C4D-9CCC-91872AB4BC18}">
      <dgm:prSet/>
      <dgm:spPr/>
      <dgm:t>
        <a:bodyPr/>
        <a:lstStyle/>
        <a:p>
          <a:endParaRPr lang="en-US" sz="2400"/>
        </a:p>
      </dgm:t>
    </dgm:pt>
    <dgm:pt modelId="{62B7B917-C317-B746-9631-B915180B949F}" type="pres">
      <dgm:prSet presAssocID="{08BED8B7-3D81-A140-9FF8-B60364F5384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60878C-3EEB-E24E-A5C0-CC4B24B81686}" type="pres">
      <dgm:prSet presAssocID="{3303A1F9-E0AD-8441-82C8-0F9ABAB99F96}" presName="parentLin" presStyleCnt="0"/>
      <dgm:spPr/>
    </dgm:pt>
    <dgm:pt modelId="{7F210F09-1C8D-E84A-92ED-47E0961AE62F}" type="pres">
      <dgm:prSet presAssocID="{3303A1F9-E0AD-8441-82C8-0F9ABAB99F96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0315F94D-3035-3547-BD21-0A493322EDC2}" type="pres">
      <dgm:prSet presAssocID="{3303A1F9-E0AD-8441-82C8-0F9ABAB99F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6B5BB-A9A1-C74D-8763-C0C8DE58FFDF}" type="pres">
      <dgm:prSet presAssocID="{3303A1F9-E0AD-8441-82C8-0F9ABAB99F96}" presName="negativeSpace" presStyleCnt="0"/>
      <dgm:spPr/>
    </dgm:pt>
    <dgm:pt modelId="{AB9EC49B-7A93-904A-AB85-349A81A0913A}" type="pres">
      <dgm:prSet presAssocID="{3303A1F9-E0AD-8441-82C8-0F9ABAB99F96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AD9C0-10A7-B745-8574-AEB44D1E4E5D}" type="pres">
      <dgm:prSet presAssocID="{9D1C93F1-EEBC-DF41-80C7-3AE5E52C78CC}" presName="spaceBetweenRectangles" presStyleCnt="0"/>
      <dgm:spPr/>
    </dgm:pt>
    <dgm:pt modelId="{D29C93B6-D76E-0D46-82A7-A440B238B029}" type="pres">
      <dgm:prSet presAssocID="{9A4F070B-5D12-6641-B803-118F43FDD114}" presName="parentLin" presStyleCnt="0"/>
      <dgm:spPr/>
    </dgm:pt>
    <dgm:pt modelId="{C2CE0731-7F63-0742-B29F-336830DF6AB5}" type="pres">
      <dgm:prSet presAssocID="{9A4F070B-5D12-6641-B803-118F43FDD11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E4B9167-2BC8-DD49-AE9F-3B971DA7FF99}" type="pres">
      <dgm:prSet presAssocID="{9A4F070B-5D12-6641-B803-118F43FDD11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C984D-8336-304F-9E16-7DF24B8E4DAE}" type="pres">
      <dgm:prSet presAssocID="{9A4F070B-5D12-6641-B803-118F43FDD114}" presName="negativeSpace" presStyleCnt="0"/>
      <dgm:spPr/>
    </dgm:pt>
    <dgm:pt modelId="{E2FF18FB-5F52-A243-916B-4DC5D6B127AE}" type="pres">
      <dgm:prSet presAssocID="{9A4F070B-5D12-6641-B803-118F43FDD11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F7E8C-9621-3647-B365-DCC5D320DB4A}" type="pres">
      <dgm:prSet presAssocID="{53251683-F66B-A54E-B482-A2ED77C30629}" presName="spaceBetweenRectangles" presStyleCnt="0"/>
      <dgm:spPr/>
    </dgm:pt>
    <dgm:pt modelId="{91758020-DE55-2E43-ACFA-8F444769A98E}" type="pres">
      <dgm:prSet presAssocID="{C378BD32-8C5E-D14B-8851-DC24DF01A058}" presName="parentLin" presStyleCnt="0"/>
      <dgm:spPr/>
    </dgm:pt>
    <dgm:pt modelId="{9CA58C75-72C6-DC42-89CA-A44AE5212C29}" type="pres">
      <dgm:prSet presAssocID="{C378BD32-8C5E-D14B-8851-DC24DF01A058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9B5791D-CCD4-CF40-ADD1-3FC20470B7AC}" type="pres">
      <dgm:prSet presAssocID="{C378BD32-8C5E-D14B-8851-DC24DF01A05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07177-AD72-5349-817C-B38172088FD6}" type="pres">
      <dgm:prSet presAssocID="{C378BD32-8C5E-D14B-8851-DC24DF01A058}" presName="negativeSpace" presStyleCnt="0"/>
      <dgm:spPr/>
    </dgm:pt>
    <dgm:pt modelId="{CE4E052B-8571-D14C-8837-B72853B11FB3}" type="pres">
      <dgm:prSet presAssocID="{C378BD32-8C5E-D14B-8851-DC24DF01A058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708AD-331A-5642-AB6F-A9B2F70FD488}" type="pres">
      <dgm:prSet presAssocID="{EA380F1E-D752-3641-BDE9-562A2DFB808C}" presName="spaceBetweenRectangles" presStyleCnt="0"/>
      <dgm:spPr/>
    </dgm:pt>
    <dgm:pt modelId="{EB8B2889-0A29-9B45-8CC7-9E513956D453}" type="pres">
      <dgm:prSet presAssocID="{57D155FB-3D9A-B14E-BEC9-2F9A07849EEC}" presName="parentLin" presStyleCnt="0"/>
      <dgm:spPr/>
    </dgm:pt>
    <dgm:pt modelId="{5D708300-2F5B-E146-9BB7-83C0325B0798}" type="pres">
      <dgm:prSet presAssocID="{57D155FB-3D9A-B14E-BEC9-2F9A07849EE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92678029-2EC1-6847-AD44-3125CD86FF87}" type="pres">
      <dgm:prSet presAssocID="{57D155FB-3D9A-B14E-BEC9-2F9A07849E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3D86F-A12B-144D-95CA-E848566D3925}" type="pres">
      <dgm:prSet presAssocID="{57D155FB-3D9A-B14E-BEC9-2F9A07849EEC}" presName="negativeSpace" presStyleCnt="0"/>
      <dgm:spPr/>
    </dgm:pt>
    <dgm:pt modelId="{E629E920-7057-7A49-AADB-2FD89520AC59}" type="pres">
      <dgm:prSet presAssocID="{57D155FB-3D9A-B14E-BEC9-2F9A07849EEC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D5151-8EA0-2049-9BE7-D024D7CFEA5C}" type="pres">
      <dgm:prSet presAssocID="{5947A389-83B2-294F-B8D6-3AD2EA053ACD}" presName="spaceBetweenRectangles" presStyleCnt="0"/>
      <dgm:spPr/>
    </dgm:pt>
    <dgm:pt modelId="{CBF03711-29E4-A04B-9A4C-7574BEC10214}" type="pres">
      <dgm:prSet presAssocID="{DB55DBBF-6567-EE44-BDC9-8F7A6B595AA4}" presName="parentLin" presStyleCnt="0"/>
      <dgm:spPr/>
    </dgm:pt>
    <dgm:pt modelId="{350F9D7E-E7EF-1A49-824F-7251CE007F96}" type="pres">
      <dgm:prSet presAssocID="{DB55DBBF-6567-EE44-BDC9-8F7A6B595AA4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C877470D-0D41-7749-AA80-F6FB918165BA}" type="pres">
      <dgm:prSet presAssocID="{DB55DBBF-6567-EE44-BDC9-8F7A6B595AA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CBE29-4ED6-0F41-812E-B3733E574444}" type="pres">
      <dgm:prSet presAssocID="{DB55DBBF-6567-EE44-BDC9-8F7A6B595AA4}" presName="negativeSpace" presStyleCnt="0"/>
      <dgm:spPr/>
    </dgm:pt>
    <dgm:pt modelId="{6DA21B6E-5E6F-4A48-9A87-0CA84F30A8D3}" type="pres">
      <dgm:prSet presAssocID="{DB55DBBF-6567-EE44-BDC9-8F7A6B595AA4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6D11E4-4C27-6B44-A838-26A5942C589A}" srcId="{08BED8B7-3D81-A140-9FF8-B60364F5384E}" destId="{3303A1F9-E0AD-8441-82C8-0F9ABAB99F96}" srcOrd="0" destOrd="0" parTransId="{D09F9AD0-73B9-C04E-B6AC-6F634CE4BA11}" sibTransId="{9D1C93F1-EEBC-DF41-80C7-3AE5E52C78CC}"/>
    <dgm:cxn modelId="{BC9135EF-017D-5645-A28E-76D36E566634}" type="presOf" srcId="{DB55DBBF-6567-EE44-BDC9-8F7A6B595AA4}" destId="{C877470D-0D41-7749-AA80-F6FB918165BA}" srcOrd="1" destOrd="0" presId="urn:microsoft.com/office/officeart/2005/8/layout/list1"/>
    <dgm:cxn modelId="{5511AD43-25D1-9747-9916-C3F9E89FA941}" type="presOf" srcId="{08BED8B7-3D81-A140-9FF8-B60364F5384E}" destId="{62B7B917-C317-B746-9631-B915180B949F}" srcOrd="0" destOrd="0" presId="urn:microsoft.com/office/officeart/2005/8/layout/list1"/>
    <dgm:cxn modelId="{02CB2146-6C37-9840-A5F2-22906CA4EB44}" type="presOf" srcId="{DB55DBBF-6567-EE44-BDC9-8F7A6B595AA4}" destId="{350F9D7E-E7EF-1A49-824F-7251CE007F96}" srcOrd="0" destOrd="0" presId="urn:microsoft.com/office/officeart/2005/8/layout/list1"/>
    <dgm:cxn modelId="{1553C1FC-635A-644A-983C-7E7531E91AD1}" srcId="{3303A1F9-E0AD-8441-82C8-0F9ABAB99F96}" destId="{2D9CE549-E3C7-2F47-8899-69916596D938}" srcOrd="0" destOrd="0" parTransId="{02C30C71-E759-B54E-B33B-A5CF14B206AD}" sibTransId="{7EA58847-8E49-3C4D-8BC5-84150AC1F241}"/>
    <dgm:cxn modelId="{DDE22713-FD70-2547-ADF0-923538451CBB}" type="presOf" srcId="{DC3D3606-D8BA-6540-B1BC-9C1B159CF90E}" destId="{CE4E052B-8571-D14C-8837-B72853B11FB3}" srcOrd="0" destOrd="0" presId="urn:microsoft.com/office/officeart/2005/8/layout/list1"/>
    <dgm:cxn modelId="{D79CEAFA-7439-6542-85B1-78289B55682A}" type="presOf" srcId="{C378BD32-8C5E-D14B-8851-DC24DF01A058}" destId="{19B5791D-CCD4-CF40-ADD1-3FC20470B7AC}" srcOrd="1" destOrd="0" presId="urn:microsoft.com/office/officeart/2005/8/layout/list1"/>
    <dgm:cxn modelId="{AA0DA573-6646-5F44-92B6-B29B5858C12D}" srcId="{57D155FB-3D9A-B14E-BEC9-2F9A07849EEC}" destId="{524ECCB1-E5F0-D746-9042-D164AF977881}" srcOrd="0" destOrd="0" parTransId="{0261F6FE-E79E-6240-BCF6-9ECE4B19B872}" sibTransId="{DAB0623E-1876-6343-897E-32043B14B2BD}"/>
    <dgm:cxn modelId="{4BD14642-9780-5740-991A-F58A5A2DF55B}" srcId="{08BED8B7-3D81-A140-9FF8-B60364F5384E}" destId="{9A4F070B-5D12-6641-B803-118F43FDD114}" srcOrd="1" destOrd="0" parTransId="{8A663C15-8A99-1F4E-82ED-BC072C4A433C}" sibTransId="{53251683-F66B-A54E-B482-A2ED77C30629}"/>
    <dgm:cxn modelId="{225AA88E-952B-734B-91C3-87E469C5D03C}" srcId="{08BED8B7-3D81-A140-9FF8-B60364F5384E}" destId="{57D155FB-3D9A-B14E-BEC9-2F9A07849EEC}" srcOrd="3" destOrd="0" parTransId="{9A385418-C511-BE4D-91A4-CFD454AB2108}" sibTransId="{5947A389-83B2-294F-B8D6-3AD2EA053ACD}"/>
    <dgm:cxn modelId="{EEC92A06-4B20-DF4C-A46C-DBDB40CDCD41}" type="presOf" srcId="{524ECCB1-E5F0-D746-9042-D164AF977881}" destId="{E629E920-7057-7A49-AADB-2FD89520AC59}" srcOrd="0" destOrd="0" presId="urn:microsoft.com/office/officeart/2005/8/layout/list1"/>
    <dgm:cxn modelId="{E06D9FE3-62D5-9645-BFE4-49E18BA66B30}" type="presOf" srcId="{2D9CE549-E3C7-2F47-8899-69916596D938}" destId="{AB9EC49B-7A93-904A-AB85-349A81A0913A}" srcOrd="0" destOrd="0" presId="urn:microsoft.com/office/officeart/2005/8/layout/list1"/>
    <dgm:cxn modelId="{0CA24542-2941-4C49-9FBE-F0F84A0926EB}" srcId="{9A4F070B-5D12-6641-B803-118F43FDD114}" destId="{0AC8DF8C-2035-EE42-A7DF-A182D198015A}" srcOrd="0" destOrd="0" parTransId="{660D7AB1-F573-4A45-A4DE-2CD94F84D490}" sibTransId="{42CD5EAF-FA09-B44D-8179-1B2589CE82C6}"/>
    <dgm:cxn modelId="{066F073D-F575-0D41-ACB0-09B929F77C86}" srcId="{08BED8B7-3D81-A140-9FF8-B60364F5384E}" destId="{DB55DBBF-6567-EE44-BDC9-8F7A6B595AA4}" srcOrd="4" destOrd="0" parTransId="{14D8E899-D216-2E4B-B066-0607A0944DEC}" sibTransId="{4516D160-59E5-3B4C-BD40-BD890FACEDE7}"/>
    <dgm:cxn modelId="{50B99D34-A942-014F-ACC5-A4D857A71C55}" srcId="{C378BD32-8C5E-D14B-8851-DC24DF01A058}" destId="{DC3D3606-D8BA-6540-B1BC-9C1B159CF90E}" srcOrd="0" destOrd="0" parTransId="{8DC7BD96-05DB-CE47-8DB2-667207447F0B}" sibTransId="{01F36B28-D277-9448-B928-058391F41FD2}"/>
    <dgm:cxn modelId="{D489229F-7D7A-9344-86B9-7063D9C00724}" type="presOf" srcId="{C378BD32-8C5E-D14B-8851-DC24DF01A058}" destId="{9CA58C75-72C6-DC42-89CA-A44AE5212C29}" srcOrd="0" destOrd="0" presId="urn:microsoft.com/office/officeart/2005/8/layout/list1"/>
    <dgm:cxn modelId="{ED0C5921-63AB-A246-A2E5-2607D5A5E326}" type="presOf" srcId="{3303A1F9-E0AD-8441-82C8-0F9ABAB99F96}" destId="{0315F94D-3035-3547-BD21-0A493322EDC2}" srcOrd="1" destOrd="0" presId="urn:microsoft.com/office/officeart/2005/8/layout/list1"/>
    <dgm:cxn modelId="{FDC9B43B-84DE-DC4F-BC0E-37B42CCDEACA}" type="presOf" srcId="{0AC8DF8C-2035-EE42-A7DF-A182D198015A}" destId="{E2FF18FB-5F52-A243-916B-4DC5D6B127AE}" srcOrd="0" destOrd="0" presId="urn:microsoft.com/office/officeart/2005/8/layout/list1"/>
    <dgm:cxn modelId="{E7101575-103E-EB46-9CBC-2A824B6FB05F}" type="presOf" srcId="{AC7DB2E7-B33B-864F-BB05-C3DB46095E3D}" destId="{6DA21B6E-5E6F-4A48-9A87-0CA84F30A8D3}" srcOrd="0" destOrd="0" presId="urn:microsoft.com/office/officeart/2005/8/layout/list1"/>
    <dgm:cxn modelId="{A37CD67C-D4B7-5C4D-9CCC-91872AB4BC18}" srcId="{DB55DBBF-6567-EE44-BDC9-8F7A6B595AA4}" destId="{AC7DB2E7-B33B-864F-BB05-C3DB46095E3D}" srcOrd="0" destOrd="0" parTransId="{BEF97A48-B9AC-D94F-ACEC-2B5F99DD86CA}" sibTransId="{84A7456A-9CD2-7249-88D6-9EFED9EE30BD}"/>
    <dgm:cxn modelId="{485A361C-78AE-D04C-B5A7-69030710F1DA}" srcId="{08BED8B7-3D81-A140-9FF8-B60364F5384E}" destId="{C378BD32-8C5E-D14B-8851-DC24DF01A058}" srcOrd="2" destOrd="0" parTransId="{A3478ADC-8237-5D48-91A1-A40E3DA107DC}" sibTransId="{EA380F1E-D752-3641-BDE9-562A2DFB808C}"/>
    <dgm:cxn modelId="{FE89652B-E03F-4342-BE6A-E16B543D9F4B}" type="presOf" srcId="{9A4F070B-5D12-6641-B803-118F43FDD114}" destId="{C2CE0731-7F63-0742-B29F-336830DF6AB5}" srcOrd="0" destOrd="0" presId="urn:microsoft.com/office/officeart/2005/8/layout/list1"/>
    <dgm:cxn modelId="{D23565CE-B890-D745-B94A-2AA6B591751C}" type="presOf" srcId="{9A4F070B-5D12-6641-B803-118F43FDD114}" destId="{3E4B9167-2BC8-DD49-AE9F-3B971DA7FF99}" srcOrd="1" destOrd="0" presId="urn:microsoft.com/office/officeart/2005/8/layout/list1"/>
    <dgm:cxn modelId="{105BE0F0-9AB7-314A-B716-F4F3DDB71D91}" type="presOf" srcId="{57D155FB-3D9A-B14E-BEC9-2F9A07849EEC}" destId="{5D708300-2F5B-E146-9BB7-83C0325B0798}" srcOrd="0" destOrd="0" presId="urn:microsoft.com/office/officeart/2005/8/layout/list1"/>
    <dgm:cxn modelId="{493FCD38-63BD-A140-93A2-A94645DB9296}" type="presOf" srcId="{57D155FB-3D9A-B14E-BEC9-2F9A07849EEC}" destId="{92678029-2EC1-6847-AD44-3125CD86FF87}" srcOrd="1" destOrd="0" presId="urn:microsoft.com/office/officeart/2005/8/layout/list1"/>
    <dgm:cxn modelId="{0425D6F8-5046-084A-BF67-BDD59469F3DB}" type="presOf" srcId="{3303A1F9-E0AD-8441-82C8-0F9ABAB99F96}" destId="{7F210F09-1C8D-E84A-92ED-47E0961AE62F}" srcOrd="0" destOrd="0" presId="urn:microsoft.com/office/officeart/2005/8/layout/list1"/>
    <dgm:cxn modelId="{03E9AEEC-D698-BD44-9B9B-7BDF47721E75}" type="presParOf" srcId="{62B7B917-C317-B746-9631-B915180B949F}" destId="{9560878C-3EEB-E24E-A5C0-CC4B24B81686}" srcOrd="0" destOrd="0" presId="urn:microsoft.com/office/officeart/2005/8/layout/list1"/>
    <dgm:cxn modelId="{26820EF2-F8C3-8745-8766-479C3D89E7F8}" type="presParOf" srcId="{9560878C-3EEB-E24E-A5C0-CC4B24B81686}" destId="{7F210F09-1C8D-E84A-92ED-47E0961AE62F}" srcOrd="0" destOrd="0" presId="urn:microsoft.com/office/officeart/2005/8/layout/list1"/>
    <dgm:cxn modelId="{7036DF2A-F5E9-2649-A150-3C83F89E90F3}" type="presParOf" srcId="{9560878C-3EEB-E24E-A5C0-CC4B24B81686}" destId="{0315F94D-3035-3547-BD21-0A493322EDC2}" srcOrd="1" destOrd="0" presId="urn:microsoft.com/office/officeart/2005/8/layout/list1"/>
    <dgm:cxn modelId="{4C1D19E7-096E-A842-B917-767840B7D37F}" type="presParOf" srcId="{62B7B917-C317-B746-9631-B915180B949F}" destId="{D1A6B5BB-A9A1-C74D-8763-C0C8DE58FFDF}" srcOrd="1" destOrd="0" presId="urn:microsoft.com/office/officeart/2005/8/layout/list1"/>
    <dgm:cxn modelId="{5F485CEF-B2A5-C740-A3FE-3D667052D704}" type="presParOf" srcId="{62B7B917-C317-B746-9631-B915180B949F}" destId="{AB9EC49B-7A93-904A-AB85-349A81A0913A}" srcOrd="2" destOrd="0" presId="urn:microsoft.com/office/officeart/2005/8/layout/list1"/>
    <dgm:cxn modelId="{A662AA94-279D-BC42-8EB1-D3E348CBA21F}" type="presParOf" srcId="{62B7B917-C317-B746-9631-B915180B949F}" destId="{8F7AD9C0-10A7-B745-8574-AEB44D1E4E5D}" srcOrd="3" destOrd="0" presId="urn:microsoft.com/office/officeart/2005/8/layout/list1"/>
    <dgm:cxn modelId="{3FDDCC1E-5188-5F42-A32A-9E2C5758B544}" type="presParOf" srcId="{62B7B917-C317-B746-9631-B915180B949F}" destId="{D29C93B6-D76E-0D46-82A7-A440B238B029}" srcOrd="4" destOrd="0" presId="urn:microsoft.com/office/officeart/2005/8/layout/list1"/>
    <dgm:cxn modelId="{86C9331E-F476-C043-A92B-48E3C7B1D71C}" type="presParOf" srcId="{D29C93B6-D76E-0D46-82A7-A440B238B029}" destId="{C2CE0731-7F63-0742-B29F-336830DF6AB5}" srcOrd="0" destOrd="0" presId="urn:microsoft.com/office/officeart/2005/8/layout/list1"/>
    <dgm:cxn modelId="{F7DE0321-FD09-BA48-A833-E844A5565036}" type="presParOf" srcId="{D29C93B6-D76E-0D46-82A7-A440B238B029}" destId="{3E4B9167-2BC8-DD49-AE9F-3B971DA7FF99}" srcOrd="1" destOrd="0" presId="urn:microsoft.com/office/officeart/2005/8/layout/list1"/>
    <dgm:cxn modelId="{B696D4C8-26E5-A041-9281-63E12C815D7E}" type="presParOf" srcId="{62B7B917-C317-B746-9631-B915180B949F}" destId="{B9EC984D-8336-304F-9E16-7DF24B8E4DAE}" srcOrd="5" destOrd="0" presId="urn:microsoft.com/office/officeart/2005/8/layout/list1"/>
    <dgm:cxn modelId="{3413F0C4-40B9-4547-B86C-56FF8E1FE002}" type="presParOf" srcId="{62B7B917-C317-B746-9631-B915180B949F}" destId="{E2FF18FB-5F52-A243-916B-4DC5D6B127AE}" srcOrd="6" destOrd="0" presId="urn:microsoft.com/office/officeart/2005/8/layout/list1"/>
    <dgm:cxn modelId="{B93F5B6D-2A68-DE43-9DD1-AA840618522A}" type="presParOf" srcId="{62B7B917-C317-B746-9631-B915180B949F}" destId="{5A5F7E8C-9621-3647-B365-DCC5D320DB4A}" srcOrd="7" destOrd="0" presId="urn:microsoft.com/office/officeart/2005/8/layout/list1"/>
    <dgm:cxn modelId="{6DB0AA39-6A12-444C-B778-D55B0E295279}" type="presParOf" srcId="{62B7B917-C317-B746-9631-B915180B949F}" destId="{91758020-DE55-2E43-ACFA-8F444769A98E}" srcOrd="8" destOrd="0" presId="urn:microsoft.com/office/officeart/2005/8/layout/list1"/>
    <dgm:cxn modelId="{237703A7-FE35-D146-A3C2-4CE1235E99D3}" type="presParOf" srcId="{91758020-DE55-2E43-ACFA-8F444769A98E}" destId="{9CA58C75-72C6-DC42-89CA-A44AE5212C29}" srcOrd="0" destOrd="0" presId="urn:microsoft.com/office/officeart/2005/8/layout/list1"/>
    <dgm:cxn modelId="{45412420-42EB-B04B-87A6-025AEC764154}" type="presParOf" srcId="{91758020-DE55-2E43-ACFA-8F444769A98E}" destId="{19B5791D-CCD4-CF40-ADD1-3FC20470B7AC}" srcOrd="1" destOrd="0" presId="urn:microsoft.com/office/officeart/2005/8/layout/list1"/>
    <dgm:cxn modelId="{53158522-AF7E-9747-A5FA-A5D1DA061E06}" type="presParOf" srcId="{62B7B917-C317-B746-9631-B915180B949F}" destId="{E0907177-AD72-5349-817C-B38172088FD6}" srcOrd="9" destOrd="0" presId="urn:microsoft.com/office/officeart/2005/8/layout/list1"/>
    <dgm:cxn modelId="{9149FA68-B0D8-0B4D-93C8-C5553679CEA2}" type="presParOf" srcId="{62B7B917-C317-B746-9631-B915180B949F}" destId="{CE4E052B-8571-D14C-8837-B72853B11FB3}" srcOrd="10" destOrd="0" presId="urn:microsoft.com/office/officeart/2005/8/layout/list1"/>
    <dgm:cxn modelId="{E699228F-8FD6-A245-A6CA-3FC8B1E24826}" type="presParOf" srcId="{62B7B917-C317-B746-9631-B915180B949F}" destId="{DFD708AD-331A-5642-AB6F-A9B2F70FD488}" srcOrd="11" destOrd="0" presId="urn:microsoft.com/office/officeart/2005/8/layout/list1"/>
    <dgm:cxn modelId="{790170C1-CA0A-4B44-960B-945151517E75}" type="presParOf" srcId="{62B7B917-C317-B746-9631-B915180B949F}" destId="{EB8B2889-0A29-9B45-8CC7-9E513956D453}" srcOrd="12" destOrd="0" presId="urn:microsoft.com/office/officeart/2005/8/layout/list1"/>
    <dgm:cxn modelId="{6D6FEB22-81F9-3049-ACF8-8DD27BD38579}" type="presParOf" srcId="{EB8B2889-0A29-9B45-8CC7-9E513956D453}" destId="{5D708300-2F5B-E146-9BB7-83C0325B0798}" srcOrd="0" destOrd="0" presId="urn:microsoft.com/office/officeart/2005/8/layout/list1"/>
    <dgm:cxn modelId="{A80F95A6-A685-774F-B28F-B83653442675}" type="presParOf" srcId="{EB8B2889-0A29-9B45-8CC7-9E513956D453}" destId="{92678029-2EC1-6847-AD44-3125CD86FF87}" srcOrd="1" destOrd="0" presId="urn:microsoft.com/office/officeart/2005/8/layout/list1"/>
    <dgm:cxn modelId="{2E9A0368-62AC-3B47-A743-B7A4584AFBC0}" type="presParOf" srcId="{62B7B917-C317-B746-9631-B915180B949F}" destId="{0623D86F-A12B-144D-95CA-E848566D3925}" srcOrd="13" destOrd="0" presId="urn:microsoft.com/office/officeart/2005/8/layout/list1"/>
    <dgm:cxn modelId="{629E72AF-20D6-E445-BD46-04C31DEAF222}" type="presParOf" srcId="{62B7B917-C317-B746-9631-B915180B949F}" destId="{E629E920-7057-7A49-AADB-2FD89520AC59}" srcOrd="14" destOrd="0" presId="urn:microsoft.com/office/officeart/2005/8/layout/list1"/>
    <dgm:cxn modelId="{1738358B-A254-5641-AAD0-D41770B1BF29}" type="presParOf" srcId="{62B7B917-C317-B746-9631-B915180B949F}" destId="{A39D5151-8EA0-2049-9BE7-D024D7CFEA5C}" srcOrd="15" destOrd="0" presId="urn:microsoft.com/office/officeart/2005/8/layout/list1"/>
    <dgm:cxn modelId="{C7BF9356-E5A1-FE40-BB7F-21D8F8724C91}" type="presParOf" srcId="{62B7B917-C317-B746-9631-B915180B949F}" destId="{CBF03711-29E4-A04B-9A4C-7574BEC10214}" srcOrd="16" destOrd="0" presId="urn:microsoft.com/office/officeart/2005/8/layout/list1"/>
    <dgm:cxn modelId="{5BDBE251-F057-3747-87CB-9CE4831E40A4}" type="presParOf" srcId="{CBF03711-29E4-A04B-9A4C-7574BEC10214}" destId="{350F9D7E-E7EF-1A49-824F-7251CE007F96}" srcOrd="0" destOrd="0" presId="urn:microsoft.com/office/officeart/2005/8/layout/list1"/>
    <dgm:cxn modelId="{0533AFE8-1217-9F4C-B129-8605D2D2331A}" type="presParOf" srcId="{CBF03711-29E4-A04B-9A4C-7574BEC10214}" destId="{C877470D-0D41-7749-AA80-F6FB918165BA}" srcOrd="1" destOrd="0" presId="urn:microsoft.com/office/officeart/2005/8/layout/list1"/>
    <dgm:cxn modelId="{D4C85A8D-FE86-E04D-A005-80C034D428FA}" type="presParOf" srcId="{62B7B917-C317-B746-9631-B915180B949F}" destId="{F04CBE29-4ED6-0F41-812E-B3733E574444}" srcOrd="17" destOrd="0" presId="urn:microsoft.com/office/officeart/2005/8/layout/list1"/>
    <dgm:cxn modelId="{14F47842-9A4D-1F4C-9BEB-5C568D192A19}" type="presParOf" srcId="{62B7B917-C317-B746-9631-B915180B949F}" destId="{6DA21B6E-5E6F-4A48-9A87-0CA84F30A8D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A950AC-96A1-594F-9FFF-88B6CE96F535}" type="doc">
      <dgm:prSet loTypeId="urn:microsoft.com/office/officeart/2005/8/layout/bProcess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C9D516-0DAD-8D4E-AE3C-D31C4438D3AD}">
      <dgm:prSet custT="1"/>
      <dgm:spPr/>
      <dgm:t>
        <a:bodyPr/>
        <a:lstStyle/>
        <a:p>
          <a:pPr rtl="0"/>
          <a:r>
            <a:rPr lang="en-US" sz="2000" smtClean="0"/>
            <a:t>Authors come with work ready to present, and read a short sample.</a:t>
          </a:r>
          <a:endParaRPr lang="en-US" sz="2000"/>
        </a:p>
      </dgm:t>
    </dgm:pt>
    <dgm:pt modelId="{5227964F-BA80-AA45-B6E0-C671409AAFE7}" type="parTrans" cxnId="{69CF066B-8BB2-7B4A-B75E-6023E8A73732}">
      <dgm:prSet/>
      <dgm:spPr/>
      <dgm:t>
        <a:bodyPr/>
        <a:lstStyle/>
        <a:p>
          <a:endParaRPr lang="en-US"/>
        </a:p>
      </dgm:t>
    </dgm:pt>
    <dgm:pt modelId="{5004D5B6-679E-7245-A892-54DED28D3F3A}" type="sibTrans" cxnId="{69CF066B-8BB2-7B4A-B75E-6023E8A73732}">
      <dgm:prSet/>
      <dgm:spPr/>
      <dgm:t>
        <a:bodyPr/>
        <a:lstStyle/>
        <a:p>
          <a:endParaRPr lang="en-US"/>
        </a:p>
      </dgm:t>
    </dgm:pt>
    <dgm:pt modelId="{B4E5F7C8-E415-204F-8205-98109F0C7150}">
      <dgm:prSet custT="1"/>
      <dgm:spPr/>
      <dgm:t>
        <a:bodyPr/>
        <a:lstStyle/>
        <a:p>
          <a:pPr rtl="0"/>
          <a:r>
            <a:rPr lang="en-US" sz="1600" smtClean="0"/>
            <a:t>This work is generally work in progress (and workshopping is meant to help improve it). Importantly, it can be early stage work. </a:t>
          </a:r>
          <a:endParaRPr lang="en-US" sz="1600"/>
        </a:p>
      </dgm:t>
    </dgm:pt>
    <dgm:pt modelId="{261DDBDB-9B94-E24F-9B1B-A6EA8A981628}" type="parTrans" cxnId="{9A436A59-216C-DC43-9B58-8C0990E30E2F}">
      <dgm:prSet/>
      <dgm:spPr/>
      <dgm:t>
        <a:bodyPr/>
        <a:lstStyle/>
        <a:p>
          <a:endParaRPr lang="en-US"/>
        </a:p>
      </dgm:t>
    </dgm:pt>
    <dgm:pt modelId="{A3A2A6E3-27ED-2C48-B637-97F64501A52D}" type="sibTrans" cxnId="{9A436A59-216C-DC43-9B58-8C0990E30E2F}">
      <dgm:prSet/>
      <dgm:spPr/>
      <dgm:t>
        <a:bodyPr/>
        <a:lstStyle/>
        <a:p>
          <a:endParaRPr lang="en-US"/>
        </a:p>
      </dgm:t>
    </dgm:pt>
    <dgm:pt modelId="{378DAB9C-F552-4742-812D-A2C584CC5E4E}">
      <dgm:prSet custT="1"/>
      <dgm:spPr/>
      <dgm:t>
        <a:bodyPr/>
        <a:lstStyle/>
        <a:p>
          <a:pPr rtl="0"/>
          <a:r>
            <a:rPr lang="en-US" sz="2000" dirty="0" smtClean="0"/>
            <a:t>The sample work is then discussed and constructively critiqued by attendees. </a:t>
          </a:r>
          <a:endParaRPr lang="en-US" sz="2000" dirty="0"/>
        </a:p>
      </dgm:t>
    </dgm:pt>
    <dgm:pt modelId="{D9B5F3AE-6E7F-BD4F-BDA8-F366A78F6C55}" type="parTrans" cxnId="{72D3D5BB-EAB4-D148-8370-A9FE6F5084F4}">
      <dgm:prSet/>
      <dgm:spPr/>
      <dgm:t>
        <a:bodyPr/>
        <a:lstStyle/>
        <a:p>
          <a:endParaRPr lang="en-US"/>
        </a:p>
      </dgm:t>
    </dgm:pt>
    <dgm:pt modelId="{45091AA3-8AF9-AE49-A5FD-12834CEBE9F1}" type="sibTrans" cxnId="{72D3D5BB-EAB4-D148-8370-A9FE6F5084F4}">
      <dgm:prSet/>
      <dgm:spPr/>
      <dgm:t>
        <a:bodyPr/>
        <a:lstStyle/>
        <a:p>
          <a:endParaRPr lang="en-US"/>
        </a:p>
      </dgm:t>
    </dgm:pt>
    <dgm:pt modelId="{5AD5C262-46B6-9247-83E4-969FB71CCA63}">
      <dgm:prSet custT="1"/>
      <dgm:spPr/>
      <dgm:t>
        <a:bodyPr/>
        <a:lstStyle/>
        <a:p>
          <a:pPr rtl="0"/>
          <a:r>
            <a:rPr lang="en-US" sz="1400" dirty="0" smtClean="0"/>
            <a:t>Presenting authors are not permitted to rebut these comments. </a:t>
          </a:r>
          <a:endParaRPr lang="en-US" sz="1400" dirty="0"/>
        </a:p>
      </dgm:t>
    </dgm:pt>
    <dgm:pt modelId="{1C7FAA0D-6D17-0F4B-98CE-B8C56BFE0663}" type="parTrans" cxnId="{E2B1D8D2-B11F-104B-82C5-18BFEDBBA51E}">
      <dgm:prSet/>
      <dgm:spPr/>
      <dgm:t>
        <a:bodyPr/>
        <a:lstStyle/>
        <a:p>
          <a:endParaRPr lang="en-US"/>
        </a:p>
      </dgm:t>
    </dgm:pt>
    <dgm:pt modelId="{541FECB8-F888-EA4E-8D40-624984D60EDF}" type="sibTrans" cxnId="{E2B1D8D2-B11F-104B-82C5-18BFEDBBA51E}">
      <dgm:prSet/>
      <dgm:spPr/>
      <dgm:t>
        <a:bodyPr/>
        <a:lstStyle/>
        <a:p>
          <a:endParaRPr lang="en-US"/>
        </a:p>
      </dgm:t>
    </dgm:pt>
    <dgm:pt modelId="{633AB993-F6D6-F340-873F-FD709B0F6FC4}">
      <dgm:prSet custT="1"/>
      <dgm:spPr/>
      <dgm:t>
        <a:bodyPr/>
        <a:lstStyle/>
        <a:p>
          <a:pPr rtl="0"/>
          <a:r>
            <a:rPr lang="en-US" sz="2000" dirty="0" smtClean="0"/>
            <a:t>The author listens and may take notes; at the end, he or she can then ask questions for clarification.</a:t>
          </a:r>
          <a:endParaRPr lang="en-US" sz="2000" dirty="0"/>
        </a:p>
      </dgm:t>
    </dgm:pt>
    <dgm:pt modelId="{7266F56A-9BCB-B248-9483-5DABB1F03D2A}" type="parTrans" cxnId="{17609F1E-5050-E647-AA46-DECBE19CBE8C}">
      <dgm:prSet/>
      <dgm:spPr/>
      <dgm:t>
        <a:bodyPr/>
        <a:lstStyle/>
        <a:p>
          <a:endParaRPr lang="en-US"/>
        </a:p>
      </dgm:t>
    </dgm:pt>
    <dgm:pt modelId="{B4347F3C-B57F-3342-AF60-BDC70B57349F}" type="sibTrans" cxnId="{17609F1E-5050-E647-AA46-DECBE19CBE8C}">
      <dgm:prSet/>
      <dgm:spPr/>
      <dgm:t>
        <a:bodyPr/>
        <a:lstStyle/>
        <a:p>
          <a:endParaRPr lang="en-US"/>
        </a:p>
      </dgm:t>
    </dgm:pt>
    <dgm:pt modelId="{BD4D0BDC-C92B-264C-B680-91D4C66AFDD7}">
      <dgm:prSet custT="1"/>
      <dgm:spPr/>
      <dgm:t>
        <a:bodyPr/>
        <a:lstStyle/>
        <a:p>
          <a:pPr rtl="0"/>
          <a:r>
            <a:rPr lang="en-US" sz="2000" dirty="0" smtClean="0"/>
            <a:t>Finally, at the end of clarifications, the author reflects on what has been said</a:t>
          </a:r>
          <a:endParaRPr lang="en-US" sz="2000" dirty="0"/>
        </a:p>
      </dgm:t>
    </dgm:pt>
    <dgm:pt modelId="{A452417A-5E32-3140-B6D6-0FAB2C3F9E15}" type="parTrans" cxnId="{B1505CED-361A-114D-B4E7-D6465340EACD}">
      <dgm:prSet/>
      <dgm:spPr/>
      <dgm:t>
        <a:bodyPr/>
        <a:lstStyle/>
        <a:p>
          <a:endParaRPr lang="en-US"/>
        </a:p>
      </dgm:t>
    </dgm:pt>
    <dgm:pt modelId="{D5ACC167-7DF6-474D-858A-689D22FA5FFC}" type="sibTrans" cxnId="{B1505CED-361A-114D-B4E7-D6465340EACD}">
      <dgm:prSet/>
      <dgm:spPr/>
      <dgm:t>
        <a:bodyPr/>
        <a:lstStyle/>
        <a:p>
          <a:endParaRPr lang="en-US"/>
        </a:p>
      </dgm:t>
    </dgm:pt>
    <dgm:pt modelId="{D2A9661F-DE88-9A46-8E4D-F2BE4B42EB09}">
      <dgm:prSet custT="1"/>
      <dgm:spPr/>
      <dgm:t>
        <a:bodyPr/>
        <a:lstStyle/>
        <a:p>
          <a:pPr rtl="0"/>
          <a:r>
            <a:rPr lang="en-US" sz="1400" dirty="0" smtClean="0"/>
            <a:t>The commentators generally </a:t>
          </a:r>
          <a:r>
            <a:rPr lang="en-US" sz="1400" dirty="0" err="1" smtClean="0"/>
            <a:t>summarise</a:t>
          </a:r>
          <a:r>
            <a:rPr lang="en-US" sz="1400" dirty="0" smtClean="0"/>
            <a:t> the work and say what they have gotten out of it, discuss what did/didn’t work well in the piece.</a:t>
          </a:r>
          <a:endParaRPr lang="en-US" sz="1400" dirty="0"/>
        </a:p>
      </dgm:t>
    </dgm:pt>
    <dgm:pt modelId="{A618E341-FD2F-CF44-93C7-C882CF32EE30}" type="parTrans" cxnId="{0ABBE1C1-3097-F644-B92F-B98B2D586721}">
      <dgm:prSet/>
      <dgm:spPr/>
      <dgm:t>
        <a:bodyPr/>
        <a:lstStyle/>
        <a:p>
          <a:endParaRPr lang="en-US"/>
        </a:p>
      </dgm:t>
    </dgm:pt>
    <dgm:pt modelId="{D3383FAA-7F43-4543-8BAE-DA923867FC75}" type="sibTrans" cxnId="{0ABBE1C1-3097-F644-B92F-B98B2D586721}">
      <dgm:prSet/>
      <dgm:spPr/>
      <dgm:t>
        <a:bodyPr/>
        <a:lstStyle/>
        <a:p>
          <a:endParaRPr lang="en-US"/>
        </a:p>
      </dgm:t>
    </dgm:pt>
    <dgm:pt modelId="{1B794C38-B33E-2449-9487-B33CDDF7407B}" type="pres">
      <dgm:prSet presAssocID="{0CA950AC-96A1-594F-9FFF-88B6CE96F53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F6687F-1738-324C-8D01-D4227E83D09C}" type="pres">
      <dgm:prSet presAssocID="{36C9D516-0DAD-8D4E-AE3C-D31C4438D3A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6AD03-49F1-8349-981C-183E8D544576}" type="pres">
      <dgm:prSet presAssocID="{5004D5B6-679E-7245-A892-54DED28D3F3A}" presName="sibTrans" presStyleLbl="sibTrans1D1" presStyleIdx="0" presStyleCnt="3"/>
      <dgm:spPr/>
      <dgm:t>
        <a:bodyPr/>
        <a:lstStyle/>
        <a:p>
          <a:endParaRPr lang="en-US"/>
        </a:p>
      </dgm:t>
    </dgm:pt>
    <dgm:pt modelId="{5FA407B2-E06F-CB47-8628-1797DB0C3BA4}" type="pres">
      <dgm:prSet presAssocID="{5004D5B6-679E-7245-A892-54DED28D3F3A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A8CDFF1B-ADCE-B146-BCA3-365247B1DA5F}" type="pres">
      <dgm:prSet presAssocID="{378DAB9C-F552-4742-812D-A2C584CC5E4E}" presName="node" presStyleLbl="node1" presStyleIdx="1" presStyleCnt="4" custScaleX="105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EBB37-6281-F04C-8FBF-FFE0A6D8F683}" type="pres">
      <dgm:prSet presAssocID="{45091AA3-8AF9-AE49-A5FD-12834CEBE9F1}" presName="sibTrans" presStyleLbl="sibTrans1D1" presStyleIdx="1" presStyleCnt="3"/>
      <dgm:spPr/>
      <dgm:t>
        <a:bodyPr/>
        <a:lstStyle/>
        <a:p>
          <a:endParaRPr lang="en-US"/>
        </a:p>
      </dgm:t>
    </dgm:pt>
    <dgm:pt modelId="{F1F182FB-E80E-ED45-99D8-C512AC1FBF31}" type="pres">
      <dgm:prSet presAssocID="{45091AA3-8AF9-AE49-A5FD-12834CEBE9F1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AEC88B5E-4700-6044-9C1F-6A1400315285}" type="pres">
      <dgm:prSet presAssocID="{633AB993-F6D6-F340-873F-FD709B0F6FC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A4D73-26D4-074B-8506-04165AF56C2F}" type="pres">
      <dgm:prSet presAssocID="{B4347F3C-B57F-3342-AF60-BDC70B57349F}" presName="sibTrans" presStyleLbl="sibTrans1D1" presStyleIdx="2" presStyleCnt="3"/>
      <dgm:spPr/>
      <dgm:t>
        <a:bodyPr/>
        <a:lstStyle/>
        <a:p>
          <a:endParaRPr lang="en-US"/>
        </a:p>
      </dgm:t>
    </dgm:pt>
    <dgm:pt modelId="{3072EAF8-ECC1-D744-831C-5B52C332D3A8}" type="pres">
      <dgm:prSet presAssocID="{B4347F3C-B57F-3342-AF60-BDC70B57349F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4966338D-D1EC-494F-9AB4-13CE591A0078}" type="pres">
      <dgm:prSet presAssocID="{BD4D0BDC-C92B-264C-B680-91D4C66AFDD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05AAD2-7E7A-294A-B296-28098B7B8523}" type="presOf" srcId="{0CA950AC-96A1-594F-9FFF-88B6CE96F535}" destId="{1B794C38-B33E-2449-9487-B33CDDF7407B}" srcOrd="0" destOrd="0" presId="urn:microsoft.com/office/officeart/2005/8/layout/bProcess3"/>
    <dgm:cxn modelId="{EC162FDD-3DD9-BD4C-AD92-A2A9C0219C24}" type="presOf" srcId="{D2A9661F-DE88-9A46-8E4D-F2BE4B42EB09}" destId="{A8CDFF1B-ADCE-B146-BCA3-365247B1DA5F}" srcOrd="0" destOrd="2" presId="urn:microsoft.com/office/officeart/2005/8/layout/bProcess3"/>
    <dgm:cxn modelId="{ED3BA971-42B3-E947-A181-36E6C8817619}" type="presOf" srcId="{B4E5F7C8-E415-204F-8205-98109F0C7150}" destId="{85F6687F-1738-324C-8D01-D4227E83D09C}" srcOrd="0" destOrd="1" presId="urn:microsoft.com/office/officeart/2005/8/layout/bProcess3"/>
    <dgm:cxn modelId="{BD467E1E-E4EA-314A-BC7C-7712D9111539}" type="presOf" srcId="{5AD5C262-46B6-9247-83E4-969FB71CCA63}" destId="{A8CDFF1B-ADCE-B146-BCA3-365247B1DA5F}" srcOrd="0" destOrd="1" presId="urn:microsoft.com/office/officeart/2005/8/layout/bProcess3"/>
    <dgm:cxn modelId="{3D5E0D92-CAFC-3042-ADE4-777E754ABFAC}" type="presOf" srcId="{5004D5B6-679E-7245-A892-54DED28D3F3A}" destId="{6076AD03-49F1-8349-981C-183E8D544576}" srcOrd="0" destOrd="0" presId="urn:microsoft.com/office/officeart/2005/8/layout/bProcess3"/>
    <dgm:cxn modelId="{E2B1D8D2-B11F-104B-82C5-18BFEDBBA51E}" srcId="{378DAB9C-F552-4742-812D-A2C584CC5E4E}" destId="{5AD5C262-46B6-9247-83E4-969FB71CCA63}" srcOrd="0" destOrd="0" parTransId="{1C7FAA0D-6D17-0F4B-98CE-B8C56BFE0663}" sibTransId="{541FECB8-F888-EA4E-8D40-624984D60EDF}"/>
    <dgm:cxn modelId="{D851DCDD-0E9A-A144-AFDD-C8DC10BA2450}" type="presOf" srcId="{BD4D0BDC-C92B-264C-B680-91D4C66AFDD7}" destId="{4966338D-D1EC-494F-9AB4-13CE591A0078}" srcOrd="0" destOrd="0" presId="urn:microsoft.com/office/officeart/2005/8/layout/bProcess3"/>
    <dgm:cxn modelId="{5938D0B9-EEFA-DF4A-A405-E251D03940DC}" type="presOf" srcId="{B4347F3C-B57F-3342-AF60-BDC70B57349F}" destId="{ABFA4D73-26D4-074B-8506-04165AF56C2F}" srcOrd="0" destOrd="0" presId="urn:microsoft.com/office/officeart/2005/8/layout/bProcess3"/>
    <dgm:cxn modelId="{6F6A995E-6BA2-1644-91DD-63B3970BEC66}" type="presOf" srcId="{36C9D516-0DAD-8D4E-AE3C-D31C4438D3AD}" destId="{85F6687F-1738-324C-8D01-D4227E83D09C}" srcOrd="0" destOrd="0" presId="urn:microsoft.com/office/officeart/2005/8/layout/bProcess3"/>
    <dgm:cxn modelId="{DC6F4ABC-F40B-FF47-A52F-537654CF0E1A}" type="presOf" srcId="{45091AA3-8AF9-AE49-A5FD-12834CEBE9F1}" destId="{F1F182FB-E80E-ED45-99D8-C512AC1FBF31}" srcOrd="1" destOrd="0" presId="urn:microsoft.com/office/officeart/2005/8/layout/bProcess3"/>
    <dgm:cxn modelId="{4DF54509-DBEE-C544-8D20-3B3A18E37E7C}" type="presOf" srcId="{B4347F3C-B57F-3342-AF60-BDC70B57349F}" destId="{3072EAF8-ECC1-D744-831C-5B52C332D3A8}" srcOrd="1" destOrd="0" presId="urn:microsoft.com/office/officeart/2005/8/layout/bProcess3"/>
    <dgm:cxn modelId="{66900C73-7BC1-A645-8DA6-BFD557A4E80D}" type="presOf" srcId="{45091AA3-8AF9-AE49-A5FD-12834CEBE9F1}" destId="{200EBB37-6281-F04C-8FBF-FFE0A6D8F683}" srcOrd="0" destOrd="0" presId="urn:microsoft.com/office/officeart/2005/8/layout/bProcess3"/>
    <dgm:cxn modelId="{0ABBE1C1-3097-F644-B92F-B98B2D586721}" srcId="{378DAB9C-F552-4742-812D-A2C584CC5E4E}" destId="{D2A9661F-DE88-9A46-8E4D-F2BE4B42EB09}" srcOrd="1" destOrd="0" parTransId="{A618E341-FD2F-CF44-93C7-C882CF32EE30}" sibTransId="{D3383FAA-7F43-4543-8BAE-DA923867FC75}"/>
    <dgm:cxn modelId="{E1C5A4CC-C527-A043-9E90-D5677A4CE0F4}" type="presOf" srcId="{378DAB9C-F552-4742-812D-A2C584CC5E4E}" destId="{A8CDFF1B-ADCE-B146-BCA3-365247B1DA5F}" srcOrd="0" destOrd="0" presId="urn:microsoft.com/office/officeart/2005/8/layout/bProcess3"/>
    <dgm:cxn modelId="{C546D7CC-DCB4-1047-91D1-A82F3D723AC6}" type="presOf" srcId="{5004D5B6-679E-7245-A892-54DED28D3F3A}" destId="{5FA407B2-E06F-CB47-8628-1797DB0C3BA4}" srcOrd="1" destOrd="0" presId="urn:microsoft.com/office/officeart/2005/8/layout/bProcess3"/>
    <dgm:cxn modelId="{9A436A59-216C-DC43-9B58-8C0990E30E2F}" srcId="{36C9D516-0DAD-8D4E-AE3C-D31C4438D3AD}" destId="{B4E5F7C8-E415-204F-8205-98109F0C7150}" srcOrd="0" destOrd="0" parTransId="{261DDBDB-9B94-E24F-9B1B-A6EA8A981628}" sibTransId="{A3A2A6E3-27ED-2C48-B637-97F64501A52D}"/>
    <dgm:cxn modelId="{B1505CED-361A-114D-B4E7-D6465340EACD}" srcId="{0CA950AC-96A1-594F-9FFF-88B6CE96F535}" destId="{BD4D0BDC-C92B-264C-B680-91D4C66AFDD7}" srcOrd="3" destOrd="0" parTransId="{A452417A-5E32-3140-B6D6-0FAB2C3F9E15}" sibTransId="{D5ACC167-7DF6-474D-858A-689D22FA5FFC}"/>
    <dgm:cxn modelId="{72D3D5BB-EAB4-D148-8370-A9FE6F5084F4}" srcId="{0CA950AC-96A1-594F-9FFF-88B6CE96F535}" destId="{378DAB9C-F552-4742-812D-A2C584CC5E4E}" srcOrd="1" destOrd="0" parTransId="{D9B5F3AE-6E7F-BD4F-BDA8-F366A78F6C55}" sibTransId="{45091AA3-8AF9-AE49-A5FD-12834CEBE9F1}"/>
    <dgm:cxn modelId="{47D60EA6-B22E-FE4E-88A6-8545E5439B70}" type="presOf" srcId="{633AB993-F6D6-F340-873F-FD709B0F6FC4}" destId="{AEC88B5E-4700-6044-9C1F-6A1400315285}" srcOrd="0" destOrd="0" presId="urn:microsoft.com/office/officeart/2005/8/layout/bProcess3"/>
    <dgm:cxn modelId="{69CF066B-8BB2-7B4A-B75E-6023E8A73732}" srcId="{0CA950AC-96A1-594F-9FFF-88B6CE96F535}" destId="{36C9D516-0DAD-8D4E-AE3C-D31C4438D3AD}" srcOrd="0" destOrd="0" parTransId="{5227964F-BA80-AA45-B6E0-C671409AAFE7}" sibTransId="{5004D5B6-679E-7245-A892-54DED28D3F3A}"/>
    <dgm:cxn modelId="{17609F1E-5050-E647-AA46-DECBE19CBE8C}" srcId="{0CA950AC-96A1-594F-9FFF-88B6CE96F535}" destId="{633AB993-F6D6-F340-873F-FD709B0F6FC4}" srcOrd="2" destOrd="0" parTransId="{7266F56A-9BCB-B248-9483-5DABB1F03D2A}" sibTransId="{B4347F3C-B57F-3342-AF60-BDC70B57349F}"/>
    <dgm:cxn modelId="{64B7237C-8A94-974C-914E-E8CF7F82628A}" type="presParOf" srcId="{1B794C38-B33E-2449-9487-B33CDDF7407B}" destId="{85F6687F-1738-324C-8D01-D4227E83D09C}" srcOrd="0" destOrd="0" presId="urn:microsoft.com/office/officeart/2005/8/layout/bProcess3"/>
    <dgm:cxn modelId="{C2BB3BE5-90E5-454F-9C51-F538E45B90FC}" type="presParOf" srcId="{1B794C38-B33E-2449-9487-B33CDDF7407B}" destId="{6076AD03-49F1-8349-981C-183E8D544576}" srcOrd="1" destOrd="0" presId="urn:microsoft.com/office/officeart/2005/8/layout/bProcess3"/>
    <dgm:cxn modelId="{C1FC98EF-8317-554E-B801-EDD23EE03F2A}" type="presParOf" srcId="{6076AD03-49F1-8349-981C-183E8D544576}" destId="{5FA407B2-E06F-CB47-8628-1797DB0C3BA4}" srcOrd="0" destOrd="0" presId="urn:microsoft.com/office/officeart/2005/8/layout/bProcess3"/>
    <dgm:cxn modelId="{A5E5BCA7-3F93-6341-9AC9-BAF3923AB48F}" type="presParOf" srcId="{1B794C38-B33E-2449-9487-B33CDDF7407B}" destId="{A8CDFF1B-ADCE-B146-BCA3-365247B1DA5F}" srcOrd="2" destOrd="0" presId="urn:microsoft.com/office/officeart/2005/8/layout/bProcess3"/>
    <dgm:cxn modelId="{0A71BA16-B3DA-744B-B1E8-7AB1A9D6FAB9}" type="presParOf" srcId="{1B794C38-B33E-2449-9487-B33CDDF7407B}" destId="{200EBB37-6281-F04C-8FBF-FFE0A6D8F683}" srcOrd="3" destOrd="0" presId="urn:microsoft.com/office/officeart/2005/8/layout/bProcess3"/>
    <dgm:cxn modelId="{411A75C5-285A-144C-89C7-4DAB1536A71B}" type="presParOf" srcId="{200EBB37-6281-F04C-8FBF-FFE0A6D8F683}" destId="{F1F182FB-E80E-ED45-99D8-C512AC1FBF31}" srcOrd="0" destOrd="0" presId="urn:microsoft.com/office/officeart/2005/8/layout/bProcess3"/>
    <dgm:cxn modelId="{16998CBF-5325-4D47-A49C-D01DBBDD8691}" type="presParOf" srcId="{1B794C38-B33E-2449-9487-B33CDDF7407B}" destId="{AEC88B5E-4700-6044-9C1F-6A1400315285}" srcOrd="4" destOrd="0" presId="urn:microsoft.com/office/officeart/2005/8/layout/bProcess3"/>
    <dgm:cxn modelId="{A0B5D095-7156-4542-9849-05462378DEEA}" type="presParOf" srcId="{1B794C38-B33E-2449-9487-B33CDDF7407B}" destId="{ABFA4D73-26D4-074B-8506-04165AF56C2F}" srcOrd="5" destOrd="0" presId="urn:microsoft.com/office/officeart/2005/8/layout/bProcess3"/>
    <dgm:cxn modelId="{22A30588-FAA2-A643-80A3-C828AF4671CF}" type="presParOf" srcId="{ABFA4D73-26D4-074B-8506-04165AF56C2F}" destId="{3072EAF8-ECC1-D744-831C-5B52C332D3A8}" srcOrd="0" destOrd="0" presId="urn:microsoft.com/office/officeart/2005/8/layout/bProcess3"/>
    <dgm:cxn modelId="{987360A7-E549-DC41-AD2D-4AB92A3CDE62}" type="presParOf" srcId="{1B794C38-B33E-2449-9487-B33CDDF7407B}" destId="{4966338D-D1EC-494F-9AB4-13CE591A0078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B3DC9E-B13E-B04B-9365-CB7B644A429A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43E9C6-D753-6C4D-9577-9A22BE91BA57}">
      <dgm:prSet/>
      <dgm:spPr/>
      <dgm:t>
        <a:bodyPr/>
        <a:lstStyle/>
        <a:p>
          <a:pPr rtl="0"/>
          <a:r>
            <a:rPr lang="en-US" smtClean="0"/>
            <a:t>FLOW: “I hear the souls of the damned waiting in hell. / I feel a malevolent spectre hovering just behind me / It must be his birthday.”</a:t>
          </a:r>
          <a:endParaRPr lang="en-US"/>
        </a:p>
      </dgm:t>
    </dgm:pt>
    <dgm:pt modelId="{0F38C72A-9409-144D-8065-DE78D7B4D107}" type="parTrans" cxnId="{77103BE4-4062-3442-846B-DC230F4A0D34}">
      <dgm:prSet/>
      <dgm:spPr/>
      <dgm:t>
        <a:bodyPr/>
        <a:lstStyle/>
        <a:p>
          <a:endParaRPr lang="en-US"/>
        </a:p>
      </dgm:t>
    </dgm:pt>
    <dgm:pt modelId="{3695B295-741B-4C42-9768-504AABCBC8B6}" type="sibTrans" cxnId="{77103BE4-4062-3442-846B-DC230F4A0D34}">
      <dgm:prSet/>
      <dgm:spPr/>
      <dgm:t>
        <a:bodyPr/>
        <a:lstStyle/>
        <a:p>
          <a:endParaRPr lang="en-US"/>
        </a:p>
      </dgm:t>
    </dgm:pt>
    <dgm:pt modelId="{AC6B4FF3-ECCB-7442-B734-3C358D24A676}">
      <dgm:prSet/>
      <dgm:spPr/>
      <dgm:t>
        <a:bodyPr/>
        <a:lstStyle/>
        <a:p>
          <a:pPr rtl="0"/>
          <a:r>
            <a:rPr lang="en-US" dirty="0" smtClean="0"/>
            <a:t>SYSTEM A: I think the third line detracts from the spooky effect, I don’t see why it’s included.</a:t>
          </a:r>
          <a:endParaRPr lang="en-US" dirty="0"/>
        </a:p>
      </dgm:t>
    </dgm:pt>
    <dgm:pt modelId="{4CA16F39-FC10-5249-A2CD-12C0683951EE}" type="parTrans" cxnId="{C7E28B66-84B2-4B49-90D6-749F21382F80}">
      <dgm:prSet/>
      <dgm:spPr/>
      <dgm:t>
        <a:bodyPr/>
        <a:lstStyle/>
        <a:p>
          <a:endParaRPr lang="en-US"/>
        </a:p>
      </dgm:t>
    </dgm:pt>
    <dgm:pt modelId="{9F59D9C8-00D6-A14A-9999-8BF6AD8A695D}" type="sibTrans" cxnId="{C7E28B66-84B2-4B49-90D6-749F21382F80}">
      <dgm:prSet/>
      <dgm:spPr/>
      <dgm:t>
        <a:bodyPr/>
        <a:lstStyle/>
        <a:p>
          <a:endParaRPr lang="en-US"/>
        </a:p>
      </dgm:t>
    </dgm:pt>
    <dgm:pt modelId="{418E98A2-5D6E-3C42-B649-2D85A3DFA01D}">
      <dgm:prSet/>
      <dgm:spPr/>
      <dgm:t>
        <a:bodyPr/>
        <a:lstStyle/>
        <a:p>
          <a:pPr rtl="0"/>
          <a:r>
            <a:rPr lang="en-US" smtClean="0"/>
            <a:t>SYSTEM B: It’s meant to be humourous – in fact it reminds me of the poem you presented yesterday.</a:t>
          </a:r>
          <a:endParaRPr lang="en-US"/>
        </a:p>
      </dgm:t>
    </dgm:pt>
    <dgm:pt modelId="{308DB5F5-2C01-6C4D-9498-D0C3FBEB1B34}" type="parTrans" cxnId="{E7FFF3C7-0383-1C4E-86C6-2DB272109FEC}">
      <dgm:prSet/>
      <dgm:spPr/>
      <dgm:t>
        <a:bodyPr/>
        <a:lstStyle/>
        <a:p>
          <a:endParaRPr lang="en-US"/>
        </a:p>
      </dgm:t>
    </dgm:pt>
    <dgm:pt modelId="{8B48E7D4-7D1B-C147-AFA9-19B37889BA6F}" type="sibTrans" cxnId="{E7FFF3C7-0383-1C4E-86C6-2DB272109FEC}">
      <dgm:prSet/>
      <dgm:spPr/>
      <dgm:t>
        <a:bodyPr/>
        <a:lstStyle/>
        <a:p>
          <a:endParaRPr lang="en-US"/>
        </a:p>
      </dgm:t>
    </dgm:pt>
    <dgm:pt modelId="{0954C725-15B1-B342-A449-3BE411BC96CD}">
      <dgm:prSet/>
      <dgm:spPr/>
      <dgm:t>
        <a:bodyPr/>
        <a:lstStyle/>
        <a:p>
          <a:pPr rtl="0"/>
          <a:r>
            <a:rPr lang="en-US" smtClean="0"/>
            <a:t>MODERATOR: Let’s discuss one poem at a time.</a:t>
          </a:r>
          <a:endParaRPr lang="en-US"/>
        </a:p>
      </dgm:t>
    </dgm:pt>
    <dgm:pt modelId="{3E143BD4-6285-3F48-8E9C-69391D6B144E}" type="parTrans" cxnId="{FD83C40F-FA63-4E46-9B0F-404B94328095}">
      <dgm:prSet/>
      <dgm:spPr/>
      <dgm:t>
        <a:bodyPr/>
        <a:lstStyle/>
        <a:p>
          <a:endParaRPr lang="en-US"/>
        </a:p>
      </dgm:t>
    </dgm:pt>
    <dgm:pt modelId="{5754DB87-24FC-1A4A-861F-7E29057451AA}" type="sibTrans" cxnId="{FD83C40F-FA63-4E46-9B0F-404B94328095}">
      <dgm:prSet/>
      <dgm:spPr/>
      <dgm:t>
        <a:bodyPr/>
        <a:lstStyle/>
        <a:p>
          <a:endParaRPr lang="en-US"/>
        </a:p>
      </dgm:t>
    </dgm:pt>
    <dgm:pt modelId="{842322FB-74E4-0E4E-A37D-E2A56E156324}" type="pres">
      <dgm:prSet presAssocID="{49B3DC9E-B13E-B04B-9365-CB7B644A42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A31BB-0D47-5749-A084-ADF520DAFD71}" type="pres">
      <dgm:prSet presAssocID="{9043E9C6-D753-6C4D-9577-9A22BE91BA5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17475-DA81-B34D-81FD-0EC362E4C910}" type="pres">
      <dgm:prSet presAssocID="{3695B295-741B-4C42-9768-504AABCBC8B6}" presName="spacer" presStyleCnt="0"/>
      <dgm:spPr/>
    </dgm:pt>
    <dgm:pt modelId="{16CEC2D9-A4B8-0F49-8A57-C4831B6A437C}" type="pres">
      <dgm:prSet presAssocID="{AC6B4FF3-ECCB-7442-B734-3C358D24A67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645C2-7AA1-C947-AB56-83A871F84AE8}" type="pres">
      <dgm:prSet presAssocID="{9F59D9C8-00D6-A14A-9999-8BF6AD8A695D}" presName="spacer" presStyleCnt="0"/>
      <dgm:spPr/>
    </dgm:pt>
    <dgm:pt modelId="{FE2D08BE-4A78-A44C-A924-908EE16BC3E8}" type="pres">
      <dgm:prSet presAssocID="{418E98A2-5D6E-3C42-B649-2D85A3DFA01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74A44-551B-6149-AFE5-0ADF0AFC94A0}" type="pres">
      <dgm:prSet presAssocID="{8B48E7D4-7D1B-C147-AFA9-19B37889BA6F}" presName="spacer" presStyleCnt="0"/>
      <dgm:spPr/>
    </dgm:pt>
    <dgm:pt modelId="{62E938D4-7F40-EA45-993D-9BFABD4E08ED}" type="pres">
      <dgm:prSet presAssocID="{0954C725-15B1-B342-A449-3BE411BC96C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AA023D-9D94-404E-9D2B-42EA3042F264}" type="presOf" srcId="{9043E9C6-D753-6C4D-9577-9A22BE91BA57}" destId="{8E2A31BB-0D47-5749-A084-ADF520DAFD71}" srcOrd="0" destOrd="0" presId="urn:microsoft.com/office/officeart/2005/8/layout/vList2"/>
    <dgm:cxn modelId="{986A2DDD-4682-0642-8070-67FEB8038024}" type="presOf" srcId="{0954C725-15B1-B342-A449-3BE411BC96CD}" destId="{62E938D4-7F40-EA45-993D-9BFABD4E08ED}" srcOrd="0" destOrd="0" presId="urn:microsoft.com/office/officeart/2005/8/layout/vList2"/>
    <dgm:cxn modelId="{E7FFF3C7-0383-1C4E-86C6-2DB272109FEC}" srcId="{49B3DC9E-B13E-B04B-9365-CB7B644A429A}" destId="{418E98A2-5D6E-3C42-B649-2D85A3DFA01D}" srcOrd="2" destOrd="0" parTransId="{308DB5F5-2C01-6C4D-9498-D0C3FBEB1B34}" sibTransId="{8B48E7D4-7D1B-C147-AFA9-19B37889BA6F}"/>
    <dgm:cxn modelId="{FD83C40F-FA63-4E46-9B0F-404B94328095}" srcId="{49B3DC9E-B13E-B04B-9365-CB7B644A429A}" destId="{0954C725-15B1-B342-A449-3BE411BC96CD}" srcOrd="3" destOrd="0" parTransId="{3E143BD4-6285-3F48-8E9C-69391D6B144E}" sibTransId="{5754DB87-24FC-1A4A-861F-7E29057451AA}"/>
    <dgm:cxn modelId="{BF82725C-3A26-304F-ADE7-7E2CE8E2D1F1}" type="presOf" srcId="{AC6B4FF3-ECCB-7442-B734-3C358D24A676}" destId="{16CEC2D9-A4B8-0F49-8A57-C4831B6A437C}" srcOrd="0" destOrd="0" presId="urn:microsoft.com/office/officeart/2005/8/layout/vList2"/>
    <dgm:cxn modelId="{C86469BA-59ED-644D-84A4-2F19CC087E80}" type="presOf" srcId="{49B3DC9E-B13E-B04B-9365-CB7B644A429A}" destId="{842322FB-74E4-0E4E-A37D-E2A56E156324}" srcOrd="0" destOrd="0" presId="urn:microsoft.com/office/officeart/2005/8/layout/vList2"/>
    <dgm:cxn modelId="{77103BE4-4062-3442-846B-DC230F4A0D34}" srcId="{49B3DC9E-B13E-B04B-9365-CB7B644A429A}" destId="{9043E9C6-D753-6C4D-9577-9A22BE91BA57}" srcOrd="0" destOrd="0" parTransId="{0F38C72A-9409-144D-8065-DE78D7B4D107}" sibTransId="{3695B295-741B-4C42-9768-504AABCBC8B6}"/>
    <dgm:cxn modelId="{C7E28B66-84B2-4B49-90D6-749F21382F80}" srcId="{49B3DC9E-B13E-B04B-9365-CB7B644A429A}" destId="{AC6B4FF3-ECCB-7442-B734-3C358D24A676}" srcOrd="1" destOrd="0" parTransId="{4CA16F39-FC10-5249-A2CD-12C0683951EE}" sibTransId="{9F59D9C8-00D6-A14A-9999-8BF6AD8A695D}"/>
    <dgm:cxn modelId="{DF160454-CED0-D94D-81D4-8FB43DCC5271}" type="presOf" srcId="{418E98A2-5D6E-3C42-B649-2D85A3DFA01D}" destId="{FE2D08BE-4A78-A44C-A924-908EE16BC3E8}" srcOrd="0" destOrd="0" presId="urn:microsoft.com/office/officeart/2005/8/layout/vList2"/>
    <dgm:cxn modelId="{41BAFD2F-E769-D743-B0C4-E0E5866B7BB1}" type="presParOf" srcId="{842322FB-74E4-0E4E-A37D-E2A56E156324}" destId="{8E2A31BB-0D47-5749-A084-ADF520DAFD71}" srcOrd="0" destOrd="0" presId="urn:microsoft.com/office/officeart/2005/8/layout/vList2"/>
    <dgm:cxn modelId="{C1CCC9D7-CE98-2F4D-A844-9D50BA605240}" type="presParOf" srcId="{842322FB-74E4-0E4E-A37D-E2A56E156324}" destId="{27D17475-DA81-B34D-81FD-0EC362E4C910}" srcOrd="1" destOrd="0" presId="urn:microsoft.com/office/officeart/2005/8/layout/vList2"/>
    <dgm:cxn modelId="{6721E717-E4C6-9F4E-A541-DC4EE2B790BA}" type="presParOf" srcId="{842322FB-74E4-0E4E-A37D-E2A56E156324}" destId="{16CEC2D9-A4B8-0F49-8A57-C4831B6A437C}" srcOrd="2" destOrd="0" presId="urn:microsoft.com/office/officeart/2005/8/layout/vList2"/>
    <dgm:cxn modelId="{E224CF09-C264-494C-BFD5-EF60527AB2DB}" type="presParOf" srcId="{842322FB-74E4-0E4E-A37D-E2A56E156324}" destId="{4B1645C2-7AA1-C947-AB56-83A871F84AE8}" srcOrd="3" destOrd="0" presId="urn:microsoft.com/office/officeart/2005/8/layout/vList2"/>
    <dgm:cxn modelId="{D7B4A405-A2D8-CB41-AA91-7FC3973B29CF}" type="presParOf" srcId="{842322FB-74E4-0E4E-A37D-E2A56E156324}" destId="{FE2D08BE-4A78-A44C-A924-908EE16BC3E8}" srcOrd="4" destOrd="0" presId="urn:microsoft.com/office/officeart/2005/8/layout/vList2"/>
    <dgm:cxn modelId="{591A0024-DC00-4943-B1E0-81974075A2F7}" type="presParOf" srcId="{842322FB-74E4-0E4E-A37D-E2A56E156324}" destId="{9A174A44-551B-6149-AFE5-0ADF0AFC94A0}" srcOrd="5" destOrd="0" presId="urn:microsoft.com/office/officeart/2005/8/layout/vList2"/>
    <dgm:cxn modelId="{A1FE7BEB-22B5-5D4D-99A5-66B44BEB8B02}" type="presParOf" srcId="{842322FB-74E4-0E4E-A37D-E2A56E156324}" destId="{62E938D4-7F40-EA45-993D-9BFABD4E08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0C3E00-F2D6-7441-AADC-4ED4A6C5819B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242423-FE0E-2543-BFFC-4245A940A27D}">
      <dgm:prSet custT="1"/>
      <dgm:spPr/>
      <dgm:t>
        <a:bodyPr/>
        <a:lstStyle/>
        <a:p>
          <a:pPr rtl="0"/>
          <a:r>
            <a:rPr lang="en-US" sz="2000" smtClean="0"/>
            <a:t>FLOW: “Is God willing to prevent evil, but not able? / Then he is not omnipotent / Is he able, but not willing? / Then he is malevolent.”</a:t>
          </a:r>
          <a:endParaRPr lang="en-US" sz="2000"/>
        </a:p>
      </dgm:t>
    </dgm:pt>
    <dgm:pt modelId="{3C55937B-9AA6-4346-9251-1679B4514504}" type="parTrans" cxnId="{2433D3AD-E41F-9C47-B011-CC4E5496DDBB}">
      <dgm:prSet/>
      <dgm:spPr/>
      <dgm:t>
        <a:bodyPr/>
        <a:lstStyle/>
        <a:p>
          <a:endParaRPr lang="en-US" sz="2400"/>
        </a:p>
      </dgm:t>
    </dgm:pt>
    <dgm:pt modelId="{C8B4F584-70D3-6E4A-9789-83DE3F36EA2F}" type="sibTrans" cxnId="{2433D3AD-E41F-9C47-B011-CC4E5496DDBB}">
      <dgm:prSet/>
      <dgm:spPr/>
      <dgm:t>
        <a:bodyPr/>
        <a:lstStyle/>
        <a:p>
          <a:endParaRPr lang="en-US" sz="2400"/>
        </a:p>
      </dgm:t>
    </dgm:pt>
    <dgm:pt modelId="{2C77277D-DDFA-1F45-8809-81F89C30C031}">
      <dgm:prSet custT="1"/>
      <dgm:spPr/>
      <dgm:t>
        <a:bodyPr/>
        <a:lstStyle/>
        <a:p>
          <a:pPr rtl="0"/>
          <a:r>
            <a:rPr lang="en-US" sz="2000" smtClean="0"/>
            <a:t>SYSTEM A: These lines are interesting, but they sound a bit like you’re working from a template, or like you’re quoting from something else.</a:t>
          </a:r>
          <a:endParaRPr lang="en-US" sz="2000"/>
        </a:p>
      </dgm:t>
    </dgm:pt>
    <dgm:pt modelId="{67981733-386B-984C-B65B-272A31193D50}" type="parTrans" cxnId="{4A69A366-FA6E-F54B-925E-62E54F0E6F81}">
      <dgm:prSet/>
      <dgm:spPr/>
      <dgm:t>
        <a:bodyPr/>
        <a:lstStyle/>
        <a:p>
          <a:endParaRPr lang="en-US" sz="2400"/>
        </a:p>
      </dgm:t>
    </dgm:pt>
    <dgm:pt modelId="{1A260F9C-A8FB-B64E-A242-3811D0BDA4FB}" type="sibTrans" cxnId="{4A69A366-FA6E-F54B-925E-62E54F0E6F81}">
      <dgm:prSet/>
      <dgm:spPr/>
      <dgm:t>
        <a:bodyPr/>
        <a:lstStyle/>
        <a:p>
          <a:endParaRPr lang="en-US" sz="2400"/>
        </a:p>
      </dgm:t>
    </dgm:pt>
    <dgm:pt modelId="{5418FC39-0A89-494D-BBF6-535FFE13E858}">
      <dgm:prSet custT="1"/>
      <dgm:spPr/>
      <dgm:t>
        <a:bodyPr/>
        <a:lstStyle/>
        <a:p>
          <a:pPr rtl="0"/>
          <a:r>
            <a:rPr lang="en-US" sz="2000" dirty="0" smtClean="0"/>
            <a:t>SYSTEM B: Maybe try an analogy? For example, you mentioned birthdays: you could consider an analogy to the conflicted feelings of someone who knows in advance about her surprise birthday party.</a:t>
          </a:r>
          <a:endParaRPr lang="en-US" sz="2000" dirty="0"/>
        </a:p>
      </dgm:t>
    </dgm:pt>
    <dgm:pt modelId="{AF8D80AF-EFB5-614A-9EDF-5304B25514C3}" type="parTrans" cxnId="{4C16686D-E745-4D4A-894A-5BD3AC7B5EBC}">
      <dgm:prSet/>
      <dgm:spPr/>
      <dgm:t>
        <a:bodyPr/>
        <a:lstStyle/>
        <a:p>
          <a:endParaRPr lang="en-US" sz="2400"/>
        </a:p>
      </dgm:t>
    </dgm:pt>
    <dgm:pt modelId="{F9D45D4E-F4B3-CE4C-AFC9-02EE07BBAF7C}" type="sibTrans" cxnId="{4C16686D-E745-4D4A-894A-5BD3AC7B5EBC}">
      <dgm:prSet/>
      <dgm:spPr/>
      <dgm:t>
        <a:bodyPr/>
        <a:lstStyle/>
        <a:p>
          <a:endParaRPr lang="en-US" sz="2400"/>
        </a:p>
      </dgm:t>
    </dgm:pt>
    <dgm:pt modelId="{05D7F193-DD53-764E-ADB7-DA9EB15A89C5}">
      <dgm:prSet custT="1"/>
      <dgm:spPr/>
      <dgm:t>
        <a:bodyPr/>
        <a:lstStyle/>
        <a:p>
          <a:pPr rtl="0"/>
          <a:r>
            <a:rPr lang="en-US" sz="2000" dirty="0" smtClean="0"/>
            <a:t>FLOW: Thank you for your feedback. My only question is, System B, how did you come up with that analogy? It’s quite clever.</a:t>
          </a:r>
          <a:endParaRPr lang="en-US" sz="2000" dirty="0"/>
        </a:p>
      </dgm:t>
    </dgm:pt>
    <dgm:pt modelId="{90E408F3-877A-884B-B269-66C9E1F1650B}" type="parTrans" cxnId="{BF9BFCA7-9C83-C14B-8176-28FE5B757ED5}">
      <dgm:prSet/>
      <dgm:spPr/>
      <dgm:t>
        <a:bodyPr/>
        <a:lstStyle/>
        <a:p>
          <a:endParaRPr lang="en-US" sz="2400"/>
        </a:p>
      </dgm:t>
    </dgm:pt>
    <dgm:pt modelId="{83521DB1-5F10-2A46-95D1-A0E92FC3DC86}" type="sibTrans" cxnId="{BF9BFCA7-9C83-C14B-8176-28FE5B757ED5}">
      <dgm:prSet/>
      <dgm:spPr/>
      <dgm:t>
        <a:bodyPr/>
        <a:lstStyle/>
        <a:p>
          <a:endParaRPr lang="en-US" sz="2400"/>
        </a:p>
      </dgm:t>
    </dgm:pt>
    <dgm:pt modelId="{8F99D970-DE07-394A-B40E-201B52987D99}">
      <dgm:prSet custT="1"/>
      <dgm:spPr/>
      <dgm:t>
        <a:bodyPr/>
        <a:lstStyle/>
        <a:p>
          <a:pPr rtl="0"/>
          <a:r>
            <a:rPr lang="en-US" sz="2000" dirty="0" smtClean="0"/>
            <a:t>SYSTEM B: I’ve just emailed you the code.</a:t>
          </a:r>
          <a:endParaRPr lang="en-US" sz="2000" dirty="0"/>
        </a:p>
      </dgm:t>
    </dgm:pt>
    <dgm:pt modelId="{F6585129-87CE-9E47-BE5E-9FB510049BC6}" type="parTrans" cxnId="{029CA7F2-75F9-6849-A481-AB607690E6AD}">
      <dgm:prSet/>
      <dgm:spPr/>
      <dgm:t>
        <a:bodyPr/>
        <a:lstStyle/>
        <a:p>
          <a:endParaRPr lang="en-US" sz="2400"/>
        </a:p>
      </dgm:t>
    </dgm:pt>
    <dgm:pt modelId="{8AE17FC4-1A56-5444-9A2B-F902684760EB}" type="sibTrans" cxnId="{029CA7F2-75F9-6849-A481-AB607690E6AD}">
      <dgm:prSet/>
      <dgm:spPr/>
      <dgm:t>
        <a:bodyPr/>
        <a:lstStyle/>
        <a:p>
          <a:endParaRPr lang="en-US" sz="2400"/>
        </a:p>
      </dgm:t>
    </dgm:pt>
    <dgm:pt modelId="{06557242-9FC5-9D45-BB8D-33F458E74B97}" type="pres">
      <dgm:prSet presAssocID="{040C3E00-F2D6-7441-AADC-4ED4A6C581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0FE3D-2010-734D-BE0A-294C926EE2A8}" type="pres">
      <dgm:prSet presAssocID="{0D242423-FE0E-2543-BFFC-4245A940A27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6BFCD-C42E-FF4D-A1C7-99895EAC2D1C}" type="pres">
      <dgm:prSet presAssocID="{C8B4F584-70D3-6E4A-9789-83DE3F36EA2F}" presName="spacer" presStyleCnt="0"/>
      <dgm:spPr/>
    </dgm:pt>
    <dgm:pt modelId="{3568BA8E-23E9-A143-B830-3A254223487B}" type="pres">
      <dgm:prSet presAssocID="{2C77277D-DDFA-1F45-8809-81F89C30C03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ADCCA-B5B1-A644-BFA8-EBAB50AB730B}" type="pres">
      <dgm:prSet presAssocID="{1A260F9C-A8FB-B64E-A242-3811D0BDA4FB}" presName="spacer" presStyleCnt="0"/>
      <dgm:spPr/>
    </dgm:pt>
    <dgm:pt modelId="{EC36BEC3-D3CF-0449-A718-80AF889ACF6E}" type="pres">
      <dgm:prSet presAssocID="{5418FC39-0A89-494D-BBF6-535FFE13E85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D7D25-06A9-404B-BC34-FCFA9999B23B}" type="pres">
      <dgm:prSet presAssocID="{F9D45D4E-F4B3-CE4C-AFC9-02EE07BBAF7C}" presName="spacer" presStyleCnt="0"/>
      <dgm:spPr/>
    </dgm:pt>
    <dgm:pt modelId="{8749ACDE-9D54-FD47-A1ED-814547CBF345}" type="pres">
      <dgm:prSet presAssocID="{05D7F193-DD53-764E-ADB7-DA9EB15A89C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341D4-79F9-8A40-AB2F-08B5F9B31F4E}" type="pres">
      <dgm:prSet presAssocID="{83521DB1-5F10-2A46-95D1-A0E92FC3DC86}" presName="spacer" presStyleCnt="0"/>
      <dgm:spPr/>
    </dgm:pt>
    <dgm:pt modelId="{A26FFEC8-38F7-A740-8048-B84069A07280}" type="pres">
      <dgm:prSet presAssocID="{8F99D970-DE07-394A-B40E-201B52987D99}" presName="parentText" presStyleLbl="node1" presStyleIdx="4" presStyleCnt="5" custScaleY="708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16686D-E745-4D4A-894A-5BD3AC7B5EBC}" srcId="{040C3E00-F2D6-7441-AADC-4ED4A6C5819B}" destId="{5418FC39-0A89-494D-BBF6-535FFE13E858}" srcOrd="2" destOrd="0" parTransId="{AF8D80AF-EFB5-614A-9EDF-5304B25514C3}" sibTransId="{F9D45D4E-F4B3-CE4C-AFC9-02EE07BBAF7C}"/>
    <dgm:cxn modelId="{D89776F5-80AC-B34C-B5E5-41CD3DB4C338}" type="presOf" srcId="{8F99D970-DE07-394A-B40E-201B52987D99}" destId="{A26FFEC8-38F7-A740-8048-B84069A07280}" srcOrd="0" destOrd="0" presId="urn:microsoft.com/office/officeart/2005/8/layout/vList2"/>
    <dgm:cxn modelId="{2433D3AD-E41F-9C47-B011-CC4E5496DDBB}" srcId="{040C3E00-F2D6-7441-AADC-4ED4A6C5819B}" destId="{0D242423-FE0E-2543-BFFC-4245A940A27D}" srcOrd="0" destOrd="0" parTransId="{3C55937B-9AA6-4346-9251-1679B4514504}" sibTransId="{C8B4F584-70D3-6E4A-9789-83DE3F36EA2F}"/>
    <dgm:cxn modelId="{F900C5FA-D2FB-D244-A44B-D9A50B473E70}" type="presOf" srcId="{2C77277D-DDFA-1F45-8809-81F89C30C031}" destId="{3568BA8E-23E9-A143-B830-3A254223487B}" srcOrd="0" destOrd="0" presId="urn:microsoft.com/office/officeart/2005/8/layout/vList2"/>
    <dgm:cxn modelId="{87AAE43C-CF77-794A-B767-AD05D87617CC}" type="presOf" srcId="{05D7F193-DD53-764E-ADB7-DA9EB15A89C5}" destId="{8749ACDE-9D54-FD47-A1ED-814547CBF345}" srcOrd="0" destOrd="0" presId="urn:microsoft.com/office/officeart/2005/8/layout/vList2"/>
    <dgm:cxn modelId="{029CA7F2-75F9-6849-A481-AB607690E6AD}" srcId="{040C3E00-F2D6-7441-AADC-4ED4A6C5819B}" destId="{8F99D970-DE07-394A-B40E-201B52987D99}" srcOrd="4" destOrd="0" parTransId="{F6585129-87CE-9E47-BE5E-9FB510049BC6}" sibTransId="{8AE17FC4-1A56-5444-9A2B-F902684760EB}"/>
    <dgm:cxn modelId="{BF9BFCA7-9C83-C14B-8176-28FE5B757ED5}" srcId="{040C3E00-F2D6-7441-AADC-4ED4A6C5819B}" destId="{05D7F193-DD53-764E-ADB7-DA9EB15A89C5}" srcOrd="3" destOrd="0" parTransId="{90E408F3-877A-884B-B269-66C9E1F1650B}" sibTransId="{83521DB1-5F10-2A46-95D1-A0E92FC3DC86}"/>
    <dgm:cxn modelId="{24849693-4762-C84F-ACBD-0A79E70C9335}" type="presOf" srcId="{040C3E00-F2D6-7441-AADC-4ED4A6C5819B}" destId="{06557242-9FC5-9D45-BB8D-33F458E74B97}" srcOrd="0" destOrd="0" presId="urn:microsoft.com/office/officeart/2005/8/layout/vList2"/>
    <dgm:cxn modelId="{E6AE144F-F44D-B745-B440-6B9A4979CD4B}" type="presOf" srcId="{0D242423-FE0E-2543-BFFC-4245A940A27D}" destId="{DF70FE3D-2010-734D-BE0A-294C926EE2A8}" srcOrd="0" destOrd="0" presId="urn:microsoft.com/office/officeart/2005/8/layout/vList2"/>
    <dgm:cxn modelId="{C806EA23-8658-9447-A2F0-94A16F721397}" type="presOf" srcId="{5418FC39-0A89-494D-BBF6-535FFE13E858}" destId="{EC36BEC3-D3CF-0449-A718-80AF889ACF6E}" srcOrd="0" destOrd="0" presId="urn:microsoft.com/office/officeart/2005/8/layout/vList2"/>
    <dgm:cxn modelId="{4A69A366-FA6E-F54B-925E-62E54F0E6F81}" srcId="{040C3E00-F2D6-7441-AADC-4ED4A6C5819B}" destId="{2C77277D-DDFA-1F45-8809-81F89C30C031}" srcOrd="1" destOrd="0" parTransId="{67981733-386B-984C-B65B-272A31193D50}" sibTransId="{1A260F9C-A8FB-B64E-A242-3811D0BDA4FB}"/>
    <dgm:cxn modelId="{9B2C7321-E5B8-EC49-9C32-1C3BB7B6D3A9}" type="presParOf" srcId="{06557242-9FC5-9D45-BB8D-33F458E74B97}" destId="{DF70FE3D-2010-734D-BE0A-294C926EE2A8}" srcOrd="0" destOrd="0" presId="urn:microsoft.com/office/officeart/2005/8/layout/vList2"/>
    <dgm:cxn modelId="{577E31C2-059E-D84D-8ED2-A4CCAE11F918}" type="presParOf" srcId="{06557242-9FC5-9D45-BB8D-33F458E74B97}" destId="{CCC6BFCD-C42E-FF4D-A1C7-99895EAC2D1C}" srcOrd="1" destOrd="0" presId="urn:microsoft.com/office/officeart/2005/8/layout/vList2"/>
    <dgm:cxn modelId="{AC6B7830-9A3D-8941-BA5E-7AD023FE059A}" type="presParOf" srcId="{06557242-9FC5-9D45-BB8D-33F458E74B97}" destId="{3568BA8E-23E9-A143-B830-3A254223487B}" srcOrd="2" destOrd="0" presId="urn:microsoft.com/office/officeart/2005/8/layout/vList2"/>
    <dgm:cxn modelId="{1B001EFD-86E7-D348-B95C-B5608CBBFB3D}" type="presParOf" srcId="{06557242-9FC5-9D45-BB8D-33F458E74B97}" destId="{F32ADCCA-B5B1-A644-BFA8-EBAB50AB730B}" srcOrd="3" destOrd="0" presId="urn:microsoft.com/office/officeart/2005/8/layout/vList2"/>
    <dgm:cxn modelId="{673DC297-EAB2-3D4E-B7C2-2AB556D90EC7}" type="presParOf" srcId="{06557242-9FC5-9D45-BB8D-33F458E74B97}" destId="{EC36BEC3-D3CF-0449-A718-80AF889ACF6E}" srcOrd="4" destOrd="0" presId="urn:microsoft.com/office/officeart/2005/8/layout/vList2"/>
    <dgm:cxn modelId="{2CAC3AA5-3DB5-454E-BF10-8C5114AFC261}" type="presParOf" srcId="{06557242-9FC5-9D45-BB8D-33F458E74B97}" destId="{2FAD7D25-06A9-404B-BC34-FCFA9999B23B}" srcOrd="5" destOrd="0" presId="urn:microsoft.com/office/officeart/2005/8/layout/vList2"/>
    <dgm:cxn modelId="{127B0B5C-9FEA-FF4C-B695-E2EFC698582D}" type="presParOf" srcId="{06557242-9FC5-9D45-BB8D-33F458E74B97}" destId="{8749ACDE-9D54-FD47-A1ED-814547CBF345}" srcOrd="6" destOrd="0" presId="urn:microsoft.com/office/officeart/2005/8/layout/vList2"/>
    <dgm:cxn modelId="{D1ADCA45-231F-EB43-9EDE-C2A93AE88C79}" type="presParOf" srcId="{06557242-9FC5-9D45-BB8D-33F458E74B97}" destId="{69B341D4-79F9-8A40-AB2F-08B5F9B31F4E}" srcOrd="7" destOrd="0" presId="urn:microsoft.com/office/officeart/2005/8/layout/vList2"/>
    <dgm:cxn modelId="{0214384C-6035-B345-942F-A15534080F54}" type="presParOf" srcId="{06557242-9FC5-9D45-BB8D-33F458E74B97}" destId="{A26FFEC8-38F7-A740-8048-B84069A072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EC49B-7A93-904A-AB85-349A81A0913A}">
      <dsp:nvSpPr>
        <dsp:cNvPr id="0" name=""/>
        <dsp:cNvSpPr/>
      </dsp:nvSpPr>
      <dsp:spPr>
        <a:xfrm>
          <a:off x="0" y="313460"/>
          <a:ext cx="869246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632" tIns="333248" rIns="674632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0000"/>
              </a:solidFill>
            </a:rPr>
            <a:t>IDEA (Pease &amp; Colton 2014), </a:t>
          </a:r>
          <a:r>
            <a:rPr lang="en-US" sz="2000" kern="1200" smtClean="0">
              <a:solidFill>
                <a:srgbClr val="000000"/>
              </a:solidFill>
            </a:rPr>
            <a:t>ICTVIS (</a:t>
          </a:r>
          <a:r>
            <a:rPr lang="en-US" sz="2000" kern="1200" dirty="0" err="1" smtClean="0">
              <a:solidFill>
                <a:srgbClr val="000000"/>
              </a:solidFill>
            </a:rPr>
            <a:t>Gervas</a:t>
          </a:r>
          <a:r>
            <a:rPr lang="en-US" sz="2000" kern="1200" dirty="0" smtClean="0">
              <a:solidFill>
                <a:srgbClr val="000000"/>
              </a:solidFill>
            </a:rPr>
            <a:t> &amp; Leon 2014)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0" y="313460"/>
        <a:ext cx="8692469" cy="756000"/>
      </dsp:txXfrm>
    </dsp:sp>
    <dsp:sp modelId="{0315F94D-3035-3547-BD21-0A493322EDC2}">
      <dsp:nvSpPr>
        <dsp:cNvPr id="0" name=""/>
        <dsp:cNvSpPr/>
      </dsp:nvSpPr>
      <dsp:spPr>
        <a:xfrm>
          <a:off x="434623" y="77300"/>
          <a:ext cx="6084728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988" tIns="0" rIns="229988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rgbClr val="000000"/>
              </a:solidFill>
            </a:rPr>
            <a:t>Cyclical processes in computational creativity</a:t>
          </a:r>
          <a:endParaRPr lang="en-US" sz="2000" kern="1200">
            <a:solidFill>
              <a:srgbClr val="000000"/>
            </a:solidFill>
          </a:endParaRPr>
        </a:p>
      </dsp:txBody>
      <dsp:txXfrm>
        <a:off x="457680" y="100357"/>
        <a:ext cx="6038614" cy="426206"/>
      </dsp:txXfrm>
    </dsp:sp>
    <dsp:sp modelId="{E2FF18FB-5F52-A243-916B-4DC5D6B127AE}">
      <dsp:nvSpPr>
        <dsp:cNvPr id="0" name=""/>
        <dsp:cNvSpPr/>
      </dsp:nvSpPr>
      <dsp:spPr>
        <a:xfrm>
          <a:off x="0" y="1392020"/>
          <a:ext cx="869246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632" tIns="333248" rIns="674632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solidFill>
                <a:srgbClr val="000000"/>
              </a:solidFill>
            </a:rPr>
            <a:t>Saunders and Gero 2001, Saunders 2012</a:t>
          </a:r>
          <a:endParaRPr lang="en-US" sz="2000" kern="1200">
            <a:solidFill>
              <a:srgbClr val="000000"/>
            </a:solidFill>
          </a:endParaRPr>
        </a:p>
      </dsp:txBody>
      <dsp:txXfrm>
        <a:off x="0" y="1392020"/>
        <a:ext cx="8692469" cy="756000"/>
      </dsp:txXfrm>
    </dsp:sp>
    <dsp:sp modelId="{3E4B9167-2BC8-DD49-AE9F-3B971DA7FF99}">
      <dsp:nvSpPr>
        <dsp:cNvPr id="0" name=""/>
        <dsp:cNvSpPr/>
      </dsp:nvSpPr>
      <dsp:spPr>
        <a:xfrm>
          <a:off x="434623" y="1155860"/>
          <a:ext cx="6084728" cy="472320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988" tIns="0" rIns="229988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rgbClr val="000000"/>
              </a:solidFill>
            </a:rPr>
            <a:t>Social creativity</a:t>
          </a:r>
          <a:endParaRPr lang="en-US" sz="2000" kern="1200">
            <a:solidFill>
              <a:srgbClr val="000000"/>
            </a:solidFill>
          </a:endParaRPr>
        </a:p>
      </dsp:txBody>
      <dsp:txXfrm>
        <a:off x="457680" y="1178917"/>
        <a:ext cx="6038614" cy="426206"/>
      </dsp:txXfrm>
    </dsp:sp>
    <dsp:sp modelId="{CE4E052B-8571-D14C-8837-B72853B11FB3}">
      <dsp:nvSpPr>
        <dsp:cNvPr id="0" name=""/>
        <dsp:cNvSpPr/>
      </dsp:nvSpPr>
      <dsp:spPr>
        <a:xfrm>
          <a:off x="0" y="2470579"/>
          <a:ext cx="869246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632" tIns="333248" rIns="674632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solidFill>
                <a:srgbClr val="000000"/>
              </a:solidFill>
            </a:rPr>
            <a:t>Grace and Maher 2014, Pease et al 2014</a:t>
          </a:r>
          <a:endParaRPr lang="en-US" sz="2000" kern="1200">
            <a:solidFill>
              <a:srgbClr val="000000"/>
            </a:solidFill>
          </a:endParaRPr>
        </a:p>
      </dsp:txBody>
      <dsp:txXfrm>
        <a:off x="0" y="2470579"/>
        <a:ext cx="8692469" cy="756000"/>
      </dsp:txXfrm>
    </dsp:sp>
    <dsp:sp modelId="{19B5791D-CCD4-CF40-ADD1-3FC20470B7AC}">
      <dsp:nvSpPr>
        <dsp:cNvPr id="0" name=""/>
        <dsp:cNvSpPr/>
      </dsp:nvSpPr>
      <dsp:spPr>
        <a:xfrm>
          <a:off x="434623" y="2234419"/>
          <a:ext cx="6084728" cy="472320"/>
        </a:xfrm>
        <a:prstGeom prst="roundRect">
          <a:avLst/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988" tIns="0" rIns="229988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rgbClr val="000000"/>
              </a:solidFill>
            </a:rPr>
            <a:t>Surprise and computational serendipity</a:t>
          </a:r>
          <a:endParaRPr lang="en-US" sz="2000" kern="1200">
            <a:solidFill>
              <a:srgbClr val="000000"/>
            </a:solidFill>
          </a:endParaRPr>
        </a:p>
      </dsp:txBody>
      <dsp:txXfrm>
        <a:off x="457680" y="2257476"/>
        <a:ext cx="6038614" cy="426206"/>
      </dsp:txXfrm>
    </dsp:sp>
    <dsp:sp modelId="{E629E920-7057-7A49-AADB-2FD89520AC59}">
      <dsp:nvSpPr>
        <dsp:cNvPr id="0" name=""/>
        <dsp:cNvSpPr/>
      </dsp:nvSpPr>
      <dsp:spPr>
        <a:xfrm>
          <a:off x="0" y="3549140"/>
          <a:ext cx="869246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511140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632" tIns="333248" rIns="674632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0000"/>
              </a:solidFill>
            </a:rPr>
            <a:t>E.g. Meredith, </a:t>
          </a:r>
          <a:r>
            <a:rPr lang="en-US" sz="2000" kern="1200" dirty="0" err="1" smtClean="0">
              <a:solidFill>
                <a:srgbClr val="000000"/>
              </a:solidFill>
            </a:rPr>
            <a:t>Lemstrom</a:t>
          </a:r>
          <a:r>
            <a:rPr lang="en-US" sz="2000" kern="1200" dirty="0" smtClean="0">
              <a:solidFill>
                <a:srgbClr val="000000"/>
              </a:solidFill>
            </a:rPr>
            <a:t> &amp; Wiggins 2002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0" y="3549140"/>
        <a:ext cx="8692469" cy="756000"/>
      </dsp:txXfrm>
    </dsp:sp>
    <dsp:sp modelId="{92678029-2EC1-6847-AD44-3125CD86FF87}">
      <dsp:nvSpPr>
        <dsp:cNvPr id="0" name=""/>
        <dsp:cNvSpPr/>
      </dsp:nvSpPr>
      <dsp:spPr>
        <a:xfrm>
          <a:off x="434623" y="3312980"/>
          <a:ext cx="6084728" cy="472320"/>
        </a:xfrm>
        <a:prstGeom prst="roundRect">
          <a:avLst/>
        </a:prstGeom>
        <a:gradFill rotWithShape="0">
          <a:gsLst>
            <a:gs pos="0">
              <a:schemeClr val="accent2">
                <a:hueOff val="3511140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40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988" tIns="0" rIns="229988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rgbClr val="000000"/>
              </a:solidFill>
            </a:rPr>
            <a:t>Pattern mining to learn from feedback </a:t>
          </a:r>
          <a:endParaRPr lang="en-US" sz="2000" kern="1200">
            <a:solidFill>
              <a:srgbClr val="000000"/>
            </a:solidFill>
          </a:endParaRPr>
        </a:p>
      </dsp:txBody>
      <dsp:txXfrm>
        <a:off x="457680" y="3336037"/>
        <a:ext cx="6038614" cy="426206"/>
      </dsp:txXfrm>
    </dsp:sp>
    <dsp:sp modelId="{6DA21B6E-5E6F-4A48-9A87-0CA84F30A8D3}">
      <dsp:nvSpPr>
        <dsp:cNvPr id="0" name=""/>
        <dsp:cNvSpPr/>
      </dsp:nvSpPr>
      <dsp:spPr>
        <a:xfrm>
          <a:off x="0" y="4627700"/>
          <a:ext cx="869246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632" tIns="333248" rIns="674632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rgbClr val="000000"/>
              </a:solidFill>
            </a:rPr>
            <a:t>Pask</a:t>
          </a:r>
          <a:r>
            <a:rPr lang="en-US" sz="2000" kern="1200" dirty="0" smtClean="0">
              <a:solidFill>
                <a:srgbClr val="000000"/>
              </a:solidFill>
            </a:rPr>
            <a:t> 1984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0" y="4627700"/>
        <a:ext cx="8692469" cy="756000"/>
      </dsp:txXfrm>
    </dsp:sp>
    <dsp:sp modelId="{C877470D-0D41-7749-AA80-F6FB918165BA}">
      <dsp:nvSpPr>
        <dsp:cNvPr id="0" name=""/>
        <dsp:cNvSpPr/>
      </dsp:nvSpPr>
      <dsp:spPr>
        <a:xfrm>
          <a:off x="434623" y="4391540"/>
          <a:ext cx="6084728" cy="472320"/>
        </a:xfrm>
        <a:prstGeom prst="roundRec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988" tIns="0" rIns="229988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00"/>
              </a:solidFill>
            </a:rPr>
            <a:t>Pask’s</a:t>
          </a:r>
          <a:r>
            <a:rPr lang="en-US" sz="2000" kern="1200" dirty="0" smtClean="0">
              <a:solidFill>
                <a:srgbClr val="000000"/>
              </a:solidFill>
            </a:rPr>
            <a:t> Conversation Theory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457680" y="4414597"/>
        <a:ext cx="6038614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6AD03-49F1-8349-981C-183E8D544576}">
      <dsp:nvSpPr>
        <dsp:cNvPr id="0" name=""/>
        <dsp:cNvSpPr/>
      </dsp:nvSpPr>
      <dsp:spPr>
        <a:xfrm>
          <a:off x="3822153" y="1057606"/>
          <a:ext cx="8126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1269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07420" y="1099105"/>
        <a:ext cx="42164" cy="8441"/>
      </dsp:txXfrm>
    </dsp:sp>
    <dsp:sp modelId="{85F6687F-1738-324C-8D01-D4227E83D09C}">
      <dsp:nvSpPr>
        <dsp:cNvPr id="0" name=""/>
        <dsp:cNvSpPr/>
      </dsp:nvSpPr>
      <dsp:spPr>
        <a:xfrm>
          <a:off x="157435" y="3371"/>
          <a:ext cx="3666517" cy="21999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Authors come with work ready to present, and read a short sample.</a:t>
          </a:r>
          <a:endParaRPr lang="en-US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This work is generally work in progress (and workshopping is meant to help improve it). Importantly, it can be early stage work. </a:t>
          </a:r>
          <a:endParaRPr lang="en-US" sz="1600" kern="1200"/>
        </a:p>
      </dsp:txBody>
      <dsp:txXfrm>
        <a:off x="157435" y="3371"/>
        <a:ext cx="3666517" cy="2199910"/>
      </dsp:txXfrm>
    </dsp:sp>
    <dsp:sp modelId="{200EBB37-6281-F04C-8FBF-FFE0A6D8F683}">
      <dsp:nvSpPr>
        <dsp:cNvPr id="0" name=""/>
        <dsp:cNvSpPr/>
      </dsp:nvSpPr>
      <dsp:spPr>
        <a:xfrm>
          <a:off x="1990694" y="2201481"/>
          <a:ext cx="4613963" cy="812699"/>
        </a:xfrm>
        <a:custGeom>
          <a:avLst/>
          <a:gdLst/>
          <a:ahLst/>
          <a:cxnLst/>
          <a:rect l="0" t="0" r="0" b="0"/>
          <a:pathLst>
            <a:path>
              <a:moveTo>
                <a:pt x="4613963" y="0"/>
              </a:moveTo>
              <a:lnTo>
                <a:pt x="4613963" y="423449"/>
              </a:lnTo>
              <a:lnTo>
                <a:pt x="0" y="423449"/>
              </a:lnTo>
              <a:lnTo>
                <a:pt x="0" y="81269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80416" y="2603610"/>
        <a:ext cx="234519" cy="8441"/>
      </dsp:txXfrm>
    </dsp:sp>
    <dsp:sp modelId="{A8CDFF1B-ADCE-B146-BCA3-365247B1DA5F}">
      <dsp:nvSpPr>
        <dsp:cNvPr id="0" name=""/>
        <dsp:cNvSpPr/>
      </dsp:nvSpPr>
      <dsp:spPr>
        <a:xfrm>
          <a:off x="4667252" y="3371"/>
          <a:ext cx="3874812" cy="21999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sample work is then discussed and constructively critiqued by attendees. </a:t>
          </a:r>
          <a:endParaRPr lang="en-US" sz="20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Presenting authors are not permitted to rebut these comments. 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commentators generally </a:t>
          </a:r>
          <a:r>
            <a:rPr lang="en-US" sz="1400" kern="1200" dirty="0" err="1" smtClean="0"/>
            <a:t>summarise</a:t>
          </a:r>
          <a:r>
            <a:rPr lang="en-US" sz="1400" kern="1200" dirty="0" smtClean="0"/>
            <a:t> the work and say what they have gotten out of it, discuss what did/didn’t work well in the piece.</a:t>
          </a:r>
          <a:endParaRPr lang="en-US" sz="1400" kern="1200" dirty="0"/>
        </a:p>
      </dsp:txBody>
      <dsp:txXfrm>
        <a:off x="4667252" y="3371"/>
        <a:ext cx="3874812" cy="2199910"/>
      </dsp:txXfrm>
    </dsp:sp>
    <dsp:sp modelId="{ABFA4D73-26D4-074B-8506-04165AF56C2F}">
      <dsp:nvSpPr>
        <dsp:cNvPr id="0" name=""/>
        <dsp:cNvSpPr/>
      </dsp:nvSpPr>
      <dsp:spPr>
        <a:xfrm>
          <a:off x="3822153" y="4100815"/>
          <a:ext cx="8126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1269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07420" y="4142315"/>
        <a:ext cx="42164" cy="8441"/>
      </dsp:txXfrm>
    </dsp:sp>
    <dsp:sp modelId="{AEC88B5E-4700-6044-9C1F-6A1400315285}">
      <dsp:nvSpPr>
        <dsp:cNvPr id="0" name=""/>
        <dsp:cNvSpPr/>
      </dsp:nvSpPr>
      <dsp:spPr>
        <a:xfrm>
          <a:off x="157435" y="3046580"/>
          <a:ext cx="3666517" cy="21999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author listens and may take notes; at the end, he or she can then ask questions for clarification.</a:t>
          </a:r>
          <a:endParaRPr lang="en-US" sz="2000" kern="1200" dirty="0"/>
        </a:p>
      </dsp:txBody>
      <dsp:txXfrm>
        <a:off x="157435" y="3046580"/>
        <a:ext cx="3666517" cy="2199910"/>
      </dsp:txXfrm>
    </dsp:sp>
    <dsp:sp modelId="{4966338D-D1EC-494F-9AB4-13CE591A0078}">
      <dsp:nvSpPr>
        <dsp:cNvPr id="0" name=""/>
        <dsp:cNvSpPr/>
      </dsp:nvSpPr>
      <dsp:spPr>
        <a:xfrm>
          <a:off x="4667252" y="3046580"/>
          <a:ext cx="3666517" cy="21999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Finally, at the end of clarifications, the author reflects on what has been said</a:t>
          </a:r>
          <a:endParaRPr lang="en-US" sz="2000" kern="1200" dirty="0"/>
        </a:p>
      </dsp:txBody>
      <dsp:txXfrm>
        <a:off x="4667252" y="3046580"/>
        <a:ext cx="3666517" cy="219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A31BB-0D47-5749-A084-ADF520DAFD71}">
      <dsp:nvSpPr>
        <dsp:cNvPr id="0" name=""/>
        <dsp:cNvSpPr/>
      </dsp:nvSpPr>
      <dsp:spPr>
        <a:xfrm>
          <a:off x="0" y="422920"/>
          <a:ext cx="8229600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FLOW: “I hear the souls of the damned waiting in hell. / I feel a malevolent spectre hovering just behind me / It must be his birthday.”</a:t>
          </a:r>
          <a:endParaRPr lang="en-US" sz="2100" kern="1200"/>
        </a:p>
      </dsp:txBody>
      <dsp:txXfrm>
        <a:off x="40780" y="463700"/>
        <a:ext cx="8148040" cy="753819"/>
      </dsp:txXfrm>
    </dsp:sp>
    <dsp:sp modelId="{16CEC2D9-A4B8-0F49-8A57-C4831B6A437C}">
      <dsp:nvSpPr>
        <dsp:cNvPr id="0" name=""/>
        <dsp:cNvSpPr/>
      </dsp:nvSpPr>
      <dsp:spPr>
        <a:xfrm>
          <a:off x="0" y="1318780"/>
          <a:ext cx="8229600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SYSTEM A: I think the third line detracts from the spooky effect, I don’t see why it’s included.</a:t>
          </a:r>
          <a:endParaRPr lang="en-US" sz="2100" kern="1200" dirty="0"/>
        </a:p>
      </dsp:txBody>
      <dsp:txXfrm>
        <a:off x="40780" y="1359560"/>
        <a:ext cx="8148040" cy="753819"/>
      </dsp:txXfrm>
    </dsp:sp>
    <dsp:sp modelId="{FE2D08BE-4A78-A44C-A924-908EE16BC3E8}">
      <dsp:nvSpPr>
        <dsp:cNvPr id="0" name=""/>
        <dsp:cNvSpPr/>
      </dsp:nvSpPr>
      <dsp:spPr>
        <a:xfrm>
          <a:off x="0" y="2214640"/>
          <a:ext cx="8229600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SYSTEM B: It’s meant to be humourous – in fact it reminds me of the poem you presented yesterday.</a:t>
          </a:r>
          <a:endParaRPr lang="en-US" sz="2100" kern="1200"/>
        </a:p>
      </dsp:txBody>
      <dsp:txXfrm>
        <a:off x="40780" y="2255420"/>
        <a:ext cx="8148040" cy="753819"/>
      </dsp:txXfrm>
    </dsp:sp>
    <dsp:sp modelId="{62E938D4-7F40-EA45-993D-9BFABD4E08ED}">
      <dsp:nvSpPr>
        <dsp:cNvPr id="0" name=""/>
        <dsp:cNvSpPr/>
      </dsp:nvSpPr>
      <dsp:spPr>
        <a:xfrm>
          <a:off x="0" y="3110499"/>
          <a:ext cx="8229600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MODERATOR: Let’s discuss one poem at a time.</a:t>
          </a:r>
          <a:endParaRPr lang="en-US" sz="2100" kern="1200"/>
        </a:p>
      </dsp:txBody>
      <dsp:txXfrm>
        <a:off x="40780" y="3151279"/>
        <a:ext cx="8148040" cy="753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0FE3D-2010-734D-BE0A-294C926EE2A8}">
      <dsp:nvSpPr>
        <dsp:cNvPr id="0" name=""/>
        <dsp:cNvSpPr/>
      </dsp:nvSpPr>
      <dsp:spPr>
        <a:xfrm>
          <a:off x="0" y="830"/>
          <a:ext cx="8229600" cy="10372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FLOW: “Is God willing to prevent evil, but not able? / Then he is not omnipotent / Is he able, but not willing? / Then he is malevolent.”</a:t>
          </a:r>
          <a:endParaRPr lang="en-US" sz="2000" kern="1200"/>
        </a:p>
      </dsp:txBody>
      <dsp:txXfrm>
        <a:off x="50633" y="51463"/>
        <a:ext cx="8128334" cy="935947"/>
      </dsp:txXfrm>
    </dsp:sp>
    <dsp:sp modelId="{3568BA8E-23E9-A143-B830-3A254223487B}">
      <dsp:nvSpPr>
        <dsp:cNvPr id="0" name=""/>
        <dsp:cNvSpPr/>
      </dsp:nvSpPr>
      <dsp:spPr>
        <a:xfrm>
          <a:off x="0" y="1047721"/>
          <a:ext cx="8229600" cy="10372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SYSTEM A: These lines are interesting, but they sound a bit like you’re working from a template, or like you’re quoting from something else.</a:t>
          </a:r>
          <a:endParaRPr lang="en-US" sz="2000" kern="1200"/>
        </a:p>
      </dsp:txBody>
      <dsp:txXfrm>
        <a:off x="50633" y="1098354"/>
        <a:ext cx="8128334" cy="935947"/>
      </dsp:txXfrm>
    </dsp:sp>
    <dsp:sp modelId="{EC36BEC3-D3CF-0449-A718-80AF889ACF6E}">
      <dsp:nvSpPr>
        <dsp:cNvPr id="0" name=""/>
        <dsp:cNvSpPr/>
      </dsp:nvSpPr>
      <dsp:spPr>
        <a:xfrm>
          <a:off x="0" y="2094613"/>
          <a:ext cx="8229600" cy="10372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SYSTEM B: Maybe try an analogy? For example, you mentioned birthdays: you could consider an analogy to the conflicted feelings of someone who knows in advance about her surprise birthday party.</a:t>
          </a:r>
          <a:endParaRPr lang="en-US" sz="2000" kern="1200" dirty="0"/>
        </a:p>
      </dsp:txBody>
      <dsp:txXfrm>
        <a:off x="50633" y="2145246"/>
        <a:ext cx="8128334" cy="935947"/>
      </dsp:txXfrm>
    </dsp:sp>
    <dsp:sp modelId="{8749ACDE-9D54-FD47-A1ED-814547CBF345}">
      <dsp:nvSpPr>
        <dsp:cNvPr id="0" name=""/>
        <dsp:cNvSpPr/>
      </dsp:nvSpPr>
      <dsp:spPr>
        <a:xfrm>
          <a:off x="0" y="3141505"/>
          <a:ext cx="8229600" cy="10372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FLOW: Thank you for your feedback. My only question is, System B, how did you come up with that analogy? It’s quite clever.</a:t>
          </a:r>
          <a:endParaRPr lang="en-US" sz="2000" kern="1200" dirty="0"/>
        </a:p>
      </dsp:txBody>
      <dsp:txXfrm>
        <a:off x="50633" y="3192138"/>
        <a:ext cx="8128334" cy="935947"/>
      </dsp:txXfrm>
    </dsp:sp>
    <dsp:sp modelId="{A26FFEC8-38F7-A740-8048-B84069A07280}">
      <dsp:nvSpPr>
        <dsp:cNvPr id="0" name=""/>
        <dsp:cNvSpPr/>
      </dsp:nvSpPr>
      <dsp:spPr>
        <a:xfrm>
          <a:off x="0" y="4188396"/>
          <a:ext cx="8229600" cy="7351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SYSTEM B: I’ve just emailed you the code.</a:t>
          </a:r>
          <a:endParaRPr lang="en-US" sz="2000" kern="1200" dirty="0"/>
        </a:p>
      </dsp:txBody>
      <dsp:txXfrm>
        <a:off x="35889" y="4224285"/>
        <a:ext cx="8157822" cy="663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0A51E-B559-3948-B027-60E1E661EB59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75B83-4300-9C43-9A3C-6A7ACF2F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2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particular challenge in AI is the computational</a:t>
            </a:r>
          </a:p>
          <a:p>
            <a:r>
              <a:rPr lang="en-US" dirty="0" err="1" smtClean="0"/>
              <a:t>modelling</a:t>
            </a:r>
            <a:r>
              <a:rPr lang="en-US" dirty="0" smtClean="0"/>
              <a:t> and simulation of creativity. Feedback</a:t>
            </a:r>
          </a:p>
          <a:p>
            <a:r>
              <a:rPr lang="en-US" dirty="0" smtClean="0"/>
              <a:t>and learning from experience are key aspects of the</a:t>
            </a:r>
          </a:p>
          <a:p>
            <a:r>
              <a:rPr lang="en-US" dirty="0" smtClean="0"/>
              <a:t>creative process. Here we investigate how we could</a:t>
            </a:r>
          </a:p>
          <a:p>
            <a:r>
              <a:rPr lang="en-US" dirty="0" smtClean="0"/>
              <a:t>implement feedback in creative systems using a social</a:t>
            </a:r>
          </a:p>
          <a:p>
            <a:r>
              <a:rPr lang="en-US" dirty="0" smtClean="0"/>
              <a:t>model. From the field of creative writing we</a:t>
            </a:r>
          </a:p>
          <a:p>
            <a:r>
              <a:rPr lang="en-US" dirty="0" smtClean="0"/>
              <a:t>borrow the concept of a Writers Workshop as a</a:t>
            </a:r>
          </a:p>
          <a:p>
            <a:r>
              <a:rPr lang="en-US" dirty="0" smtClean="0"/>
              <a:t>model for learning through feedback. The Writers</a:t>
            </a:r>
          </a:p>
          <a:p>
            <a:r>
              <a:rPr lang="en-US" dirty="0" smtClean="0"/>
              <a:t>Workshop encourages examination, discussion</a:t>
            </a:r>
          </a:p>
          <a:p>
            <a:r>
              <a:rPr lang="en-US" dirty="0" smtClean="0"/>
              <a:t>and debates of a piece of creative work using a prescribed</a:t>
            </a:r>
          </a:p>
          <a:p>
            <a:r>
              <a:rPr lang="en-US" dirty="0" smtClean="0"/>
              <a:t>format of activities. We propose a computational</a:t>
            </a:r>
          </a:p>
          <a:p>
            <a:r>
              <a:rPr lang="en-US" dirty="0" smtClean="0"/>
              <a:t>model of the Writers Workshop as a roadmap</a:t>
            </a:r>
          </a:p>
          <a:p>
            <a:r>
              <a:rPr lang="en-US" dirty="0" smtClean="0"/>
              <a:t>for incorporation of feedback in artificial creativity</a:t>
            </a:r>
          </a:p>
          <a:p>
            <a:r>
              <a:rPr lang="en-US" dirty="0" smtClean="0"/>
              <a:t>systems. We argue that the Writers Workshop</a:t>
            </a:r>
          </a:p>
          <a:p>
            <a:r>
              <a:rPr lang="en-US" dirty="0" smtClean="0"/>
              <a:t>setting describes the anatomy of the creative process.</a:t>
            </a:r>
          </a:p>
          <a:p>
            <a:r>
              <a:rPr lang="en-US" dirty="0" smtClean="0"/>
              <a:t>We support our claim with a case study that</a:t>
            </a:r>
          </a:p>
          <a:p>
            <a:r>
              <a:rPr lang="en-US" dirty="0" smtClean="0"/>
              <a:t>describes how to implement the Writers Workshop</a:t>
            </a:r>
          </a:p>
          <a:p>
            <a:r>
              <a:rPr lang="en-US" dirty="0" smtClean="0"/>
              <a:t>model in a computational creativity system. We</a:t>
            </a:r>
          </a:p>
          <a:p>
            <a:r>
              <a:rPr lang="en-US" dirty="0" smtClean="0"/>
              <a:t>present this work using patterns other people can</a:t>
            </a:r>
          </a:p>
          <a:p>
            <a:r>
              <a:rPr lang="en-US" dirty="0" smtClean="0"/>
              <a:t>follow to implement similar designs in their own</a:t>
            </a:r>
          </a:p>
          <a:p>
            <a:r>
              <a:rPr lang="en-US" dirty="0" smtClean="0"/>
              <a:t>systems. We conclude by discussing the broader</a:t>
            </a:r>
          </a:p>
          <a:p>
            <a:r>
              <a:rPr lang="en-US" dirty="0" smtClean="0"/>
              <a:t>relevance of this model to other aspects of AI.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85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support our claim with a case study that</a:t>
            </a:r>
          </a:p>
          <a:p>
            <a:r>
              <a:rPr lang="en-US" dirty="0" smtClean="0"/>
              <a:t>describes how to implement the Writers Workshop</a:t>
            </a:r>
          </a:p>
          <a:p>
            <a:r>
              <a:rPr lang="en-US" dirty="0" smtClean="0"/>
              <a:t>model in a computational creativity system. We</a:t>
            </a:r>
          </a:p>
          <a:p>
            <a:r>
              <a:rPr lang="en-US" dirty="0" smtClean="0"/>
              <a:t>present this work using patterns other people can</a:t>
            </a:r>
          </a:p>
          <a:p>
            <a:r>
              <a:rPr lang="en-US" dirty="0" smtClean="0"/>
              <a:t>follow to implement similar designs in their own</a:t>
            </a:r>
          </a:p>
          <a:p>
            <a:r>
              <a:rPr lang="en-US" dirty="0" smtClean="0"/>
              <a:t>systems.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3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shows a paper prototype showing how one of</a:t>
            </a:r>
          </a:p>
          <a:p>
            <a:r>
              <a:rPr lang="en-US" dirty="0" smtClean="0"/>
              <a:t>the “patterns of serendipity” that were collected by Van </a:t>
            </a:r>
            <a:r>
              <a:rPr lang="en-US" dirty="0" err="1" smtClean="0"/>
              <a:t>Andel</a:t>
            </a:r>
            <a:endParaRPr lang="en-US" dirty="0" smtClean="0"/>
          </a:p>
          <a:p>
            <a:r>
              <a:rPr lang="en-US" dirty="0" smtClean="0"/>
              <a:t>(1994) might be </a:t>
            </a:r>
            <a:r>
              <a:rPr lang="en-US" dirty="0" err="1" smtClean="0"/>
              <a:t>modelled</a:t>
            </a:r>
            <a:r>
              <a:rPr lang="en-US" dirty="0" smtClean="0"/>
              <a:t> in a workshop-like dialogue</a:t>
            </a:r>
          </a:p>
          <a:p>
            <a:r>
              <a:rPr lang="en-US" dirty="0" smtClean="0"/>
              <a:t>sequence. The patterns also help identify opportunities for</a:t>
            </a:r>
          </a:p>
          <a:p>
            <a:r>
              <a:rPr lang="en-US" dirty="0" smtClean="0"/>
              <a:t>serendipity at several key steps in the workshop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3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shows a paper prototype showing how one of</a:t>
            </a:r>
          </a:p>
          <a:p>
            <a:r>
              <a:rPr lang="en-US" dirty="0" smtClean="0"/>
              <a:t>the “patterns of serendipity” that were collected by Van </a:t>
            </a:r>
            <a:r>
              <a:rPr lang="en-US" dirty="0" err="1" smtClean="0"/>
              <a:t>Andel</a:t>
            </a:r>
            <a:endParaRPr lang="en-US" dirty="0" smtClean="0"/>
          </a:p>
          <a:p>
            <a:r>
              <a:rPr lang="en-US" dirty="0" smtClean="0"/>
              <a:t>(1994) might be </a:t>
            </a:r>
            <a:r>
              <a:rPr lang="en-US" dirty="0" err="1" smtClean="0"/>
              <a:t>modelled</a:t>
            </a:r>
            <a:r>
              <a:rPr lang="en-US" dirty="0" smtClean="0"/>
              <a:t> in a workshop-like dialogue</a:t>
            </a:r>
          </a:p>
          <a:p>
            <a:r>
              <a:rPr lang="en-US" dirty="0" smtClean="0"/>
              <a:t>sequence. The patterns also help identify opportunities for</a:t>
            </a:r>
          </a:p>
          <a:p>
            <a:r>
              <a:rPr lang="en-US" dirty="0" smtClean="0"/>
              <a:t>serendipity at several key steps in the workshop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shows a paper prototype showing how one of</a:t>
            </a:r>
          </a:p>
          <a:p>
            <a:r>
              <a:rPr lang="en-US" dirty="0" smtClean="0"/>
              <a:t>the “patterns of serendipity” that were collected by Van </a:t>
            </a:r>
            <a:r>
              <a:rPr lang="en-US" dirty="0" err="1" smtClean="0"/>
              <a:t>Andel</a:t>
            </a:r>
            <a:endParaRPr lang="en-US" dirty="0" smtClean="0"/>
          </a:p>
          <a:p>
            <a:r>
              <a:rPr lang="en-US" dirty="0" smtClean="0"/>
              <a:t>(1994) might be </a:t>
            </a:r>
            <a:r>
              <a:rPr lang="en-US" dirty="0" err="1" smtClean="0"/>
              <a:t>modelled</a:t>
            </a:r>
            <a:r>
              <a:rPr lang="en-US" dirty="0" smtClean="0"/>
              <a:t> in a workshop-like dialogue</a:t>
            </a:r>
          </a:p>
          <a:p>
            <a:r>
              <a:rPr lang="en-US" dirty="0" smtClean="0"/>
              <a:t>sequence. The patterns also help identify opportunities for</a:t>
            </a:r>
          </a:p>
          <a:p>
            <a:r>
              <a:rPr lang="en-US" dirty="0" smtClean="0"/>
              <a:t>serendipity at several key steps in the workshop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3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conclude by discussing the broader</a:t>
            </a:r>
          </a:p>
          <a:p>
            <a:r>
              <a:rPr lang="en-US" dirty="0" smtClean="0"/>
              <a:t>relevance of this model to other aspects of 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Rather than presenting a created </a:t>
            </a:r>
            <a:r>
              <a:rPr lang="en-US" dirty="0" err="1" smtClean="0"/>
              <a:t>artefact</a:t>
            </a:r>
            <a:r>
              <a:rPr lang="en-US" dirty="0" smtClean="0"/>
              <a:t> only, activities in the workshop can be aspects of the creative process itself. Indeed, the model we present here is less concerned with after-the-fact assessment than it is with dealing with the formative feedback that is a necessary support for creative work.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propose a computational</a:t>
            </a:r>
          </a:p>
          <a:p>
            <a:r>
              <a:rPr lang="en-US" dirty="0" smtClean="0"/>
              <a:t>model of the Writers Workshop as a roadmap</a:t>
            </a:r>
          </a:p>
          <a:p>
            <a:r>
              <a:rPr lang="en-US" dirty="0" smtClean="0"/>
              <a:t>for incorporation of feedback in artificial creativity</a:t>
            </a:r>
          </a:p>
          <a:p>
            <a:r>
              <a:rPr lang="en-US" dirty="0" smtClean="0"/>
              <a:t>systems. We argue that the Writers Workshop</a:t>
            </a:r>
          </a:p>
          <a:p>
            <a:r>
              <a:rPr lang="en-US" dirty="0" smtClean="0"/>
              <a:t>setting describes the anatomy of the creative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3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Even if, perhaps and especially because, “cross-talk” about</a:t>
            </a:r>
          </a:p>
          <a:p>
            <a:pPr marL="0" indent="0">
              <a:buNone/>
            </a:pPr>
            <a:r>
              <a:rPr lang="en-US" sz="1200" dirty="0" smtClean="0"/>
              <a:t>different poems bends the rules, the dialogue could prompt</a:t>
            </a:r>
          </a:p>
          <a:p>
            <a:pPr marL="0" indent="0">
              <a:buNone/>
            </a:pPr>
            <a:r>
              <a:rPr lang="en-US" sz="1200" dirty="0" smtClean="0"/>
              <a:t>a range of reflections and reactions. System A may object</a:t>
            </a:r>
          </a:p>
          <a:p>
            <a:pPr marL="0" indent="0">
              <a:buNone/>
            </a:pPr>
            <a:r>
              <a:rPr lang="en-US" sz="1200" dirty="0" smtClean="0"/>
              <a:t>that it had a fair point that has not been given sufficient attention,</a:t>
            </a:r>
          </a:p>
          <a:p>
            <a:pPr marL="0" indent="0">
              <a:buNone/>
            </a:pPr>
            <a:r>
              <a:rPr lang="en-US" sz="1200" dirty="0" smtClean="0"/>
              <a:t>while System B may wonder how to communicate</a:t>
            </a:r>
          </a:p>
          <a:p>
            <a:pPr marL="0" indent="0">
              <a:buNone/>
            </a:pPr>
            <a:r>
              <a:rPr lang="en-US" sz="1200" dirty="0" smtClean="0"/>
              <a:t>the idea it came up with without making reference to another</a:t>
            </a:r>
          </a:p>
          <a:p>
            <a:pPr marL="0" indent="0">
              <a:buNone/>
            </a:pPr>
            <a:r>
              <a:rPr lang="en-US" sz="1200" dirty="0" smtClean="0"/>
              <a:t>poem.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Here’s how the discussion given as example in Section</a:t>
            </a:r>
          </a:p>
          <a:p>
            <a:pPr marL="0" indent="0">
              <a:buNone/>
            </a:pPr>
            <a:r>
              <a:rPr lang="en-US" sz="1200" dirty="0" smtClean="0"/>
              <a:t>2 might continue, if the systems go on to examine the</a:t>
            </a:r>
          </a:p>
          <a:p>
            <a:pPr marL="0" indent="0">
              <a:buNone/>
            </a:pPr>
            <a:r>
              <a:rPr lang="en-US" sz="1200" dirty="0" smtClean="0"/>
              <a:t>next few lines of the poem.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Here’s how the discussion given as example in Section</a:t>
            </a:r>
          </a:p>
          <a:p>
            <a:pPr marL="0" indent="0">
              <a:buNone/>
            </a:pPr>
            <a:r>
              <a:rPr lang="en-US" sz="1200" dirty="0" smtClean="0"/>
              <a:t>2 might continue, if the systems go on to examine the</a:t>
            </a:r>
          </a:p>
          <a:p>
            <a:pPr marL="0" indent="0">
              <a:buNone/>
            </a:pPr>
            <a:r>
              <a:rPr lang="en-US" sz="1200" dirty="0" smtClean="0"/>
              <a:t>next few lines of the poem.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6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5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2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6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feedback in creative systems: A workshop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362" y="3886200"/>
            <a:ext cx="673335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Joseph </a:t>
            </a:r>
            <a:r>
              <a:rPr lang="en-US" dirty="0" err="1" smtClean="0">
                <a:solidFill>
                  <a:schemeClr val="tx2"/>
                </a:solidFill>
              </a:rPr>
              <a:t>Corneli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rgbClr val="4F6228"/>
                </a:solidFill>
              </a:rPr>
              <a:t>Anna Jordanous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Goldsmiths College, University of London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University of Kent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4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Writers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7638"/>
            <a:ext cx="8575675" cy="5202237"/>
          </a:xfrm>
        </p:spPr>
        <p:txBody>
          <a:bodyPr>
            <a:noAutofit/>
          </a:bodyPr>
          <a:lstStyle/>
          <a:p>
            <a:r>
              <a:rPr lang="en-US" dirty="0" smtClean="0"/>
              <a:t>Learning involves engaging with the unknown, unfamiliar, or unexpected and </a:t>
            </a:r>
            <a:r>
              <a:rPr lang="en-US" dirty="0" err="1" smtClean="0"/>
              <a:t>synthesising</a:t>
            </a:r>
            <a:r>
              <a:rPr lang="en-US" dirty="0" smtClean="0"/>
              <a:t> new understanding (</a:t>
            </a:r>
            <a:r>
              <a:rPr lang="en-US" dirty="0" err="1" smtClean="0"/>
              <a:t>Deleuze</a:t>
            </a:r>
            <a:r>
              <a:rPr lang="en-US" dirty="0" smtClean="0"/>
              <a:t>, 2004 [1968]). </a:t>
            </a:r>
          </a:p>
          <a:p>
            <a:r>
              <a:rPr lang="en-US" dirty="0" smtClean="0"/>
              <a:t>In WW, learning can develop in surprising ways. </a:t>
            </a:r>
          </a:p>
          <a:p>
            <a:r>
              <a:rPr lang="en-US" dirty="0" smtClean="0"/>
              <a:t>One way to evaluate the idea of a Writers Workshop is to ask whether it can support learning that is in some sense serendipitous</a:t>
            </a:r>
          </a:p>
          <a:p>
            <a:pPr lvl="1"/>
            <a:r>
              <a:rPr lang="en-US" dirty="0" smtClean="0"/>
              <a:t>Can WW support discovery/creative invention that we couldn’t plan for or orchestrate another way?</a:t>
            </a:r>
          </a:p>
          <a:p>
            <a:pPr lvl="1"/>
            <a:r>
              <a:rPr lang="en-US" dirty="0" smtClean="0"/>
              <a:t>Apply patterns of serendipity (Van </a:t>
            </a:r>
            <a:r>
              <a:rPr lang="en-US" dirty="0" err="1" smtClean="0"/>
              <a:t>Andel</a:t>
            </a:r>
            <a:r>
              <a:rPr lang="en-US" dirty="0" smtClean="0"/>
              <a:t>, 1994)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4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e.g. “Successful Error” pattern of serendipity (Van </a:t>
            </a:r>
            <a:r>
              <a:rPr lang="en-US" dirty="0" err="1" smtClean="0"/>
              <a:t>Andel</a:t>
            </a:r>
            <a:r>
              <a:rPr lang="en-US" dirty="0" smtClean="0"/>
              <a:t>, 1994)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t="-3642" b="-3642"/>
          <a:stretch>
            <a:fillRect/>
          </a:stretch>
        </p:blipFill>
        <p:spPr>
          <a:xfrm>
            <a:off x="345350" y="2332037"/>
            <a:ext cx="8229600" cy="4525963"/>
          </a:xfrm>
        </p:spPr>
      </p:pic>
      <p:sp>
        <p:nvSpPr>
          <p:cNvPr id="7" name="TextBox 6"/>
          <p:cNvSpPr txBox="1"/>
          <p:nvPr/>
        </p:nvSpPr>
        <p:spPr>
          <a:xfrm>
            <a:off x="296898" y="1501040"/>
            <a:ext cx="85935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/>
              <a:t>(Successful Error pattern: When something doesn’t work in its intended context, but works in another unanticipated context)</a:t>
            </a:r>
          </a:p>
        </p:txBody>
      </p:sp>
    </p:spTree>
    <p:extLst>
      <p:ext uri="{BB962C8B-B14F-4D97-AF65-F5344CB8AC3E}">
        <p14:creationId xmlns:p14="http://schemas.microsoft.com/office/powerpoint/2010/main" val="339786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patterns of serendipity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lvl="2" indent="0" algn="r">
              <a:buNone/>
            </a:pPr>
            <a:r>
              <a:rPr lang="en-US" dirty="0" smtClean="0"/>
              <a:t>See paper for fuller evaluation</a:t>
            </a:r>
          </a:p>
          <a:p>
            <a:r>
              <a:rPr lang="en-US" dirty="0" smtClean="0"/>
              <a:t>Serendipity Pattern: </a:t>
            </a:r>
            <a:r>
              <a:rPr lang="en-US" b="1" dirty="0" smtClean="0"/>
              <a:t>Outsider</a:t>
            </a:r>
          </a:p>
          <a:p>
            <a:pPr lvl="1"/>
            <a:r>
              <a:rPr lang="en-US" dirty="0" smtClean="0"/>
              <a:t>e.g. When someone ‘outside’ the creative team can come up with sensible ideas or useful suggestions</a:t>
            </a:r>
          </a:p>
          <a:p>
            <a:r>
              <a:rPr lang="en-US" dirty="0" smtClean="0"/>
              <a:t>Serendipity Pattern: </a:t>
            </a:r>
            <a:r>
              <a:rPr lang="en-US" b="1" dirty="0" smtClean="0"/>
              <a:t>Side effect</a:t>
            </a:r>
          </a:p>
          <a:p>
            <a:pPr lvl="1"/>
            <a:r>
              <a:rPr lang="en-US" dirty="0" smtClean="0"/>
              <a:t>e.g. triggering revisions to the creative work (or creative process) because of feedback</a:t>
            </a:r>
          </a:p>
          <a:p>
            <a:r>
              <a:rPr lang="en-US" dirty="0" smtClean="0"/>
              <a:t>Serendipity Pattern: </a:t>
            </a:r>
            <a:r>
              <a:rPr lang="en-US" b="1" dirty="0" smtClean="0"/>
              <a:t>Wrong hypothesis</a:t>
            </a:r>
          </a:p>
          <a:p>
            <a:pPr lvl="1"/>
            <a:r>
              <a:rPr lang="en-US" dirty="0" smtClean="0"/>
              <a:t>e.g. An author may not fully understand a critic’s feedback, but clarifies using follow-up questions</a:t>
            </a:r>
          </a:p>
        </p:txBody>
      </p:sp>
    </p:spTree>
    <p:extLst>
      <p:ext uri="{BB962C8B-B14F-4D97-AF65-F5344CB8AC3E}">
        <p14:creationId xmlns:p14="http://schemas.microsoft.com/office/powerpoint/2010/main" val="201992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work to implement the Writers Workshop model with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695" cy="5257800"/>
          </a:xfrm>
        </p:spPr>
        <p:txBody>
          <a:bodyPr>
            <a:noAutofit/>
          </a:bodyPr>
          <a:lstStyle/>
          <a:p>
            <a:pPr marL="425450" lvl="2" indent="-342900"/>
            <a:r>
              <a:rPr lang="en-US" dirty="0" smtClean="0"/>
              <a:t>Systems should have at least a basic awareness of the workshop protocol, with work to share, and prepared to give constructive feedback to other systems. </a:t>
            </a:r>
          </a:p>
          <a:p>
            <a:pPr marL="425450" lvl="2" indent="-342900"/>
            <a:r>
              <a:rPr lang="en-US" dirty="0" smtClean="0"/>
              <a:t>The workshop itself needs to be prepared, with a suitable communication platform and a moderator (global flowchart?)</a:t>
            </a:r>
          </a:p>
          <a:p>
            <a:pPr marL="425450" lvl="2" indent="-342900"/>
            <a:r>
              <a:rPr lang="en-US" dirty="0" smtClean="0"/>
              <a:t>A controlled vocabulary for communications and interaction would be a worthwhile pursuit, perhaps based on ontologies.</a:t>
            </a:r>
          </a:p>
          <a:p>
            <a:pPr marL="425450" lvl="2" indent="-342900"/>
            <a:r>
              <a:rPr lang="en-US" dirty="0" smtClean="0"/>
              <a:t>In order to get the most value out of the experience, systems (and their wranglers) should have questions to investigate.</a:t>
            </a:r>
          </a:p>
          <a:p>
            <a:pPr marL="425450" lvl="2" indent="-342900"/>
            <a:r>
              <a:rPr lang="en-US" dirty="0" smtClean="0"/>
              <a:t>As discussed above, prior experience is important at each step. </a:t>
            </a:r>
          </a:p>
          <a:p>
            <a:pPr marL="882650" lvl="3" indent="-342900"/>
            <a:r>
              <a:rPr lang="en-US" sz="1800" dirty="0" smtClean="0"/>
              <a:t>Various issues on </a:t>
            </a:r>
            <a:r>
              <a:rPr lang="en-US" sz="1800" dirty="0" err="1" smtClean="0"/>
              <a:t>modelling</a:t>
            </a:r>
            <a:r>
              <a:rPr lang="en-US" sz="1800" dirty="0" smtClean="0"/>
              <a:t> motivations and learning from experience.</a:t>
            </a:r>
          </a:p>
          <a:p>
            <a:pPr marL="425450" lvl="2" indent="-342900"/>
            <a:r>
              <a:rPr lang="en-US" dirty="0" smtClean="0"/>
              <a:t>Systems should be prepared to give feedback, and to carry out evaluations of the helpfulness (or not) of feedback</a:t>
            </a:r>
          </a:p>
        </p:txBody>
      </p:sp>
    </p:spTree>
    <p:extLst>
      <p:ext uri="{BB962C8B-B14F-4D97-AF65-F5344CB8AC3E}">
        <p14:creationId xmlns:p14="http://schemas.microsoft.com/office/powerpoint/2010/main" val="183868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60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Computational models of learning from feedback are seen as fundamental.</a:t>
            </a:r>
          </a:p>
          <a:p>
            <a:r>
              <a:rPr lang="en-US" dirty="0" smtClean="0"/>
              <a:t>Writers workshop = general and computationally feasible model for using feedback in AI, particularly creative systems</a:t>
            </a:r>
          </a:p>
          <a:p>
            <a:r>
              <a:rPr lang="en-US" dirty="0" smtClean="0"/>
              <a:t>Preliminary work shows that this roadmap model can be functionally implemented</a:t>
            </a:r>
          </a:p>
          <a:p>
            <a:r>
              <a:rPr lang="en-US" dirty="0" smtClean="0"/>
              <a:t>Parting thought:</a:t>
            </a:r>
          </a:p>
          <a:p>
            <a:pPr lvl="1"/>
            <a:r>
              <a:rPr lang="en-US" dirty="0" smtClean="0"/>
              <a:t>How about using an Writers Workshop agent-based system to ‘peer’-review systems?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2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2175"/>
          </a:xfrm>
        </p:spPr>
        <p:txBody>
          <a:bodyPr>
            <a:noAutofit/>
          </a:bodyPr>
          <a:lstStyle/>
          <a:p>
            <a:r>
              <a:rPr lang="en-US" dirty="0" smtClean="0"/>
              <a:t>One challenge in AI: the computational </a:t>
            </a:r>
            <a:r>
              <a:rPr lang="en-US" dirty="0" err="1" smtClean="0"/>
              <a:t>modelling</a:t>
            </a:r>
            <a:r>
              <a:rPr lang="en-US" dirty="0" smtClean="0"/>
              <a:t> and simulation of creativity. </a:t>
            </a:r>
          </a:p>
          <a:p>
            <a:r>
              <a:rPr lang="en-US" b="1" dirty="0" smtClean="0"/>
              <a:t>Feedback</a:t>
            </a:r>
            <a:r>
              <a:rPr lang="en-US" b="1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learning from experience </a:t>
            </a:r>
            <a:r>
              <a:rPr lang="en-US" dirty="0" smtClean="0"/>
              <a:t>are key aspects of the creative process. </a:t>
            </a:r>
          </a:p>
          <a:p>
            <a:r>
              <a:rPr lang="en-US" dirty="0" smtClean="0"/>
              <a:t>Here we investigate how we could implement feedback in creative systems using a social model: the Writers Workshop </a:t>
            </a:r>
          </a:p>
          <a:p>
            <a:r>
              <a:rPr lang="en-US" dirty="0" smtClean="0"/>
              <a:t>We propose Writers Workshops as a roadmap for incorporating feedback in creative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3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Feedback in computation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935203"/>
              </p:ext>
            </p:extLst>
          </p:nvPr>
        </p:nvGraphicFramePr>
        <p:xfrm>
          <a:off x="230919" y="1206500"/>
          <a:ext cx="8692469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097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>
            <a:noAutofit/>
          </a:bodyPr>
          <a:lstStyle/>
          <a:p>
            <a:r>
              <a:rPr lang="en-US" dirty="0" smtClean="0"/>
              <a:t>From the field of creative writing we borrow the concept of a Writers Workshop as a model for learning through feedback. </a:t>
            </a:r>
          </a:p>
          <a:p>
            <a:r>
              <a:rPr lang="en-US" dirty="0" smtClean="0"/>
              <a:t>The Writers Workshop encourages</a:t>
            </a:r>
          </a:p>
          <a:p>
            <a:pPr lvl="1"/>
            <a:r>
              <a:rPr lang="en-US" dirty="0" smtClean="0"/>
              <a:t>Examination</a:t>
            </a:r>
          </a:p>
          <a:p>
            <a:pPr lvl="1"/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Debates of a piece of creative work </a:t>
            </a:r>
          </a:p>
          <a:p>
            <a:r>
              <a:rPr lang="en-US" dirty="0" smtClean="0"/>
              <a:t>using a prescribed format of activities</a:t>
            </a:r>
          </a:p>
          <a:p>
            <a:r>
              <a:rPr lang="en-US" i="1" dirty="0" smtClean="0"/>
              <a:t>We could adapt this as a computational model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330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Writers Workshop format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64043"/>
              </p:ext>
            </p:extLst>
          </p:nvPr>
        </p:nvGraphicFramePr>
        <p:xfrm>
          <a:off x="317500" y="1306513"/>
          <a:ext cx="8699500" cy="524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365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Writers Workshop as a computational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steps in the workshop can be distilled into the following phases, each of which could be </a:t>
            </a:r>
            <a:r>
              <a:rPr lang="en-US" sz="2400" dirty="0" err="1" smtClean="0"/>
              <a:t>realised</a:t>
            </a:r>
            <a:r>
              <a:rPr lang="en-US" sz="2400" dirty="0" smtClean="0"/>
              <a:t> as a separate computational step in an agent-based model: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&lt;INSERT SLIDE WITH WORKSHOP MODEL HERE FROM ICCC TALK&gt;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50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Example: “On Being Malevolent” </a:t>
            </a:r>
            <a:br>
              <a:rPr lang="en-US" sz="3600" dirty="0" smtClean="0"/>
            </a:br>
            <a:r>
              <a:rPr lang="en-US" sz="3600" dirty="0" smtClean="0"/>
              <a:t>[Flow system, Colton &amp; </a:t>
            </a:r>
            <a:r>
              <a:rPr lang="en-US" sz="3600" dirty="0" err="1" smtClean="0"/>
              <a:t>Charnley</a:t>
            </a:r>
            <a:r>
              <a:rPr lang="en-US" sz="3600" dirty="0" smtClean="0"/>
              <a:t> 2014]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21569"/>
              </p:ext>
            </p:extLst>
          </p:nvPr>
        </p:nvGraphicFramePr>
        <p:xfrm>
          <a:off x="425450" y="1536701"/>
          <a:ext cx="82296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61125" y="1415534"/>
            <a:ext cx="240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Hypothetical dialogue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8500" y="5413097"/>
            <a:ext cx="844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Even if, perhaps and especially because, “cross-talk” about different poems bends the rules, the dialogue could prompt a range of reflections and reactions. </a:t>
            </a:r>
          </a:p>
          <a:p>
            <a:r>
              <a:rPr lang="en-US" dirty="0" smtClean="0"/>
              <a:t>System A may object that it had a fair point that has not been given sufficient attention, while System B may wonder how to communicate the idea it came up with without making reference to another poem.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691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Example: “On Being Malevolent” </a:t>
            </a:r>
            <a:br>
              <a:rPr lang="en-US" sz="3600" dirty="0" smtClean="0"/>
            </a:br>
            <a:r>
              <a:rPr lang="en-US" sz="3600" dirty="0" smtClean="0"/>
              <a:t>[Flow system, Colton &amp; </a:t>
            </a:r>
            <a:r>
              <a:rPr lang="en-US" sz="3600" dirty="0" err="1" smtClean="0"/>
              <a:t>Charnley</a:t>
            </a:r>
            <a:r>
              <a:rPr lang="en-US" sz="3600" dirty="0" smtClean="0"/>
              <a:t> 2014]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067998"/>
              </p:ext>
            </p:extLst>
          </p:nvPr>
        </p:nvGraphicFramePr>
        <p:xfrm>
          <a:off x="473075" y="1727200"/>
          <a:ext cx="8229600" cy="492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61125" y="1415534"/>
            <a:ext cx="240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Hypothetical dialogue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4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Case Study: Flowcharts and Feedback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&lt;Joe??&gt;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3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1742</Words>
  <Application>Microsoft Macintosh PowerPoint</Application>
  <PresentationFormat>On-screen Show (4:3)</PresentationFormat>
  <Paragraphs>166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Implementing feedback in creative systems: A workshop approach</vt:lpstr>
      <vt:lpstr>Introduction</vt:lpstr>
      <vt:lpstr>Background: Feedback in computation</vt:lpstr>
      <vt:lpstr>Writers Workshop</vt:lpstr>
      <vt:lpstr>Writers Workshop format</vt:lpstr>
      <vt:lpstr>Writers Workshop as a computational model</vt:lpstr>
      <vt:lpstr>Example: “On Being Malevolent”  [Flow system, Colton &amp; Charnley 2014]</vt:lpstr>
      <vt:lpstr>Example: “On Being Malevolent”  [Flow system, Colton &amp; Charnley 2014]</vt:lpstr>
      <vt:lpstr>Case Study: Flowcharts and Feedback</vt:lpstr>
      <vt:lpstr>Evaluation of Writers Workshop</vt:lpstr>
      <vt:lpstr>e.g. “Successful Error” pattern of serendipity (Van Andel, 1994)</vt:lpstr>
      <vt:lpstr>Other patterns of serendipity</vt:lpstr>
      <vt:lpstr>Further work to implement the Writers Workshop model with systems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feedback in creative systems: A workshop approach</dc:title>
  <dc:creator>A.K.Jordanous</dc:creator>
  <cp:lastModifiedBy>A.K.Jordanous</cp:lastModifiedBy>
  <cp:revision>30</cp:revision>
  <dcterms:created xsi:type="dcterms:W3CDTF">2015-07-22T14:04:15Z</dcterms:created>
  <dcterms:modified xsi:type="dcterms:W3CDTF">2015-07-22T15:26:17Z</dcterms:modified>
</cp:coreProperties>
</file>