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5" r:id="rId8"/>
    <p:sldId id="262" r:id="rId9"/>
    <p:sldId id="268" r:id="rId10"/>
    <p:sldId id="263" r:id="rId11"/>
    <p:sldId id="264" r:id="rId12"/>
    <p:sldId id="269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63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87A0E-EEAB-7B4F-B429-A2B0574B2A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0BFCC-2376-444B-9D5C-C7B0255C0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6F71D-D597-9044-9835-301D1AE5B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0985-66C3-1246-B0F3-45EE10F6E1B6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9DCDD-4BD3-C74C-8779-889FF56AA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EA03C-2435-6547-958A-1BC092FB4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7954C-487A-7540-A798-7D755BB17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8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F06FE-2DA8-B84C-A7E3-BA911C203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8DB891-C88C-8241-B5D1-933E52F05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8B9F8-59DF-174B-AE5D-0B0D5CC8B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0985-66C3-1246-B0F3-45EE10F6E1B6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CC1FB-1CAA-0B47-B21F-CAAA4EE54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DDC6F-FF93-3741-B863-65CF361CB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7954C-487A-7540-A798-7D755BB17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878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0D419E-7B4D-004E-A8B1-A0ED9137AF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D63731-FE4B-B641-977E-CAD570211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EDC72-96AD-5A42-8745-1FA240E90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0985-66C3-1246-B0F3-45EE10F6E1B6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739DA-F968-2242-BC74-45BE50493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4FD6E-8720-474B-ABE7-654BB2F97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7954C-487A-7540-A798-7D755BB17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67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8DB3B-0786-6B41-89B1-59D174169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C4D1C-0EBC-774C-A1D7-4FBCBC8BF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D8E82-FCAC-7E47-8734-BCDCA51D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0985-66C3-1246-B0F3-45EE10F6E1B6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C4D1C-2EE6-514B-85D2-7B2AF87DC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D4D0D-3850-3D4F-8EC3-96C02D81B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7954C-487A-7540-A798-7D755BB17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8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5B501-922A-FB47-AFB4-ED9B4782D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B340E-36F9-0746-A738-E31C6EADF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DF9A0-FD79-1340-8455-4CA2451A9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0985-66C3-1246-B0F3-45EE10F6E1B6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0483A-BACE-0245-9C3C-781122CFC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3E2EA-2175-754A-B1BD-D49EFFD42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7954C-487A-7540-A798-7D755BB17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818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51F2E-87D6-2F41-9151-747515F23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90D56-BB56-B149-A5A9-6263EFDFDD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D98BA2-CBEC-2F47-A303-484EB1A21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1EB5B-A0DF-0546-8A35-1041689E5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0985-66C3-1246-B0F3-45EE10F6E1B6}" type="datetimeFigureOut">
              <a:rPr lang="en-US" smtClean="0"/>
              <a:t>3/7/23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8D3E6-4D28-0A49-B333-41ABAEA1A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A32D6C-F599-F544-9E6F-3D51CD1E0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7954C-487A-7540-A798-7D755BB17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6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51D3F-2BDA-8E42-90E3-1D339D72B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3E9A5-7D07-7D4C-89C2-D6CBB6E23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0D58D9-8114-2646-8AE8-3159C0A7E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1FBD30-AAB1-2140-8209-3FEB7C905E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52BE71-D9F3-5243-8F6D-291F447240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ABE9DA-72A7-F145-B143-28CFC300F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0985-66C3-1246-B0F3-45EE10F6E1B6}" type="datetimeFigureOut">
              <a:rPr lang="en-US" smtClean="0"/>
              <a:t>3/7/23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F4CF71-56BB-C24E-94BA-ABB383725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FF3FE7-5626-3A4E-80F2-60EBA7D17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7954C-487A-7540-A798-7D755BB17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98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8B649-304E-2844-A19B-62C662D83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F48312-D8B9-1545-B1A5-77CA2F1FF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0985-66C3-1246-B0F3-45EE10F6E1B6}" type="datetimeFigureOut">
              <a:rPr lang="en-US" smtClean="0"/>
              <a:t>3/7/23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99B0C2-5545-6448-98D4-EDED172BB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6DE6E7-2B3F-B04D-85AD-B73EFD697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7954C-487A-7540-A798-7D755BB17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93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0305D1-F9AB-AB4F-A7AC-9A9714413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0985-66C3-1246-B0F3-45EE10F6E1B6}" type="datetimeFigureOut">
              <a:rPr lang="en-US" smtClean="0"/>
              <a:t>3/7/23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A91463-1236-904E-8391-E206B5EBC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BF749E-63F0-1A46-80D3-42BE7A0E5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7954C-487A-7540-A798-7D755BB17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687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DE634-6257-414D-8C33-BDE3E2033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7E7E4-8DAD-6F4E-ADB9-1FB93B99F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4FED52-FC21-1D48-B39F-F104297E74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01F684-7380-0546-992A-6F8463646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0985-66C3-1246-B0F3-45EE10F6E1B6}" type="datetimeFigureOut">
              <a:rPr lang="en-US" smtClean="0"/>
              <a:t>3/7/23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4D6DAF-2EC0-EC47-84AA-6B6128711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C4FD6-D93C-FD43-8D3F-95D425AC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7954C-487A-7540-A798-7D755BB17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1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DD383-BB53-534B-80E5-5A40F5765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2354A6-D177-614B-8B77-D45655A687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748837-9988-1D40-9117-E73BF8D13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EAAE9-67E9-6743-8A02-12EF1CDFC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0985-66C3-1246-B0F3-45EE10F6E1B6}" type="datetimeFigureOut">
              <a:rPr lang="en-US" smtClean="0"/>
              <a:t>3/7/23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1AE3F0-CC96-6846-80B1-F5DB2BA8C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B6E04-30BA-CE45-9672-6F8D51E0E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7954C-487A-7540-A798-7D755BB17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335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7B86BA-16BF-8140-9FB3-D1B7FC119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7B8C5-F109-EB43-B322-76092BF49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45F4A-1031-4E43-9AC3-CBA1A9B616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A0985-66C3-1246-B0F3-45EE10F6E1B6}" type="datetimeFigureOut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C8080-56CE-D14C-BBA3-494F2144C2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D91F8-3323-CA43-A48A-C4B7C8D6EC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7954C-487A-7540-A798-7D755BB17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959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yvista.readthedocs.io/" TargetMode="External"/><Relationship Id="rId2" Type="http://schemas.openxmlformats.org/officeDocument/2006/relationships/hyperlink" Target="http://github.com/holtzmanjon/pyvist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stropy.org/en/stable/nddata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25C93-8248-8941-8487-51F80E35FA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pyvista</a:t>
            </a:r>
            <a:r>
              <a:rPr lang="en-US" dirty="0"/>
              <a:t> : a data reduction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0799EB-68DC-B945-9E8D-BFFB9ED70B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Jon Holtzman</a:t>
            </a:r>
          </a:p>
        </p:txBody>
      </p:sp>
    </p:spTree>
    <p:extLst>
      <p:ext uri="{BB962C8B-B14F-4D97-AF65-F5344CB8AC3E}">
        <p14:creationId xmlns:p14="http://schemas.microsoft.com/office/powerpoint/2010/main" val="497419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F2E1E-85AF-7E49-9940-EA0007946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Spectroscopic data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81E6F-BAEF-E141-BA2C-D753910B1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</a:t>
            </a:r>
            <a:r>
              <a:rPr lang="en-US" dirty="0" err="1"/>
              <a:t>pyvista</a:t>
            </a:r>
            <a:r>
              <a:rPr lang="en-US" dirty="0"/>
              <a:t> Tracer object</a:t>
            </a:r>
          </a:p>
          <a:p>
            <a:pPr lvl="1"/>
            <a:r>
              <a:rPr lang="en-US" dirty="0"/>
              <a:t>Used to determine the location of a point source in the slit as a function of wavelength</a:t>
            </a:r>
          </a:p>
          <a:p>
            <a:pPr lvl="1"/>
            <a:r>
              <a:rPr lang="en-US" dirty="0"/>
              <a:t>Used to extract spectra </a:t>
            </a:r>
          </a:p>
          <a:p>
            <a:pPr lvl="2"/>
            <a:r>
              <a:rPr lang="en-US" dirty="0"/>
              <a:t>1D extraction</a:t>
            </a:r>
          </a:p>
          <a:p>
            <a:pPr lvl="2"/>
            <a:r>
              <a:rPr lang="en-US" dirty="0"/>
              <a:t>2D extraction</a:t>
            </a:r>
          </a:p>
          <a:p>
            <a:pPr lvl="1"/>
            <a:r>
              <a:rPr lang="en-US" dirty="0"/>
              <a:t>Supports multiple windows on chip</a:t>
            </a:r>
          </a:p>
          <a:p>
            <a:pPr lvl="1"/>
            <a:r>
              <a:rPr lang="en-US" dirty="0"/>
              <a:t>Saves trace location and image cross-section</a:t>
            </a:r>
          </a:p>
          <a:p>
            <a:pPr lvl="2"/>
            <a:r>
              <a:rPr lang="en-US" dirty="0"/>
              <a:t>Transfer to other frames by cross-correlation of  cross-section</a:t>
            </a:r>
          </a:p>
          <a:p>
            <a:r>
              <a:rPr lang="en-US" dirty="0"/>
              <a:t>The </a:t>
            </a:r>
            <a:r>
              <a:rPr lang="en-US" dirty="0" err="1"/>
              <a:t>pyvista</a:t>
            </a:r>
            <a:r>
              <a:rPr lang="en-US" dirty="0"/>
              <a:t> </a:t>
            </a:r>
            <a:r>
              <a:rPr lang="en-US" dirty="0" err="1"/>
              <a:t>Wavecal</a:t>
            </a:r>
            <a:r>
              <a:rPr lang="en-US" dirty="0"/>
              <a:t> object</a:t>
            </a:r>
          </a:p>
          <a:p>
            <a:pPr lvl="1"/>
            <a:r>
              <a:rPr lang="en-US" dirty="0"/>
              <a:t>Used to determine and apply wavelength calibration</a:t>
            </a:r>
          </a:p>
          <a:p>
            <a:pPr lvl="1"/>
            <a:r>
              <a:rPr lang="en-US" dirty="0"/>
              <a:t>Supports </a:t>
            </a:r>
          </a:p>
          <a:p>
            <a:pPr lvl="2"/>
            <a:r>
              <a:rPr lang="en-US" dirty="0"/>
              <a:t>1D wavelength calibration</a:t>
            </a:r>
          </a:p>
          <a:p>
            <a:pPr lvl="2"/>
            <a:r>
              <a:rPr lang="en-US" dirty="0"/>
              <a:t>2D wavelength calibration</a:t>
            </a:r>
          </a:p>
          <a:p>
            <a:pPr lvl="2"/>
            <a:r>
              <a:rPr lang="en-US" dirty="0"/>
              <a:t>Multi-order wavelength calibration</a:t>
            </a:r>
          </a:p>
          <a:p>
            <a:pPr lvl="2"/>
            <a:r>
              <a:rPr lang="en-US" dirty="0"/>
              <a:t>Multiple windows on chip</a:t>
            </a:r>
          </a:p>
          <a:p>
            <a:pPr lvl="1"/>
            <a:r>
              <a:rPr lang="en-US" dirty="0"/>
              <a:t>Saves spectrum, wavelength solution, and lines used</a:t>
            </a:r>
          </a:p>
          <a:p>
            <a:pPr lvl="2"/>
            <a:r>
              <a:rPr lang="en-US" dirty="0"/>
              <a:t>Transfer to other frames by cross-correlation of wavelength calibration spectra	</a:t>
            </a:r>
          </a:p>
        </p:txBody>
      </p:sp>
    </p:spTree>
    <p:extLst>
      <p:ext uri="{BB962C8B-B14F-4D97-AF65-F5344CB8AC3E}">
        <p14:creationId xmlns:p14="http://schemas.microsoft.com/office/powerpoint/2010/main" val="1665052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37128-F45A-0042-83D4-4645D2BB9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Scripted data reduction: the reduce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4BFBF-5C0A-484C-9EB5-AF4E2DD91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Performs all reduction steps given input configuration file</a:t>
            </a:r>
          </a:p>
          <a:p>
            <a:pPr lvl="1"/>
            <a:r>
              <a:rPr lang="en-US" dirty="0"/>
              <a:t>Creates calibration frames</a:t>
            </a:r>
          </a:p>
          <a:p>
            <a:pPr lvl="1"/>
            <a:r>
              <a:rPr lang="en-US" dirty="0"/>
              <a:t>Applies calibration to data frames</a:t>
            </a:r>
          </a:p>
          <a:p>
            <a:r>
              <a:rPr lang="en-US" dirty="0"/>
              <a:t>Allows for multiple blocks, e.g., for different instruments</a:t>
            </a:r>
          </a:p>
          <a:p>
            <a:r>
              <a:rPr lang="en-US" dirty="0"/>
              <a:t>Allows for image display and interaction if desired, or batch mode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98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35FEA-7CD1-794B-BCBA-448A4EB36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1E94D-5267-5746-B60B-DD92D4538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17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CDD0F-A7AC-3D4D-9544-63578EE46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 and implementation :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15D1-0759-5842-8263-2F28E0748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Reduction</a:t>
            </a:r>
          </a:p>
          <a:p>
            <a:pPr lvl="1"/>
            <a:r>
              <a:rPr lang="en-US" dirty="0" err="1"/>
              <a:t>Overscan</a:t>
            </a:r>
            <a:r>
              <a:rPr lang="en-US" dirty="0"/>
              <a:t> subtraction options</a:t>
            </a:r>
          </a:p>
          <a:p>
            <a:pPr lvl="1"/>
            <a:r>
              <a:rPr lang="en-US" dirty="0"/>
              <a:t>Web output</a:t>
            </a:r>
          </a:p>
          <a:p>
            <a:r>
              <a:rPr lang="en-US" dirty="0"/>
              <a:t>Spectra</a:t>
            </a:r>
          </a:p>
          <a:p>
            <a:pPr lvl="1"/>
            <a:r>
              <a:rPr lang="en-US" dirty="0"/>
              <a:t>Flux calibration / echelle order combination</a:t>
            </a:r>
          </a:p>
          <a:p>
            <a:pPr lvl="1"/>
            <a:r>
              <a:rPr lang="en-US" dirty="0"/>
              <a:t>Sky subtraction</a:t>
            </a:r>
          </a:p>
          <a:p>
            <a:pPr lvl="1"/>
            <a:r>
              <a:rPr lang="en-US" dirty="0"/>
              <a:t>Optimal extraction</a:t>
            </a:r>
          </a:p>
          <a:p>
            <a:pPr lvl="1"/>
            <a:r>
              <a:rPr lang="en-US" dirty="0"/>
              <a:t>Spectral rectification, including differential refraction</a:t>
            </a:r>
          </a:p>
          <a:p>
            <a:pPr lvl="1"/>
            <a:r>
              <a:rPr lang="en-US" dirty="0"/>
              <a:t>Telluric absorption correction</a:t>
            </a:r>
          </a:p>
          <a:p>
            <a:pPr lvl="1"/>
            <a:r>
              <a:rPr lang="en-US" dirty="0"/>
              <a:t>Wavelength/flexure correction using </a:t>
            </a:r>
            <a:r>
              <a:rPr lang="en-US" dirty="0" err="1"/>
              <a:t>tellurics</a:t>
            </a:r>
            <a:r>
              <a:rPr lang="en-US" dirty="0"/>
              <a:t> (absorption or emission)</a:t>
            </a:r>
          </a:p>
          <a:p>
            <a:r>
              <a:rPr lang="en-US" dirty="0"/>
              <a:t>Imaging</a:t>
            </a:r>
          </a:p>
          <a:p>
            <a:pPr lvl="1"/>
            <a:r>
              <a:rPr lang="en-US" dirty="0"/>
              <a:t>Image rectification?</a:t>
            </a:r>
          </a:p>
          <a:p>
            <a:pPr lvl="1"/>
            <a:r>
              <a:rPr lang="en-US" dirty="0"/>
              <a:t>Image astrometry</a:t>
            </a:r>
          </a:p>
          <a:p>
            <a:pPr lvl="1"/>
            <a:r>
              <a:rPr lang="en-US" dirty="0"/>
              <a:t>IR dither combination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106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D6730-3CBA-6140-B920-EE6D59867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 and implementation: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C89BC-EDEA-954F-A542-3220FE592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Photometry	</a:t>
            </a:r>
          </a:p>
          <a:p>
            <a:pPr lvl="1"/>
            <a:r>
              <a:rPr lang="en-US" dirty="0"/>
              <a:t>Ensemble photometry</a:t>
            </a:r>
          </a:p>
          <a:p>
            <a:pPr lvl="1"/>
            <a:r>
              <a:rPr lang="en-US" dirty="0"/>
              <a:t>Multi-frame PSF photometry</a:t>
            </a:r>
          </a:p>
          <a:p>
            <a:pPr lvl="1"/>
            <a:r>
              <a:rPr lang="en-US" dirty="0"/>
              <a:t>Surface photometry</a:t>
            </a:r>
          </a:p>
          <a:p>
            <a:r>
              <a:rPr lang="en-US" dirty="0"/>
              <a:t>Spectra</a:t>
            </a:r>
          </a:p>
          <a:p>
            <a:pPr lvl="1"/>
            <a:r>
              <a:rPr lang="en-US" dirty="0"/>
              <a:t>Line profile fitting</a:t>
            </a:r>
          </a:p>
          <a:p>
            <a:pPr lvl="1"/>
            <a:r>
              <a:rPr lang="en-US" dirty="0"/>
              <a:t>Radial velocities</a:t>
            </a:r>
          </a:p>
          <a:p>
            <a:pPr lvl="1"/>
            <a:r>
              <a:rPr lang="en-US" dirty="0"/>
              <a:t>Stellar parameter determination?</a:t>
            </a:r>
          </a:p>
        </p:txBody>
      </p:sp>
    </p:spTree>
    <p:extLst>
      <p:ext uri="{BB962C8B-B14F-4D97-AF65-F5344CB8AC3E}">
        <p14:creationId xmlns:p14="http://schemas.microsoft.com/office/powerpoint/2010/main" val="1327336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8988F-335A-E946-8F1D-72CA0BB3A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data reduction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C0B86-24B3-1A45-A12A-3574B7A13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CCDs came online in a widespread fashion in the 80s, leading to a need for astronomical image processing</a:t>
            </a:r>
          </a:p>
          <a:p>
            <a:r>
              <a:rPr lang="en-US" dirty="0"/>
              <a:t>Various packages were developed, e.g. IRAF, MIDAS, STARLINK, XVISTA, FIGARO, and probably many others</a:t>
            </a:r>
          </a:p>
          <a:p>
            <a:r>
              <a:rPr lang="en-US" dirty="0"/>
              <a:t>IRAF became a de facto standard in the US</a:t>
            </a:r>
          </a:p>
          <a:p>
            <a:pPr lvl="1"/>
            <a:r>
              <a:rPr lang="en-US" dirty="0"/>
              <a:t>IRAF development was formally supported at NOAO</a:t>
            </a:r>
          </a:p>
          <a:p>
            <a:pPr lvl="1"/>
            <a:r>
              <a:rPr lang="en-US" dirty="0"/>
              <a:t>Many new instruments with specific needs developed IRAF add-on packages, e.g., STSDAS, MOSAIC, etc.</a:t>
            </a:r>
          </a:p>
          <a:p>
            <a:r>
              <a:rPr lang="en-US" dirty="0"/>
              <a:t>Different packages have different philosophies, e.g., disk vs memory based, </a:t>
            </a:r>
            <a:r>
              <a:rPr lang="en-US" dirty="0" err="1"/>
              <a:t>primatives</a:t>
            </a:r>
            <a:r>
              <a:rPr lang="en-US" dirty="0"/>
              <a:t> vs well-developed canned routines, etc.</a:t>
            </a:r>
          </a:p>
          <a:p>
            <a:r>
              <a:rPr lang="en-US" dirty="0"/>
              <a:t>IDL developed as a significant platform, originally by astronomers</a:t>
            </a:r>
          </a:p>
          <a:p>
            <a:r>
              <a:rPr lang="en-US" dirty="0"/>
              <a:t>Computers have continued to evolve</a:t>
            </a:r>
          </a:p>
          <a:p>
            <a:pPr lvl="1"/>
            <a:r>
              <a:rPr lang="en-US" dirty="0"/>
              <a:t>Support for IRAF by </a:t>
            </a:r>
            <a:r>
              <a:rPr lang="en-US" dirty="0" err="1"/>
              <a:t>STScI</a:t>
            </a:r>
            <a:r>
              <a:rPr lang="en-US" dirty="0"/>
              <a:t> has been discontinued</a:t>
            </a:r>
          </a:p>
          <a:p>
            <a:r>
              <a:rPr lang="en-US" dirty="0"/>
              <a:t>Modern instruments often consider software as an integral component</a:t>
            </a:r>
          </a:p>
          <a:p>
            <a:r>
              <a:rPr lang="en-US" dirty="0"/>
              <a:t>Python is the current wave of software</a:t>
            </a:r>
          </a:p>
          <a:p>
            <a:pPr lvl="1"/>
            <a:r>
              <a:rPr lang="en-US" dirty="0" err="1"/>
              <a:t>Astropy</a:t>
            </a:r>
            <a:r>
              <a:rPr lang="en-US" dirty="0"/>
              <a:t> consortium is leading development of many routines</a:t>
            </a:r>
          </a:p>
          <a:p>
            <a:r>
              <a:rPr lang="en-US" dirty="0"/>
              <a:t>Software is still not generally supported financially</a:t>
            </a:r>
          </a:p>
          <a:p>
            <a:r>
              <a:rPr lang="en-US" dirty="0"/>
              <a:t>APO DAWG : needs and findings</a:t>
            </a:r>
          </a:p>
        </p:txBody>
      </p:sp>
    </p:spTree>
    <p:extLst>
      <p:ext uri="{BB962C8B-B14F-4D97-AF65-F5344CB8AC3E}">
        <p14:creationId xmlns:p14="http://schemas.microsoft.com/office/powerpoint/2010/main" val="2777962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DE90F-4CE3-FD4A-8CE0-F121B9682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pyvista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8EA7C-D596-BF44-A8C0-78D1E33BF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Goals: </a:t>
            </a:r>
          </a:p>
          <a:p>
            <a:pPr lvl="1"/>
            <a:r>
              <a:rPr lang="en-US" dirty="0"/>
              <a:t>flexible tool that can be used for quick look and basic data reduction across multiple instruments</a:t>
            </a:r>
          </a:p>
          <a:p>
            <a:pPr lvl="1"/>
            <a:r>
              <a:rPr lang="en-US" dirty="0"/>
              <a:t>Scriptable reduction but also pedagogical: encourage users to look at data</a:t>
            </a:r>
          </a:p>
          <a:p>
            <a:pPr lvl="1"/>
            <a:r>
              <a:rPr lang="en-US" dirty="0"/>
              <a:t>Fully python</a:t>
            </a:r>
          </a:p>
          <a:p>
            <a:pPr lvl="1"/>
            <a:r>
              <a:rPr lang="en-US" dirty="0"/>
              <a:t>Take advantage of </a:t>
            </a:r>
            <a:r>
              <a:rPr lang="en-US" dirty="0" err="1"/>
              <a:t>astropy</a:t>
            </a:r>
            <a:r>
              <a:rPr lang="en-US" dirty="0"/>
              <a:t> when it seems reasonable to do so</a:t>
            </a:r>
          </a:p>
          <a:p>
            <a:pPr lvl="1"/>
            <a:r>
              <a:rPr lang="en-US" dirty="0"/>
              <a:t>Hosted on </a:t>
            </a:r>
            <a:r>
              <a:rPr lang="en-US" dirty="0" err="1">
                <a:hlinkClick r:id="rId2"/>
              </a:rPr>
              <a:t>github</a:t>
            </a:r>
            <a:r>
              <a:rPr lang="en-US" dirty="0"/>
              <a:t>, allow cloning and forking</a:t>
            </a:r>
          </a:p>
          <a:p>
            <a:pPr lvl="1"/>
            <a:r>
              <a:rPr lang="en-US" dirty="0"/>
              <a:t>Documentation on </a:t>
            </a:r>
            <a:r>
              <a:rPr lang="en-US" dirty="0" err="1">
                <a:hlinkClick r:id="rId3"/>
              </a:rPr>
              <a:t>readthedocs</a:t>
            </a:r>
            <a:endParaRPr lang="en-US" dirty="0"/>
          </a:p>
          <a:p>
            <a:r>
              <a:rPr lang="en-US" dirty="0"/>
              <a:t>Status</a:t>
            </a:r>
          </a:p>
          <a:p>
            <a:pPr lvl="1"/>
            <a:r>
              <a:rPr lang="en-US" dirty="0"/>
              <a:t>Very much still in development! Looking for help to refine and implement methodology</a:t>
            </a:r>
          </a:p>
          <a:p>
            <a:pPr lvl="1"/>
            <a:r>
              <a:rPr lang="en-US" dirty="0"/>
              <a:t>Modules	</a:t>
            </a:r>
          </a:p>
          <a:p>
            <a:pPr lvl="2"/>
            <a:r>
              <a:rPr lang="en-US" dirty="0"/>
              <a:t>tv : a display tool with some built-in features, and enabling interaction with driving program</a:t>
            </a:r>
          </a:p>
          <a:p>
            <a:pPr lvl="2"/>
            <a:r>
              <a:rPr lang="en-US" dirty="0" err="1"/>
              <a:t>imred</a:t>
            </a:r>
            <a:r>
              <a:rPr lang="en-US" dirty="0"/>
              <a:t> : routines for basic image reduction</a:t>
            </a:r>
          </a:p>
          <a:p>
            <a:pPr lvl="2"/>
            <a:r>
              <a:rPr lang="en-US" dirty="0"/>
              <a:t>spectra : routines for basic spectral reduction</a:t>
            </a:r>
          </a:p>
          <a:p>
            <a:pPr lvl="2"/>
            <a:r>
              <a:rPr lang="en-US" dirty="0"/>
              <a:t>reduce : routine for reduction of a full observing run</a:t>
            </a:r>
          </a:p>
          <a:p>
            <a:pPr lvl="2"/>
            <a:r>
              <a:rPr lang="en-US" dirty="0"/>
              <a:t>image : some primitives for image analysis</a:t>
            </a:r>
          </a:p>
          <a:p>
            <a:pPr lvl="2"/>
            <a:r>
              <a:rPr lang="en-US" dirty="0"/>
              <a:t>stars : front-end routines for stellar photometry</a:t>
            </a:r>
          </a:p>
          <a:p>
            <a:pPr lvl="2"/>
            <a:r>
              <a:rPr lang="en-US" dirty="0" err="1"/>
              <a:t>skycalc</a:t>
            </a:r>
            <a:r>
              <a:rPr lang="en-US" dirty="0"/>
              <a:t> : front-end routines for observation planning</a:t>
            </a:r>
          </a:p>
          <a:p>
            <a:pPr lvl="2"/>
            <a:r>
              <a:rPr lang="en-US" dirty="0"/>
              <a:t>simulate : routines for image simulation</a:t>
            </a:r>
          </a:p>
          <a:p>
            <a:r>
              <a:rPr lang="en-US" dirty="0"/>
              <a:t>The name </a:t>
            </a:r>
            <a:r>
              <a:rPr lang="en-US" dirty="0" err="1"/>
              <a:t>pyvista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999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692E9-AA82-084F-BB7F-CA9A2C967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Astropy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NDData</a:t>
            </a:r>
            <a:r>
              <a:rPr lang="en-US" dirty="0"/>
              <a:t> and </a:t>
            </a:r>
            <a:r>
              <a:rPr lang="en-US" dirty="0" err="1"/>
              <a:t>pyvista</a:t>
            </a:r>
            <a:r>
              <a:rPr lang="en-US" dirty="0"/>
              <a:t> Data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3E3A5-93C0-4641-850A-F52974D51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frames have data, uncertainty, and mask attributes</a:t>
            </a:r>
          </a:p>
          <a:p>
            <a:pPr marL="0" indent="0">
              <a:buNone/>
            </a:pPr>
            <a:r>
              <a:rPr lang="en-US" dirty="0"/>
              <a:t>     a=Data(…)</a:t>
            </a:r>
          </a:p>
          <a:p>
            <a:pPr marL="0" indent="0">
              <a:buNone/>
            </a:pPr>
            <a:r>
              <a:rPr lang="en-US" dirty="0"/>
              <a:t>     can populate: </a:t>
            </a:r>
            <a:r>
              <a:rPr lang="en-US" dirty="0" err="1"/>
              <a:t>a.data</a:t>
            </a:r>
            <a:r>
              <a:rPr lang="en-US" dirty="0"/>
              <a:t>, </a:t>
            </a:r>
            <a:r>
              <a:rPr lang="en-US" dirty="0" err="1"/>
              <a:t>a.uncertainty</a:t>
            </a:r>
            <a:r>
              <a:rPr lang="en-US" dirty="0"/>
              <a:t>, </a:t>
            </a:r>
            <a:r>
              <a:rPr lang="en-US" dirty="0" err="1"/>
              <a:t>a.mask</a:t>
            </a:r>
            <a:endParaRPr lang="en-US" dirty="0"/>
          </a:p>
          <a:p>
            <a:r>
              <a:rPr lang="en-US" dirty="0"/>
              <a:t>Convenient for </a:t>
            </a:r>
            <a:r>
              <a:rPr lang="en-US" dirty="0" err="1"/>
              <a:t>quicklook</a:t>
            </a:r>
            <a:r>
              <a:rPr lang="en-US" dirty="0"/>
              <a:t> S/N</a:t>
            </a:r>
          </a:p>
        </p:txBody>
      </p:sp>
    </p:spTree>
    <p:extLst>
      <p:ext uri="{BB962C8B-B14F-4D97-AF65-F5344CB8AC3E}">
        <p14:creationId xmlns:p14="http://schemas.microsoft.com/office/powerpoint/2010/main" val="2574147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6803D-4037-A741-BEA5-70245A8A2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pyvista</a:t>
            </a:r>
            <a:r>
              <a:rPr lang="en-US" dirty="0"/>
              <a:t> TV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22E58-9002-3A4F-815E-51182473A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Basic display tool</a:t>
            </a:r>
          </a:p>
          <a:p>
            <a:r>
              <a:rPr lang="en-US" dirty="0"/>
              <a:t>Asynchronous input</a:t>
            </a:r>
          </a:p>
          <a:p>
            <a:pPr lvl="1"/>
            <a:r>
              <a:rPr lang="en-US" dirty="0"/>
              <a:t>Allows zooming, panning,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Pixel readout</a:t>
            </a:r>
          </a:p>
          <a:p>
            <a:pPr lvl="1"/>
            <a:r>
              <a:rPr lang="en-US" dirty="0"/>
              <a:t>Image cross-sections</a:t>
            </a:r>
          </a:p>
          <a:p>
            <a:pPr lvl="1"/>
            <a:r>
              <a:rPr lang="en-US" dirty="0"/>
              <a:t>Rolling image buffer</a:t>
            </a:r>
          </a:p>
          <a:p>
            <a:r>
              <a:rPr lang="en-US" dirty="0"/>
              <a:t>Image statistics near cursor : </a:t>
            </a:r>
            <a:r>
              <a:rPr lang="en-US" dirty="0" err="1"/>
              <a:t>imexam</a:t>
            </a:r>
            <a:r>
              <a:rPr lang="en-US" dirty="0"/>
              <a:t>() method</a:t>
            </a:r>
          </a:p>
          <a:p>
            <a:r>
              <a:rPr lang="en-US" dirty="0"/>
              <a:t>Allows patch display (boxes and circles) on images</a:t>
            </a:r>
          </a:p>
          <a:p>
            <a:r>
              <a:rPr lang="en-US" dirty="0"/>
              <a:t>Blocking input routines:</a:t>
            </a:r>
          </a:p>
          <a:p>
            <a:pPr lvl="1"/>
            <a:r>
              <a:rPr lang="en-US" dirty="0"/>
              <a:t>Return location of key stroke and key hit</a:t>
            </a:r>
          </a:p>
        </p:txBody>
      </p:sp>
    </p:spTree>
    <p:extLst>
      <p:ext uri="{BB962C8B-B14F-4D97-AF65-F5344CB8AC3E}">
        <p14:creationId xmlns:p14="http://schemas.microsoft.com/office/powerpoint/2010/main" val="1309177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44325-66D1-8E44-ACD2-184246D69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pyvista</a:t>
            </a:r>
            <a:r>
              <a:rPr lang="en-US" dirty="0"/>
              <a:t> Reducer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F7585-0108-9D42-9C93-36616E492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Basic class to read objects, create calibration frames, do basic reduction	</a:t>
            </a:r>
          </a:p>
          <a:p>
            <a:pPr lvl="1"/>
            <a:r>
              <a:rPr lang="en-US" dirty="0" err="1"/>
              <a:t>Overscan</a:t>
            </a:r>
            <a:r>
              <a:rPr lang="en-US" dirty="0"/>
              <a:t> subtraction, bias subtraction, dark subtraction, flat fielding</a:t>
            </a:r>
          </a:p>
          <a:p>
            <a:r>
              <a:rPr lang="en-US" dirty="0"/>
              <a:t>Similar to </a:t>
            </a:r>
            <a:r>
              <a:rPr lang="en-US" dirty="0" err="1"/>
              <a:t>ccdproc</a:t>
            </a:r>
            <a:endParaRPr lang="en-US" dirty="0"/>
          </a:p>
          <a:p>
            <a:r>
              <a:rPr lang="en-US" dirty="0"/>
              <a:t>Allows for convenient image file name access through name templates</a:t>
            </a:r>
          </a:p>
          <a:p>
            <a:pPr lvl="1"/>
            <a:r>
              <a:rPr lang="en-US" dirty="0"/>
              <a:t>Refer to images by sequence number</a:t>
            </a:r>
          </a:p>
          <a:p>
            <a:r>
              <a:rPr lang="en-US" dirty="0"/>
              <a:t>Reduction configuration per instrument in configuration file</a:t>
            </a:r>
          </a:p>
          <a:p>
            <a:r>
              <a:rPr lang="en-US" dirty="0"/>
              <a:t>Allow for calibration directory to use default calibration products for quick look</a:t>
            </a:r>
          </a:p>
          <a:p>
            <a:r>
              <a:rPr lang="en-US" dirty="0"/>
              <a:t>Supports multiple files per exposures (e.g., DIS)</a:t>
            </a:r>
          </a:p>
        </p:txBody>
      </p:sp>
    </p:spTree>
    <p:extLst>
      <p:ext uri="{BB962C8B-B14F-4D97-AF65-F5344CB8AC3E}">
        <p14:creationId xmlns:p14="http://schemas.microsoft.com/office/powerpoint/2010/main" val="761298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38C63-5C57-684F-9D5C-871AAFCD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configuration file: DIS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1288E-D077-7E40-9E75-FD8F41A9E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---  YAML file format</a:t>
            </a:r>
          </a:p>
          <a:p>
            <a:pPr marL="0" indent="0">
              <a:buNone/>
            </a:pPr>
            <a:r>
              <a:rPr lang="en-US" dirty="0"/>
              <a:t>channels : ['</a:t>
            </a:r>
            <a:r>
              <a:rPr lang="en-US" dirty="0" err="1"/>
              <a:t>blue','red</a:t>
            </a:r>
            <a:r>
              <a:rPr lang="en-US" dirty="0"/>
              <a:t>']</a:t>
            </a:r>
          </a:p>
          <a:p>
            <a:pPr marL="0" indent="0">
              <a:buNone/>
            </a:pPr>
            <a:r>
              <a:rPr lang="en-US" dirty="0" err="1"/>
              <a:t>formstr</a:t>
            </a:r>
            <a:r>
              <a:rPr lang="en-US" dirty="0"/>
              <a:t>  : ['{:04d}b','{:04d}r']</a:t>
            </a:r>
          </a:p>
          <a:p>
            <a:pPr marL="0" indent="0">
              <a:buNone/>
            </a:pPr>
            <a:r>
              <a:rPr lang="en-US" dirty="0"/>
              <a:t>gain     : [1.68,1.88]</a:t>
            </a:r>
          </a:p>
          <a:p>
            <a:pPr marL="0" indent="0">
              <a:buNone/>
            </a:pPr>
            <a:r>
              <a:rPr lang="en-US" dirty="0" err="1"/>
              <a:t>rn</a:t>
            </a:r>
            <a:r>
              <a:rPr lang="en-US" dirty="0"/>
              <a:t>       : [4.9,4.6]</a:t>
            </a:r>
          </a:p>
          <a:p>
            <a:pPr marL="0" indent="0">
              <a:buNone/>
            </a:pPr>
            <a:r>
              <a:rPr lang="en-US" dirty="0" err="1"/>
              <a:t>crbox</a:t>
            </a:r>
            <a:r>
              <a:rPr lang="en-US" dirty="0"/>
              <a:t>    : [1,11]</a:t>
            </a:r>
          </a:p>
          <a:p>
            <a:pPr marL="0" indent="0">
              <a:buNone/>
            </a:pPr>
            <a:r>
              <a:rPr lang="en-US" dirty="0" err="1"/>
              <a:t>biastype</a:t>
            </a:r>
            <a:r>
              <a:rPr lang="en-US" dirty="0"/>
              <a:t> : 0</a:t>
            </a:r>
          </a:p>
          <a:p>
            <a:pPr marL="0" indent="0">
              <a:buNone/>
            </a:pPr>
            <a:r>
              <a:rPr lang="en-US" dirty="0" err="1"/>
              <a:t>biasbox</a:t>
            </a:r>
            <a:r>
              <a:rPr lang="en-US" dirty="0"/>
              <a:t>  : </a:t>
            </a:r>
          </a:p>
          <a:p>
            <a:pPr marL="0" indent="0">
              <a:buNone/>
            </a:pPr>
            <a:r>
              <a:rPr lang="en-US" dirty="0"/>
              <a:t>  - [[2050,2096],[0,1023]]   # </a:t>
            </a:r>
            <a:r>
              <a:rPr lang="en-US" dirty="0" err="1"/>
              <a:t>xs</a:t>
            </a:r>
            <a:r>
              <a:rPr lang="en-US" dirty="0"/>
              <a:t>, </a:t>
            </a:r>
            <a:r>
              <a:rPr lang="en-US" dirty="0" err="1"/>
              <a:t>xe</a:t>
            </a:r>
            <a:r>
              <a:rPr lang="en-US" dirty="0"/>
              <a:t>, </a:t>
            </a:r>
            <a:r>
              <a:rPr lang="en-US" dirty="0" err="1"/>
              <a:t>ys</a:t>
            </a:r>
            <a:r>
              <a:rPr lang="en-US" dirty="0"/>
              <a:t>, ye</a:t>
            </a:r>
          </a:p>
          <a:p>
            <a:pPr marL="0" indent="0">
              <a:buNone/>
            </a:pPr>
            <a:r>
              <a:rPr lang="en-US" dirty="0"/>
              <a:t>  - [[2050,2096],[0,1023]]</a:t>
            </a:r>
          </a:p>
          <a:p>
            <a:pPr marL="0" indent="0">
              <a:buNone/>
            </a:pPr>
            <a:r>
              <a:rPr lang="en-US" dirty="0" err="1"/>
              <a:t>trimbox</a:t>
            </a:r>
            <a:r>
              <a:rPr lang="en-US" dirty="0"/>
              <a:t>  : </a:t>
            </a:r>
          </a:p>
          <a:p>
            <a:pPr marL="0" indent="0">
              <a:buNone/>
            </a:pPr>
            <a:r>
              <a:rPr lang="en-US" dirty="0"/>
              <a:t>  - [[0,2047],[0,1023]]</a:t>
            </a:r>
          </a:p>
          <a:p>
            <a:pPr marL="0" indent="0">
              <a:buNone/>
            </a:pPr>
            <a:r>
              <a:rPr lang="en-US" dirty="0"/>
              <a:t>  - [[0,2047],[0,1023]]</a:t>
            </a:r>
          </a:p>
          <a:p>
            <a:pPr marL="0" indent="0">
              <a:buNone/>
            </a:pPr>
            <a:r>
              <a:rPr lang="en-US" dirty="0" err="1"/>
              <a:t>normbox</a:t>
            </a:r>
            <a:r>
              <a:rPr lang="en-US" dirty="0"/>
              <a:t>  : </a:t>
            </a:r>
          </a:p>
          <a:p>
            <a:pPr marL="0" indent="0">
              <a:buNone/>
            </a:pPr>
            <a:r>
              <a:rPr lang="en-US" dirty="0"/>
              <a:t>  - [[1000,1050],[500,600]]</a:t>
            </a:r>
          </a:p>
          <a:p>
            <a:pPr marL="0" indent="0">
              <a:buNone/>
            </a:pPr>
            <a:r>
              <a:rPr lang="en-US" dirty="0"/>
              <a:t>  - [[1000,1050],[500,600]]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876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B80B5-A260-5446-90A4-3FE262F25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Reducer object and basic data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4F010-B9BE-C34F-9C8C-E128CE719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reduce() method	</a:t>
            </a:r>
          </a:p>
          <a:p>
            <a:pPr lvl="1"/>
            <a:r>
              <a:rPr lang="en-US" dirty="0"/>
              <a:t>Reads image</a:t>
            </a:r>
          </a:p>
          <a:p>
            <a:pPr lvl="1"/>
            <a:r>
              <a:rPr lang="en-US" dirty="0"/>
              <a:t>Subtracts </a:t>
            </a:r>
            <a:r>
              <a:rPr lang="en-US" dirty="0" err="1"/>
              <a:t>overscan</a:t>
            </a:r>
            <a:r>
              <a:rPr lang="en-US" dirty="0"/>
              <a:t> using region and method specified in configuration</a:t>
            </a:r>
          </a:p>
          <a:p>
            <a:pPr lvl="1"/>
            <a:r>
              <a:rPr lang="en-US" dirty="0"/>
              <a:t>Calculates noise</a:t>
            </a:r>
          </a:p>
          <a:p>
            <a:pPr lvl="1"/>
            <a:r>
              <a:rPr lang="en-US" dirty="0"/>
              <a:t>Applied reduction steps as specified </a:t>
            </a:r>
          </a:p>
          <a:p>
            <a:pPr lvl="2"/>
            <a:r>
              <a:rPr lang="en-US" dirty="0"/>
              <a:t>Cosmic ray rejection</a:t>
            </a:r>
          </a:p>
          <a:p>
            <a:pPr lvl="2"/>
            <a:r>
              <a:rPr lang="en-US" dirty="0"/>
              <a:t>bias frame subtraction</a:t>
            </a:r>
          </a:p>
          <a:p>
            <a:pPr lvl="2"/>
            <a:r>
              <a:rPr lang="en-US" dirty="0"/>
              <a:t>dark subtraction</a:t>
            </a:r>
          </a:p>
          <a:p>
            <a:pPr lvl="2"/>
            <a:r>
              <a:rPr lang="en-US" dirty="0"/>
              <a:t>scattered light (multi-order spectrograph)</a:t>
            </a:r>
          </a:p>
          <a:p>
            <a:pPr lvl="2"/>
            <a:r>
              <a:rPr lang="en-US" dirty="0"/>
              <a:t>flat fielding</a:t>
            </a:r>
          </a:p>
          <a:p>
            <a:pPr lvl="2"/>
            <a:r>
              <a:rPr lang="en-US" dirty="0"/>
              <a:t>Bad pixel correction</a:t>
            </a:r>
          </a:p>
        </p:txBody>
      </p:sp>
    </p:spTree>
    <p:extLst>
      <p:ext uri="{BB962C8B-B14F-4D97-AF65-F5344CB8AC3E}">
        <p14:creationId xmlns:p14="http://schemas.microsoft.com/office/powerpoint/2010/main" val="3431513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BCADB-A3F7-4E49-BA27-03C9F52B2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370A1-7CE7-D643-A917-5B98CF34E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261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9973</TotalTime>
  <Words>858</Words>
  <Application>Microsoft Macintosh PowerPoint</Application>
  <PresentationFormat>Widescreen</PresentationFormat>
  <Paragraphs>141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pyvista : a data reduction framework</vt:lpstr>
      <vt:lpstr>Some data reduction background</vt:lpstr>
      <vt:lpstr>pyvista</vt:lpstr>
      <vt:lpstr>Astropy NDData and pyvista Data object</vt:lpstr>
      <vt:lpstr>The pyvista TV object</vt:lpstr>
      <vt:lpstr>The pyvista Reducer object</vt:lpstr>
      <vt:lpstr>Sample configuration file: DIS</vt:lpstr>
      <vt:lpstr>The Reducer object and basic data reduction</vt:lpstr>
      <vt:lpstr>Demo</vt:lpstr>
      <vt:lpstr>Spectroscopic data reduction</vt:lpstr>
      <vt:lpstr>Scripted data reduction: the reduce module</vt:lpstr>
      <vt:lpstr>Demo</vt:lpstr>
      <vt:lpstr>Improvement and implementation : reduction</vt:lpstr>
      <vt:lpstr>Improvement and implementation: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pyvista : a data reduction framework</dc:title>
  <dc:creator>Jon Holtzman</dc:creator>
  <cp:lastModifiedBy>Jon Holtzman</cp:lastModifiedBy>
  <cp:revision>23</cp:revision>
  <dcterms:created xsi:type="dcterms:W3CDTF">2020-02-08T02:49:28Z</dcterms:created>
  <dcterms:modified xsi:type="dcterms:W3CDTF">2023-03-07T11:31:50Z</dcterms:modified>
</cp:coreProperties>
</file>