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530" r:id="rId3"/>
    <p:sldId id="546" r:id="rId4"/>
    <p:sldId id="534" r:id="rId5"/>
    <p:sldId id="554" r:id="rId6"/>
    <p:sldId id="557" r:id="rId7"/>
    <p:sldId id="535" r:id="rId8"/>
    <p:sldId id="538" r:id="rId9"/>
    <p:sldId id="555" r:id="rId10"/>
    <p:sldId id="547" r:id="rId11"/>
    <p:sldId id="539" r:id="rId12"/>
    <p:sldId id="558" r:id="rId13"/>
    <p:sldId id="550" r:id="rId14"/>
    <p:sldId id="541" r:id="rId15"/>
    <p:sldId id="556" r:id="rId16"/>
    <p:sldId id="559" r:id="rId17"/>
    <p:sldId id="544" r:id="rId18"/>
    <p:sldId id="551" r:id="rId19"/>
    <p:sldId id="552" r:id="rId20"/>
    <p:sldId id="561" r:id="rId21"/>
    <p:sldId id="560" r:id="rId22"/>
    <p:sldId id="553" r:id="rId23"/>
  </p:sldIdLst>
  <p:sldSz cx="9144000" cy="6858000" type="screen4x3"/>
  <p:notesSz cx="6731000" cy="985678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7300"/>
    <a:srgbClr val="70BB99"/>
    <a:srgbClr val="00BB00"/>
    <a:srgbClr val="FFFF63"/>
    <a:srgbClr val="FFFFFF"/>
    <a:srgbClr val="FF02FF"/>
    <a:srgbClr val="B4003C"/>
    <a:srgbClr val="1C1C1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88777" autoAdjust="0"/>
  </p:normalViewPr>
  <p:slideViewPr>
    <p:cSldViewPr>
      <p:cViewPr>
        <p:scale>
          <a:sx n="100" d="100"/>
          <a:sy n="100" d="100"/>
        </p:scale>
        <p:origin x="-113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804" y="-90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/>
              <a:t>Vincent Ranwez (UM2)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/>
              <a:t>phylogénie, EMA 2005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6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1488"/>
            <a:ext cx="2916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D25268-6B79-2F43-BA88-E1AE9C9D34C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9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fr-FR"/>
              <a:t>Vincent Ranwez (UM2)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r>
              <a:rPr lang="fr-FR"/>
              <a:t>phylogénie, EMA 2005</a:t>
            </a:r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1538"/>
            <a:ext cx="53848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CE093D4-AEE0-5547-ACE0-7111D53A9CC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4960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/>
              <a:t>Vincent Ranwez (UM2)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/>
              <a:t>phylogénie, EMA 2005</a:t>
            </a:r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 sein de  : </a:t>
            </a:r>
            <a:r>
              <a:rPr lang="fr-FR" dirty="0" err="1" smtClean="0"/>
              <a:t>within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Différence </a:t>
            </a:r>
            <a:r>
              <a:rPr lang="fr-FR" dirty="0" err="1" smtClean="0"/>
              <a:t>phasing</a:t>
            </a:r>
            <a:r>
              <a:rPr lang="fr-FR" baseline="0" dirty="0" smtClean="0"/>
              <a:t> HS?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METHODE 1</a:t>
            </a:r>
          </a:p>
          <a:p>
            <a:r>
              <a:rPr lang="fr-FR" baseline="0" dirty="0" smtClean="0"/>
              <a:t>-</a:t>
            </a:r>
            <a:r>
              <a:rPr lang="fr-FR" baseline="0" dirty="0" err="1" smtClean="0"/>
              <a:t>modele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génet</a:t>
            </a:r>
            <a:r>
              <a:rPr lang="fr-FR" baseline="0" dirty="0" smtClean="0"/>
              <a:t> des pop n’est plus ok</a:t>
            </a:r>
          </a:p>
          <a:p>
            <a:r>
              <a:rPr lang="fr-FR" baseline="0" dirty="0" smtClean="0"/>
              <a:t>)utilisation d </a:t>
            </a:r>
            <a:r>
              <a:rPr lang="fr-FR" baseline="0" dirty="0" err="1" smtClean="0"/>
              <a:t>indiv</a:t>
            </a:r>
            <a:r>
              <a:rPr lang="fr-FR" baseline="0" dirty="0" smtClean="0"/>
              <a:t> homo impossible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METHODE 2</a:t>
            </a:r>
          </a:p>
          <a:p>
            <a:r>
              <a:rPr lang="fr-FR" baseline="0" dirty="0" smtClean="0"/>
              <a:t>Sur le reads.</a:t>
            </a:r>
          </a:p>
          <a:p>
            <a:r>
              <a:rPr lang="fr-FR" baseline="0" dirty="0" smtClean="0"/>
              <a:t>Y faut un reads qui couvrent les 2 = pas tout le temps</a:t>
            </a:r>
          </a:p>
          <a:p>
            <a:r>
              <a:rPr lang="fr-FR" baseline="0" dirty="0" smtClean="0"/>
              <a:t>+ erreurs de </a:t>
            </a:r>
            <a:r>
              <a:rPr lang="fr-FR" baseline="0" dirty="0" err="1" smtClean="0"/>
              <a:t>séquencage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Temps de calcul plus rapide, on remonte pas au reads.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-Citer </a:t>
            </a:r>
            <a:r>
              <a:rPr lang="fr-FR" dirty="0" err="1" smtClean="0"/>
              <a:t>paraclean</a:t>
            </a:r>
            <a:r>
              <a:rPr lang="fr-FR" dirty="0" smtClean="0"/>
              <a:t> lors de l’</a:t>
            </a:r>
            <a:r>
              <a:rPr lang="fr-FR" dirty="0" err="1" smtClean="0"/>
              <a:t>exces</a:t>
            </a:r>
            <a:r>
              <a:rPr lang="fr-FR" dirty="0" smtClean="0"/>
              <a:t> d’hétérozygotie.</a:t>
            </a:r>
          </a:p>
          <a:p>
            <a:r>
              <a:rPr lang="fr-FR" dirty="0" smtClean="0"/>
              <a:t>-bien dire que les sites sont liés,</a:t>
            </a:r>
            <a:r>
              <a:rPr lang="fr-FR" baseline="0" dirty="0" smtClean="0"/>
              <a:t> c est le propre de notre méthode.</a:t>
            </a:r>
          </a:p>
          <a:p>
            <a:r>
              <a:rPr lang="fr-FR" baseline="0" dirty="0" smtClean="0"/>
              <a:t>-rapidité de </a:t>
            </a:r>
            <a:r>
              <a:rPr lang="fr-FR" baseline="0" dirty="0" err="1" smtClean="0"/>
              <a:t>homéoSplitter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-rajouter une dia : maintenant </a:t>
            </a:r>
            <a:r>
              <a:rPr lang="fr-FR" baseline="0" dirty="0" err="1" smtClean="0"/>
              <a:t>kon</a:t>
            </a:r>
            <a:r>
              <a:rPr lang="fr-FR" baseline="0" dirty="0" smtClean="0"/>
              <a:t> la validé, on a fait ca… donner le temps de calcul.</a:t>
            </a:r>
          </a:p>
          <a:p>
            <a:r>
              <a:rPr lang="fr-FR" baseline="0" dirty="0" smtClean="0"/>
              <a:t>-préciser que le biais d’expression est bien </a:t>
            </a:r>
            <a:r>
              <a:rPr lang="fr-FR" baseline="0" dirty="0" err="1" smtClean="0"/>
              <a:t>documénté</a:t>
            </a:r>
            <a:r>
              <a:rPr lang="fr-FR" baseline="0" dirty="0" smtClean="0"/>
              <a:t> chez les </a:t>
            </a:r>
            <a:r>
              <a:rPr lang="fr-FR" baseline="0" dirty="0" err="1" smtClean="0"/>
              <a:t>polyploides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-</a:t>
            </a:r>
            <a:r>
              <a:rPr lang="fr-FR" baseline="0" dirty="0" err="1" smtClean="0"/>
              <a:t>derniere</a:t>
            </a:r>
            <a:r>
              <a:rPr lang="fr-FR" baseline="0" dirty="0" smtClean="0"/>
              <a:t> dia : mettre le nom du papier.</a:t>
            </a:r>
          </a:p>
          <a:p>
            <a:r>
              <a:rPr lang="fr-FR" baseline="0" dirty="0" smtClean="0"/>
              <a:t>-passer plus vite sur l’assemblage, moins vite sur les données biologiques.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</a:t>
            </a:r>
            <a:r>
              <a:rPr lang="fr-FR" baseline="0" dirty="0" smtClean="0"/>
              <a:t> en constante évolution,</a:t>
            </a:r>
          </a:p>
          <a:p>
            <a:r>
              <a:rPr lang="fr-FR" baseline="0" dirty="0" smtClean="0"/>
              <a:t>Exemple avec le 5 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341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</a:t>
            </a:r>
            <a:r>
              <a:rPr lang="fr-FR" baseline="0" dirty="0" smtClean="0"/>
              <a:t> en constante évolution,</a:t>
            </a:r>
          </a:p>
          <a:p>
            <a:r>
              <a:rPr lang="fr-FR" baseline="0" dirty="0" smtClean="0"/>
              <a:t>Exemple avec le 5 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34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EPO, ambition initial = </a:t>
            </a:r>
            <a:r>
              <a:rPr lang="fr-FR" dirty="0" err="1" smtClean="0"/>
              <a:t>etudier</a:t>
            </a:r>
            <a:r>
              <a:rPr lang="fr-FR" dirty="0" smtClean="0"/>
              <a:t> l adaptation d’une pop de </a:t>
            </a:r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breeding</a:t>
            </a:r>
            <a:r>
              <a:rPr lang="fr-FR" dirty="0" smtClean="0"/>
              <a:t> = a base </a:t>
            </a:r>
            <a:r>
              <a:rPr lang="fr-FR" baseline="0" dirty="0" smtClean="0"/>
              <a:t> large.</a:t>
            </a:r>
          </a:p>
          <a:p>
            <a:r>
              <a:rPr lang="fr-FR" baseline="0" dirty="0" smtClean="0"/>
              <a:t>Ensuite faire genet d </a:t>
            </a:r>
            <a:r>
              <a:rPr lang="fr-FR" baseline="0" dirty="0" err="1" smtClean="0"/>
              <a:t>asso</a:t>
            </a:r>
            <a:r>
              <a:rPr lang="fr-FR" baseline="0" dirty="0" smtClean="0"/>
              <a:t> sur cette pop.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ne peut pas utiliser SNP déjà connu, puisque on a ajouter des variété peu connues. Donc il faut refaire une détection de SNP sur des variété » non élite, sinon on observerai que la </a:t>
            </a:r>
            <a:r>
              <a:rPr lang="fr-FR" baseline="0" dirty="0" err="1" smtClean="0"/>
              <a:t>variablité</a:t>
            </a:r>
            <a:r>
              <a:rPr lang="fr-FR" baseline="0" dirty="0" smtClean="0"/>
              <a:t> intra élite.</a:t>
            </a:r>
          </a:p>
          <a:p>
            <a:r>
              <a:rPr lang="fr-FR" baseline="0" dirty="0" smtClean="0"/>
              <a:t>A voir biais </a:t>
            </a:r>
            <a:r>
              <a:rPr lang="fr-FR" baseline="0" dirty="0" err="1" smtClean="0"/>
              <a:t>echantillonage</a:t>
            </a:r>
            <a:r>
              <a:rPr lang="fr-FR" baseline="0" dirty="0" smtClean="0"/>
              <a:t> de SNPs;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Dou la recherche de SNP de novo, impossible utiliser puce de SNP déjà connu.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premier objectif EPO = mettre en place un set de SNP qui ne soit pas des SNP de pop élite.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Au champs, de ou c est parti?</a:t>
            </a:r>
          </a:p>
          <a:p>
            <a:r>
              <a:rPr lang="fr-FR" baseline="0" dirty="0" smtClean="0"/>
              <a:t>A la base des variétés type </a:t>
            </a:r>
            <a:r>
              <a:rPr lang="fr-FR" baseline="0" dirty="0" err="1" smtClean="0"/>
              <a:t>durum</a:t>
            </a:r>
            <a:r>
              <a:rPr lang="fr-FR" baseline="0" dirty="0" smtClean="0"/>
              <a:t> avec ségrégation de </a:t>
            </a:r>
            <a:r>
              <a:rPr lang="fr-FR" baseline="0" dirty="0" err="1" smtClean="0"/>
              <a:t>stérélité</a:t>
            </a:r>
            <a:r>
              <a:rPr lang="fr-FR" baseline="0" dirty="0" smtClean="0"/>
              <a:t> mal dans </a:t>
            </a:r>
            <a:r>
              <a:rPr lang="fr-FR" baseline="0" dirty="0" err="1" smtClean="0"/>
              <a:t>laquel</a:t>
            </a:r>
            <a:r>
              <a:rPr lang="fr-FR" baseline="0" dirty="0" smtClean="0"/>
              <a:t> on a ajouter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 collection avec du </a:t>
            </a:r>
            <a:r>
              <a:rPr lang="fr-FR" baseline="0" dirty="0" err="1" smtClean="0"/>
              <a:t>wild</a:t>
            </a:r>
            <a:r>
              <a:rPr lang="fr-FR" baseline="0" dirty="0" smtClean="0"/>
              <a:t> et du domestiqué.</a:t>
            </a:r>
          </a:p>
          <a:p>
            <a:r>
              <a:rPr lang="fr-FR" baseline="0" dirty="0" smtClean="0"/>
              <a:t>Ca on le laisse évoluer pendant 15 ans.</a:t>
            </a:r>
          </a:p>
          <a:p>
            <a:r>
              <a:rPr lang="fr-FR" baseline="0" dirty="0" smtClean="0"/>
              <a:t>Chaque année on identifie les plantes male stérile.</a:t>
            </a:r>
          </a:p>
          <a:p>
            <a:r>
              <a:rPr lang="fr-FR" baseline="0" dirty="0" smtClean="0"/>
              <a:t>Ensuite on récolte un épi de chaque plante male stérile (sac numéro 1), puis un épi de male fertile (sac numéro 2), on ne récolte as les plantes horribles.</a:t>
            </a:r>
          </a:p>
          <a:p>
            <a:r>
              <a:rPr lang="fr-FR" baseline="0" dirty="0" smtClean="0"/>
              <a:t>Les males stériles ne font que recevoir les </a:t>
            </a:r>
            <a:r>
              <a:rPr lang="fr-FR" baseline="0" dirty="0" err="1" smtClean="0"/>
              <a:t>alleles</a:t>
            </a:r>
            <a:r>
              <a:rPr lang="fr-FR" baseline="0" dirty="0" smtClean="0"/>
              <a:t> des autres. Les fertiles donnent leur </a:t>
            </a:r>
            <a:r>
              <a:rPr lang="fr-FR" baseline="0" dirty="0" err="1" smtClean="0"/>
              <a:t>allees</a:t>
            </a:r>
            <a:r>
              <a:rPr lang="fr-FR" baseline="0" dirty="0" smtClean="0"/>
              <a:t> +  font autofécondation.</a:t>
            </a:r>
          </a:p>
          <a:p>
            <a:r>
              <a:rPr lang="fr-FR" baseline="0" dirty="0" err="1" smtClean="0"/>
              <a:t>Interet</a:t>
            </a:r>
            <a:r>
              <a:rPr lang="fr-FR" baseline="0" dirty="0" smtClean="0"/>
              <a:t> de garder les males stériles sinon ils disparaissent petit a petit.</a:t>
            </a:r>
          </a:p>
          <a:p>
            <a:r>
              <a:rPr lang="fr-FR" baseline="0" dirty="0" smtClean="0"/>
              <a:t>Quand on replante, on met 30% de male stérile, et 70% de male fertile. Ceci permet de garder constamment la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concentratiion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gene</a:t>
            </a:r>
            <a:r>
              <a:rPr lang="fr-FR" baseline="0" dirty="0" smtClean="0"/>
              <a:t> male stérile. Du coup, </a:t>
            </a:r>
            <a:r>
              <a:rPr lang="fr-FR" baseline="0" dirty="0" err="1" smtClean="0"/>
              <a:t>gene</a:t>
            </a:r>
            <a:r>
              <a:rPr lang="fr-FR" baseline="0" dirty="0" smtClean="0"/>
              <a:t> male stérile force l </a:t>
            </a:r>
            <a:r>
              <a:rPr lang="fr-FR" baseline="0" dirty="0" err="1" smtClean="0"/>
              <a:t>allofécondation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Le but c est de faire une sorte de grosse soupe, de mixer les allèles le plus possible, pour obtenir la plus grande variabilité possible.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Pk pas 100 % d </a:t>
            </a:r>
            <a:r>
              <a:rPr lang="fr-FR" baseline="0" dirty="0" err="1" smtClean="0"/>
              <a:t>allofécondation</a:t>
            </a:r>
            <a:r>
              <a:rPr lang="fr-FR" baseline="0" dirty="0" smtClean="0"/>
              <a:t>? (100% de </a:t>
            </a:r>
            <a:r>
              <a:rPr lang="fr-FR" baseline="0" dirty="0" err="1" smtClean="0"/>
              <a:t>gene</a:t>
            </a:r>
            <a:r>
              <a:rPr lang="fr-FR" baseline="0" dirty="0" smtClean="0"/>
              <a:t> mal stérile) </a:t>
            </a:r>
            <a:r>
              <a:rPr lang="fr-FR" baseline="0" dirty="0" smtClean="0">
                <a:sym typeface="Wingdings"/>
              </a:rPr>
              <a:t> Car ca reviendrai a faire une sélection sur les capacité de reproduction par allogamie, on sélectionne le blé sur sa capacité à devenir allogame.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Derniere</a:t>
            </a:r>
            <a:r>
              <a:rPr lang="fr-FR" baseline="0" dirty="0" smtClean="0"/>
              <a:t> étape </a:t>
            </a:r>
            <a:r>
              <a:rPr lang="fr-FR" baseline="0" dirty="0" err="1" smtClean="0"/>
              <a:t>échantillonage</a:t>
            </a:r>
            <a:r>
              <a:rPr lang="fr-FR" baseline="0" dirty="0" smtClean="0"/>
              <a:t> de plante mate fertile, 3 génération d’autofécondation supplémentaires pour fixer les allèles.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Du coup moi je </a:t>
            </a:r>
            <a:r>
              <a:rPr lang="fr-FR" baseline="0" dirty="0" err="1" smtClean="0"/>
              <a:t>taff</a:t>
            </a:r>
            <a:r>
              <a:rPr lang="fr-FR" baseline="0" dirty="0" smtClean="0"/>
              <a:t> sur la récolte de 2011.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Domestication = perte de diversité.</a:t>
            </a:r>
          </a:p>
          <a:p>
            <a:endParaRPr lang="fr-FR" dirty="0" smtClean="0"/>
          </a:p>
          <a:p>
            <a:r>
              <a:rPr lang="fr-FR" dirty="0" smtClean="0"/>
              <a:t>Comment pourrait on réintroduire la diversité?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78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Pk la perte</a:t>
            </a:r>
            <a:r>
              <a:rPr lang="fr-FR" baseline="0" dirty="0" smtClean="0"/>
              <a:t> de diversité est elle grave?</a:t>
            </a:r>
          </a:p>
          <a:p>
            <a:endParaRPr lang="fr-FR" baseline="0" dirty="0" smtClean="0"/>
          </a:p>
          <a:p>
            <a:r>
              <a:rPr lang="fr-FR" baseline="0" dirty="0" smtClean="0"/>
              <a:t>Réservoir de diversité nécessaire.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Donc 2 solutions:</a:t>
            </a:r>
          </a:p>
          <a:p>
            <a:r>
              <a:rPr lang="fr-FR" baseline="0" dirty="0" smtClean="0"/>
              <a:t>-soit revenir au </a:t>
            </a:r>
            <a:r>
              <a:rPr lang="fr-FR" baseline="0" dirty="0" err="1" smtClean="0"/>
              <a:t>savage</a:t>
            </a:r>
            <a:endParaRPr lang="fr-FR" baseline="0" dirty="0" smtClean="0"/>
          </a:p>
          <a:p>
            <a:r>
              <a:rPr lang="fr-FR" baseline="0" dirty="0" smtClean="0"/>
              <a:t>-soit prendre une population néo domestiqué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En gros avoir une nouvelle pop avec diversité mais sans </a:t>
            </a:r>
            <a:r>
              <a:rPr lang="fr-FR" baseline="0" dirty="0" err="1" smtClean="0"/>
              <a:t>fardo</a:t>
            </a:r>
            <a:r>
              <a:rPr lang="fr-FR" baseline="0" dirty="0" smtClean="0"/>
              <a:t> du au sauvage.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Relire projet EPO.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On élimine les pires uniquement : donc fardeau en moins mais diversité conserver</a:t>
            </a:r>
          </a:p>
          <a:p>
            <a:endParaRPr lang="fr-FR" baseline="0" dirty="0" smtClean="0"/>
          </a:p>
          <a:p>
            <a:r>
              <a:rPr lang="fr-FR" baseline="0" dirty="0" smtClean="0"/>
              <a:t>Au final le but est de </a:t>
            </a:r>
          </a:p>
          <a:p>
            <a:r>
              <a:rPr lang="fr-FR" baseline="0" dirty="0" smtClean="0"/>
              <a:t>-quantifier la diversité</a:t>
            </a:r>
          </a:p>
          <a:p>
            <a:r>
              <a:rPr lang="fr-FR" baseline="0" dirty="0" smtClean="0"/>
              <a:t>-la </a:t>
            </a:r>
            <a:r>
              <a:rPr lang="fr-FR" baseline="0" dirty="0" err="1" smtClean="0"/>
              <a:t>metytre</a:t>
            </a:r>
            <a:r>
              <a:rPr lang="fr-FR" baseline="0" dirty="0" smtClean="0"/>
              <a:t> en relation avec </a:t>
            </a:r>
            <a:r>
              <a:rPr lang="fr-FR" baseline="0" dirty="0" err="1" smtClean="0"/>
              <a:t>lfénotype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--&lt; SNP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5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36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</a:t>
            </a:r>
            <a:r>
              <a:rPr lang="fr-FR" dirty="0" smtClean="0"/>
              <a:t>erturber = </a:t>
            </a:r>
            <a:r>
              <a:rPr lang="fr-FR" dirty="0" err="1" smtClean="0"/>
              <a:t>disturb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5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fait un contig chimérique.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6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On passe a l’explication de l’</a:t>
            </a:r>
            <a:r>
              <a:rPr lang="fr-FR" dirty="0" err="1" smtClean="0"/>
              <a:t>algorythme</a:t>
            </a:r>
            <a:r>
              <a:rPr lang="fr-FR" dirty="0" smtClean="0"/>
              <a:t> de </a:t>
            </a:r>
            <a:r>
              <a:rPr lang="fr-FR" dirty="0" err="1" smtClean="0"/>
              <a:t>Homéo-Splitter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Lors de la détection de SNP, chaque site est considéré indépendamment.</a:t>
            </a:r>
          </a:p>
          <a:p>
            <a:endParaRPr lang="fr-FR" dirty="0" smtClean="0"/>
          </a:p>
          <a:p>
            <a:r>
              <a:rPr lang="fr-FR" dirty="0" smtClean="0"/>
              <a:t>Notre méthode va utiliser le fait que</a:t>
            </a:r>
            <a:r>
              <a:rPr lang="fr-FR" baseline="0" dirty="0" smtClean="0"/>
              <a:t> les sites sont en fait lié, et utiliser le différence d’expression des 2 homéo-génomes dans un individus.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Considérons une accessions 1, dans laquelle le génome A représente 80% des reads obtenus, contre 20% pour le génome B.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Considérons 4 locus.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Modif</a:t>
            </a:r>
            <a:r>
              <a:rPr lang="fr-FR" dirty="0" smtClean="0"/>
              <a:t> par rapport a avant: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Le biais est pondéré </a:t>
            </a:r>
            <a:r>
              <a:rPr lang="fr-FR" dirty="0" err="1" smtClean="0"/>
              <a:t>pouir</a:t>
            </a:r>
            <a:r>
              <a:rPr lang="fr-FR" dirty="0" smtClean="0"/>
              <a:t> pas que les sites avec </a:t>
            </a:r>
            <a:r>
              <a:rPr lang="fr-FR" dirty="0" err="1" smtClean="0"/>
              <a:t>beacoup</a:t>
            </a:r>
            <a:r>
              <a:rPr lang="fr-FR" baseline="0" dirty="0" smtClean="0"/>
              <a:t> de reads </a:t>
            </a:r>
            <a:r>
              <a:rPr lang="fr-FR" baseline="0" dirty="0" err="1" smtClean="0"/>
              <a:t>prennet</a:t>
            </a:r>
            <a:r>
              <a:rPr lang="fr-FR" baseline="0" dirty="0" smtClean="0"/>
              <a:t> plus d importance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« chaque site me donne un estimateur du biais. Je prend alors la moyenne des estimateurs.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Ratioin</a:t>
            </a:r>
            <a:r>
              <a:rPr lang="fr-FR" baseline="0" dirty="0" smtClean="0"/>
              <a:t> de la complémentaire = 1 –ration de la </a:t>
            </a:r>
            <a:r>
              <a:rPr lang="fr-FR" baseline="0" dirty="0" err="1" smtClean="0"/>
              <a:t>likely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4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</a:t>
            </a:r>
            <a:r>
              <a:rPr lang="fr-FR" baseline="0" dirty="0" smtClean="0"/>
              <a:t> : que faire quand des séquences ont des vraisemblances comparables ?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3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Perspective</a:t>
            </a:r>
            <a:r>
              <a:rPr lang="fr-FR" baseline="0" dirty="0" smtClean="0"/>
              <a:t> : que faire quand des séquences ont des vraisemblances comparables ?</a:t>
            </a: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 smtClean="0"/>
              <a:t>Vincent Ranwez (UM2)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 smtClean="0"/>
              <a:t>phylogénie, EMA 2005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93D4-AEE0-5547-ACE0-7111D53A9CC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3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347E1-358A-A24F-87FA-31789895D718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/>
          <a:lstStyle>
            <a:lvl1pPr>
              <a:defRPr sz="20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4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1411E-F69A-AC40-AD62-E0FBE1C10D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9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277813"/>
            <a:ext cx="2171700" cy="5853112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0" y="277813"/>
            <a:ext cx="63627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E8EE-6CF3-7B4A-9A89-20307D3F57E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7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2A7F73-4512-9341-BBD2-0E1432F842C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0" y="277813"/>
            <a:ext cx="8686800" cy="58531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397ACC-0398-8343-93D4-82D51516BB2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20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249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sz="2400">
                <a:latin typeface="Times New Roman" charset="0"/>
              </a:endParaRPr>
            </a:p>
          </p:txBody>
        </p:sp>
        <p:grpSp>
          <p:nvGrpSpPr>
            <p:cNvPr id="12493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2493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2493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2493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2493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2493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fr-FR" sz="2400">
                  <a:latin typeface="Times New Roman" charset="0"/>
                </a:endParaRPr>
              </a:p>
            </p:txBody>
          </p:sp>
          <p:sp>
            <p:nvSpPr>
              <p:cNvPr id="12493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2493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smtClean="0"/>
              <a:t>Cliquez et modifiez le titre</a:t>
            </a:r>
          </a:p>
        </p:txBody>
      </p:sp>
      <p:sp>
        <p:nvSpPr>
          <p:cNvPr id="12494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494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494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DE27B4-12A2-3741-8BA5-13D445CE930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6CEAF-D846-2745-836D-BF40A692B87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1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56C6A-86BC-4749-8F85-AFC18F230E3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8" name="Espace réservé du 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3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38729-66D6-2946-931D-18D4563DE490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0" name="Espace réservé du 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3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4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7813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671B9-83ED-B94D-BDCD-72E3C8713E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69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95C2C-953C-E141-9C19-354CC0FB3A5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9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FE00-4B04-F046-8613-681F453A47E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7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DD9E7-A823-FC43-AF3E-5573ED4D136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80728"/>
            <a:ext cx="77724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39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fr-FR"/>
          </a:p>
        </p:txBody>
      </p:sp>
      <p:sp>
        <p:nvSpPr>
          <p:cNvPr id="12391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fr-FR"/>
          </a:p>
        </p:txBody>
      </p:sp>
      <p:sp>
        <p:nvSpPr>
          <p:cNvPr id="12391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40B0F60-2C19-344B-81CB-98A41F6F0563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1"/>
            <a:ext cx="9144000" cy="238125"/>
          </a:xfrm>
          <a:prstGeom prst="rect">
            <a:avLst/>
          </a:prstGeom>
          <a:solidFill>
            <a:srgbClr val="CC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hangingPunct="0">
              <a:defRPr/>
            </a:pPr>
            <a:endParaRPr lang="fr-FR" sz="2600" i="1">
              <a:solidFill>
                <a:srgbClr val="5072E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400" b="1" i="1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684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Lucida Grande"/>
        <a:buChar char="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1.emf"/><Relationship Id="rId6" Type="http://schemas.openxmlformats.org/officeDocument/2006/relationships/image" Target="../media/image12.jpeg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5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36025FA-8900-8844-8721-96C02519DCC4}" type="slidenum">
              <a:rPr lang="fr-FR"/>
              <a:pPr/>
              <a:t>1</a:t>
            </a:fld>
            <a:endParaRPr lang="fr-F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712" y="1431032"/>
            <a:ext cx="6629400" cy="1061864"/>
          </a:xfrm>
        </p:spPr>
        <p:txBody>
          <a:bodyPr/>
          <a:lstStyle/>
          <a:p>
            <a:r>
              <a:rPr lang="nl-NL" i="0" dirty="0"/>
              <a:t>Workshop </a:t>
            </a:r>
            <a:r>
              <a:rPr lang="nl-NL" i="0" dirty="0" err="1" smtClean="0"/>
              <a:t>SeqBio</a:t>
            </a:r>
            <a:r>
              <a:rPr lang="nl-NL" i="0" dirty="0" smtClean="0"/>
              <a:t> 2013</a:t>
            </a:r>
            <a:r>
              <a:rPr lang="fr-FR" i="0" dirty="0" smtClean="0"/>
              <a:t/>
            </a:r>
            <a:br>
              <a:rPr lang="fr-FR" i="0" dirty="0" smtClean="0"/>
            </a:br>
            <a:r>
              <a:rPr lang="fr-FR" i="0" dirty="0" smtClean="0"/>
              <a:t>Montpellier</a:t>
            </a:r>
            <a:r>
              <a:rPr lang="fr-FR" i="0" dirty="0" smtClean="0">
                <a:solidFill>
                  <a:srgbClr val="4D4D4D"/>
                </a:solidFill>
              </a:rPr>
              <a:t>, </a:t>
            </a:r>
            <a:r>
              <a:rPr lang="fr-FR" i="0" dirty="0" err="1" smtClean="0">
                <a:solidFill>
                  <a:srgbClr val="4D4D4D"/>
                </a:solidFill>
              </a:rPr>
              <a:t>November</a:t>
            </a:r>
            <a:r>
              <a:rPr lang="fr-FR" i="0" dirty="0" smtClean="0">
                <a:solidFill>
                  <a:srgbClr val="4D4D4D"/>
                </a:solidFill>
              </a:rPr>
              <a:t> 25-26 2013</a:t>
            </a:r>
            <a:r>
              <a:rPr lang="fr-FR" sz="3200" i="0" dirty="0" smtClean="0">
                <a:solidFill>
                  <a:srgbClr val="4D4D4D"/>
                </a:solidFill>
              </a:rPr>
              <a:t>  </a:t>
            </a:r>
            <a:endParaRPr lang="fr-FR" sz="3200" i="0" dirty="0">
              <a:solidFill>
                <a:srgbClr val="4D4D4D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6456" y="3530352"/>
            <a:ext cx="7620000" cy="1914872"/>
          </a:xfrm>
        </p:spPr>
        <p:txBody>
          <a:bodyPr/>
          <a:lstStyle/>
          <a:p>
            <a:r>
              <a:rPr b="1" dirty="0" smtClean="0"/>
              <a:t>Disentangling homeologous contigs in allo-tetraploid assembly: application to durum wheat 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</p:txBody>
      </p:sp>
      <p:pic>
        <p:nvPicPr>
          <p:cNvPr id="2" name="Image 1" descr="logo_INR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093296"/>
            <a:ext cx="1257300" cy="431800"/>
          </a:xfrm>
          <a:prstGeom prst="rect">
            <a:avLst/>
          </a:prstGeom>
        </p:spPr>
      </p:pic>
      <p:pic>
        <p:nvPicPr>
          <p:cNvPr id="3" name="Image 2" descr="logoSupAgr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093296"/>
            <a:ext cx="1208844" cy="506984"/>
          </a:xfrm>
          <a:prstGeom prst="rect">
            <a:avLst/>
          </a:prstGeom>
        </p:spPr>
      </p:pic>
      <p:pic>
        <p:nvPicPr>
          <p:cNvPr id="4" name="Image 3" descr="arcad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093296"/>
            <a:ext cx="1728192" cy="4364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5105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V. </a:t>
            </a:r>
            <a:r>
              <a:rPr lang="fr-FR" dirty="0" err="1" smtClean="0"/>
              <a:t>Ranwez</a:t>
            </a:r>
            <a:r>
              <a:rPr lang="fr-FR" dirty="0" smtClean="0"/>
              <a:t>, Y. </a:t>
            </a:r>
            <a:r>
              <a:rPr lang="fr-FR" dirty="0" err="1" smtClean="0"/>
              <a:t>Holtz</a:t>
            </a:r>
            <a:r>
              <a:rPr lang="fr-FR" dirty="0" smtClean="0"/>
              <a:t>, G</a:t>
            </a:r>
            <a:r>
              <a:rPr lang="fr-FR" dirty="0"/>
              <a:t>. </a:t>
            </a:r>
            <a:r>
              <a:rPr lang="fr-FR" dirty="0" smtClean="0"/>
              <a:t>Sarah, M. </a:t>
            </a:r>
            <a:r>
              <a:rPr lang="fr-FR" dirty="0" err="1" smtClean="0"/>
              <a:t>Ardisson</a:t>
            </a:r>
            <a:r>
              <a:rPr lang="fr-FR" dirty="0" smtClean="0"/>
              <a:t>, S. </a:t>
            </a:r>
            <a:r>
              <a:rPr lang="fr-FR" dirty="0" err="1" smtClean="0"/>
              <a:t>Santoni</a:t>
            </a:r>
            <a:r>
              <a:rPr lang="fr-FR" dirty="0" smtClean="0"/>
              <a:t>, </a:t>
            </a:r>
          </a:p>
          <a:p>
            <a:pPr algn="ctr"/>
            <a:r>
              <a:rPr lang="fr-FR" dirty="0" smtClean="0"/>
              <a:t>S. </a:t>
            </a:r>
            <a:r>
              <a:rPr lang="fr-FR" dirty="0" err="1" smtClean="0"/>
              <a:t>Glémin</a:t>
            </a:r>
            <a:r>
              <a:rPr lang="fr-FR" dirty="0" smtClean="0"/>
              <a:t>, M. </a:t>
            </a:r>
            <a:r>
              <a:rPr lang="fr-FR" dirty="0" err="1" smtClean="0"/>
              <a:t>Tavaud</a:t>
            </a:r>
            <a:r>
              <a:rPr lang="fr-FR" dirty="0" smtClean="0"/>
              <a:t>, J</a:t>
            </a:r>
            <a:r>
              <a:rPr lang="fr-FR" dirty="0"/>
              <a:t>. David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Durum Wheat Genome: a complex history</a:t>
            </a:r>
            <a:endParaRPr lang="en-US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815107" y="692696"/>
            <a:ext cx="7141269" cy="5770644"/>
            <a:chOff x="815107" y="718846"/>
            <a:chExt cx="8351837" cy="6908190"/>
          </a:xfrm>
        </p:grpSpPr>
        <p:sp>
          <p:nvSpPr>
            <p:cNvPr id="144" name="Text Box 6"/>
            <p:cNvSpPr txBox="1">
              <a:spLocks noChangeArrowheads="1"/>
            </p:cNvSpPr>
            <p:nvPr/>
          </p:nvSpPr>
          <p:spPr bwMode="auto">
            <a:xfrm>
              <a:off x="7942982" y="2191990"/>
              <a:ext cx="122396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>
                  <a:latin typeface="+mj-lt"/>
                </a:rPr>
                <a:t>Aegilops </a:t>
              </a:r>
              <a:r>
                <a:rPr lang="fr-FR" sz="1600" i="1" dirty="0" err="1">
                  <a:latin typeface="+mj-lt"/>
                </a:rPr>
                <a:t>tauschii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DD</a:t>
              </a:r>
            </a:p>
          </p:txBody>
        </p: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6666632" y="2191990"/>
              <a:ext cx="1387475" cy="7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>
                  <a:latin typeface="+mj-lt"/>
                </a:rPr>
                <a:t>Aegilops </a:t>
              </a:r>
              <a:r>
                <a:rPr lang="fr-FR" sz="1600" i="1" dirty="0" err="1" smtClean="0">
                  <a:latin typeface="+mj-lt"/>
                </a:rPr>
                <a:t>speltoides</a:t>
              </a:r>
              <a:endParaRPr lang="fr-FR" sz="1600" i="1" dirty="0" smtClean="0">
                <a:latin typeface="+mj-lt"/>
              </a:endParaRPr>
            </a:p>
          </p:txBody>
        </p:sp>
        <p:sp>
          <p:nvSpPr>
            <p:cNvPr id="146" name="Text Box 8"/>
            <p:cNvSpPr txBox="1">
              <a:spLocks noChangeArrowheads="1"/>
            </p:cNvSpPr>
            <p:nvPr/>
          </p:nvSpPr>
          <p:spPr bwMode="auto">
            <a:xfrm>
              <a:off x="2254969" y="2193578"/>
              <a:ext cx="124142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urartu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</a:t>
              </a:r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815107" y="5204859"/>
              <a:ext cx="1800225" cy="1289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monococcum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monococcum</a:t>
              </a:r>
              <a:endParaRPr lang="fr-FR" sz="1600" i="1" dirty="0">
                <a:latin typeface="+mj-lt"/>
              </a:endParaRP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957982" y="2115790"/>
              <a:ext cx="151288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>
                  <a:latin typeface="+mj-lt"/>
                </a:rPr>
                <a:t>Triticum</a:t>
              </a:r>
            </a:p>
            <a:p>
              <a:pPr algn="ctr"/>
              <a:r>
                <a:rPr lang="fr-FR" sz="1600" i="1">
                  <a:latin typeface="+mj-lt"/>
                </a:rPr>
                <a:t>monococcum ssp. boeticum</a:t>
              </a:r>
            </a:p>
          </p:txBody>
        </p:sp>
        <p:sp>
          <p:nvSpPr>
            <p:cNvPr id="151" name="Text Box 17"/>
            <p:cNvSpPr txBox="1">
              <a:spLocks noChangeArrowheads="1"/>
            </p:cNvSpPr>
            <p:nvPr/>
          </p:nvSpPr>
          <p:spPr bwMode="auto">
            <a:xfrm>
              <a:off x="4366712" y="3046318"/>
              <a:ext cx="1936936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turgidum</a:t>
              </a:r>
              <a:r>
                <a:rPr lang="fr-FR" sz="1600" i="1" dirty="0">
                  <a:latin typeface="+mj-lt"/>
                </a:rPr>
                <a:t> </a:t>
              </a:r>
            </a:p>
            <a:p>
              <a:pPr algn="ctr"/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dicoccoides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 smtClean="0">
                  <a:latin typeface="+mj-lt"/>
                </a:rPr>
                <a:t>AABB</a:t>
              </a:r>
            </a:p>
          </p:txBody>
        </p:sp>
        <p:sp>
          <p:nvSpPr>
            <p:cNvPr id="152" name="Text Box 18"/>
            <p:cNvSpPr txBox="1">
              <a:spLocks noChangeArrowheads="1"/>
            </p:cNvSpPr>
            <p:nvPr/>
          </p:nvSpPr>
          <p:spPr bwMode="auto">
            <a:xfrm>
              <a:off x="4282497" y="5314603"/>
              <a:ext cx="2105364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turgidum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dicoccum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</a:t>
              </a:r>
            </a:p>
          </p:txBody>
        </p:sp>
        <p:sp>
          <p:nvSpPr>
            <p:cNvPr id="153" name="Text Box 19"/>
            <p:cNvSpPr txBox="1">
              <a:spLocks noChangeArrowheads="1"/>
            </p:cNvSpPr>
            <p:nvPr/>
          </p:nvSpPr>
          <p:spPr bwMode="auto">
            <a:xfrm>
              <a:off x="4282497" y="6632228"/>
              <a:ext cx="2105364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b="1" i="1" dirty="0" err="1">
                  <a:latin typeface="+mj-lt"/>
                </a:rPr>
                <a:t>Triticum</a:t>
              </a:r>
              <a:r>
                <a:rPr lang="fr-FR" sz="1600" b="1" i="1" dirty="0">
                  <a:latin typeface="+mj-lt"/>
                </a:rPr>
                <a:t> </a:t>
              </a:r>
              <a:r>
                <a:rPr lang="fr-FR" sz="1600" b="1" i="1" dirty="0" err="1">
                  <a:latin typeface="+mj-lt"/>
                </a:rPr>
                <a:t>turgidum</a:t>
              </a:r>
              <a:r>
                <a:rPr lang="fr-FR" sz="1600" b="1" i="1" dirty="0">
                  <a:latin typeface="+mj-lt"/>
                </a:rPr>
                <a:t> </a:t>
              </a:r>
              <a:r>
                <a:rPr lang="fr-FR" sz="1600" b="1" i="1" dirty="0" err="1">
                  <a:latin typeface="+mj-lt"/>
                </a:rPr>
                <a:t>ssp</a:t>
              </a:r>
              <a:r>
                <a:rPr lang="fr-FR" sz="1600" b="1" i="1" dirty="0">
                  <a:latin typeface="+mj-lt"/>
                </a:rPr>
                <a:t>. </a:t>
              </a:r>
              <a:r>
                <a:rPr lang="fr-FR" sz="1600" b="1" i="1" dirty="0" err="1">
                  <a:latin typeface="+mj-lt"/>
                </a:rPr>
                <a:t>durum</a:t>
              </a:r>
              <a:endParaRPr lang="fr-FR" sz="1600" b="1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</a:t>
              </a:r>
            </a:p>
          </p:txBody>
        </p: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6738068" y="7011641"/>
              <a:ext cx="1800225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aestivum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AABBDD</a:t>
              </a:r>
              <a:endParaRPr lang="fr-FR" sz="1600" i="1" dirty="0">
                <a:latin typeface="+mj-lt"/>
              </a:endParaRPr>
            </a:p>
          </p:txBody>
        </p:sp>
        <p:sp>
          <p:nvSpPr>
            <p:cNvPr id="155" name="Text Box 21"/>
            <p:cNvSpPr txBox="1">
              <a:spLocks noChangeArrowheads="1"/>
            </p:cNvSpPr>
            <p:nvPr/>
          </p:nvSpPr>
          <p:spPr bwMode="auto">
            <a:xfrm>
              <a:off x="6734894" y="5995852"/>
              <a:ext cx="1800225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spelta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AABBDD</a:t>
              </a:r>
            </a:p>
          </p:txBody>
        </p:sp>
        <p:sp>
          <p:nvSpPr>
            <p:cNvPr id="157" name="Oval 28"/>
            <p:cNvSpPr>
              <a:spLocks noChangeAspect="1" noChangeArrowheads="1"/>
            </p:cNvSpPr>
            <p:nvPr/>
          </p:nvSpPr>
          <p:spPr bwMode="auto">
            <a:xfrm>
              <a:off x="2254969" y="1688753"/>
              <a:ext cx="71438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58" name="Oval 29"/>
            <p:cNvSpPr>
              <a:spLocks noChangeAspect="1" noChangeArrowheads="1"/>
            </p:cNvSpPr>
            <p:nvPr/>
          </p:nvSpPr>
          <p:spPr bwMode="auto">
            <a:xfrm>
              <a:off x="4918794" y="920403"/>
              <a:ext cx="71438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59" name="AutoShape 33"/>
            <p:cNvCxnSpPr>
              <a:cxnSpLocks noChangeShapeType="1"/>
              <a:stCxn id="157" idx="5"/>
              <a:endCxn id="158" idx="3"/>
            </p:cNvCxnSpPr>
            <p:nvPr/>
          </p:nvCxnSpPr>
          <p:spPr bwMode="auto">
            <a:xfrm flipV="1">
              <a:off x="2315294" y="980728"/>
              <a:ext cx="2614613" cy="768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34"/>
            <p:cNvCxnSpPr>
              <a:cxnSpLocks noChangeShapeType="1"/>
              <a:stCxn id="158" idx="5"/>
              <a:endCxn id="171" idx="0"/>
            </p:cNvCxnSpPr>
            <p:nvPr/>
          </p:nvCxnSpPr>
          <p:spPr bwMode="auto">
            <a:xfrm>
              <a:off x="4979119" y="980728"/>
              <a:ext cx="1797050" cy="779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35"/>
            <p:cNvCxnSpPr>
              <a:cxnSpLocks noChangeShapeType="1"/>
              <a:stCxn id="158" idx="5"/>
              <a:endCxn id="144" idx="0"/>
            </p:cNvCxnSpPr>
            <p:nvPr/>
          </p:nvCxnSpPr>
          <p:spPr bwMode="auto">
            <a:xfrm>
              <a:off x="4979770" y="981378"/>
              <a:ext cx="3575193" cy="12106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37"/>
            <p:cNvCxnSpPr>
              <a:cxnSpLocks noChangeShapeType="1"/>
              <a:stCxn id="157" idx="5"/>
              <a:endCxn id="146" idx="0"/>
            </p:cNvCxnSpPr>
            <p:nvPr/>
          </p:nvCxnSpPr>
          <p:spPr bwMode="auto">
            <a:xfrm>
              <a:off x="2315945" y="1749728"/>
              <a:ext cx="559737" cy="44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38"/>
            <p:cNvCxnSpPr>
              <a:cxnSpLocks noChangeShapeType="1"/>
              <a:stCxn id="148" idx="0"/>
              <a:endCxn id="157" idx="3"/>
            </p:cNvCxnSpPr>
            <p:nvPr/>
          </p:nvCxnSpPr>
          <p:spPr bwMode="auto">
            <a:xfrm flipV="1">
              <a:off x="1714426" y="1749728"/>
              <a:ext cx="551005" cy="366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val 45"/>
            <p:cNvSpPr>
              <a:spLocks noChangeAspect="1" noChangeArrowheads="1"/>
            </p:cNvSpPr>
            <p:nvPr/>
          </p:nvSpPr>
          <p:spPr bwMode="auto">
            <a:xfrm rot="5400000">
              <a:off x="2470869" y="1904653"/>
              <a:ext cx="71437" cy="714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66" name="Oval 46"/>
            <p:cNvSpPr>
              <a:spLocks noChangeAspect="1" noChangeArrowheads="1"/>
            </p:cNvSpPr>
            <p:nvPr/>
          </p:nvSpPr>
          <p:spPr bwMode="auto">
            <a:xfrm>
              <a:off x="6574557" y="1904653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69" name="AutoShape 50"/>
            <p:cNvCxnSpPr>
              <a:cxnSpLocks noChangeShapeType="1"/>
              <a:stCxn id="166" idx="2"/>
              <a:endCxn id="151" idx="0"/>
            </p:cNvCxnSpPr>
            <p:nvPr/>
          </p:nvCxnSpPr>
          <p:spPr bwMode="auto">
            <a:xfrm rot="10800000" flipV="1">
              <a:off x="5335180" y="1940372"/>
              <a:ext cx="1239377" cy="1105946"/>
            </a:xfrm>
            <a:prstGeom prst="curvedConnector2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0" name="Text Box 53"/>
            <p:cNvSpPr txBox="1">
              <a:spLocks noChangeArrowheads="1"/>
            </p:cNvSpPr>
            <p:nvPr/>
          </p:nvSpPr>
          <p:spPr bwMode="auto">
            <a:xfrm>
              <a:off x="5040429" y="718846"/>
              <a:ext cx="1130842" cy="405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>
                  <a:latin typeface="+mj-lt"/>
                </a:rPr>
                <a:t>~ 3-6 Ma</a:t>
              </a:r>
            </a:p>
          </p:txBody>
        </p:sp>
        <p:sp>
          <p:nvSpPr>
            <p:cNvPr id="171" name="Oval 55"/>
            <p:cNvSpPr>
              <a:spLocks noChangeAspect="1" noChangeArrowheads="1"/>
            </p:cNvSpPr>
            <p:nvPr/>
          </p:nvSpPr>
          <p:spPr bwMode="auto">
            <a:xfrm>
              <a:off x="6739657" y="176019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72" name="AutoShape 56"/>
            <p:cNvCxnSpPr>
              <a:cxnSpLocks noChangeShapeType="1"/>
              <a:stCxn id="171" idx="5"/>
              <a:endCxn id="145" idx="0"/>
            </p:cNvCxnSpPr>
            <p:nvPr/>
          </p:nvCxnSpPr>
          <p:spPr bwMode="auto">
            <a:xfrm>
              <a:off x="6800632" y="1821167"/>
              <a:ext cx="559738" cy="370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57"/>
            <p:cNvCxnSpPr>
              <a:cxnSpLocks noChangeShapeType="1"/>
              <a:stCxn id="174" idx="0"/>
              <a:endCxn id="171" idx="3"/>
            </p:cNvCxnSpPr>
            <p:nvPr/>
          </p:nvCxnSpPr>
          <p:spPr bwMode="auto">
            <a:xfrm flipV="1">
              <a:off x="6333256" y="1821167"/>
              <a:ext cx="416862" cy="370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4" name="Text Box 63"/>
            <p:cNvSpPr txBox="1">
              <a:spLocks noChangeArrowheads="1"/>
            </p:cNvSpPr>
            <p:nvPr/>
          </p:nvSpPr>
          <p:spPr bwMode="auto">
            <a:xfrm>
              <a:off x="5639519" y="2191990"/>
              <a:ext cx="1387475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smtClean="0">
                  <a:latin typeface="+mj-lt"/>
                </a:rPr>
                <a:t>Aegilops </a:t>
              </a:r>
              <a:r>
                <a:rPr lang="fr-FR" sz="1600" dirty="0" smtClean="0">
                  <a:latin typeface="+mj-lt"/>
                </a:rPr>
                <a:t>(</a:t>
              </a:r>
              <a:r>
                <a:rPr lang="fr-FR" sz="1600" dirty="0" err="1" smtClean="0">
                  <a:latin typeface="+mj-lt"/>
                </a:rPr>
                <a:t>extinct</a:t>
              </a:r>
              <a:r>
                <a:rPr lang="fr-FR" sz="1600" dirty="0" smtClean="0">
                  <a:latin typeface="+mj-lt"/>
                </a:rPr>
                <a:t>)</a:t>
              </a:r>
              <a:endParaRPr lang="fr-FR" sz="1600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BB</a:t>
              </a:r>
            </a:p>
          </p:txBody>
        </p:sp>
        <p:cxnSp>
          <p:nvCxnSpPr>
            <p:cNvPr id="175" name="AutoShape 67"/>
            <p:cNvCxnSpPr>
              <a:cxnSpLocks noChangeShapeType="1"/>
              <a:stCxn id="152" idx="0"/>
              <a:endCxn id="155" idx="0"/>
            </p:cNvCxnSpPr>
            <p:nvPr/>
          </p:nvCxnSpPr>
          <p:spPr bwMode="auto">
            <a:xfrm rot="16200000" flipH="1">
              <a:off x="6144469" y="4505314"/>
              <a:ext cx="681249" cy="2299828"/>
            </a:xfrm>
            <a:prstGeom prst="curvedConnector3">
              <a:avLst>
                <a:gd name="adj1" fmla="val -40171"/>
              </a:avLst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68"/>
            <p:cNvCxnSpPr>
              <a:cxnSpLocks noChangeShapeType="1"/>
              <a:stCxn id="144" idx="2"/>
              <a:endCxn id="155" idx="0"/>
            </p:cNvCxnSpPr>
            <p:nvPr/>
          </p:nvCxnSpPr>
          <p:spPr bwMode="auto">
            <a:xfrm rot="5400000">
              <a:off x="6608553" y="4049442"/>
              <a:ext cx="2972865" cy="919956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7" name="Text Box 69"/>
            <p:cNvSpPr txBox="1">
              <a:spLocks noChangeArrowheads="1"/>
            </p:cNvSpPr>
            <p:nvPr/>
          </p:nvSpPr>
          <p:spPr bwMode="auto">
            <a:xfrm>
              <a:off x="3839294" y="1322265"/>
              <a:ext cx="1655887" cy="4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 err="1" smtClean="0">
                  <a:solidFill>
                    <a:srgbClr val="FF3300"/>
                  </a:solidFill>
                  <a:latin typeface="+mj-lt"/>
                </a:rPr>
                <a:t>Hybridization</a:t>
              </a:r>
              <a:endParaRPr lang="fr-FR" sz="1600" b="1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178" name="Text Box 70"/>
            <p:cNvSpPr txBox="1">
              <a:spLocks noChangeArrowheads="1"/>
            </p:cNvSpPr>
            <p:nvPr/>
          </p:nvSpPr>
          <p:spPr bwMode="auto">
            <a:xfrm>
              <a:off x="7000008" y="4784378"/>
              <a:ext cx="1655887" cy="4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 err="1" smtClean="0">
                  <a:solidFill>
                    <a:srgbClr val="FF3300"/>
                  </a:solidFill>
                  <a:latin typeface="+mj-lt"/>
                </a:rPr>
                <a:t>Hybridization</a:t>
              </a:r>
              <a:endParaRPr lang="fr-FR" sz="1600" b="1" dirty="0">
                <a:solidFill>
                  <a:srgbClr val="FF3300"/>
                </a:solidFill>
                <a:latin typeface="+mj-lt"/>
              </a:endParaRPr>
            </a:p>
          </p:txBody>
        </p:sp>
        <p:cxnSp>
          <p:nvCxnSpPr>
            <p:cNvPr id="179" name="AutoShape 71"/>
            <p:cNvCxnSpPr>
              <a:cxnSpLocks noChangeShapeType="1"/>
              <a:stCxn id="165" idx="0"/>
              <a:endCxn id="151" idx="0"/>
            </p:cNvCxnSpPr>
            <p:nvPr/>
          </p:nvCxnSpPr>
          <p:spPr bwMode="auto">
            <a:xfrm>
              <a:off x="2542307" y="1940372"/>
              <a:ext cx="2792873" cy="1105946"/>
            </a:xfrm>
            <a:prstGeom prst="curvedConnector2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0" name="Text Box 54"/>
            <p:cNvSpPr txBox="1">
              <a:spLocks noChangeArrowheads="1"/>
            </p:cNvSpPr>
            <p:nvPr/>
          </p:nvSpPr>
          <p:spPr bwMode="auto">
            <a:xfrm>
              <a:off x="3861519" y="1688753"/>
              <a:ext cx="135566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>
                  <a:latin typeface="+mj-lt"/>
                </a:rPr>
                <a:t>~ 0.25-1.3 Ma</a:t>
              </a:r>
            </a:p>
          </p:txBody>
        </p:sp>
        <p:cxnSp>
          <p:nvCxnSpPr>
            <p:cNvPr id="181" name="AutoShape 80"/>
            <p:cNvCxnSpPr>
              <a:cxnSpLocks noChangeShapeType="1"/>
              <a:stCxn id="148" idx="2"/>
              <a:endCxn id="147" idx="0"/>
            </p:cNvCxnSpPr>
            <p:nvPr/>
          </p:nvCxnSpPr>
          <p:spPr bwMode="auto">
            <a:xfrm>
              <a:off x="1714426" y="2946787"/>
              <a:ext cx="794" cy="2258072"/>
            </a:xfrm>
            <a:prstGeom prst="straightConnector1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" name="AutoShape 82"/>
            <p:cNvCxnSpPr>
              <a:cxnSpLocks noChangeShapeType="1"/>
            </p:cNvCxnSpPr>
            <p:nvPr/>
          </p:nvCxnSpPr>
          <p:spPr bwMode="auto">
            <a:xfrm>
              <a:off x="5335179" y="4166953"/>
              <a:ext cx="1" cy="1120635"/>
            </a:xfrm>
            <a:prstGeom prst="straightConnector1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4" name="AutoShape 83"/>
            <p:cNvCxnSpPr>
              <a:cxnSpLocks noChangeShapeType="1"/>
              <a:stCxn id="152" idx="2"/>
              <a:endCxn id="153" idx="0"/>
            </p:cNvCxnSpPr>
            <p:nvPr/>
          </p:nvCxnSpPr>
          <p:spPr bwMode="auto">
            <a:xfrm>
              <a:off x="5335180" y="6309412"/>
              <a:ext cx="0" cy="322816"/>
            </a:xfrm>
            <a:prstGeom prst="straightConnector1">
              <a:avLst/>
            </a:prstGeom>
            <a:noFill/>
            <a:ln w="57150">
              <a:solidFill>
                <a:srgbClr val="CC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AutoShape 84"/>
            <p:cNvCxnSpPr>
              <a:cxnSpLocks noChangeShapeType="1"/>
            </p:cNvCxnSpPr>
            <p:nvPr/>
          </p:nvCxnSpPr>
          <p:spPr bwMode="auto">
            <a:xfrm>
              <a:off x="7635007" y="6666831"/>
              <a:ext cx="3174" cy="431013"/>
            </a:xfrm>
            <a:prstGeom prst="straightConnector1">
              <a:avLst/>
            </a:prstGeom>
            <a:noFill/>
            <a:ln w="57150">
              <a:solidFill>
                <a:srgbClr val="CC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6" name="AutoShape 65"/>
            <p:cNvSpPr>
              <a:spLocks noChangeArrowheads="1"/>
            </p:cNvSpPr>
            <p:nvPr/>
          </p:nvSpPr>
          <p:spPr bwMode="auto">
            <a:xfrm>
              <a:off x="929729" y="4338572"/>
              <a:ext cx="8165779" cy="43180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279525"/>
              <a:r>
                <a:rPr lang="fr-FR" sz="1600" b="1" dirty="0">
                  <a:latin typeface="+mj-lt"/>
                </a:rPr>
                <a:t>DOMESTICATION </a:t>
              </a:r>
              <a:r>
                <a:rPr lang="fr-FR" sz="1600" b="1" dirty="0" smtClean="0">
                  <a:latin typeface="+mj-lt"/>
                </a:rPr>
                <a:t>(-</a:t>
              </a:r>
              <a:r>
                <a:rPr lang="fr-FR" sz="1600" b="1" dirty="0">
                  <a:latin typeface="+mj-lt"/>
                </a:rPr>
                <a:t>12,000 </a:t>
              </a:r>
              <a:r>
                <a:rPr lang="fr-FR" sz="1600" b="1" dirty="0" smtClean="0">
                  <a:latin typeface="+mj-lt"/>
                </a:rPr>
                <a:t>to -</a:t>
              </a:r>
              <a:r>
                <a:rPr lang="fr-FR" sz="1600" b="1" dirty="0">
                  <a:latin typeface="+mj-lt"/>
                </a:rPr>
                <a:t>3,000 </a:t>
              </a:r>
              <a:r>
                <a:rPr lang="fr-FR" sz="1600" b="1" dirty="0" err="1" smtClean="0">
                  <a:latin typeface="+mj-lt"/>
                </a:rPr>
                <a:t>years</a:t>
              </a:r>
              <a:r>
                <a:rPr lang="fr-FR" sz="1600" b="1" dirty="0" smtClean="0">
                  <a:latin typeface="+mj-lt"/>
                </a:rPr>
                <a:t>)</a:t>
              </a:r>
              <a:endParaRPr lang="fr-FR" sz="1600" b="1" dirty="0">
                <a:latin typeface="+mj-lt"/>
              </a:endParaRPr>
            </a:p>
          </p:txBody>
        </p:sp>
      </p:grp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10</a:t>
            </a:fld>
            <a:endParaRPr lang="fr-FR" dirty="0"/>
          </a:p>
        </p:txBody>
      </p:sp>
      <p:grpSp>
        <p:nvGrpSpPr>
          <p:cNvPr id="43" name="Grouper 42"/>
          <p:cNvGrpSpPr/>
          <p:nvPr/>
        </p:nvGrpSpPr>
        <p:grpSpPr>
          <a:xfrm>
            <a:off x="2123728" y="1988839"/>
            <a:ext cx="4718620" cy="4464497"/>
            <a:chOff x="2123728" y="1988839"/>
            <a:chExt cx="4718620" cy="4464497"/>
          </a:xfrm>
        </p:grpSpPr>
        <p:grpSp>
          <p:nvGrpSpPr>
            <p:cNvPr id="44" name="Grouper 43"/>
            <p:cNvGrpSpPr/>
            <p:nvPr/>
          </p:nvGrpSpPr>
          <p:grpSpPr>
            <a:xfrm>
              <a:off x="2123728" y="1988839"/>
              <a:ext cx="4718620" cy="4464497"/>
              <a:chOff x="2123728" y="1988839"/>
              <a:chExt cx="4718620" cy="4464497"/>
            </a:xfrm>
          </p:grpSpPr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 flipV="1">
                <a:off x="2123728" y="1988839"/>
                <a:ext cx="864096" cy="720080"/>
              </a:xfrm>
              <a:prstGeom prst="flowChartAlternateProcess">
                <a:avLst/>
              </a:prstGeom>
              <a:noFill/>
              <a:ln w="57150" cmpd="sng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5978252" y="1988841"/>
                <a:ext cx="864096" cy="792087"/>
              </a:xfrm>
              <a:prstGeom prst="flowChartAlternateProcess">
                <a:avLst/>
              </a:prstGeom>
              <a:noFill/>
              <a:ln w="57150" cmpd="sng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3563888" y="5661248"/>
                <a:ext cx="2160240" cy="792088"/>
              </a:xfrm>
              <a:prstGeom prst="flowChartAlternateProcess">
                <a:avLst/>
              </a:prstGeom>
              <a:noFill/>
              <a:ln w="57150" cmpd="sng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6103756" y="2420888"/>
              <a:ext cx="6426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i="1" dirty="0">
                  <a:latin typeface="+mj-lt"/>
                </a:rPr>
                <a:t>~BB</a:t>
              </a:r>
            </a:p>
          </p:txBody>
        </p:sp>
      </p:grp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8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disentangling: mapping on diploid relatives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98748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11</a:t>
            </a:fld>
            <a:endParaRPr lang="fr-FR" dirty="0"/>
          </a:p>
        </p:txBody>
      </p:sp>
      <p:sp>
        <p:nvSpPr>
          <p:cNvPr id="68" name="Espace réservé du contenu 1"/>
          <p:cNvSpPr>
            <a:spLocks noGrp="1"/>
          </p:cNvSpPr>
          <p:nvPr>
            <p:ph idx="1"/>
          </p:nvPr>
        </p:nvSpPr>
        <p:spPr>
          <a:xfrm>
            <a:off x="914400" y="836712"/>
            <a:ext cx="7762056" cy="1296144"/>
          </a:xfrm>
        </p:spPr>
        <p:txBody>
          <a:bodyPr/>
          <a:lstStyle/>
          <a:p>
            <a:r>
              <a:rPr lang="en-US" sz="2200" dirty="0" smtClean="0"/>
              <a:t>Strategy</a:t>
            </a:r>
          </a:p>
          <a:p>
            <a:pPr marL="0" indent="0">
              <a:buNone/>
            </a:pPr>
            <a:r>
              <a:rPr lang="en-US" sz="2000" dirty="0" smtClean="0"/>
              <a:t>  1. Sequencing and assembling </a:t>
            </a:r>
            <a:r>
              <a:rPr lang="en-US" sz="2000" dirty="0" err="1" smtClean="0"/>
              <a:t>contigs</a:t>
            </a:r>
            <a:r>
              <a:rPr lang="en-US" sz="2000" dirty="0" smtClean="0"/>
              <a:t> of diploids relatives </a:t>
            </a:r>
          </a:p>
          <a:p>
            <a:pPr marL="0" indent="0">
              <a:buNone/>
            </a:pPr>
            <a:r>
              <a:rPr lang="en-US" sz="2000" dirty="0" smtClean="0"/>
              <a:t>  2. Mapping </a:t>
            </a:r>
            <a:r>
              <a:rPr lang="en-US" sz="2000" i="1" dirty="0" smtClean="0"/>
              <a:t>T. durum</a:t>
            </a:r>
            <a:r>
              <a:rPr lang="en-US" sz="2000" dirty="0" smtClean="0"/>
              <a:t> reads on those </a:t>
            </a:r>
            <a:r>
              <a:rPr lang="en-US" sz="2000" dirty="0" err="1" smtClean="0"/>
              <a:t>contigs</a:t>
            </a:r>
            <a:r>
              <a:rPr lang="en-US" sz="2000" dirty="0" smtClean="0"/>
              <a:t> </a:t>
            </a:r>
          </a:p>
        </p:txBody>
      </p:sp>
      <p:sp>
        <p:nvSpPr>
          <p:cNvPr id="74" name="Espace réservé du contenu 1"/>
          <p:cNvSpPr txBox="1">
            <a:spLocks/>
          </p:cNvSpPr>
          <p:nvPr/>
        </p:nvSpPr>
        <p:spPr bwMode="auto">
          <a:xfrm>
            <a:off x="899592" y="2132856"/>
            <a:ext cx="77768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dirty="0" smtClean="0"/>
              <a:t>Advantage:</a:t>
            </a:r>
          </a:p>
          <a:p>
            <a:pPr lvl="3"/>
            <a:r>
              <a:rPr lang="en-US" dirty="0" smtClean="0"/>
              <a:t>Avoid confusion when </a:t>
            </a:r>
            <a:r>
              <a:rPr lang="en-US" dirty="0" err="1" smtClean="0"/>
              <a:t>contigs</a:t>
            </a:r>
            <a:r>
              <a:rPr lang="en-US" dirty="0" smtClean="0"/>
              <a:t> are available for both relatives</a:t>
            </a:r>
          </a:p>
        </p:txBody>
      </p:sp>
      <p:grpSp>
        <p:nvGrpSpPr>
          <p:cNvPr id="14" name="Grouper 13"/>
          <p:cNvGrpSpPr/>
          <p:nvPr/>
        </p:nvGrpSpPr>
        <p:grpSpPr>
          <a:xfrm>
            <a:off x="539552" y="4878452"/>
            <a:ext cx="2376264" cy="360040"/>
            <a:chOff x="971600" y="4878452"/>
            <a:chExt cx="2376264" cy="360040"/>
          </a:xfrm>
        </p:grpSpPr>
        <p:cxnSp>
          <p:nvCxnSpPr>
            <p:cNvPr id="97" name="Connecteur droit 96"/>
            <p:cNvCxnSpPr/>
            <p:nvPr/>
          </p:nvCxnSpPr>
          <p:spPr bwMode="auto">
            <a:xfrm>
              <a:off x="971600" y="48784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Connecteur droit 97"/>
            <p:cNvCxnSpPr/>
            <p:nvPr/>
          </p:nvCxnSpPr>
          <p:spPr bwMode="auto">
            <a:xfrm>
              <a:off x="1124000" y="50308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Connecteur droit 98"/>
            <p:cNvCxnSpPr/>
            <p:nvPr/>
          </p:nvCxnSpPr>
          <p:spPr bwMode="auto">
            <a:xfrm>
              <a:off x="1276400" y="51832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Connecteur droit 99"/>
            <p:cNvCxnSpPr/>
            <p:nvPr/>
          </p:nvCxnSpPr>
          <p:spPr bwMode="auto">
            <a:xfrm>
              <a:off x="2771800" y="48784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Connecteur droit 100"/>
            <p:cNvCxnSpPr/>
            <p:nvPr/>
          </p:nvCxnSpPr>
          <p:spPr bwMode="auto">
            <a:xfrm>
              <a:off x="1547664" y="495046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8" name="Connecteur droit 107"/>
            <p:cNvCxnSpPr/>
            <p:nvPr/>
          </p:nvCxnSpPr>
          <p:spPr bwMode="auto">
            <a:xfrm>
              <a:off x="2195736" y="502246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Connecteur droit 110"/>
            <p:cNvCxnSpPr/>
            <p:nvPr/>
          </p:nvCxnSpPr>
          <p:spPr bwMode="auto">
            <a:xfrm>
              <a:off x="1835696" y="509447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" name="Connecteur droit 112"/>
            <p:cNvCxnSpPr/>
            <p:nvPr/>
          </p:nvCxnSpPr>
          <p:spPr bwMode="auto">
            <a:xfrm>
              <a:off x="1907704" y="48784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" name="Connecteur droit 113"/>
            <p:cNvCxnSpPr/>
            <p:nvPr/>
          </p:nvCxnSpPr>
          <p:spPr bwMode="auto">
            <a:xfrm>
              <a:off x="2627784" y="516648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Connecteur droit 114"/>
            <p:cNvCxnSpPr/>
            <p:nvPr/>
          </p:nvCxnSpPr>
          <p:spPr bwMode="auto">
            <a:xfrm>
              <a:off x="2915816" y="502246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Connecteur droit 115"/>
            <p:cNvCxnSpPr/>
            <p:nvPr/>
          </p:nvCxnSpPr>
          <p:spPr bwMode="auto">
            <a:xfrm>
              <a:off x="2267744" y="523849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7" name="Grouper 116"/>
          <p:cNvGrpSpPr/>
          <p:nvPr/>
        </p:nvGrpSpPr>
        <p:grpSpPr>
          <a:xfrm>
            <a:off x="552033" y="6021288"/>
            <a:ext cx="2376264" cy="296416"/>
            <a:chOff x="1259632" y="2636912"/>
            <a:chExt cx="2376264" cy="296416"/>
          </a:xfrm>
        </p:grpSpPr>
        <p:cxnSp>
          <p:nvCxnSpPr>
            <p:cNvPr id="118" name="Connecteur droit 117"/>
            <p:cNvCxnSpPr/>
            <p:nvPr/>
          </p:nvCxnSpPr>
          <p:spPr bwMode="auto">
            <a:xfrm>
              <a:off x="1259632" y="263691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9" name="Connecteur droit 118"/>
            <p:cNvCxnSpPr/>
            <p:nvPr/>
          </p:nvCxnSpPr>
          <p:spPr bwMode="auto">
            <a:xfrm>
              <a:off x="1475656" y="285293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0" name="Connecteur droit 119"/>
            <p:cNvCxnSpPr/>
            <p:nvPr/>
          </p:nvCxnSpPr>
          <p:spPr bwMode="auto">
            <a:xfrm>
              <a:off x="1475656" y="27089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1" name="Connecteur droit 120"/>
            <p:cNvCxnSpPr/>
            <p:nvPr/>
          </p:nvCxnSpPr>
          <p:spPr bwMode="auto">
            <a:xfrm>
              <a:off x="1763688" y="263691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" name="Connecteur droit 121"/>
            <p:cNvCxnSpPr/>
            <p:nvPr/>
          </p:nvCxnSpPr>
          <p:spPr bwMode="auto">
            <a:xfrm>
              <a:off x="2123728" y="27809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3" name="Connecteur droit 122"/>
            <p:cNvCxnSpPr/>
            <p:nvPr/>
          </p:nvCxnSpPr>
          <p:spPr bwMode="auto">
            <a:xfrm>
              <a:off x="2483768" y="270892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Connecteur droit 123"/>
            <p:cNvCxnSpPr/>
            <p:nvPr/>
          </p:nvCxnSpPr>
          <p:spPr bwMode="auto">
            <a:xfrm>
              <a:off x="2915816" y="27809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Connecteur droit 124"/>
            <p:cNvCxnSpPr/>
            <p:nvPr/>
          </p:nvCxnSpPr>
          <p:spPr bwMode="auto">
            <a:xfrm>
              <a:off x="2627784" y="29249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Connecteur droit 125"/>
            <p:cNvCxnSpPr/>
            <p:nvPr/>
          </p:nvCxnSpPr>
          <p:spPr bwMode="auto">
            <a:xfrm>
              <a:off x="3203848" y="263691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Connecteur droit 126"/>
            <p:cNvCxnSpPr/>
            <p:nvPr/>
          </p:nvCxnSpPr>
          <p:spPr bwMode="auto">
            <a:xfrm>
              <a:off x="1979712" y="293332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er 14"/>
          <p:cNvGrpSpPr/>
          <p:nvPr/>
        </p:nvGrpSpPr>
        <p:grpSpPr>
          <a:xfrm>
            <a:off x="5857800" y="5877272"/>
            <a:ext cx="2160240" cy="368424"/>
            <a:chOff x="5652120" y="5877272"/>
            <a:chExt cx="2160240" cy="368424"/>
          </a:xfrm>
        </p:grpSpPr>
        <p:grpSp>
          <p:nvGrpSpPr>
            <p:cNvPr id="139" name="Grouper 138"/>
            <p:cNvGrpSpPr/>
            <p:nvPr/>
          </p:nvGrpSpPr>
          <p:grpSpPr>
            <a:xfrm>
              <a:off x="5652120" y="5949280"/>
              <a:ext cx="2160240" cy="296416"/>
              <a:chOff x="1475656" y="2636912"/>
              <a:chExt cx="2160240" cy="296416"/>
            </a:xfrm>
          </p:grpSpPr>
          <p:cxnSp>
            <p:nvCxnSpPr>
              <p:cNvPr id="140" name="Connecteur droit 139"/>
              <p:cNvCxnSpPr/>
              <p:nvPr/>
            </p:nvCxnSpPr>
            <p:spPr bwMode="auto">
              <a:xfrm>
                <a:off x="1835696" y="2636912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Connecteur droit 140"/>
              <p:cNvCxnSpPr/>
              <p:nvPr/>
            </p:nvCxnSpPr>
            <p:spPr bwMode="auto">
              <a:xfrm>
                <a:off x="1475656" y="2924944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2" name="Connecteur droit 141"/>
              <p:cNvCxnSpPr/>
              <p:nvPr/>
            </p:nvCxnSpPr>
            <p:spPr bwMode="auto">
              <a:xfrm>
                <a:off x="1475656" y="2708920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Connecteur droit 142"/>
              <p:cNvCxnSpPr/>
              <p:nvPr/>
            </p:nvCxnSpPr>
            <p:spPr bwMode="auto">
              <a:xfrm>
                <a:off x="2843808" y="27809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Connecteur droit 143"/>
              <p:cNvCxnSpPr/>
              <p:nvPr/>
            </p:nvCxnSpPr>
            <p:spPr bwMode="auto">
              <a:xfrm>
                <a:off x="2123728" y="27809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Connecteur droit 144"/>
              <p:cNvCxnSpPr/>
              <p:nvPr/>
            </p:nvCxnSpPr>
            <p:spPr bwMode="auto">
              <a:xfrm>
                <a:off x="2627784" y="2708920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Connecteur droit 145"/>
              <p:cNvCxnSpPr/>
              <p:nvPr/>
            </p:nvCxnSpPr>
            <p:spPr bwMode="auto">
              <a:xfrm>
                <a:off x="2555776" y="2852936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Connecteur droit 146"/>
              <p:cNvCxnSpPr/>
              <p:nvPr/>
            </p:nvCxnSpPr>
            <p:spPr bwMode="auto">
              <a:xfrm>
                <a:off x="2627784" y="2924944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Connecteur droit 147"/>
              <p:cNvCxnSpPr/>
              <p:nvPr/>
            </p:nvCxnSpPr>
            <p:spPr bwMode="auto">
              <a:xfrm>
                <a:off x="3203848" y="2636912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Connecteur droit 148"/>
              <p:cNvCxnSpPr/>
              <p:nvPr/>
            </p:nvCxnSpPr>
            <p:spPr bwMode="auto">
              <a:xfrm>
                <a:off x="1979712" y="29333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2" name="Connecteur droit 151"/>
            <p:cNvCxnSpPr/>
            <p:nvPr/>
          </p:nvCxnSpPr>
          <p:spPr bwMode="auto">
            <a:xfrm>
              <a:off x="5940152" y="616530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Connecteur droit 152"/>
            <p:cNvCxnSpPr/>
            <p:nvPr/>
          </p:nvCxnSpPr>
          <p:spPr bwMode="auto">
            <a:xfrm>
              <a:off x="7236296" y="616530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Connecteur droit 153"/>
            <p:cNvCxnSpPr/>
            <p:nvPr/>
          </p:nvCxnSpPr>
          <p:spPr bwMode="auto">
            <a:xfrm>
              <a:off x="7380312" y="623731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necteur droit 154"/>
            <p:cNvCxnSpPr/>
            <p:nvPr/>
          </p:nvCxnSpPr>
          <p:spPr bwMode="auto">
            <a:xfrm>
              <a:off x="6660232" y="594928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Connecteur droit 155"/>
            <p:cNvCxnSpPr/>
            <p:nvPr/>
          </p:nvCxnSpPr>
          <p:spPr bwMode="auto">
            <a:xfrm>
              <a:off x="5796136" y="587727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7" name="Connecteur droit 156"/>
            <p:cNvCxnSpPr/>
            <p:nvPr/>
          </p:nvCxnSpPr>
          <p:spPr bwMode="auto">
            <a:xfrm>
              <a:off x="7172672" y="587727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8" name="Connecteur droit 157"/>
            <p:cNvCxnSpPr/>
            <p:nvPr/>
          </p:nvCxnSpPr>
          <p:spPr bwMode="auto">
            <a:xfrm>
              <a:off x="6372200" y="587727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Connecteur droit 158"/>
            <p:cNvCxnSpPr/>
            <p:nvPr/>
          </p:nvCxnSpPr>
          <p:spPr bwMode="auto">
            <a:xfrm>
              <a:off x="6228184" y="6021288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" name="Rectangle vertical à deux flèches 5"/>
          <p:cNvSpPr/>
          <p:nvPr/>
        </p:nvSpPr>
        <p:spPr bwMode="auto">
          <a:xfrm>
            <a:off x="1259632" y="5229200"/>
            <a:ext cx="6264696" cy="720080"/>
          </a:xfrm>
          <a:prstGeom prst="upDownArrowCallout">
            <a:avLst>
              <a:gd name="adj1" fmla="val 21473"/>
              <a:gd name="adj2" fmla="val 28527"/>
              <a:gd name="adj3" fmla="val 25000"/>
              <a:gd name="adj4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dirty="0" err="1" smtClean="0">
                <a:solidFill>
                  <a:srgbClr val="000000"/>
                </a:solidFill>
              </a:rPr>
              <a:t>Durum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reads</a:t>
            </a:r>
            <a:r>
              <a:rPr lang="fr-FR" sz="1600" dirty="0" smtClean="0">
                <a:solidFill>
                  <a:srgbClr val="000000"/>
                </a:solidFill>
              </a:rPr>
              <a:t/>
            </a:r>
            <a:br>
              <a:rPr lang="fr-FR" sz="1600" dirty="0" smtClean="0">
                <a:solidFill>
                  <a:srgbClr val="000000"/>
                </a:solidFill>
              </a:rPr>
            </a:br>
            <a:endParaRPr lang="fr-FR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31" name="Connecteur droit 130"/>
          <p:cNvCxnSpPr/>
          <p:nvPr/>
        </p:nvCxnSpPr>
        <p:spPr bwMode="auto">
          <a:xfrm>
            <a:off x="539552" y="6381328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" name="Connecteur droit 149"/>
          <p:cNvCxnSpPr/>
          <p:nvPr/>
        </p:nvCxnSpPr>
        <p:spPr bwMode="auto">
          <a:xfrm>
            <a:off x="5713784" y="6309320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67544" y="6381328"/>
            <a:ext cx="325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srgbClr val="FF6600"/>
                </a:solidFill>
              </a:rPr>
              <a:t>A. </a:t>
            </a:r>
            <a:r>
              <a:rPr lang="fr-FR" i="1" dirty="0" err="1" smtClean="0">
                <a:solidFill>
                  <a:srgbClr val="FF6600"/>
                </a:solidFill>
              </a:rPr>
              <a:t>Speltoides</a:t>
            </a:r>
            <a:r>
              <a:rPr lang="fr-FR" i="1" dirty="0" smtClean="0">
                <a:solidFill>
                  <a:srgbClr val="FF6600"/>
                </a:solidFill>
              </a:rPr>
              <a:t> </a:t>
            </a:r>
            <a:r>
              <a:rPr lang="fr-FR" dirty="0" smtClean="0">
                <a:solidFill>
                  <a:srgbClr val="FF6600"/>
                </a:solidFill>
              </a:rPr>
              <a:t>contig of Gene1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353744" y="6309320"/>
            <a:ext cx="325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srgbClr val="FF6600"/>
                </a:solidFill>
              </a:rPr>
              <a:t>A. </a:t>
            </a:r>
            <a:r>
              <a:rPr lang="fr-FR" i="1" dirty="0" err="1" smtClean="0">
                <a:solidFill>
                  <a:srgbClr val="FF6600"/>
                </a:solidFill>
              </a:rPr>
              <a:t>Speltoides</a:t>
            </a:r>
            <a:r>
              <a:rPr lang="fr-FR" i="1" dirty="0" smtClean="0">
                <a:solidFill>
                  <a:srgbClr val="FF6600"/>
                </a:solidFill>
              </a:rPr>
              <a:t> </a:t>
            </a:r>
            <a:r>
              <a:rPr lang="fr-FR" dirty="0" smtClean="0">
                <a:solidFill>
                  <a:srgbClr val="FF6600"/>
                </a:solidFill>
              </a:rPr>
              <a:t>contig of Gene3</a:t>
            </a:r>
            <a:endParaRPr lang="fr-FR" dirty="0">
              <a:solidFill>
                <a:srgbClr val="FF6600"/>
              </a:solidFill>
            </a:endParaRPr>
          </a:p>
        </p:txBody>
      </p:sp>
      <p:cxnSp>
        <p:nvCxnSpPr>
          <p:cNvPr id="129" name="Connecteur droit 128"/>
          <p:cNvCxnSpPr/>
          <p:nvPr/>
        </p:nvCxnSpPr>
        <p:spPr bwMode="auto">
          <a:xfrm>
            <a:off x="455063" y="4662428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ZoneTexte 133"/>
          <p:cNvSpPr txBox="1"/>
          <p:nvPr/>
        </p:nvSpPr>
        <p:spPr>
          <a:xfrm>
            <a:off x="323528" y="4221088"/>
            <a:ext cx="278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800000"/>
                </a:solidFill>
              </a:rPr>
              <a:t>T</a:t>
            </a:r>
            <a:r>
              <a:rPr lang="fr-FR" i="1" dirty="0" smtClean="0">
                <a:solidFill>
                  <a:srgbClr val="800000"/>
                </a:solidFill>
              </a:rPr>
              <a:t>. </a:t>
            </a:r>
            <a:r>
              <a:rPr lang="fr-FR" i="1" dirty="0" err="1" smtClean="0">
                <a:solidFill>
                  <a:srgbClr val="800000"/>
                </a:solidFill>
              </a:rPr>
              <a:t>urartu</a:t>
            </a:r>
            <a:r>
              <a:rPr lang="fr-FR" dirty="0" smtClean="0">
                <a:solidFill>
                  <a:srgbClr val="800000"/>
                </a:solidFill>
              </a:rPr>
              <a:t> contig of Gene 1</a:t>
            </a:r>
            <a:endParaRPr lang="fr-FR" dirty="0">
              <a:solidFill>
                <a:srgbClr val="800000"/>
              </a:solidFill>
            </a:endParaRPr>
          </a:p>
        </p:txBody>
      </p:sp>
      <p:cxnSp>
        <p:nvCxnSpPr>
          <p:cNvPr id="137" name="Connecteur droit 136"/>
          <p:cNvCxnSpPr/>
          <p:nvPr/>
        </p:nvCxnSpPr>
        <p:spPr bwMode="auto">
          <a:xfrm>
            <a:off x="3779912" y="4662428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8" name="ZoneTexte 137"/>
          <p:cNvSpPr txBox="1"/>
          <p:nvPr/>
        </p:nvSpPr>
        <p:spPr>
          <a:xfrm>
            <a:off x="3648377" y="4221088"/>
            <a:ext cx="278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rgbClr val="800000"/>
                </a:solidFill>
              </a:rPr>
              <a:t>T</a:t>
            </a:r>
            <a:r>
              <a:rPr lang="fr-FR" i="1" dirty="0" smtClean="0">
                <a:solidFill>
                  <a:srgbClr val="800000"/>
                </a:solidFill>
              </a:rPr>
              <a:t>. </a:t>
            </a:r>
            <a:r>
              <a:rPr lang="fr-FR" i="1" dirty="0" err="1" smtClean="0">
                <a:solidFill>
                  <a:srgbClr val="800000"/>
                </a:solidFill>
              </a:rPr>
              <a:t>urartu</a:t>
            </a:r>
            <a:r>
              <a:rPr lang="fr-FR" dirty="0" smtClean="0">
                <a:solidFill>
                  <a:srgbClr val="800000"/>
                </a:solidFill>
              </a:rPr>
              <a:t> contig of Gene 2</a:t>
            </a:r>
            <a:endParaRPr lang="fr-FR" dirty="0">
              <a:solidFill>
                <a:srgbClr val="800000"/>
              </a:solidFill>
            </a:endParaRPr>
          </a:p>
        </p:txBody>
      </p:sp>
      <p:grpSp>
        <p:nvGrpSpPr>
          <p:cNvPr id="16" name="Grouper 15"/>
          <p:cNvGrpSpPr/>
          <p:nvPr/>
        </p:nvGrpSpPr>
        <p:grpSpPr>
          <a:xfrm>
            <a:off x="3707904" y="4788768"/>
            <a:ext cx="2160240" cy="368424"/>
            <a:chOff x="3707904" y="4725144"/>
            <a:chExt cx="2160240" cy="368424"/>
          </a:xfrm>
        </p:grpSpPr>
        <p:grpSp>
          <p:nvGrpSpPr>
            <p:cNvPr id="160" name="Grouper 159"/>
            <p:cNvGrpSpPr/>
            <p:nvPr/>
          </p:nvGrpSpPr>
          <p:grpSpPr>
            <a:xfrm>
              <a:off x="3707904" y="4797152"/>
              <a:ext cx="2160240" cy="296416"/>
              <a:chOff x="1475656" y="2636912"/>
              <a:chExt cx="2160240" cy="296416"/>
            </a:xfrm>
          </p:grpSpPr>
          <p:cxnSp>
            <p:nvCxnSpPr>
              <p:cNvPr id="161" name="Connecteur droit 160"/>
              <p:cNvCxnSpPr/>
              <p:nvPr/>
            </p:nvCxnSpPr>
            <p:spPr bwMode="auto">
              <a:xfrm>
                <a:off x="1835696" y="2636912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Connecteur droit 161"/>
              <p:cNvCxnSpPr/>
              <p:nvPr/>
            </p:nvCxnSpPr>
            <p:spPr bwMode="auto">
              <a:xfrm>
                <a:off x="1475656" y="2924944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Connecteur droit 162"/>
              <p:cNvCxnSpPr/>
              <p:nvPr/>
            </p:nvCxnSpPr>
            <p:spPr bwMode="auto">
              <a:xfrm>
                <a:off x="1475656" y="2708920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Connecteur droit 163"/>
              <p:cNvCxnSpPr/>
              <p:nvPr/>
            </p:nvCxnSpPr>
            <p:spPr bwMode="auto">
              <a:xfrm>
                <a:off x="2843808" y="27809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Connecteur droit 164"/>
              <p:cNvCxnSpPr/>
              <p:nvPr/>
            </p:nvCxnSpPr>
            <p:spPr bwMode="auto">
              <a:xfrm>
                <a:off x="2123728" y="27809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Connecteur droit 165"/>
              <p:cNvCxnSpPr/>
              <p:nvPr/>
            </p:nvCxnSpPr>
            <p:spPr bwMode="auto">
              <a:xfrm>
                <a:off x="2627784" y="2708920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Connecteur droit 166"/>
              <p:cNvCxnSpPr/>
              <p:nvPr/>
            </p:nvCxnSpPr>
            <p:spPr bwMode="auto">
              <a:xfrm>
                <a:off x="2555776" y="2852936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Connecteur droit 167"/>
              <p:cNvCxnSpPr/>
              <p:nvPr/>
            </p:nvCxnSpPr>
            <p:spPr bwMode="auto">
              <a:xfrm>
                <a:off x="2627784" y="2924944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Connecteur droit 168"/>
              <p:cNvCxnSpPr/>
              <p:nvPr/>
            </p:nvCxnSpPr>
            <p:spPr bwMode="auto">
              <a:xfrm>
                <a:off x="3203848" y="2636912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Connecteur droit 169"/>
              <p:cNvCxnSpPr/>
              <p:nvPr/>
            </p:nvCxnSpPr>
            <p:spPr bwMode="auto">
              <a:xfrm>
                <a:off x="1979712" y="2933328"/>
                <a:ext cx="4320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2" name="Connecteur droit 171"/>
            <p:cNvCxnSpPr/>
            <p:nvPr/>
          </p:nvCxnSpPr>
          <p:spPr bwMode="auto">
            <a:xfrm>
              <a:off x="3995936" y="501317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Connecteur droit 172"/>
            <p:cNvCxnSpPr/>
            <p:nvPr/>
          </p:nvCxnSpPr>
          <p:spPr bwMode="auto">
            <a:xfrm>
              <a:off x="5292080" y="5013176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Connecteur droit 173"/>
            <p:cNvCxnSpPr/>
            <p:nvPr/>
          </p:nvCxnSpPr>
          <p:spPr bwMode="auto">
            <a:xfrm>
              <a:off x="5436096" y="508518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Connecteur droit 174"/>
            <p:cNvCxnSpPr/>
            <p:nvPr/>
          </p:nvCxnSpPr>
          <p:spPr bwMode="auto">
            <a:xfrm>
              <a:off x="4716016" y="4797152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Connecteur droit 175"/>
            <p:cNvCxnSpPr/>
            <p:nvPr/>
          </p:nvCxnSpPr>
          <p:spPr bwMode="auto">
            <a:xfrm>
              <a:off x="3851920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Connecteur droit 176"/>
            <p:cNvCxnSpPr/>
            <p:nvPr/>
          </p:nvCxnSpPr>
          <p:spPr bwMode="auto">
            <a:xfrm>
              <a:off x="5228456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Connecteur droit 177"/>
            <p:cNvCxnSpPr/>
            <p:nvPr/>
          </p:nvCxnSpPr>
          <p:spPr bwMode="auto">
            <a:xfrm>
              <a:off x="4427984" y="4725144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" name="Connecteur droit 178"/>
            <p:cNvCxnSpPr/>
            <p:nvPr/>
          </p:nvCxnSpPr>
          <p:spPr bwMode="auto">
            <a:xfrm>
              <a:off x="4283968" y="486916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80" name="Espace réservé du contenu 1"/>
          <p:cNvSpPr txBox="1">
            <a:spLocks/>
          </p:cNvSpPr>
          <p:nvPr/>
        </p:nvSpPr>
        <p:spPr bwMode="auto">
          <a:xfrm>
            <a:off x="899592" y="2924944"/>
            <a:ext cx="777686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dirty="0" smtClean="0"/>
              <a:t>Limits: </a:t>
            </a:r>
          </a:p>
          <a:p>
            <a:pPr lvl="3"/>
            <a:r>
              <a:rPr lang="en-US" dirty="0" smtClean="0"/>
              <a:t>No advantage if the gene is available for only one relative</a:t>
            </a:r>
          </a:p>
          <a:p>
            <a:pPr lvl="3"/>
            <a:r>
              <a:rPr lang="en-US" dirty="0" smtClean="0"/>
              <a:t>Diploids are only relatives, a strict mapping cannot be used</a:t>
            </a:r>
          </a:p>
        </p:txBody>
      </p:sp>
    </p:spTree>
    <p:extLst>
      <p:ext uri="{BB962C8B-B14F-4D97-AF65-F5344CB8AC3E}">
        <p14:creationId xmlns:p14="http://schemas.microsoft.com/office/powerpoint/2010/main" val="36417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6" grpId="0" animBg="1"/>
      <p:bldP spid="135" grpId="0"/>
      <p:bldP spid="151" grpId="0"/>
      <p:bldP spid="134" grpId="0"/>
      <p:bldP spid="138" grpId="0"/>
      <p:bldP spid="1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9512" y="908720"/>
            <a:ext cx="5328592" cy="35283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60032" y="274638"/>
            <a:ext cx="3826768" cy="562074"/>
          </a:xfrm>
        </p:spPr>
        <p:txBody>
          <a:bodyPr/>
          <a:lstStyle/>
          <a:p>
            <a:r>
              <a:rPr lang="en-US" dirty="0" smtClean="0"/>
              <a:t>Explicit disentangling: model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88632" y="270892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Associated expression ratio</a:t>
            </a:r>
          </a:p>
          <a:p>
            <a:r>
              <a:rPr lang="en-US" dirty="0" smtClean="0"/>
              <a:t> r</a:t>
            </a:r>
            <a:r>
              <a:rPr lang="en-US" baseline="-25000" dirty="0" smtClean="0"/>
              <a:t>1CT</a:t>
            </a:r>
            <a:r>
              <a:rPr lang="en-US" dirty="0" smtClean="0"/>
              <a:t> in A1: (9/12 +8/10)/2= 0.76 </a:t>
            </a:r>
          </a:p>
          <a:p>
            <a:r>
              <a:rPr lang="en-US" dirty="0" smtClean="0"/>
              <a:t> r</a:t>
            </a:r>
            <a:r>
              <a:rPr lang="en-US" baseline="-25000" dirty="0" smtClean="0"/>
              <a:t>2CT</a:t>
            </a:r>
            <a:r>
              <a:rPr lang="en-US" dirty="0" smtClean="0"/>
              <a:t> in A2: (3/13 +3/5)/2 ~0.415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115616" y="1412776"/>
            <a:ext cx="4032448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15616" y="1484784"/>
            <a:ext cx="4032448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33" name="Grouper 104"/>
          <p:cNvGrpSpPr/>
          <p:nvPr/>
        </p:nvGrpSpPr>
        <p:grpSpPr>
          <a:xfrm>
            <a:off x="251520" y="1916832"/>
            <a:ext cx="720080" cy="720080"/>
            <a:chOff x="251520" y="1700808"/>
            <a:chExt cx="1008112" cy="504056"/>
          </a:xfrm>
        </p:grpSpPr>
        <p:sp>
          <p:nvSpPr>
            <p:cNvPr id="34" name="Accolade ouvrante 33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51520" y="1785126"/>
              <a:ext cx="45793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A1     </a:t>
              </a:r>
              <a:endParaRPr lang="fr-FR" i="1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1259632" y="20608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 C T               A A T                G T</a:t>
            </a:r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37" name="ZoneTexte 36"/>
          <p:cNvSpPr txBox="1"/>
          <p:nvPr/>
        </p:nvSpPr>
        <p:spPr>
          <a:xfrm>
            <a:off x="2123728" y="1772816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B00"/>
                </a:solidFill>
              </a:rPr>
              <a:t>C</a:t>
            </a:r>
            <a:r>
              <a:rPr lang="en-US" dirty="0" smtClean="0">
                <a:solidFill>
                  <a:srgbClr val="00BB00"/>
                </a:solidFill>
              </a:rPr>
              <a:t> (9)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(3)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635896" y="1772816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B00"/>
                </a:solidFill>
              </a:rPr>
              <a:t>T</a:t>
            </a:r>
            <a:r>
              <a:rPr lang="en-US" dirty="0" smtClean="0">
                <a:solidFill>
                  <a:srgbClr val="00BB00"/>
                </a:solidFill>
              </a:rPr>
              <a:t> (8)</a:t>
            </a:r>
          </a:p>
          <a:p>
            <a:endParaRPr lang="en-US" dirty="0" smtClean="0">
              <a:solidFill>
                <a:srgbClr val="00BB00"/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(2)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9" name="Grouper 104"/>
          <p:cNvGrpSpPr/>
          <p:nvPr/>
        </p:nvGrpSpPr>
        <p:grpSpPr>
          <a:xfrm>
            <a:off x="323528" y="3369766"/>
            <a:ext cx="720080" cy="720080"/>
            <a:chOff x="251520" y="1700808"/>
            <a:chExt cx="1008112" cy="504056"/>
          </a:xfrm>
        </p:grpSpPr>
        <p:sp>
          <p:nvSpPr>
            <p:cNvPr id="40" name="Accolade ouvrante 39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51520" y="1785126"/>
              <a:ext cx="48846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A2     </a:t>
              </a:r>
              <a:endParaRPr lang="fr-FR" i="1" dirty="0"/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1331640" y="35137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 C T               A A T                G T</a:t>
            </a:r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2195736" y="3225750"/>
            <a:ext cx="86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B00"/>
                </a:solidFill>
              </a:rPr>
              <a:t>T</a:t>
            </a:r>
            <a:r>
              <a:rPr lang="en-US" dirty="0" smtClean="0">
                <a:solidFill>
                  <a:srgbClr val="00BB00"/>
                </a:solidFill>
              </a:rPr>
              <a:t> (10)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(3)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707904" y="3225750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B00"/>
                </a:solidFill>
              </a:rPr>
              <a:t>T</a:t>
            </a:r>
            <a:r>
              <a:rPr lang="en-US" dirty="0" smtClean="0">
                <a:solidFill>
                  <a:srgbClr val="00BB00"/>
                </a:solidFill>
              </a:rPr>
              <a:t> (</a:t>
            </a:r>
            <a:r>
              <a:rPr lang="en-US" dirty="0">
                <a:solidFill>
                  <a:srgbClr val="00BB00"/>
                </a:solidFill>
              </a:rPr>
              <a:t>3</a:t>
            </a:r>
            <a:r>
              <a:rPr lang="en-US" dirty="0" smtClean="0">
                <a:solidFill>
                  <a:srgbClr val="00BB00"/>
                </a:solidFill>
              </a:rPr>
              <a:t>)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(2)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53581" y="1074222"/>
            <a:ext cx="2602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Chimeric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 smtClean="0">
                <a:solidFill>
                  <a:srgbClr val="FF6600"/>
                </a:solidFill>
              </a:rPr>
              <a:t>Contig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fr-FR" sz="1600" dirty="0">
                <a:solidFill>
                  <a:srgbClr val="FF6600"/>
                </a:solidFill>
              </a:rPr>
              <a:t>G</a:t>
            </a:r>
            <a:r>
              <a:rPr lang="fr-FR" sz="1600" dirty="0" smtClean="0">
                <a:solidFill>
                  <a:srgbClr val="FF6600"/>
                </a:solidFill>
              </a:rPr>
              <a:t>ene 1</a:t>
            </a:r>
            <a:endParaRPr lang="fr-FR" sz="1600" dirty="0">
              <a:solidFill>
                <a:srgbClr val="FF66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 bwMode="auto">
          <a:xfrm>
            <a:off x="6012160" y="1628800"/>
            <a:ext cx="2736304" cy="57606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dirty="0" err="1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Likelihood</a:t>
            </a:r>
            <a:r>
              <a:rPr lang="fr-FR" sz="22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of CT?</a:t>
            </a:r>
            <a:endParaRPr kumimoji="0" lang="fr-FR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graphicFrame>
        <p:nvGraphicFramePr>
          <p:cNvPr id="49" name="Obje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74856"/>
              </p:ext>
            </p:extLst>
          </p:nvPr>
        </p:nvGraphicFramePr>
        <p:xfrm>
          <a:off x="683568" y="4869060"/>
          <a:ext cx="4251325" cy="64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…quation" r:id="rId4" imgW="2463800" imgH="444500" progId="Equation.3">
                  <p:embed/>
                </p:oleObj>
              </mc:Choice>
              <mc:Fallback>
                <p:oleObj name="…quation" r:id="rId4" imgW="246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69060"/>
                        <a:ext cx="4251325" cy="648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ZoneTexte 49"/>
          <p:cNvSpPr txBox="1"/>
          <p:nvPr/>
        </p:nvSpPr>
        <p:spPr>
          <a:xfrm>
            <a:off x="467544" y="458102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Probability for one site: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1" name="Obje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373320"/>
              </p:ext>
            </p:extLst>
          </p:nvPr>
        </p:nvGraphicFramePr>
        <p:xfrm>
          <a:off x="584869" y="6188075"/>
          <a:ext cx="60753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…quation" r:id="rId6" imgW="3517900" imgH="215900" progId="Equation.3">
                  <p:embed/>
                </p:oleObj>
              </mc:Choice>
              <mc:Fallback>
                <p:oleObj name="…quation" r:id="rId6" imgW="3517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69" y="6188075"/>
                        <a:ext cx="607536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ZoneTexte 51"/>
          <p:cNvSpPr txBox="1"/>
          <p:nvPr/>
        </p:nvSpPr>
        <p:spPr>
          <a:xfrm>
            <a:off x="539552" y="5789984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Probability</a:t>
            </a:r>
            <a:r>
              <a:rPr lang="en-US" dirty="0" smtClean="0"/>
              <a:t> for one accession: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82085"/>
              </p:ext>
            </p:extLst>
          </p:nvPr>
        </p:nvGraphicFramePr>
        <p:xfrm>
          <a:off x="5580112" y="5387876"/>
          <a:ext cx="30035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…quation" r:id="rId8" imgW="1739900" imgH="368300" progId="Equation.3">
                  <p:embed/>
                </p:oleObj>
              </mc:Choice>
              <mc:Fallback>
                <p:oleObj name="…quation" r:id="rId8" imgW="17399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387876"/>
                        <a:ext cx="3003550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ZoneTexte 53"/>
          <p:cNvSpPr txBox="1"/>
          <p:nvPr/>
        </p:nvSpPr>
        <p:spPr>
          <a:xfrm>
            <a:off x="5436096" y="4955828"/>
            <a:ext cx="3563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solidFill>
                  <a:srgbClr val="FF0000"/>
                </a:solidFill>
              </a:rPr>
              <a:t>Likelihood of CT: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5" grpId="1"/>
      <p:bldP spid="46" grpId="0" animBg="1"/>
      <p:bldP spid="50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disentangling: validation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13</a:t>
            </a:fld>
            <a:endParaRPr lang="fr-FR" dirty="0"/>
          </a:p>
        </p:txBody>
      </p:sp>
      <p:sp>
        <p:nvSpPr>
          <p:cNvPr id="68" name="Espace réservé du contenu 1"/>
          <p:cNvSpPr>
            <a:spLocks noGrp="1"/>
          </p:cNvSpPr>
          <p:nvPr>
            <p:ph idx="1"/>
          </p:nvPr>
        </p:nvSpPr>
        <p:spPr>
          <a:xfrm>
            <a:off x="914400" y="836712"/>
            <a:ext cx="7762056" cy="1872208"/>
          </a:xfrm>
        </p:spPr>
        <p:txBody>
          <a:bodyPr/>
          <a:lstStyle/>
          <a:p>
            <a:r>
              <a:rPr lang="en-US" sz="2200" dirty="0" smtClean="0"/>
              <a:t>Once the most likely pattern (e.g. CT) is found the </a:t>
            </a:r>
            <a:r>
              <a:rPr lang="en-US" sz="2200" dirty="0" err="1" smtClean="0"/>
              <a:t>contig</a:t>
            </a:r>
            <a:r>
              <a:rPr lang="en-US" sz="2200" dirty="0" smtClean="0"/>
              <a:t> sequence is split into two new </a:t>
            </a:r>
            <a:r>
              <a:rPr lang="en-US" sz="2200" dirty="0" err="1" smtClean="0"/>
              <a:t>contigs</a:t>
            </a:r>
            <a:endParaRPr lang="en-US" sz="2200" dirty="0" smtClean="0"/>
          </a:p>
        </p:txBody>
      </p:sp>
      <p:grpSp>
        <p:nvGrpSpPr>
          <p:cNvPr id="15" name="Grouper 14"/>
          <p:cNvGrpSpPr/>
          <p:nvPr/>
        </p:nvGrpSpPr>
        <p:grpSpPr>
          <a:xfrm>
            <a:off x="1456950" y="2492896"/>
            <a:ext cx="4320480" cy="648072"/>
            <a:chOff x="1259632" y="2924944"/>
            <a:chExt cx="4320480" cy="648072"/>
          </a:xfrm>
        </p:grpSpPr>
        <p:sp>
          <p:nvSpPr>
            <p:cNvPr id="3" name="ZoneTexte 2"/>
            <p:cNvSpPr txBox="1"/>
            <p:nvPr/>
          </p:nvSpPr>
          <p:spPr>
            <a:xfrm>
              <a:off x="1259632" y="3068960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ACTTTCCTA  TGGCAACAG  CAACG</a:t>
              </a:r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55776" y="2926685"/>
              <a:ext cx="323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r>
                <a:rPr lang="fr-FR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fr-FR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067944" y="2924944"/>
              <a:ext cx="325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r>
                <a:rPr lang="fr-FR" b="1" dirty="0" err="1" smtClean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endParaRPr lang="fr-FR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251520" y="2636912"/>
            <a:ext cx="12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Contig</a:t>
            </a:r>
            <a:r>
              <a:rPr lang="fr-FR" baseline="-25000" dirty="0" err="1" smtClean="0"/>
              <a:t>Orig</a:t>
            </a:r>
            <a:r>
              <a:rPr lang="fr-FR" dirty="0" smtClean="0"/>
              <a:t>=</a:t>
            </a:r>
            <a:endParaRPr lang="fr-FR" dirty="0"/>
          </a:p>
        </p:txBody>
      </p:sp>
      <p:grpSp>
        <p:nvGrpSpPr>
          <p:cNvPr id="224" name="Grouper 223"/>
          <p:cNvGrpSpPr/>
          <p:nvPr/>
        </p:nvGrpSpPr>
        <p:grpSpPr>
          <a:xfrm>
            <a:off x="3964627" y="1844824"/>
            <a:ext cx="5431909" cy="378624"/>
            <a:chOff x="3964627" y="1844824"/>
            <a:chExt cx="5431909" cy="378624"/>
          </a:xfrm>
        </p:grpSpPr>
        <p:sp>
          <p:nvSpPr>
            <p:cNvPr id="26" name="ZoneTexte 25"/>
            <p:cNvSpPr txBox="1"/>
            <p:nvPr/>
          </p:nvSpPr>
          <p:spPr>
            <a:xfrm>
              <a:off x="5076056" y="1854116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ACTTTCCTA</a:t>
              </a:r>
              <a:r>
                <a:rPr lang="fr-FR" b="1" dirty="0" smtClean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TGGCAACAG</a:t>
              </a:r>
              <a:r>
                <a:rPr lang="fr-FR" b="1" dirty="0" smtClean="0">
                  <a:solidFill>
                    <a:srgbClr val="8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AACG</a:t>
              </a:r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964627" y="1844824"/>
              <a:ext cx="118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Contig</a:t>
              </a:r>
              <a:r>
                <a:rPr lang="fr-FR" baseline="-25000" dirty="0" smtClean="0"/>
                <a:t>lk1</a:t>
              </a:r>
              <a:r>
                <a:rPr lang="fr-FR" dirty="0"/>
                <a:t>=</a:t>
              </a:r>
              <a:endParaRPr lang="fr-FR" baseline="-25000" dirty="0"/>
            </a:p>
          </p:txBody>
        </p:sp>
      </p:grpSp>
      <p:grpSp>
        <p:nvGrpSpPr>
          <p:cNvPr id="225" name="Grouper 224"/>
          <p:cNvGrpSpPr/>
          <p:nvPr/>
        </p:nvGrpSpPr>
        <p:grpSpPr>
          <a:xfrm>
            <a:off x="3995936" y="3284984"/>
            <a:ext cx="5472608" cy="378624"/>
            <a:chOff x="3995936" y="3284984"/>
            <a:chExt cx="5472608" cy="378624"/>
          </a:xfrm>
        </p:grpSpPr>
        <p:sp>
          <p:nvSpPr>
            <p:cNvPr id="27" name="ZoneTexte 26"/>
            <p:cNvSpPr txBox="1"/>
            <p:nvPr/>
          </p:nvSpPr>
          <p:spPr>
            <a:xfrm>
              <a:off x="5148064" y="3294276"/>
              <a:ext cx="432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ACTTTCCTA</a:t>
              </a:r>
              <a:r>
                <a:rPr lang="fr-FR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TGGCAACAG</a:t>
              </a:r>
              <a:r>
                <a:rPr lang="fr-FR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fr-FR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AACG</a:t>
              </a:r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995936" y="3284984"/>
              <a:ext cx="118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Contig</a:t>
              </a:r>
              <a:r>
                <a:rPr lang="fr-FR" baseline="-25000" dirty="0" smtClean="0"/>
                <a:t>lk2</a:t>
              </a:r>
              <a:r>
                <a:rPr lang="fr-FR" dirty="0"/>
                <a:t>=</a:t>
              </a:r>
              <a:endParaRPr lang="fr-FR" baseline="-25000" dirty="0"/>
            </a:p>
          </p:txBody>
        </p:sp>
      </p:grpSp>
      <p:grpSp>
        <p:nvGrpSpPr>
          <p:cNvPr id="228" name="Grouper 227"/>
          <p:cNvGrpSpPr/>
          <p:nvPr/>
        </p:nvGrpSpPr>
        <p:grpSpPr>
          <a:xfrm>
            <a:off x="311670" y="2315992"/>
            <a:ext cx="5965944" cy="942668"/>
            <a:chOff x="311670" y="2315992"/>
            <a:chExt cx="5965944" cy="942668"/>
          </a:xfrm>
        </p:grpSpPr>
        <p:grpSp>
          <p:nvGrpSpPr>
            <p:cNvPr id="226" name="Grouper 225"/>
            <p:cNvGrpSpPr/>
            <p:nvPr/>
          </p:nvGrpSpPr>
          <p:grpSpPr>
            <a:xfrm>
              <a:off x="5360042" y="2315992"/>
              <a:ext cx="917572" cy="942668"/>
              <a:chOff x="5360042" y="2315992"/>
              <a:chExt cx="917572" cy="942668"/>
            </a:xfrm>
          </p:grpSpPr>
          <p:sp>
            <p:nvSpPr>
              <p:cNvPr id="31" name="Flèche vers le bas 30"/>
              <p:cNvSpPr/>
              <p:nvPr/>
            </p:nvSpPr>
            <p:spPr bwMode="auto">
              <a:xfrm rot="14387833">
                <a:off x="5593538" y="2135972"/>
                <a:ext cx="504056" cy="864096"/>
              </a:xfrm>
              <a:prstGeom prst="downArrow">
                <a:avLst/>
              </a:prstGeom>
              <a:solidFill>
                <a:srgbClr val="8000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Flèche vers le bas 32"/>
              <p:cNvSpPr/>
              <p:nvPr/>
            </p:nvSpPr>
            <p:spPr bwMode="auto">
              <a:xfrm rot="18105962">
                <a:off x="5540062" y="2574584"/>
                <a:ext cx="504056" cy="864096"/>
              </a:xfrm>
              <a:prstGeom prst="downArrow">
                <a:avLst/>
              </a:prstGeom>
              <a:solidFill>
                <a:srgbClr val="FF660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Rectangle 226"/>
            <p:cNvSpPr/>
            <p:nvPr/>
          </p:nvSpPr>
          <p:spPr bwMode="auto">
            <a:xfrm>
              <a:off x="311670" y="2491155"/>
              <a:ext cx="4968552" cy="648072"/>
            </a:xfrm>
            <a:prstGeom prst="rect">
              <a:avLst/>
            </a:prstGeom>
            <a:solidFill>
              <a:schemeClr val="lt1">
                <a:alpha val="65000"/>
              </a:schemeClr>
            </a:solidFill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" name="Espace réservé du contenu 1"/>
          <p:cNvSpPr txBox="1">
            <a:spLocks/>
          </p:cNvSpPr>
          <p:nvPr/>
        </p:nvSpPr>
        <p:spPr bwMode="auto">
          <a:xfrm>
            <a:off x="1058416" y="3645024"/>
            <a:ext cx="7762056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200" dirty="0" smtClean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Assemble </a:t>
            </a:r>
            <a:r>
              <a:rPr lang="en-US" sz="2000" i="1" dirty="0" smtClean="0"/>
              <a:t>T. durum</a:t>
            </a:r>
            <a:r>
              <a:rPr lang="en-US" sz="2000" dirty="0" smtClean="0"/>
              <a:t> reads (and create associated mapping)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each </a:t>
            </a:r>
            <a:r>
              <a:rPr lang="en-US" sz="2000" dirty="0" err="1" smtClean="0"/>
              <a:t>contig</a:t>
            </a:r>
            <a:r>
              <a:rPr lang="en-US" sz="2000" dirty="0" smtClean="0"/>
              <a:t> with an excess of </a:t>
            </a:r>
            <a:r>
              <a:rPr lang="en-US" sz="2000" dirty="0" err="1" smtClean="0"/>
              <a:t>heterozygosity</a:t>
            </a:r>
            <a:endParaRPr lang="en-US" sz="2000" dirty="0" smtClean="0"/>
          </a:p>
          <a:p>
            <a:pPr marL="798300" lvl="3" indent="-457200">
              <a:buFont typeface="+mj-lt"/>
              <a:buAutoNum type="arabicPeriod"/>
            </a:pPr>
            <a:r>
              <a:rPr lang="en-US" sz="1800" dirty="0" smtClean="0"/>
              <a:t>Search for likely </a:t>
            </a:r>
            <a:r>
              <a:rPr lang="en-US" sz="1800" dirty="0" err="1" smtClean="0"/>
              <a:t>homeologous</a:t>
            </a:r>
            <a:r>
              <a:rPr lang="en-US" sz="1800" dirty="0" smtClean="0"/>
              <a:t> </a:t>
            </a:r>
            <a:r>
              <a:rPr lang="en-US" sz="1800" dirty="0" err="1" smtClean="0"/>
              <a:t>contigs</a:t>
            </a:r>
            <a:r>
              <a:rPr lang="en-US" sz="1800" dirty="0" smtClean="0"/>
              <a:t> within those reads</a:t>
            </a:r>
          </a:p>
          <a:p>
            <a:pPr marL="798300" lvl="3" indent="-457200">
              <a:buFont typeface="+mj-lt"/>
              <a:buAutoNum type="arabicPeriod"/>
            </a:pPr>
            <a:r>
              <a:rPr lang="en-US" sz="1800" dirty="0" smtClean="0"/>
              <a:t>Replace current </a:t>
            </a:r>
            <a:r>
              <a:rPr lang="en-US" sz="1800" dirty="0" err="1" smtClean="0"/>
              <a:t>contig</a:t>
            </a:r>
            <a:r>
              <a:rPr lang="en-US" sz="1800" dirty="0" smtClean="0"/>
              <a:t> by the two predicted </a:t>
            </a:r>
            <a:r>
              <a:rPr lang="en-US" sz="1800" dirty="0" err="1" smtClean="0"/>
              <a:t>homeologous</a:t>
            </a:r>
            <a:r>
              <a:rPr lang="en-US" sz="1800" dirty="0" smtClean="0"/>
              <a:t> 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Map </a:t>
            </a:r>
            <a:r>
              <a:rPr lang="en-US" sz="2000" i="1" dirty="0" smtClean="0"/>
              <a:t>T. durum</a:t>
            </a:r>
            <a:r>
              <a:rPr lang="en-US" sz="2000" dirty="0" smtClean="0"/>
              <a:t> reads on this new set of </a:t>
            </a:r>
            <a:r>
              <a:rPr lang="en-US" sz="2000" dirty="0" err="1" smtClean="0"/>
              <a:t>contigs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standard SNP calling on this mapping</a:t>
            </a:r>
          </a:p>
        </p:txBody>
      </p:sp>
    </p:spTree>
    <p:extLst>
      <p:ext uri="{BB962C8B-B14F-4D97-AF65-F5344CB8AC3E}">
        <p14:creationId xmlns:p14="http://schemas.microsoft.com/office/powerpoint/2010/main" val="31122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disentangling: overview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14</a:t>
            </a:fld>
            <a:endParaRPr lang="fr-FR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 bwMode="auto">
          <a:xfrm>
            <a:off x="827584" y="1556792"/>
            <a:ext cx="77768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Advantages:</a:t>
            </a:r>
          </a:p>
          <a:p>
            <a:pPr lvl="3"/>
            <a:r>
              <a:rPr lang="en-US" dirty="0" smtClean="0"/>
              <a:t>Avoid most of the confusion caused by </a:t>
            </a:r>
            <a:r>
              <a:rPr lang="en-US" dirty="0" err="1" smtClean="0"/>
              <a:t>homeologous</a:t>
            </a:r>
            <a:r>
              <a:rPr lang="en-US" dirty="0" smtClean="0"/>
              <a:t> genes</a:t>
            </a:r>
          </a:p>
          <a:p>
            <a:pPr lvl="3"/>
            <a:r>
              <a:rPr lang="en-US" dirty="0" smtClean="0"/>
              <a:t>No need to have diploid relatives (except for validation)</a:t>
            </a:r>
          </a:p>
        </p:txBody>
      </p:sp>
      <p:sp>
        <p:nvSpPr>
          <p:cNvPr id="83" name="Espace réservé du contenu 1"/>
          <p:cNvSpPr txBox="1">
            <a:spLocks/>
          </p:cNvSpPr>
          <p:nvPr/>
        </p:nvSpPr>
        <p:spPr bwMode="auto">
          <a:xfrm>
            <a:off x="899592" y="3861048"/>
            <a:ext cx="77768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Current limits:</a:t>
            </a:r>
          </a:p>
          <a:p>
            <a:pPr lvl="3"/>
            <a:r>
              <a:rPr lang="en-US" dirty="0" smtClean="0"/>
              <a:t>Slower than mapping on diploid relatives (two mappings)</a:t>
            </a:r>
          </a:p>
          <a:p>
            <a:pPr lvl="3"/>
            <a:r>
              <a:rPr lang="en-US" dirty="0" smtClean="0"/>
              <a:t>Less effective if </a:t>
            </a:r>
            <a:r>
              <a:rPr lang="en-US" dirty="0" err="1" smtClean="0"/>
              <a:t>homeologous</a:t>
            </a:r>
            <a:r>
              <a:rPr lang="en-US" dirty="0" smtClean="0"/>
              <a:t> genes are similarly expressed</a:t>
            </a:r>
          </a:p>
        </p:txBody>
      </p:sp>
    </p:spTree>
    <p:extLst>
      <p:ext uri="{BB962C8B-B14F-4D97-AF65-F5344CB8AC3E}">
        <p14:creationId xmlns:p14="http://schemas.microsoft.com/office/powerpoint/2010/main" val="340370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62074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 bwMode="auto">
          <a:xfrm>
            <a:off x="899592" y="1628800"/>
            <a:ext cx="77768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1/ SNP calling and polyploidy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2/ How to disentangle </a:t>
            </a:r>
            <a:r>
              <a:rPr lang="en-US" dirty="0" err="1" smtClean="0"/>
              <a:t>homeo</a:t>
            </a:r>
            <a:r>
              <a:rPr lang="en-US" dirty="0" smtClean="0"/>
              <a:t>-genomes?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3/ </a:t>
            </a:r>
            <a:r>
              <a:rPr lang="en-US" dirty="0" err="1" smtClean="0"/>
              <a:t>Homeo</a:t>
            </a:r>
            <a:r>
              <a:rPr lang="en-US" dirty="0" smtClean="0"/>
              <a:t>-Splitter Validation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27584" y="5373216"/>
            <a:ext cx="5184576" cy="79208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disentangling: validation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HomeoSplitter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Validation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16</a:t>
            </a:fld>
            <a:endParaRPr lang="fr-FR" dirty="0"/>
          </a:p>
        </p:txBody>
      </p:sp>
      <p:sp>
        <p:nvSpPr>
          <p:cNvPr id="87" name="Espace réservé du contenu 1"/>
          <p:cNvSpPr txBox="1">
            <a:spLocks/>
          </p:cNvSpPr>
          <p:nvPr/>
        </p:nvSpPr>
        <p:spPr bwMode="auto">
          <a:xfrm>
            <a:off x="323528" y="1052736"/>
            <a:ext cx="835292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Validation using diploids relatives</a:t>
            </a:r>
          </a:p>
          <a:p>
            <a:endParaRPr lang="en-US" dirty="0" smtClean="0"/>
          </a:p>
          <a:p>
            <a:pPr lvl="3"/>
            <a:r>
              <a:rPr lang="en-US" sz="1800" b="1" dirty="0" smtClean="0"/>
              <a:t>Focusing on 3709</a:t>
            </a:r>
            <a:r>
              <a:rPr lang="en-US" sz="1800" dirty="0" smtClean="0"/>
              <a:t>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Orig</a:t>
            </a:r>
            <a:r>
              <a:rPr lang="en-US" sz="1800" dirty="0" smtClean="0"/>
              <a:t> for which we found </a:t>
            </a:r>
            <a:br>
              <a:rPr lang="en-US" sz="1800" dirty="0" smtClean="0"/>
            </a:br>
            <a:r>
              <a:rPr lang="en-US" sz="1800" dirty="0" smtClean="0"/>
              <a:t>1 homologous </a:t>
            </a:r>
            <a:r>
              <a:rPr lang="en-US" sz="1800" dirty="0" err="1" smtClean="0"/>
              <a:t>Urartu</a:t>
            </a:r>
            <a:r>
              <a:rPr lang="en-US" sz="1800" dirty="0" smtClean="0"/>
              <a:t> </a:t>
            </a:r>
            <a:r>
              <a:rPr lang="en-US" sz="1800" dirty="0" err="1" smtClean="0"/>
              <a:t>contig</a:t>
            </a:r>
            <a:r>
              <a:rPr lang="en-US" sz="1800" dirty="0" smtClean="0"/>
              <a:t>: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Ura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1 homologous </a:t>
            </a:r>
            <a:r>
              <a:rPr lang="en-US" sz="1800" dirty="0" err="1" smtClean="0"/>
              <a:t>Speltoides</a:t>
            </a:r>
            <a:r>
              <a:rPr lang="en-US" sz="1800" dirty="0" smtClean="0"/>
              <a:t> </a:t>
            </a:r>
            <a:r>
              <a:rPr lang="en-US" sz="1800" dirty="0" err="1" smtClean="0"/>
              <a:t>contig</a:t>
            </a:r>
            <a:r>
              <a:rPr lang="en-US" sz="1800" dirty="0" smtClean="0"/>
              <a:t>: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Spe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0 or 1 other homologous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Orig</a:t>
            </a:r>
            <a:endParaRPr lang="en-US" sz="1800" baseline="-25000" dirty="0" smtClean="0"/>
          </a:p>
          <a:p>
            <a:pPr lvl="3"/>
            <a:endParaRPr lang="en-US" sz="1800" baseline="-25000" dirty="0" smtClean="0"/>
          </a:p>
          <a:p>
            <a:pPr lvl="3"/>
            <a:endParaRPr lang="en-US" sz="1800" baseline="-25000" dirty="0" smtClean="0"/>
          </a:p>
          <a:p>
            <a:pPr lvl="3"/>
            <a:r>
              <a:rPr lang="en-US" sz="1800" b="1" dirty="0" smtClean="0"/>
              <a:t>3083 </a:t>
            </a:r>
            <a:r>
              <a:rPr lang="en-US" sz="1800" b="1" dirty="0" err="1" smtClean="0"/>
              <a:t>contigs</a:t>
            </a:r>
            <a:r>
              <a:rPr lang="en-US" sz="1800" b="1" dirty="0" smtClean="0"/>
              <a:t> with at least one questionable site</a:t>
            </a:r>
          </a:p>
          <a:p>
            <a:pPr lvl="3"/>
            <a:endParaRPr lang="en-US" sz="1800" b="1" dirty="0"/>
          </a:p>
          <a:p>
            <a:pPr lvl="3"/>
            <a:endParaRPr lang="en-US" sz="1800" b="1" dirty="0" smtClean="0"/>
          </a:p>
          <a:p>
            <a:pPr lvl="3"/>
            <a:r>
              <a:rPr lang="en-US" sz="1800" b="1" dirty="0" smtClean="0"/>
              <a:t>New </a:t>
            </a:r>
            <a:r>
              <a:rPr lang="en-US" sz="1800" b="1" dirty="0" err="1" smtClean="0"/>
              <a:t>contigs</a:t>
            </a:r>
            <a:r>
              <a:rPr lang="en-US" sz="1800" b="1" dirty="0" smtClean="0"/>
              <a:t> in 967 </a:t>
            </a:r>
            <a:r>
              <a:rPr lang="en-US" sz="1800" dirty="0" smtClean="0"/>
              <a:t>cases, if the method works they should be</a:t>
            </a:r>
            <a:br>
              <a:rPr lang="en-US" sz="1800" dirty="0" smtClean="0"/>
            </a:br>
            <a:r>
              <a:rPr lang="en-US" sz="1800" dirty="0" smtClean="0"/>
              <a:t> more similar to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Ura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Contig</a:t>
            </a:r>
            <a:r>
              <a:rPr lang="en-US" sz="1800" baseline="-25000" dirty="0" err="1" smtClean="0"/>
              <a:t>Spe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5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disentangling: validation</a:t>
            </a:r>
            <a:endParaRPr lang="en-US" dirty="0"/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17</a:t>
            </a:fld>
            <a:endParaRPr lang="fr-FR" dirty="0"/>
          </a:p>
        </p:txBody>
      </p:sp>
      <p:cxnSp>
        <p:nvCxnSpPr>
          <p:cNvPr id="43" name="Connecteur droit 42"/>
          <p:cNvCxnSpPr/>
          <p:nvPr/>
        </p:nvCxnSpPr>
        <p:spPr bwMode="auto">
          <a:xfrm>
            <a:off x="3059832" y="1196752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ZoneTexte 43"/>
          <p:cNvSpPr txBox="1"/>
          <p:nvPr/>
        </p:nvSpPr>
        <p:spPr>
          <a:xfrm>
            <a:off x="3616136" y="692696"/>
            <a:ext cx="10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800000"/>
                </a:solidFill>
              </a:rPr>
              <a:t>Contig</a:t>
            </a:r>
            <a:r>
              <a:rPr lang="fr-FR" baseline="-25000" dirty="0" err="1" smtClean="0">
                <a:solidFill>
                  <a:srgbClr val="800000"/>
                </a:solidFill>
              </a:rPr>
              <a:t>Ura</a:t>
            </a:r>
            <a:endParaRPr lang="fr-FR" baseline="-25000" dirty="0">
              <a:solidFill>
                <a:srgbClr val="800000"/>
              </a:solidFill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3131840" y="2555612"/>
            <a:ext cx="2376264" cy="369332"/>
            <a:chOff x="5508104" y="6300028"/>
            <a:chExt cx="2376264" cy="369332"/>
          </a:xfrm>
        </p:grpSpPr>
        <p:sp>
          <p:nvSpPr>
            <p:cNvPr id="45" name="Rectangle 44"/>
            <p:cNvSpPr/>
            <p:nvPr/>
          </p:nvSpPr>
          <p:spPr>
            <a:xfrm>
              <a:off x="5789082" y="6300028"/>
              <a:ext cx="1159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 smtClean="0">
                  <a:solidFill>
                    <a:srgbClr val="FF6600"/>
                  </a:solidFill>
                </a:rPr>
                <a:t>Contig</a:t>
              </a:r>
              <a:r>
                <a:rPr lang="fr-FR" baseline="-25000" dirty="0" err="1">
                  <a:solidFill>
                    <a:srgbClr val="FF6600"/>
                  </a:solidFill>
                </a:rPr>
                <a:t>S</a:t>
              </a:r>
              <a:r>
                <a:rPr lang="fr-FR" baseline="-25000" dirty="0" err="1" smtClean="0">
                  <a:solidFill>
                    <a:srgbClr val="FF6600"/>
                  </a:solidFill>
                </a:rPr>
                <a:t>pel</a:t>
              </a:r>
              <a:endParaRPr lang="fr-FR" baseline="-25000" dirty="0">
                <a:solidFill>
                  <a:srgbClr val="FF6600"/>
                </a:solidFill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 bwMode="auto">
            <a:xfrm>
              <a:off x="5508104" y="6309320"/>
              <a:ext cx="237626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8" name="ZoneTexte 47"/>
          <p:cNvSpPr txBox="1"/>
          <p:nvPr/>
        </p:nvSpPr>
        <p:spPr>
          <a:xfrm>
            <a:off x="323528" y="1340768"/>
            <a:ext cx="105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contig</a:t>
            </a:r>
            <a:r>
              <a:rPr lang="fr-FR" baseline="-25000" dirty="0" err="1" smtClean="0"/>
              <a:t>orig</a:t>
            </a:r>
            <a:endParaRPr lang="fr-FR" baseline="-25000" dirty="0"/>
          </a:p>
        </p:txBody>
      </p:sp>
      <p:cxnSp>
        <p:nvCxnSpPr>
          <p:cNvPr id="49" name="Connecteur droit 48"/>
          <p:cNvCxnSpPr/>
          <p:nvPr/>
        </p:nvCxnSpPr>
        <p:spPr bwMode="auto">
          <a:xfrm>
            <a:off x="6444208" y="1772816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ZoneTexte 49"/>
          <p:cNvSpPr txBox="1"/>
          <p:nvPr/>
        </p:nvSpPr>
        <p:spPr>
          <a:xfrm>
            <a:off x="7164288" y="1331476"/>
            <a:ext cx="99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contig</a:t>
            </a:r>
            <a:r>
              <a:rPr lang="fr-FR" baseline="-25000" dirty="0" smtClean="0">
                <a:solidFill>
                  <a:srgbClr val="008000"/>
                </a:solidFill>
              </a:rPr>
              <a:t>lk1</a:t>
            </a:r>
            <a:endParaRPr lang="fr-FR" baseline="-25000" dirty="0">
              <a:solidFill>
                <a:srgbClr val="00800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 bwMode="auto">
          <a:xfrm>
            <a:off x="6444208" y="1988840"/>
            <a:ext cx="23762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ZoneTexte 51"/>
          <p:cNvSpPr txBox="1"/>
          <p:nvPr/>
        </p:nvSpPr>
        <p:spPr>
          <a:xfrm>
            <a:off x="7247057" y="2060848"/>
            <a:ext cx="99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contig</a:t>
            </a:r>
            <a:r>
              <a:rPr lang="fr-FR" baseline="-25000" dirty="0" smtClean="0">
                <a:solidFill>
                  <a:srgbClr val="008000"/>
                </a:solidFill>
              </a:rPr>
              <a:t>lk2</a:t>
            </a:r>
            <a:endParaRPr lang="fr-FR" baseline="-25000" dirty="0">
              <a:solidFill>
                <a:srgbClr val="008000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 bwMode="auto">
          <a:xfrm flipV="1">
            <a:off x="2987824" y="1340768"/>
            <a:ext cx="79208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Connecteur droit avec flèche 52"/>
          <p:cNvCxnSpPr/>
          <p:nvPr/>
        </p:nvCxnSpPr>
        <p:spPr bwMode="auto">
          <a:xfrm>
            <a:off x="2987824" y="2132856"/>
            <a:ext cx="86409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Connecteur droit avec flèche 53"/>
          <p:cNvCxnSpPr/>
          <p:nvPr/>
        </p:nvCxnSpPr>
        <p:spPr bwMode="auto">
          <a:xfrm>
            <a:off x="5364088" y="1412776"/>
            <a:ext cx="864096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dot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eur droit avec flèche 56"/>
          <p:cNvCxnSpPr/>
          <p:nvPr/>
        </p:nvCxnSpPr>
        <p:spPr bwMode="auto">
          <a:xfrm flipV="1">
            <a:off x="5508104" y="1988840"/>
            <a:ext cx="72008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8000"/>
            </a:solidFill>
            <a:prstDash val="dot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ZoneTexte 226"/>
          <p:cNvSpPr txBox="1"/>
          <p:nvPr/>
        </p:nvSpPr>
        <p:spPr>
          <a:xfrm>
            <a:off x="2195736" y="1268760"/>
            <a:ext cx="85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Sim</a:t>
            </a:r>
            <a:r>
              <a:rPr lang="fr-FR" baseline="-25000" dirty="0" err="1" smtClean="0"/>
              <a:t>O,U</a:t>
            </a:r>
            <a:endParaRPr lang="fr-FR" baseline="-25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2212537" y="2060848"/>
            <a:ext cx="84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Sim</a:t>
            </a:r>
            <a:r>
              <a:rPr lang="fr-FR" baseline="-25000" dirty="0" err="1" smtClean="0"/>
              <a:t>O,S</a:t>
            </a:r>
            <a:endParaRPr lang="fr-FR" baseline="-250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652120" y="2132856"/>
            <a:ext cx="92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Sim</a:t>
            </a:r>
            <a:r>
              <a:rPr lang="fr-FR" baseline="-25000" dirty="0" smtClean="0">
                <a:solidFill>
                  <a:srgbClr val="008000"/>
                </a:solidFill>
              </a:rPr>
              <a:t>lk2,S</a:t>
            </a:r>
            <a:endParaRPr lang="fr-FR" baseline="-25000" dirty="0">
              <a:solidFill>
                <a:srgbClr val="008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508104" y="1124744"/>
            <a:ext cx="93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</a:rPr>
              <a:t>Sim</a:t>
            </a:r>
            <a:r>
              <a:rPr lang="fr-FR" baseline="-25000" dirty="0" smtClean="0">
                <a:solidFill>
                  <a:srgbClr val="008000"/>
                </a:solidFill>
              </a:rPr>
              <a:t>lk1,U</a:t>
            </a:r>
            <a:endParaRPr lang="fr-FR" baseline="-25000" dirty="0">
              <a:solidFill>
                <a:srgbClr val="008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043608" y="305966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Validation: </a:t>
            </a:r>
            <a:r>
              <a:rPr lang="fr-FR" dirty="0" err="1" smtClean="0"/>
              <a:t>diffSym</a:t>
            </a:r>
            <a:r>
              <a:rPr lang="fr-FR" dirty="0" smtClean="0"/>
              <a:t>=(</a:t>
            </a:r>
            <a:r>
              <a:rPr lang="fr-FR" dirty="0" smtClean="0">
                <a:solidFill>
                  <a:srgbClr val="008000"/>
                </a:solidFill>
              </a:rPr>
              <a:t>Sim</a:t>
            </a:r>
            <a:r>
              <a:rPr lang="fr-FR" baseline="-25000" dirty="0" smtClean="0">
                <a:solidFill>
                  <a:srgbClr val="008000"/>
                </a:solidFill>
              </a:rPr>
              <a:t>lk1,U </a:t>
            </a:r>
            <a:r>
              <a:rPr lang="fr-FR" baseline="-25000" dirty="0" smtClean="0"/>
              <a:t>+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8000"/>
                </a:solidFill>
              </a:rPr>
              <a:t>Sim</a:t>
            </a:r>
            <a:r>
              <a:rPr lang="fr-FR" baseline="-25000" dirty="0" smtClean="0">
                <a:solidFill>
                  <a:srgbClr val="008000"/>
                </a:solidFill>
              </a:rPr>
              <a:t>lk2,S</a:t>
            </a:r>
            <a:r>
              <a:rPr lang="fr-FR" dirty="0" smtClean="0"/>
              <a:t>)</a:t>
            </a:r>
            <a:r>
              <a:rPr lang="fr-FR" baseline="-25000" dirty="0" smtClean="0"/>
              <a:t> </a:t>
            </a:r>
            <a:r>
              <a:rPr lang="fr-FR" dirty="0" smtClean="0"/>
              <a:t>– (</a:t>
            </a:r>
            <a:r>
              <a:rPr lang="fr-FR" dirty="0" err="1" smtClean="0"/>
              <a:t>Sim</a:t>
            </a:r>
            <a:r>
              <a:rPr lang="fr-FR" baseline="-25000" dirty="0" err="1" smtClean="0"/>
              <a:t>O,U</a:t>
            </a:r>
            <a:r>
              <a:rPr lang="fr-FR" baseline="-25000" dirty="0" smtClean="0"/>
              <a:t> + </a:t>
            </a:r>
            <a:r>
              <a:rPr lang="fr-FR" dirty="0" err="1" smtClean="0"/>
              <a:t>Sim</a:t>
            </a:r>
            <a:r>
              <a:rPr lang="fr-FR" baseline="-25000" dirty="0" err="1" smtClean="0"/>
              <a:t>O,S</a:t>
            </a:r>
            <a:r>
              <a:rPr lang="fr-FR" dirty="0"/>
              <a:t>)</a:t>
            </a:r>
          </a:p>
        </p:txBody>
      </p:sp>
      <p:grpSp>
        <p:nvGrpSpPr>
          <p:cNvPr id="235" name="Grouper 234"/>
          <p:cNvGrpSpPr/>
          <p:nvPr/>
        </p:nvGrpSpPr>
        <p:grpSpPr>
          <a:xfrm>
            <a:off x="1043608" y="3573016"/>
            <a:ext cx="8496944" cy="2774286"/>
            <a:chOff x="1043608" y="3717032"/>
            <a:chExt cx="8496944" cy="2774286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043608" y="3717032"/>
              <a:ext cx="3418110" cy="2774286"/>
              <a:chOff x="2427941" y="3501008"/>
              <a:chExt cx="3418110" cy="2774286"/>
            </a:xfrm>
          </p:grpSpPr>
          <p:pic>
            <p:nvPicPr>
              <p:cNvPr id="228" name="Image 227" descr="validation_histo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8" t="10893" r="16033" b="48654"/>
              <a:stretch/>
            </p:blipFill>
            <p:spPr>
              <a:xfrm>
                <a:off x="2427941" y="3501008"/>
                <a:ext cx="3363222" cy="2774286"/>
              </a:xfrm>
              <a:prstGeom prst="rect">
                <a:avLst/>
              </a:prstGeom>
            </p:spPr>
          </p:pic>
          <p:sp>
            <p:nvSpPr>
              <p:cNvPr id="229" name="ZoneTexte 228"/>
              <p:cNvSpPr txBox="1"/>
              <p:nvPr/>
            </p:nvSpPr>
            <p:spPr>
              <a:xfrm>
                <a:off x="2627784" y="3789040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latin typeface="+mj-lt"/>
                  </a:rPr>
                  <a:t>frequency</a:t>
                </a:r>
                <a:endParaRPr lang="fr-FR" sz="1200" dirty="0">
                  <a:latin typeface="+mj-lt"/>
                </a:endParaRPr>
              </a:p>
            </p:txBody>
          </p:sp>
          <p:sp>
            <p:nvSpPr>
              <p:cNvPr id="69" name="ZoneTexte 68"/>
              <p:cNvSpPr txBox="1"/>
              <p:nvPr/>
            </p:nvSpPr>
            <p:spPr>
              <a:xfrm>
                <a:off x="4788024" y="5888305"/>
                <a:ext cx="10580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>
                    <a:latin typeface="+mj-lt"/>
                  </a:rPr>
                  <a:t>diffSym</a:t>
                </a:r>
                <a:r>
                  <a:rPr lang="fr-FR" sz="1200" dirty="0" smtClean="0">
                    <a:latin typeface="+mj-lt"/>
                  </a:rPr>
                  <a:t> value</a:t>
                </a:r>
                <a:endParaRPr lang="fr-FR" sz="1200" dirty="0">
                  <a:latin typeface="+mj-lt"/>
                </a:endParaRPr>
              </a:p>
            </p:txBody>
          </p:sp>
        </p:grpSp>
        <p:sp>
          <p:nvSpPr>
            <p:cNvPr id="72" name="Espace réservé du contenu 1"/>
            <p:cNvSpPr txBox="1">
              <a:spLocks/>
            </p:cNvSpPr>
            <p:nvPr/>
          </p:nvSpPr>
          <p:spPr bwMode="auto">
            <a:xfrm>
              <a:off x="4427984" y="3717032"/>
              <a:ext cx="5112568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35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charset="0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charset="0"/>
                <a:buChar char="n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684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Lucida Grande"/>
                <a:buChar char="➩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 </a:t>
              </a:r>
              <a:r>
                <a:rPr lang="en-US" dirty="0" smtClean="0"/>
                <a:t> Significant improvement:</a:t>
              </a:r>
            </a:p>
            <a:p>
              <a:pPr lvl="3"/>
              <a:r>
                <a:rPr lang="fr-FR" dirty="0" err="1"/>
                <a:t>paired</a:t>
              </a:r>
              <a:r>
                <a:rPr lang="fr-FR" dirty="0"/>
                <a:t> </a:t>
              </a:r>
              <a:r>
                <a:rPr lang="fr-FR" dirty="0" err="1"/>
                <a:t>t</a:t>
              </a:r>
              <a:r>
                <a:rPr lang="fr-FR" dirty="0"/>
                <a:t>-</a:t>
              </a:r>
              <a:r>
                <a:rPr lang="fr-FR" dirty="0" smtClean="0"/>
                <a:t>test: </a:t>
              </a:r>
              <a:r>
                <a:rPr lang="fi-FI" dirty="0"/>
                <a:t>p-value &lt; 2.2e-16</a:t>
              </a:r>
              <a:endParaRPr lang="fr-FR" dirty="0"/>
            </a:p>
            <a:p>
              <a:pPr lvl="3"/>
              <a:r>
                <a:rPr lang="fr-FR" dirty="0" smtClean="0"/>
                <a:t>A</a:t>
              </a:r>
              <a:r>
                <a:rPr lang="en-US" dirty="0" err="1" smtClean="0"/>
                <a:t>verage</a:t>
              </a:r>
              <a:r>
                <a:rPr lang="en-US" dirty="0" smtClean="0"/>
                <a:t> </a:t>
              </a:r>
              <a:r>
                <a:rPr lang="en-US" dirty="0" err="1" smtClean="0"/>
                <a:t>diffSym</a:t>
              </a:r>
              <a:r>
                <a:rPr lang="en-US" dirty="0" smtClean="0"/>
                <a:t> 0.43</a:t>
              </a:r>
            </a:p>
          </p:txBody>
        </p:sp>
      </p:grpSp>
      <p:pic>
        <p:nvPicPr>
          <p:cNvPr id="240" name="Image 239" descr="Cluster_6960_tree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73"/>
          <a:stretch/>
        </p:blipFill>
        <p:spPr>
          <a:xfrm>
            <a:off x="5292080" y="4797152"/>
            <a:ext cx="2232248" cy="1932938"/>
          </a:xfrm>
          <a:prstGeom prst="rect">
            <a:avLst/>
          </a:prstGeom>
        </p:spPr>
      </p:pic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HomeoSplitter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Validation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512" y="1844824"/>
            <a:ext cx="3096344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512" y="1916832"/>
            <a:ext cx="3096344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50" grpId="0"/>
      <p:bldP spid="52" grpId="0"/>
      <p:bldP spid="227" grpId="0"/>
      <p:bldP spid="62" grpId="0"/>
      <p:bldP spid="63" grpId="0"/>
      <p:bldP spid="64" grpId="0"/>
      <p:bldP spid="65" grpId="0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381328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18</a:t>
            </a:fld>
            <a:endParaRPr lang="fr-FR" dirty="0"/>
          </a:p>
        </p:txBody>
      </p:sp>
      <p:pic>
        <p:nvPicPr>
          <p:cNvPr id="16" name="Image 15" descr="1471-2105-14-S11-S15-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5232"/>
            <a:ext cx="5499100" cy="51831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6400800" y="1829544"/>
            <a:ext cx="609600" cy="152400"/>
          </a:xfrm>
          <a:prstGeom prst="rect">
            <a:avLst/>
          </a:prstGeom>
          <a:solidFill>
            <a:schemeClr val="bg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00800" y="2210544"/>
            <a:ext cx="609600" cy="152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2591544"/>
            <a:ext cx="609600" cy="152400"/>
          </a:xfrm>
          <a:prstGeom prst="rect">
            <a:avLst/>
          </a:prstGeom>
          <a:solidFill>
            <a:srgbClr val="70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62800" y="2439144"/>
            <a:ext cx="164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HomeoSplitter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162800" y="2069812"/>
            <a:ext cx="109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De novo</a:t>
            </a:r>
            <a:endParaRPr lang="fr-FR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123177" y="1677144"/>
            <a:ext cx="18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Diploid</a:t>
            </a:r>
            <a:r>
              <a:rPr lang="fr-FR" i="1" dirty="0" smtClean="0"/>
              <a:t> relatives</a:t>
            </a:r>
            <a:endParaRPr lang="fr-FR" i="1" dirty="0"/>
          </a:p>
        </p:txBody>
      </p:sp>
      <p:graphicFrame>
        <p:nvGraphicFramePr>
          <p:cNvPr id="604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67504"/>
              </p:ext>
            </p:extLst>
          </p:nvPr>
        </p:nvGraphicFramePr>
        <p:xfrm>
          <a:off x="6477000" y="3124944"/>
          <a:ext cx="14033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1" name="…quation" r:id="rId4" imgW="812800" imgH="393700" progId="Equation.3">
                  <p:embed/>
                </p:oleObj>
              </mc:Choice>
              <mc:Fallback>
                <p:oleObj name="…quation" r:id="rId4" imgW="8128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24944"/>
                        <a:ext cx="140335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er 21"/>
          <p:cNvGrpSpPr/>
          <p:nvPr/>
        </p:nvGrpSpPr>
        <p:grpSpPr>
          <a:xfrm>
            <a:off x="4419600" y="1448544"/>
            <a:ext cx="3454792" cy="5093732"/>
            <a:chOff x="4419600" y="838200"/>
            <a:chExt cx="3454792" cy="50937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800600" y="838200"/>
              <a:ext cx="1447800" cy="4572000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419600" y="5562600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rgbClr val="007300"/>
                  </a:solidFill>
                </a:rPr>
                <a:t>Expected</a:t>
              </a:r>
              <a:r>
                <a:rPr lang="fr-FR" b="1" dirty="0" smtClean="0">
                  <a:solidFill>
                    <a:srgbClr val="007300"/>
                  </a:solidFill>
                </a:rPr>
                <a:t> </a:t>
              </a:r>
              <a:r>
                <a:rPr lang="fr-FR" b="1" i="1" dirty="0" smtClean="0">
                  <a:solidFill>
                    <a:srgbClr val="007300"/>
                  </a:solidFill>
                </a:rPr>
                <a:t>F</a:t>
              </a:r>
              <a:r>
                <a:rPr lang="fr-FR" b="1" i="1" baseline="-25000" dirty="0" smtClean="0">
                  <a:solidFill>
                    <a:srgbClr val="007300"/>
                  </a:solidFill>
                </a:rPr>
                <a:t>is</a:t>
              </a:r>
              <a:r>
                <a:rPr lang="fr-FR" b="1" dirty="0" smtClean="0">
                  <a:solidFill>
                    <a:srgbClr val="007300"/>
                  </a:solidFill>
                </a:rPr>
                <a:t> for </a:t>
              </a:r>
              <a:r>
                <a:rPr lang="fr-FR" b="1" dirty="0" err="1" smtClean="0">
                  <a:solidFill>
                    <a:srgbClr val="007300"/>
                  </a:solidFill>
                </a:rPr>
                <a:t>durum</a:t>
              </a:r>
              <a:r>
                <a:rPr lang="fr-FR" b="1" dirty="0" smtClean="0">
                  <a:solidFill>
                    <a:srgbClr val="007300"/>
                  </a:solidFill>
                </a:rPr>
                <a:t> </a:t>
              </a:r>
              <a:r>
                <a:rPr lang="fr-FR" b="1" dirty="0" err="1" smtClean="0">
                  <a:solidFill>
                    <a:srgbClr val="007300"/>
                  </a:solidFill>
                </a:rPr>
                <a:t>Wheat</a:t>
              </a:r>
              <a:endParaRPr lang="fr-FR" b="1" dirty="0">
                <a:solidFill>
                  <a:srgbClr val="007300"/>
                </a:solidFill>
              </a:endParaRPr>
            </a:p>
          </p:txBody>
        </p:sp>
      </p:grpSp>
      <p:sp>
        <p:nvSpPr>
          <p:cNvPr id="15" name="Espace réservé du contenu 1"/>
          <p:cNvSpPr txBox="1">
            <a:spLocks/>
          </p:cNvSpPr>
          <p:nvPr/>
        </p:nvSpPr>
        <p:spPr bwMode="auto">
          <a:xfrm>
            <a:off x="251520" y="404664"/>
            <a:ext cx="331236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Validation using FIS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HomeoSplitter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Validation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Conclusion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19</a:t>
            </a:fld>
            <a:endParaRPr lang="fr-FR" dirty="0"/>
          </a:p>
        </p:txBody>
      </p:sp>
      <p:sp>
        <p:nvSpPr>
          <p:cNvPr id="32" name="Espace réservé du contenu 1"/>
          <p:cNvSpPr>
            <a:spLocks noGrp="1"/>
          </p:cNvSpPr>
          <p:nvPr>
            <p:ph idx="1"/>
          </p:nvPr>
        </p:nvSpPr>
        <p:spPr>
          <a:xfrm>
            <a:off x="986408" y="2060848"/>
            <a:ext cx="7762056" cy="2520280"/>
          </a:xfrm>
        </p:spPr>
        <p:txBody>
          <a:bodyPr/>
          <a:lstStyle/>
          <a:p>
            <a:r>
              <a:rPr lang="en-US" sz="2000" dirty="0" smtClean="0"/>
              <a:t>Mapping on diploid relatives helps but is insufficient</a:t>
            </a:r>
            <a:endParaRPr lang="en-US" sz="2000" dirty="0"/>
          </a:p>
        </p:txBody>
      </p:sp>
      <p:sp>
        <p:nvSpPr>
          <p:cNvPr id="39" name="Espace réservé du contenu 1"/>
          <p:cNvSpPr txBox="1">
            <a:spLocks/>
          </p:cNvSpPr>
          <p:nvPr/>
        </p:nvSpPr>
        <p:spPr bwMode="auto">
          <a:xfrm>
            <a:off x="971600" y="332656"/>
            <a:ext cx="776205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 smtClean="0"/>
              <a:t>Polyploidy should not be ignored during SNP calling</a:t>
            </a:r>
          </a:p>
          <a:p>
            <a:endParaRPr lang="en-US" dirty="0" smtClean="0"/>
          </a:p>
          <a:p>
            <a:pPr marL="0" indent="0">
              <a:buFont typeface="Wingdings" charset="0"/>
              <a:buNone/>
            </a:pPr>
            <a:endParaRPr lang="en-US" sz="2000" dirty="0" smtClean="0"/>
          </a:p>
          <a:p>
            <a:pPr marL="0" indent="0">
              <a:buFont typeface="Wingdings" charset="0"/>
              <a:buNone/>
            </a:pPr>
            <a:r>
              <a:rPr lang="en-US" sz="2000" dirty="0" smtClean="0"/>
              <a:t>				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61022"/>
          <a:stretch/>
        </p:blipFill>
        <p:spPr>
          <a:xfrm>
            <a:off x="2195736" y="2552563"/>
            <a:ext cx="4968552" cy="145250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/>
          <a:srcRect l="18125" t="54896" r="29583" b="6389"/>
          <a:stretch/>
        </p:blipFill>
        <p:spPr>
          <a:xfrm>
            <a:off x="3024743" y="761876"/>
            <a:ext cx="2339345" cy="1298972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1043608" y="4365104"/>
            <a:ext cx="7762056" cy="2376264"/>
            <a:chOff x="1043608" y="4365104"/>
            <a:chExt cx="7762056" cy="2376264"/>
          </a:xfrm>
        </p:grpSpPr>
        <p:sp>
          <p:nvSpPr>
            <p:cNvPr id="41" name="Espace réservé du contenu 1"/>
            <p:cNvSpPr txBox="1">
              <a:spLocks/>
            </p:cNvSpPr>
            <p:nvPr/>
          </p:nvSpPr>
          <p:spPr bwMode="auto">
            <a:xfrm>
              <a:off x="1043608" y="4365104"/>
              <a:ext cx="7762056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35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charset="0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charset="0"/>
                <a:buChar char="n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5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684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Lucida Grande"/>
                <a:buChar char="➩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charset="0"/>
                <a:buChar char="§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sz="2000" dirty="0" smtClean="0"/>
                <a:t>Explicitly disentangling </a:t>
              </a:r>
              <a:r>
                <a:rPr lang="en-US" sz="2000" dirty="0" err="1" smtClean="0"/>
                <a:t>homeologous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contigs</a:t>
              </a:r>
              <a:r>
                <a:rPr lang="en-US" sz="2000" dirty="0" smtClean="0"/>
                <a:t> seems to be a very promising solution</a:t>
              </a:r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1282824" y="5382919"/>
              <a:ext cx="6601544" cy="1358449"/>
              <a:chOff x="1282824" y="5382919"/>
              <a:chExt cx="6601544" cy="1358449"/>
            </a:xfrm>
          </p:grpSpPr>
          <p:pic>
            <p:nvPicPr>
              <p:cNvPr id="36" name="Image 35" descr="validation_histo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68" t="14671" r="16033" b="48654"/>
              <a:stretch/>
            </p:blipFill>
            <p:spPr>
              <a:xfrm>
                <a:off x="3303006" y="5382919"/>
                <a:ext cx="2277106" cy="1358449"/>
              </a:xfrm>
              <a:prstGeom prst="rect">
                <a:avLst/>
              </a:prstGeom>
            </p:spPr>
          </p:pic>
          <p:pic>
            <p:nvPicPr>
              <p:cNvPr id="58" name="Image 57" descr="Cluster_6960_tree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573"/>
              <a:stretch/>
            </p:blipFill>
            <p:spPr>
              <a:xfrm>
                <a:off x="6387519" y="5445224"/>
                <a:ext cx="1496849" cy="1296144"/>
              </a:xfrm>
              <a:prstGeom prst="rect">
                <a:avLst/>
              </a:prstGeom>
            </p:spPr>
          </p:pic>
          <p:pic>
            <p:nvPicPr>
              <p:cNvPr id="14" name="Image 13" descr="1471-2105-14-S11-S15-3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2824" y="5541543"/>
                <a:ext cx="1272952" cy="1199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20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864096"/>
          </a:xfrm>
        </p:spPr>
        <p:txBody>
          <a:bodyPr/>
          <a:lstStyle/>
          <a:p>
            <a:r>
              <a:rPr lang="en-US" dirty="0" smtClean="0"/>
              <a:t>Domestication &amp; selection drastically reduces diversity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47E1-358A-A24F-87FA-31789895D71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Domestication and diversity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Introduction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06400" y="4292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755576" y="1410498"/>
            <a:ext cx="7200800" cy="2539264"/>
            <a:chOff x="1335740" y="1554515"/>
            <a:chExt cx="6620636" cy="2539264"/>
          </a:xfrm>
        </p:grpSpPr>
        <p:sp>
          <p:nvSpPr>
            <p:cNvPr id="35" name="Rectangle 34"/>
            <p:cNvSpPr/>
            <p:nvPr/>
          </p:nvSpPr>
          <p:spPr>
            <a:xfrm>
              <a:off x="1734515" y="1586064"/>
              <a:ext cx="864096" cy="17416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36" name="Obje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915916"/>
                </p:ext>
              </p:extLst>
            </p:nvPr>
          </p:nvGraphicFramePr>
          <p:xfrm>
            <a:off x="1842527" y="1554515"/>
            <a:ext cx="648072" cy="1735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991" name="Image Photo Editor" r:id="rId4" imgW="1085714" imgH="2905531" progId="">
                    <p:embed/>
                  </p:oleObj>
                </mc:Choice>
                <mc:Fallback>
                  <p:oleObj name="Image Photo Editor" r:id="rId4" imgW="1085714" imgH="2905531" progId="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527" y="1554515"/>
                          <a:ext cx="648072" cy="17350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496423" y="1587027"/>
              <a:ext cx="864096" cy="17416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35740" y="3355060"/>
              <a:ext cx="21561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/>
                <a:t>Wild Type:</a:t>
              </a:r>
              <a:endParaRPr lang="fr-FR" dirty="0"/>
            </a:p>
            <a:p>
              <a:r>
                <a:rPr lang="fr-FR" b="1" i="1" dirty="0">
                  <a:solidFill>
                    <a:srgbClr val="787800"/>
                  </a:solidFill>
                </a:rPr>
                <a:t>T. </a:t>
              </a:r>
              <a:r>
                <a:rPr lang="fr-FR" b="1" i="1" dirty="0" err="1" smtClean="0">
                  <a:solidFill>
                    <a:srgbClr val="787800"/>
                  </a:solidFill>
                </a:rPr>
                <a:t>t</a:t>
              </a:r>
              <a:r>
                <a:rPr lang="fr-FR" b="1" i="1" dirty="0" smtClean="0">
                  <a:solidFill>
                    <a:srgbClr val="787800"/>
                  </a:solidFill>
                </a:rPr>
                <a:t>. </a:t>
              </a:r>
              <a:r>
                <a:rPr lang="fr-FR" b="1" i="1" dirty="0" err="1" smtClean="0">
                  <a:solidFill>
                    <a:srgbClr val="787800"/>
                  </a:solidFill>
                </a:rPr>
                <a:t>dicoccoides</a:t>
              </a:r>
              <a:endParaRPr lang="fr-FR" b="1" i="1" dirty="0">
                <a:solidFill>
                  <a:srgbClr val="787800"/>
                </a:solidFill>
              </a:endParaRPr>
            </a:p>
          </p:txBody>
        </p:sp>
        <p:graphicFrame>
          <p:nvGraphicFramePr>
            <p:cNvPr id="39" name="Object 2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74"/>
                </p:ext>
              </p:extLst>
            </p:nvPr>
          </p:nvGraphicFramePr>
          <p:xfrm>
            <a:off x="4066879" y="1597886"/>
            <a:ext cx="927461" cy="169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992" name="Image Photo Editor" r:id="rId6" imgW="3019048" imgH="5514286" progId="">
                    <p:embed/>
                  </p:oleObj>
                </mc:Choice>
                <mc:Fallback>
                  <p:oleObj name="Image Photo Editor" r:id="rId6" imgW="3019048" imgH="5514286" progId="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879" y="1597886"/>
                          <a:ext cx="927461" cy="1695750"/>
                        </a:xfrm>
                        <a:prstGeom prst="rect">
                          <a:avLst/>
                        </a:prstGeom>
                        <a:solidFill>
                          <a:srgbClr val="0D0D0D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237"/>
            <p:cNvSpPr txBox="1">
              <a:spLocks noChangeArrowheads="1"/>
            </p:cNvSpPr>
            <p:nvPr/>
          </p:nvSpPr>
          <p:spPr bwMode="auto">
            <a:xfrm>
              <a:off x="3625825" y="3355060"/>
              <a:ext cx="254298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fr-FR" dirty="0" smtClean="0"/>
                <a:t>Domestication:</a:t>
              </a:r>
              <a:endParaRPr lang="fr-FR" dirty="0"/>
            </a:p>
            <a:p>
              <a:r>
                <a:rPr lang="fr-FR" b="1" i="1" dirty="0">
                  <a:solidFill>
                    <a:srgbClr val="787800"/>
                  </a:solidFill>
                </a:rPr>
                <a:t>T. t. </a:t>
              </a:r>
              <a:r>
                <a:rPr lang="fr-FR" b="1" i="1" dirty="0" err="1">
                  <a:solidFill>
                    <a:srgbClr val="787800"/>
                  </a:solidFill>
                </a:rPr>
                <a:t>dicoccum</a:t>
              </a:r>
              <a:endParaRPr lang="fr-FR" b="1" i="1" dirty="0">
                <a:solidFill>
                  <a:srgbClr val="787800"/>
                </a:solidFill>
              </a:endParaRPr>
            </a:p>
          </p:txBody>
        </p:sp>
        <p:sp>
          <p:nvSpPr>
            <p:cNvPr id="41" name="Flèche droite 14"/>
            <p:cNvSpPr/>
            <p:nvPr/>
          </p:nvSpPr>
          <p:spPr>
            <a:xfrm>
              <a:off x="2647983" y="2216686"/>
              <a:ext cx="1377158" cy="50405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Domestication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èche droite 15"/>
            <p:cNvSpPr/>
            <p:nvPr/>
          </p:nvSpPr>
          <p:spPr>
            <a:xfrm>
              <a:off x="5056472" y="2204864"/>
              <a:ext cx="1377158" cy="50405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Sélection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3" name="Object 4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9786565"/>
                </p:ext>
              </p:extLst>
            </p:nvPr>
          </p:nvGraphicFramePr>
          <p:xfrm>
            <a:off x="6628328" y="1650360"/>
            <a:ext cx="624692" cy="1678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993" name="Image Photo Editor" r:id="rId8" imgW="1400000" imgH="3761905" progId="">
                    <p:embed/>
                  </p:oleObj>
                </mc:Choice>
                <mc:Fallback>
                  <p:oleObj name="Image Photo Editor" r:id="rId8" imgW="1400000" imgH="3761905" progId="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8328" y="1650360"/>
                          <a:ext cx="624692" cy="1678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367077" y="3447448"/>
              <a:ext cx="158929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fr-FR" dirty="0" err="1" smtClean="0"/>
                <a:t>Durum</a:t>
              </a:r>
              <a:r>
                <a:rPr lang="fr-FR" dirty="0" smtClean="0"/>
                <a:t> </a:t>
              </a:r>
              <a:r>
                <a:rPr lang="fr-FR" dirty="0" err="1" smtClean="0"/>
                <a:t>wheat</a:t>
              </a:r>
              <a:r>
                <a:rPr lang="fr-FR" dirty="0" smtClean="0"/>
                <a:t>:</a:t>
              </a:r>
            </a:p>
            <a:p>
              <a:r>
                <a:rPr lang="fr-FR" b="1" i="1" dirty="0" err="1">
                  <a:solidFill>
                    <a:srgbClr val="787800"/>
                  </a:solidFill>
                </a:rPr>
                <a:t>T</a:t>
              </a:r>
              <a:r>
                <a:rPr lang="fr-FR" b="1" i="1" dirty="0">
                  <a:solidFill>
                    <a:srgbClr val="787800"/>
                  </a:solidFill>
                </a:rPr>
                <a:t>. </a:t>
              </a:r>
              <a:r>
                <a:rPr lang="fr-FR" b="1" i="1" dirty="0" err="1">
                  <a:solidFill>
                    <a:srgbClr val="787800"/>
                  </a:solidFill>
                </a:rPr>
                <a:t>t</a:t>
              </a:r>
              <a:r>
                <a:rPr lang="fr-FR" b="1" i="1" dirty="0">
                  <a:solidFill>
                    <a:srgbClr val="787800"/>
                  </a:solidFill>
                </a:rPr>
                <a:t>. </a:t>
              </a:r>
              <a:r>
                <a:rPr lang="fr-FR" b="1" i="1" dirty="0" err="1" smtClean="0">
                  <a:solidFill>
                    <a:srgbClr val="787800"/>
                  </a:solidFill>
                </a:rPr>
                <a:t>durum</a:t>
              </a:r>
              <a:endParaRPr lang="fr-FR" b="1" i="1" dirty="0">
                <a:solidFill>
                  <a:srgbClr val="787800"/>
                </a:solidFill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1331640" y="4005064"/>
            <a:ext cx="6264696" cy="1677114"/>
            <a:chOff x="1943100" y="4415711"/>
            <a:chExt cx="5653088" cy="1677114"/>
          </a:xfrm>
        </p:grpSpPr>
        <p:cxnSp>
          <p:nvCxnSpPr>
            <p:cNvPr id="63" name="Connecteur droit avec flèche 62"/>
            <p:cNvCxnSpPr/>
            <p:nvPr/>
          </p:nvCxnSpPr>
          <p:spPr bwMode="auto">
            <a:xfrm flipV="1">
              <a:off x="1978025" y="4525963"/>
              <a:ext cx="0" cy="15668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 bwMode="auto">
            <a:xfrm>
              <a:off x="2017713" y="4810125"/>
              <a:ext cx="595312" cy="1282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5" name="ZoneTexte 26"/>
            <p:cNvSpPr txBox="1">
              <a:spLocks noChangeArrowheads="1"/>
            </p:cNvSpPr>
            <p:nvPr/>
          </p:nvSpPr>
          <p:spPr bwMode="auto">
            <a:xfrm>
              <a:off x="2114005" y="4415711"/>
              <a:ext cx="460988" cy="30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fr-FR">
                  <a:latin typeface="Calibri" pitchFamily="34" charset="0"/>
                </a:rPr>
                <a:t>2,5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314825" y="5748338"/>
              <a:ext cx="592138" cy="344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7" name="ZoneTexte 28"/>
            <p:cNvSpPr txBox="1">
              <a:spLocks noChangeArrowheads="1"/>
            </p:cNvSpPr>
            <p:nvPr/>
          </p:nvSpPr>
          <p:spPr bwMode="auto">
            <a:xfrm>
              <a:off x="4393734" y="5423828"/>
              <a:ext cx="460988" cy="30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fr-FR">
                  <a:latin typeface="Calibri" pitchFamily="34" charset="0"/>
                </a:rPr>
                <a:t>0,8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6719888" y="5927725"/>
              <a:ext cx="593725" cy="165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69" name="ZoneTexte 30"/>
            <p:cNvSpPr txBox="1">
              <a:spLocks noChangeArrowheads="1"/>
            </p:cNvSpPr>
            <p:nvPr/>
          </p:nvSpPr>
          <p:spPr bwMode="auto">
            <a:xfrm>
              <a:off x="6779471" y="5567844"/>
              <a:ext cx="460988" cy="309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fr-FR">
                  <a:latin typeface="Calibri" pitchFamily="34" charset="0"/>
                </a:rPr>
                <a:t>0,4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 bwMode="auto">
            <a:xfrm>
              <a:off x="1943100" y="6092825"/>
              <a:ext cx="5653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ZoneTexte 22"/>
          <p:cNvSpPr txBox="1">
            <a:spLocks noChangeArrowheads="1"/>
          </p:cNvSpPr>
          <p:nvPr/>
        </p:nvSpPr>
        <p:spPr bwMode="auto">
          <a:xfrm>
            <a:off x="1115616" y="5805264"/>
            <a:ext cx="68407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  <a:sym typeface="Symbol" pitchFamily="18" charset="2"/>
              </a:rPr>
              <a:t>Genetic diversity estimated through  polymorphism </a:t>
            </a:r>
            <a:r>
              <a:rPr lang="en-US" sz="2400" b="1" dirty="0" smtClean="0">
                <a:latin typeface="+mn-lt"/>
                <a:sym typeface="Symbol" pitchFamily="18" charset="2"/>
              </a:rPr>
              <a:t> </a:t>
            </a:r>
            <a:r>
              <a:rPr lang="en-US" b="1" dirty="0" smtClean="0">
                <a:latin typeface="+mn-lt"/>
                <a:sym typeface="Symbol" pitchFamily="18" charset="2"/>
              </a:rPr>
              <a:t>(10</a:t>
            </a:r>
            <a:r>
              <a:rPr lang="en-US" b="1" baseline="30000" dirty="0" smtClean="0">
                <a:latin typeface="+mn-lt"/>
                <a:sym typeface="Symbol" pitchFamily="18" charset="2"/>
              </a:rPr>
              <a:t>-3</a:t>
            </a:r>
            <a:r>
              <a:rPr lang="en-US" b="1" dirty="0" smtClean="0">
                <a:latin typeface="+mn-lt"/>
                <a:sym typeface="Symbol" pitchFamily="18" charset="2"/>
              </a:rPr>
              <a:t>)</a:t>
            </a:r>
            <a:r>
              <a:rPr lang="en-US" b="1" dirty="0">
                <a:latin typeface="+mn-lt"/>
                <a:sym typeface="Symbol" pitchFamily="18" charset="2"/>
              </a:rPr>
              <a:t/>
            </a:r>
            <a:br>
              <a:rPr lang="en-US" b="1" dirty="0">
                <a:latin typeface="+mn-lt"/>
                <a:sym typeface="Symbol" pitchFamily="18" charset="2"/>
              </a:rPr>
            </a:br>
            <a:r>
              <a:rPr lang="en-US" dirty="0" smtClean="0">
                <a:latin typeface="+mn-lt"/>
                <a:sym typeface="Symbol" pitchFamily="18" charset="2"/>
              </a:rPr>
              <a:t>(Adapted from </a:t>
            </a:r>
            <a:r>
              <a:rPr lang="en-US" dirty="0" err="1" smtClean="0">
                <a:latin typeface="+mn-lt"/>
                <a:sym typeface="Symbol" pitchFamily="18" charset="2"/>
              </a:rPr>
              <a:t>Haudry</a:t>
            </a:r>
            <a:r>
              <a:rPr lang="en-US" dirty="0" smtClean="0">
                <a:latin typeface="+mn-lt"/>
                <a:sym typeface="Symbol" pitchFamily="18" charset="2"/>
              </a:rPr>
              <a:t> 2008 </a:t>
            </a:r>
            <a:r>
              <a:rPr lang="en-US" dirty="0" err="1" smtClean="0">
                <a:latin typeface="+mn-lt"/>
                <a:sym typeface="Symbol" pitchFamily="18" charset="2"/>
              </a:rPr>
              <a:t>phD</a:t>
            </a:r>
            <a:r>
              <a:rPr lang="en-US" dirty="0" smtClean="0">
                <a:latin typeface="+mn-lt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41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444208" y="274638"/>
            <a:ext cx="2242592" cy="418058"/>
          </a:xfrm>
        </p:spPr>
        <p:txBody>
          <a:bodyPr/>
          <a:lstStyle/>
          <a:p>
            <a:r>
              <a:rPr lang="en-US" dirty="0" smtClean="0"/>
              <a:t>Current Pipeline</a:t>
            </a:r>
            <a:endParaRPr lang="en-US" dirty="0"/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20</a:t>
            </a:fld>
            <a:endParaRPr lang="fr-FR" dirty="0"/>
          </a:p>
        </p:txBody>
      </p:sp>
      <p:sp>
        <p:nvSpPr>
          <p:cNvPr id="185" name="ZoneTexte 184"/>
          <p:cNvSpPr txBox="1"/>
          <p:nvPr/>
        </p:nvSpPr>
        <p:spPr>
          <a:xfrm>
            <a:off x="439584" y="764704"/>
            <a:ext cx="24974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Transcripts</a:t>
            </a:r>
            <a:r>
              <a:rPr lang="fr-FR" sz="16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 of the EPO population</a:t>
            </a:r>
            <a:endParaRPr lang="fr-FR" sz="1600" i="1" dirty="0">
              <a:solidFill>
                <a:schemeClr val="accent1">
                  <a:lumMod val="50000"/>
                </a:schemeClr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86" name="Connecteur droit 185"/>
          <p:cNvCxnSpPr/>
          <p:nvPr/>
        </p:nvCxnSpPr>
        <p:spPr bwMode="auto">
          <a:xfrm flipV="1">
            <a:off x="3463920" y="980728"/>
            <a:ext cx="43204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3" name="Connecteur droit 232"/>
          <p:cNvCxnSpPr/>
          <p:nvPr/>
        </p:nvCxnSpPr>
        <p:spPr bwMode="auto">
          <a:xfrm flipV="1">
            <a:off x="3463920" y="1133128"/>
            <a:ext cx="584448" cy="63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4" name="Connecteur droit 233"/>
          <p:cNvCxnSpPr/>
          <p:nvPr/>
        </p:nvCxnSpPr>
        <p:spPr bwMode="auto">
          <a:xfrm>
            <a:off x="4039984" y="1268760"/>
            <a:ext cx="343272" cy="1272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" name="Connecteur droit 235"/>
          <p:cNvCxnSpPr/>
          <p:nvPr/>
        </p:nvCxnSpPr>
        <p:spPr bwMode="auto">
          <a:xfrm>
            <a:off x="4472032" y="908720"/>
            <a:ext cx="288032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8" name="Connecteur droit 237"/>
          <p:cNvCxnSpPr/>
          <p:nvPr/>
        </p:nvCxnSpPr>
        <p:spPr bwMode="auto">
          <a:xfrm flipV="1">
            <a:off x="4832072" y="1196752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9" name="Connecteur droit 238"/>
          <p:cNvCxnSpPr/>
          <p:nvPr/>
        </p:nvCxnSpPr>
        <p:spPr bwMode="auto">
          <a:xfrm>
            <a:off x="5048096" y="836712"/>
            <a:ext cx="576064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3" name="Grouper 242"/>
          <p:cNvGrpSpPr/>
          <p:nvPr/>
        </p:nvGrpSpPr>
        <p:grpSpPr>
          <a:xfrm>
            <a:off x="2023760" y="1765900"/>
            <a:ext cx="1942932" cy="438964"/>
            <a:chOff x="638572" y="2825417"/>
            <a:chExt cx="2342848" cy="864096"/>
          </a:xfrm>
        </p:grpSpPr>
        <p:sp>
          <p:nvSpPr>
            <p:cNvPr id="244" name="Flèche vers le bas 243"/>
            <p:cNvSpPr/>
            <p:nvPr/>
          </p:nvSpPr>
          <p:spPr bwMode="auto">
            <a:xfrm>
              <a:off x="638572" y="2825417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1420813" y="2947188"/>
              <a:ext cx="1560607" cy="66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Assembling</a:t>
              </a:r>
              <a:endParaRPr lang="fr-FR" sz="1600" i="1" dirty="0"/>
            </a:p>
          </p:txBody>
        </p:sp>
      </p:grpSp>
      <p:sp>
        <p:nvSpPr>
          <p:cNvPr id="261" name="Rectangle 260"/>
          <p:cNvSpPr/>
          <p:nvPr/>
        </p:nvSpPr>
        <p:spPr bwMode="auto">
          <a:xfrm>
            <a:off x="3391912" y="2700208"/>
            <a:ext cx="1368152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3391912" y="2772216"/>
            <a:ext cx="1368152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59120" y="2556192"/>
            <a:ext cx="219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Consensus </a:t>
            </a:r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Assembly</a:t>
            </a:r>
            <a:endParaRPr lang="fr-FR" sz="1600" i="1" dirty="0">
              <a:solidFill>
                <a:schemeClr val="accent1">
                  <a:lumMod val="50000"/>
                </a:schemeClr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02" name="Connecteur droit 101"/>
          <p:cNvCxnSpPr/>
          <p:nvPr/>
        </p:nvCxnSpPr>
        <p:spPr bwMode="auto">
          <a:xfrm flipV="1">
            <a:off x="4328016" y="1124744"/>
            <a:ext cx="512440" cy="63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Connecteur droit 102"/>
          <p:cNvCxnSpPr/>
          <p:nvPr/>
        </p:nvCxnSpPr>
        <p:spPr bwMode="auto">
          <a:xfrm>
            <a:off x="5408136" y="1124744"/>
            <a:ext cx="504056" cy="2244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Connecteur droit 103"/>
          <p:cNvCxnSpPr/>
          <p:nvPr/>
        </p:nvCxnSpPr>
        <p:spPr bwMode="auto">
          <a:xfrm flipV="1">
            <a:off x="3319904" y="1412776"/>
            <a:ext cx="512440" cy="63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Connecteur droit 104"/>
          <p:cNvCxnSpPr/>
          <p:nvPr/>
        </p:nvCxnSpPr>
        <p:spPr bwMode="auto">
          <a:xfrm>
            <a:off x="3391912" y="828328"/>
            <a:ext cx="792088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Connecteur droit 105"/>
          <p:cNvCxnSpPr/>
          <p:nvPr/>
        </p:nvCxnSpPr>
        <p:spPr bwMode="auto">
          <a:xfrm>
            <a:off x="4616048" y="1476400"/>
            <a:ext cx="720080" cy="83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Rectangle 109"/>
          <p:cNvSpPr/>
          <p:nvPr/>
        </p:nvSpPr>
        <p:spPr bwMode="auto">
          <a:xfrm>
            <a:off x="4832072" y="2556192"/>
            <a:ext cx="1368152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3679944" y="3060248"/>
            <a:ext cx="1368152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12" name="Grouper 111"/>
          <p:cNvGrpSpPr/>
          <p:nvPr/>
        </p:nvGrpSpPr>
        <p:grpSpPr>
          <a:xfrm>
            <a:off x="2023760" y="3494092"/>
            <a:ext cx="3203293" cy="438964"/>
            <a:chOff x="638572" y="2825417"/>
            <a:chExt cx="3862627" cy="864096"/>
          </a:xfrm>
        </p:grpSpPr>
        <p:sp>
          <p:nvSpPr>
            <p:cNvPr id="113" name="Flèche vers le bas 112"/>
            <p:cNvSpPr/>
            <p:nvPr/>
          </p:nvSpPr>
          <p:spPr bwMode="auto">
            <a:xfrm>
              <a:off x="638572" y="2825417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420812" y="2947188"/>
              <a:ext cx="3080387" cy="66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Mapping + HoméoSplitter</a:t>
              </a:r>
              <a:endParaRPr lang="fr-FR" sz="1600" i="1" dirty="0"/>
            </a:p>
          </p:txBody>
        </p:sp>
      </p:grpSp>
      <p:sp>
        <p:nvSpPr>
          <p:cNvPr id="115" name="Rectangle 114"/>
          <p:cNvSpPr/>
          <p:nvPr/>
        </p:nvSpPr>
        <p:spPr bwMode="auto">
          <a:xfrm>
            <a:off x="3462065" y="4581128"/>
            <a:ext cx="1368152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120104" y="4725144"/>
            <a:ext cx="1368152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395536" y="4437112"/>
            <a:ext cx="2666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New Consensus </a:t>
            </a:r>
            <a:r>
              <a:rPr lang="fr-FR" sz="16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Assembly</a:t>
            </a:r>
            <a:endParaRPr lang="fr-FR" sz="1600" i="1" dirty="0">
              <a:solidFill>
                <a:schemeClr val="accent1">
                  <a:lumMod val="50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4902225" y="4437112"/>
            <a:ext cx="1368152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3750097" y="4941168"/>
            <a:ext cx="1368152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120" name="Grouper 119"/>
          <p:cNvGrpSpPr/>
          <p:nvPr/>
        </p:nvGrpSpPr>
        <p:grpSpPr>
          <a:xfrm>
            <a:off x="2051720" y="5373216"/>
            <a:ext cx="3001816" cy="438964"/>
            <a:chOff x="638572" y="2825417"/>
            <a:chExt cx="3619680" cy="864096"/>
          </a:xfrm>
        </p:grpSpPr>
        <p:sp>
          <p:nvSpPr>
            <p:cNvPr id="121" name="Flèche vers le bas 120"/>
            <p:cNvSpPr/>
            <p:nvPr/>
          </p:nvSpPr>
          <p:spPr bwMode="auto">
            <a:xfrm>
              <a:off x="638572" y="2825417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1420812" y="2947188"/>
              <a:ext cx="2837440" cy="66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Mapping + SNP </a:t>
              </a:r>
              <a:r>
                <a:rPr lang="fr-FR" sz="1600" i="1" dirty="0" err="1" smtClean="0"/>
                <a:t>Calling</a:t>
              </a:r>
              <a:endParaRPr lang="fr-FR" sz="1600" i="1" dirty="0"/>
            </a:p>
          </p:txBody>
        </p:sp>
      </p:grpSp>
      <p:sp>
        <p:nvSpPr>
          <p:cNvPr id="123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Conclusion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6228184" y="1268760"/>
            <a:ext cx="24974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bout 2 billions reads for 106 accessions</a:t>
            </a:r>
            <a:endParaRPr lang="fr-FR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6372200" y="2924944"/>
            <a:ext cx="24974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70000 Contigs</a:t>
            </a:r>
          </a:p>
          <a:p>
            <a:pPr algn="ctr"/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r-FR" sz="1600" i="1" dirty="0" err="1" smtClean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i="1" dirty="0" err="1" smtClean="0">
                <a:solidFill>
                  <a:schemeClr val="accent6">
                    <a:lumMod val="75000"/>
                  </a:schemeClr>
                </a:solidFill>
              </a:rPr>
              <a:t>Chimeric</a:t>
            </a:r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6646552" y="5085184"/>
            <a:ext cx="249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80000 clean Contigs</a:t>
            </a:r>
            <a:endParaRPr lang="fr-FR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1115616" y="6093296"/>
            <a:ext cx="249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fr-FR" sz="1600" i="1" dirty="0" smtClean="0">
                <a:solidFill>
                  <a:schemeClr val="accent6">
                    <a:lumMod val="75000"/>
                  </a:schemeClr>
                </a:solidFill>
              </a:rPr>
              <a:t>bout 90000 SNPS !</a:t>
            </a:r>
            <a:endParaRPr lang="fr-FR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1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Conclusion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70613" y="3635732"/>
            <a:ext cx="4993675" cy="369332"/>
          </a:xfrm>
          <a:prstGeom prst="rect">
            <a:avLst/>
          </a:prstGeom>
          <a:solidFill>
            <a:schemeClr val="lt1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http://bioweb.supagro.inra.fr/homeoSplitter/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764704"/>
            <a:ext cx="66089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Disentangling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homeologous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contigs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 in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allo-tetraploid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 assembly: application to durum wheat. </a:t>
            </a:r>
          </a:p>
          <a:p>
            <a:pPr algn="ctr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+mn-lt"/>
              <a:ea typeface="+mj-ea"/>
              <a:cs typeface="+mj-cs"/>
            </a:endParaRPr>
          </a:p>
          <a:p>
            <a:pPr algn="ctr"/>
            <a:r>
              <a:rPr lang="en-US" dirty="0" smtClean="0"/>
              <a:t>V </a:t>
            </a:r>
            <a:r>
              <a:rPr lang="en-US" dirty="0" err="1" smtClean="0"/>
              <a:t>Ranwez</a:t>
            </a:r>
            <a:r>
              <a:rPr lang="en-US" dirty="0" smtClean="0"/>
              <a:t>, Y Holtz, G Sarah, M </a:t>
            </a:r>
            <a:r>
              <a:rPr lang="en-US" dirty="0" err="1" smtClean="0"/>
              <a:t>Ardisson</a:t>
            </a:r>
            <a:r>
              <a:rPr lang="en-US" dirty="0" smtClean="0"/>
              <a:t>, S </a:t>
            </a:r>
            <a:r>
              <a:rPr lang="en-US" dirty="0" err="1" smtClean="0"/>
              <a:t>Santoni</a:t>
            </a:r>
            <a:r>
              <a:rPr lang="en-US" dirty="0" smtClean="0"/>
              <a:t>, S </a:t>
            </a:r>
            <a:r>
              <a:rPr lang="en-US" dirty="0" err="1" smtClean="0"/>
              <a:t>Glémin</a:t>
            </a:r>
            <a:r>
              <a:rPr lang="en-US" dirty="0" smtClean="0"/>
              <a:t>, M </a:t>
            </a:r>
            <a:r>
              <a:rPr lang="en-US" dirty="0" err="1" smtClean="0"/>
              <a:t>Tavaud-Pirra</a:t>
            </a:r>
            <a:r>
              <a:rPr lang="en-US" dirty="0" smtClean="0"/>
              <a:t>. BMC Bioinformatics 14 (</a:t>
            </a:r>
            <a:r>
              <a:rPr lang="en-US" dirty="0" err="1" smtClean="0"/>
              <a:t>Suppl</a:t>
            </a:r>
            <a:r>
              <a:rPr lang="en-US" dirty="0" smtClean="0"/>
              <a:t> 15), S15 (RECOMB-CG 2013 special issue)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187624" y="5301208"/>
            <a:ext cx="6608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  <a:latin typeface="+mn-lt"/>
                <a:ea typeface="+mj-ea"/>
                <a:cs typeface="+mj-cs"/>
              </a:rPr>
              <a:t>Thank you for your attention</a:t>
            </a:r>
            <a:endParaRPr lang="fr-FR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Disentangling </a:t>
            </a:r>
            <a:r>
              <a:rPr lang="en-US" sz="1700" i="1" dirty="0" err="1" smtClean="0">
                <a:solidFill>
                  <a:srgbClr val="74734C"/>
                </a:solidFill>
                <a:latin typeface="Arial" pitchFamily="34" charset="0"/>
              </a:rPr>
              <a:t>homeologous</a:t>
            </a:r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 genes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22</a:t>
            </a:fld>
            <a:endParaRPr lang="fr-F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62000" y="838200"/>
            <a:ext cx="609600" cy="152400"/>
          </a:xfrm>
          <a:prstGeom prst="rect">
            <a:avLst/>
          </a:prstGeom>
          <a:solidFill>
            <a:schemeClr val="bg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2000" y="1219200"/>
            <a:ext cx="609600" cy="152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62000" y="1600200"/>
            <a:ext cx="609600" cy="152400"/>
          </a:xfrm>
          <a:prstGeom prst="rect">
            <a:avLst/>
          </a:prstGeom>
          <a:solidFill>
            <a:srgbClr val="70BB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476994" y="685800"/>
            <a:ext cx="53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reads</a:t>
            </a:r>
            <a:r>
              <a:rPr lang="fr-FR" dirty="0" smtClean="0"/>
              <a:t> on </a:t>
            </a:r>
            <a:r>
              <a:rPr lang="fr-FR" i="1" dirty="0" err="1" smtClean="0"/>
              <a:t>Krasileva</a:t>
            </a:r>
            <a:r>
              <a:rPr lang="fr-FR" i="1" dirty="0" smtClean="0"/>
              <a:t> et al 2013 de novo contigs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483373" y="106680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reads</a:t>
            </a:r>
            <a:r>
              <a:rPr lang="fr-FR" dirty="0" smtClean="0"/>
              <a:t> on </a:t>
            </a:r>
            <a:r>
              <a:rPr lang="fr-FR" i="1" dirty="0" err="1" smtClean="0"/>
              <a:t>Krasileva</a:t>
            </a:r>
            <a:r>
              <a:rPr lang="fr-FR" i="1" dirty="0" smtClean="0"/>
              <a:t> et al 2013 de novo contigs split by </a:t>
            </a:r>
            <a:r>
              <a:rPr lang="fr-FR" i="1" dirty="0" err="1" smtClean="0"/>
              <a:t>their</a:t>
            </a:r>
            <a:r>
              <a:rPr lang="fr-FR" i="1" dirty="0" smtClean="0"/>
              <a:t> </a:t>
            </a:r>
            <a:r>
              <a:rPr lang="fr-FR" i="1" dirty="0" err="1" smtClean="0"/>
              <a:t>phasing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484377" y="1447800"/>
            <a:ext cx="764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reads</a:t>
            </a:r>
            <a:r>
              <a:rPr lang="fr-FR" dirty="0" smtClean="0"/>
              <a:t> on </a:t>
            </a:r>
            <a:r>
              <a:rPr lang="fr-FR" i="1" dirty="0" err="1" smtClean="0"/>
              <a:t>Krasileva</a:t>
            </a:r>
            <a:r>
              <a:rPr lang="fr-FR" i="1" dirty="0" smtClean="0"/>
              <a:t> et al 2013 de novo contigs split by </a:t>
            </a:r>
            <a:r>
              <a:rPr lang="fr-FR" i="1" dirty="0" err="1" smtClean="0"/>
              <a:t>HomeoSplitter</a:t>
            </a: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6477000" y="2514600"/>
          <a:ext cx="14033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8" name="…quation" r:id="rId3" imgW="812800" imgH="393700" progId="Equation.3">
                  <p:embed/>
                </p:oleObj>
              </mc:Choice>
              <mc:Fallback>
                <p:oleObj name="…quation" r:id="rId3" imgW="8128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514600"/>
                        <a:ext cx="140335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Image 28" descr="comparaison_phasin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05000"/>
            <a:ext cx="4230063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47E1-358A-A24F-87FA-31789895D71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Domestication and diversity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Introduction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  <p:pic>
        <p:nvPicPr>
          <p:cNvPr id="100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68" y="3284984"/>
            <a:ext cx="370812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Espace réservé du contenu 1"/>
          <p:cNvSpPr>
            <a:spLocks noGrp="1"/>
          </p:cNvSpPr>
          <p:nvPr>
            <p:ph idx="1"/>
          </p:nvPr>
        </p:nvSpPr>
        <p:spPr>
          <a:xfrm>
            <a:off x="524744" y="3284984"/>
            <a:ext cx="7575648" cy="2183060"/>
          </a:xfrm>
        </p:spPr>
        <p:txBody>
          <a:bodyPr/>
          <a:lstStyle/>
          <a:p>
            <a:r>
              <a:rPr lang="en-US" dirty="0" smtClean="0"/>
              <a:t>After 17 generations</a:t>
            </a:r>
          </a:p>
          <a:p>
            <a:pPr lvl="3"/>
            <a:r>
              <a:rPr lang="en-US" dirty="0" smtClean="0"/>
              <a:t>High phenotypic diversity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Linking genotype &amp; phenotype</a:t>
            </a:r>
          </a:p>
          <a:p>
            <a:pPr lvl="3"/>
            <a:r>
              <a:rPr lang="en-US" b="1" dirty="0" smtClean="0">
                <a:solidFill>
                  <a:srgbClr val="800000"/>
                </a:solidFill>
              </a:rPr>
              <a:t>Search for SNPs</a:t>
            </a:r>
          </a:p>
          <a:p>
            <a:pPr lvl="3"/>
            <a:endParaRPr lang="en-US" b="1" dirty="0" smtClean="0">
              <a:solidFill>
                <a:srgbClr val="800000"/>
              </a:solidFill>
            </a:endParaRPr>
          </a:p>
          <a:p>
            <a:r>
              <a:rPr lang="en-US" dirty="0" smtClean="0"/>
              <a:t>DATA</a:t>
            </a:r>
          </a:p>
          <a:p>
            <a:pPr lvl="3"/>
            <a:r>
              <a:rPr lang="en-US" dirty="0" err="1" smtClean="0"/>
              <a:t>RNAseq</a:t>
            </a:r>
            <a:r>
              <a:rPr lang="en-US" dirty="0" smtClean="0"/>
              <a:t> for 106 accessions (&gt;4 </a:t>
            </a:r>
            <a:r>
              <a:rPr lang="en-US" dirty="0" err="1" smtClean="0"/>
              <a:t>selfing</a:t>
            </a:r>
            <a:r>
              <a:rPr lang="en-US" dirty="0"/>
              <a:t> </a:t>
            </a:r>
            <a:r>
              <a:rPr lang="en-US" dirty="0" smtClean="0"/>
              <a:t>generations)</a:t>
            </a:r>
          </a:p>
        </p:txBody>
      </p:sp>
      <p:sp>
        <p:nvSpPr>
          <p:cNvPr id="41" name="Espace réservé du contenu 1"/>
          <p:cNvSpPr txBox="1">
            <a:spLocks/>
          </p:cNvSpPr>
          <p:nvPr/>
        </p:nvSpPr>
        <p:spPr bwMode="auto">
          <a:xfrm>
            <a:off x="539552" y="836712"/>
            <a:ext cx="822960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Genetic diversity is important for future selection: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Pre-breeding project: reintroducing diversity</a:t>
            </a:r>
          </a:p>
          <a:p>
            <a:pPr lvl="1"/>
            <a:r>
              <a:rPr lang="en-US" dirty="0" smtClean="0"/>
              <a:t>Crossing elites and core collection of </a:t>
            </a:r>
            <a:r>
              <a:rPr lang="en-US" i="1" dirty="0" smtClean="0"/>
              <a:t>T. </a:t>
            </a:r>
            <a:r>
              <a:rPr lang="en-US" i="1" dirty="0" err="1"/>
              <a:t>t</a:t>
            </a:r>
            <a:r>
              <a:rPr lang="en-US" i="1" dirty="0" err="1" smtClean="0"/>
              <a:t>urgidum</a:t>
            </a:r>
            <a:r>
              <a:rPr lang="en-US" dirty="0" smtClean="0"/>
              <a:t> (wild &amp; domesticated)</a:t>
            </a:r>
          </a:p>
          <a:p>
            <a:pPr lvl="1"/>
            <a:r>
              <a:rPr lang="en-US" dirty="0" smtClean="0"/>
              <a:t>Controlling outcrossing via a male sterility gene (</a:t>
            </a:r>
            <a:r>
              <a:rPr lang="en-US" dirty="0" err="1" smtClean="0"/>
              <a:t>ms</a:t>
            </a:r>
            <a:r>
              <a:rPr lang="en-US" dirty="0" smtClean="0"/>
              <a:t> gene)</a:t>
            </a:r>
          </a:p>
          <a:p>
            <a:pPr lvl="1"/>
            <a:r>
              <a:rPr lang="en-US" dirty="0" smtClean="0"/>
              <a:t>Improving the population via a soft selection (eliminating the weakest)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1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Durum Wheat Genome: a complex history</a:t>
            </a:r>
            <a:endParaRPr lang="en-US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815107" y="692696"/>
            <a:ext cx="7141269" cy="5770644"/>
            <a:chOff x="815107" y="718846"/>
            <a:chExt cx="8351837" cy="6908190"/>
          </a:xfrm>
        </p:grpSpPr>
        <p:sp>
          <p:nvSpPr>
            <p:cNvPr id="144" name="Text Box 6"/>
            <p:cNvSpPr txBox="1">
              <a:spLocks noChangeArrowheads="1"/>
            </p:cNvSpPr>
            <p:nvPr/>
          </p:nvSpPr>
          <p:spPr bwMode="auto">
            <a:xfrm>
              <a:off x="7942982" y="2191990"/>
              <a:ext cx="122396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>
                  <a:latin typeface="+mj-lt"/>
                </a:rPr>
                <a:t>Aegilops </a:t>
              </a:r>
              <a:r>
                <a:rPr lang="fr-FR" sz="1600" i="1" dirty="0" err="1">
                  <a:latin typeface="+mj-lt"/>
                </a:rPr>
                <a:t>tauschii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DD</a:t>
              </a:r>
            </a:p>
          </p:txBody>
        </p: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6666632" y="2191990"/>
              <a:ext cx="1387475" cy="70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>
                  <a:latin typeface="+mj-lt"/>
                </a:rPr>
                <a:t>Aegilops </a:t>
              </a:r>
              <a:r>
                <a:rPr lang="fr-FR" sz="1600" i="1" dirty="0" err="1" smtClean="0">
                  <a:latin typeface="+mj-lt"/>
                </a:rPr>
                <a:t>speltoides</a:t>
              </a:r>
              <a:endParaRPr lang="fr-FR" sz="1600" i="1" dirty="0" smtClean="0">
                <a:latin typeface="+mj-lt"/>
              </a:endParaRPr>
            </a:p>
          </p:txBody>
        </p:sp>
        <p:sp>
          <p:nvSpPr>
            <p:cNvPr id="146" name="Text Box 8"/>
            <p:cNvSpPr txBox="1">
              <a:spLocks noChangeArrowheads="1"/>
            </p:cNvSpPr>
            <p:nvPr/>
          </p:nvSpPr>
          <p:spPr bwMode="auto">
            <a:xfrm>
              <a:off x="2254969" y="2193578"/>
              <a:ext cx="124142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urartu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</a:t>
              </a:r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815107" y="5204859"/>
              <a:ext cx="1800225" cy="1289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monococcum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monococcum</a:t>
              </a:r>
              <a:endParaRPr lang="fr-FR" sz="1600" i="1" dirty="0">
                <a:latin typeface="+mj-lt"/>
              </a:endParaRPr>
            </a:p>
          </p:txBody>
        </p:sp>
        <p:sp>
          <p:nvSpPr>
            <p:cNvPr id="148" name="Text Box 10"/>
            <p:cNvSpPr txBox="1">
              <a:spLocks noChangeArrowheads="1"/>
            </p:cNvSpPr>
            <p:nvPr/>
          </p:nvSpPr>
          <p:spPr bwMode="auto">
            <a:xfrm>
              <a:off x="957982" y="2115790"/>
              <a:ext cx="151288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>
                  <a:latin typeface="+mj-lt"/>
                </a:rPr>
                <a:t>Triticum</a:t>
              </a:r>
            </a:p>
            <a:p>
              <a:pPr algn="ctr"/>
              <a:r>
                <a:rPr lang="fr-FR" sz="1600" i="1">
                  <a:latin typeface="+mj-lt"/>
                </a:rPr>
                <a:t>monococcum ssp. boeticum</a:t>
              </a:r>
            </a:p>
          </p:txBody>
        </p:sp>
        <p:sp>
          <p:nvSpPr>
            <p:cNvPr id="151" name="Text Box 17"/>
            <p:cNvSpPr txBox="1">
              <a:spLocks noChangeArrowheads="1"/>
            </p:cNvSpPr>
            <p:nvPr/>
          </p:nvSpPr>
          <p:spPr bwMode="auto">
            <a:xfrm>
              <a:off x="4366712" y="2960116"/>
              <a:ext cx="1936936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turgidum</a:t>
              </a:r>
              <a:r>
                <a:rPr lang="fr-FR" sz="1600" i="1" dirty="0">
                  <a:latin typeface="+mj-lt"/>
                </a:rPr>
                <a:t> </a:t>
              </a:r>
            </a:p>
            <a:p>
              <a:pPr algn="ctr"/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dicoccoides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 smtClean="0">
                  <a:latin typeface="+mj-lt"/>
                </a:rPr>
                <a:t>AABB</a:t>
              </a:r>
            </a:p>
          </p:txBody>
        </p:sp>
        <p:sp>
          <p:nvSpPr>
            <p:cNvPr id="152" name="Text Box 18"/>
            <p:cNvSpPr txBox="1">
              <a:spLocks noChangeArrowheads="1"/>
            </p:cNvSpPr>
            <p:nvPr/>
          </p:nvSpPr>
          <p:spPr bwMode="auto">
            <a:xfrm>
              <a:off x="4282497" y="5314603"/>
              <a:ext cx="2105364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turgidum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ssp</a:t>
              </a:r>
              <a:r>
                <a:rPr lang="fr-FR" sz="1600" i="1" dirty="0">
                  <a:latin typeface="+mj-lt"/>
                </a:rPr>
                <a:t>. </a:t>
              </a:r>
              <a:r>
                <a:rPr lang="fr-FR" sz="1600" i="1" dirty="0" err="1">
                  <a:latin typeface="+mj-lt"/>
                </a:rPr>
                <a:t>dicoccum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</a:t>
              </a:r>
            </a:p>
          </p:txBody>
        </p:sp>
        <p:sp>
          <p:nvSpPr>
            <p:cNvPr id="153" name="Text Box 19"/>
            <p:cNvSpPr txBox="1">
              <a:spLocks noChangeArrowheads="1"/>
            </p:cNvSpPr>
            <p:nvPr/>
          </p:nvSpPr>
          <p:spPr bwMode="auto">
            <a:xfrm>
              <a:off x="4282497" y="6632228"/>
              <a:ext cx="2105364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b="1" i="1" dirty="0" err="1">
                  <a:latin typeface="+mj-lt"/>
                </a:rPr>
                <a:t>Triticum</a:t>
              </a:r>
              <a:r>
                <a:rPr lang="fr-FR" sz="1600" b="1" i="1" dirty="0">
                  <a:latin typeface="+mj-lt"/>
                </a:rPr>
                <a:t> </a:t>
              </a:r>
              <a:r>
                <a:rPr lang="fr-FR" sz="1600" b="1" i="1" dirty="0" err="1">
                  <a:latin typeface="+mj-lt"/>
                </a:rPr>
                <a:t>turgidum</a:t>
              </a:r>
              <a:r>
                <a:rPr lang="fr-FR" sz="1600" b="1" i="1" dirty="0">
                  <a:latin typeface="+mj-lt"/>
                </a:rPr>
                <a:t> </a:t>
              </a:r>
              <a:r>
                <a:rPr lang="fr-FR" sz="1600" b="1" i="1" dirty="0" err="1">
                  <a:latin typeface="+mj-lt"/>
                </a:rPr>
                <a:t>ssp</a:t>
              </a:r>
              <a:r>
                <a:rPr lang="fr-FR" sz="1600" b="1" i="1" dirty="0">
                  <a:latin typeface="+mj-lt"/>
                </a:rPr>
                <a:t>. </a:t>
              </a:r>
              <a:r>
                <a:rPr lang="fr-FR" sz="1600" b="1" i="1" dirty="0" err="1">
                  <a:latin typeface="+mj-lt"/>
                </a:rPr>
                <a:t>durum</a:t>
              </a:r>
              <a:endParaRPr lang="fr-FR" sz="1600" b="1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</a:t>
              </a:r>
            </a:p>
          </p:txBody>
        </p: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6738068" y="7011641"/>
              <a:ext cx="1800225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aestivum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AABBDD</a:t>
              </a:r>
              <a:endParaRPr lang="fr-FR" sz="1600" i="1" dirty="0">
                <a:latin typeface="+mj-lt"/>
              </a:endParaRPr>
            </a:p>
          </p:txBody>
        </p:sp>
        <p:sp>
          <p:nvSpPr>
            <p:cNvPr id="155" name="Text Box 21"/>
            <p:cNvSpPr txBox="1">
              <a:spLocks noChangeArrowheads="1"/>
            </p:cNvSpPr>
            <p:nvPr/>
          </p:nvSpPr>
          <p:spPr bwMode="auto">
            <a:xfrm>
              <a:off x="6734894" y="5995852"/>
              <a:ext cx="1800225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err="1">
                  <a:latin typeface="+mj-lt"/>
                </a:rPr>
                <a:t>Triticum</a:t>
              </a:r>
              <a:r>
                <a:rPr lang="fr-FR" sz="1600" i="1" dirty="0">
                  <a:latin typeface="+mj-lt"/>
                </a:rPr>
                <a:t> </a:t>
              </a:r>
              <a:r>
                <a:rPr lang="fr-FR" sz="1600" i="1" dirty="0" err="1">
                  <a:latin typeface="+mj-lt"/>
                </a:rPr>
                <a:t>spelta</a:t>
              </a:r>
              <a:endParaRPr lang="fr-FR" sz="1600" i="1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AABBDD</a:t>
              </a:r>
            </a:p>
          </p:txBody>
        </p:sp>
        <p:sp>
          <p:nvSpPr>
            <p:cNvPr id="157" name="Oval 28"/>
            <p:cNvSpPr>
              <a:spLocks noChangeAspect="1" noChangeArrowheads="1"/>
            </p:cNvSpPr>
            <p:nvPr/>
          </p:nvSpPr>
          <p:spPr bwMode="auto">
            <a:xfrm>
              <a:off x="2254969" y="1688753"/>
              <a:ext cx="71438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58" name="Oval 29"/>
            <p:cNvSpPr>
              <a:spLocks noChangeAspect="1" noChangeArrowheads="1"/>
            </p:cNvSpPr>
            <p:nvPr/>
          </p:nvSpPr>
          <p:spPr bwMode="auto">
            <a:xfrm>
              <a:off x="4918794" y="920403"/>
              <a:ext cx="71438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59" name="AutoShape 33"/>
            <p:cNvCxnSpPr>
              <a:cxnSpLocks noChangeShapeType="1"/>
              <a:stCxn id="157" idx="5"/>
              <a:endCxn id="158" idx="3"/>
            </p:cNvCxnSpPr>
            <p:nvPr/>
          </p:nvCxnSpPr>
          <p:spPr bwMode="auto">
            <a:xfrm flipV="1">
              <a:off x="2315294" y="980728"/>
              <a:ext cx="2614613" cy="768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34"/>
            <p:cNvCxnSpPr>
              <a:cxnSpLocks noChangeShapeType="1"/>
              <a:stCxn id="158" idx="5"/>
              <a:endCxn id="171" idx="0"/>
            </p:cNvCxnSpPr>
            <p:nvPr/>
          </p:nvCxnSpPr>
          <p:spPr bwMode="auto">
            <a:xfrm>
              <a:off x="4979119" y="980728"/>
              <a:ext cx="1797050" cy="779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35"/>
            <p:cNvCxnSpPr>
              <a:cxnSpLocks noChangeShapeType="1"/>
              <a:stCxn id="158" idx="5"/>
              <a:endCxn id="144" idx="0"/>
            </p:cNvCxnSpPr>
            <p:nvPr/>
          </p:nvCxnSpPr>
          <p:spPr bwMode="auto">
            <a:xfrm>
              <a:off x="4979770" y="981378"/>
              <a:ext cx="3575193" cy="12106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2" name="AutoShape 37"/>
            <p:cNvCxnSpPr>
              <a:cxnSpLocks noChangeShapeType="1"/>
              <a:stCxn id="157" idx="5"/>
              <a:endCxn id="146" idx="0"/>
            </p:cNvCxnSpPr>
            <p:nvPr/>
          </p:nvCxnSpPr>
          <p:spPr bwMode="auto">
            <a:xfrm>
              <a:off x="2315945" y="1749728"/>
              <a:ext cx="559737" cy="443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AutoShape 38"/>
            <p:cNvCxnSpPr>
              <a:cxnSpLocks noChangeShapeType="1"/>
              <a:stCxn id="148" idx="0"/>
              <a:endCxn id="157" idx="3"/>
            </p:cNvCxnSpPr>
            <p:nvPr/>
          </p:nvCxnSpPr>
          <p:spPr bwMode="auto">
            <a:xfrm flipV="1">
              <a:off x="1714426" y="1749728"/>
              <a:ext cx="551005" cy="366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val 45"/>
            <p:cNvSpPr>
              <a:spLocks noChangeAspect="1" noChangeArrowheads="1"/>
            </p:cNvSpPr>
            <p:nvPr/>
          </p:nvSpPr>
          <p:spPr bwMode="auto">
            <a:xfrm rot="5400000">
              <a:off x="2470869" y="1904653"/>
              <a:ext cx="71437" cy="714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sp>
          <p:nvSpPr>
            <p:cNvPr id="166" name="Oval 46"/>
            <p:cNvSpPr>
              <a:spLocks noChangeAspect="1" noChangeArrowheads="1"/>
            </p:cNvSpPr>
            <p:nvPr/>
          </p:nvSpPr>
          <p:spPr bwMode="auto">
            <a:xfrm>
              <a:off x="6574557" y="1904653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69" name="AutoShape 50"/>
            <p:cNvCxnSpPr>
              <a:cxnSpLocks noChangeShapeType="1"/>
              <a:stCxn id="166" idx="2"/>
              <a:endCxn id="151" idx="0"/>
            </p:cNvCxnSpPr>
            <p:nvPr/>
          </p:nvCxnSpPr>
          <p:spPr bwMode="auto">
            <a:xfrm rot="10800000" flipV="1">
              <a:off x="5335180" y="1940372"/>
              <a:ext cx="1239377" cy="1019743"/>
            </a:xfrm>
            <a:prstGeom prst="curvedConnector2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0" name="Text Box 53"/>
            <p:cNvSpPr txBox="1">
              <a:spLocks noChangeArrowheads="1"/>
            </p:cNvSpPr>
            <p:nvPr/>
          </p:nvSpPr>
          <p:spPr bwMode="auto">
            <a:xfrm>
              <a:off x="5040429" y="718846"/>
              <a:ext cx="1130842" cy="405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>
                  <a:latin typeface="+mj-lt"/>
                </a:rPr>
                <a:t>~ 3-6 Ma</a:t>
              </a:r>
            </a:p>
          </p:txBody>
        </p:sp>
        <p:sp>
          <p:nvSpPr>
            <p:cNvPr id="171" name="Oval 55"/>
            <p:cNvSpPr>
              <a:spLocks noChangeAspect="1" noChangeArrowheads="1"/>
            </p:cNvSpPr>
            <p:nvPr/>
          </p:nvSpPr>
          <p:spPr bwMode="auto">
            <a:xfrm>
              <a:off x="6739657" y="176019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600">
                <a:latin typeface="+mj-lt"/>
              </a:endParaRPr>
            </a:p>
          </p:txBody>
        </p:sp>
        <p:cxnSp>
          <p:nvCxnSpPr>
            <p:cNvPr id="172" name="AutoShape 56"/>
            <p:cNvCxnSpPr>
              <a:cxnSpLocks noChangeShapeType="1"/>
              <a:stCxn id="171" idx="5"/>
              <a:endCxn id="145" idx="0"/>
            </p:cNvCxnSpPr>
            <p:nvPr/>
          </p:nvCxnSpPr>
          <p:spPr bwMode="auto">
            <a:xfrm>
              <a:off x="6800632" y="1821167"/>
              <a:ext cx="559738" cy="370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AutoShape 57"/>
            <p:cNvCxnSpPr>
              <a:cxnSpLocks noChangeShapeType="1"/>
              <a:stCxn id="174" idx="0"/>
              <a:endCxn id="171" idx="3"/>
            </p:cNvCxnSpPr>
            <p:nvPr/>
          </p:nvCxnSpPr>
          <p:spPr bwMode="auto">
            <a:xfrm flipV="1">
              <a:off x="6333256" y="1821167"/>
              <a:ext cx="416862" cy="3708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4" name="Text Box 63"/>
            <p:cNvSpPr txBox="1">
              <a:spLocks noChangeArrowheads="1"/>
            </p:cNvSpPr>
            <p:nvPr/>
          </p:nvSpPr>
          <p:spPr bwMode="auto">
            <a:xfrm>
              <a:off x="5639519" y="2191990"/>
              <a:ext cx="1387475" cy="99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fr-FR" sz="1600" i="1" dirty="0" smtClean="0">
                  <a:latin typeface="+mj-lt"/>
                </a:rPr>
                <a:t>Aegilops </a:t>
              </a:r>
              <a:r>
                <a:rPr lang="fr-FR" sz="1600" dirty="0" smtClean="0">
                  <a:latin typeface="+mj-lt"/>
                </a:rPr>
                <a:t>(</a:t>
              </a:r>
              <a:r>
                <a:rPr lang="fr-FR" sz="1600" dirty="0" err="1" smtClean="0">
                  <a:latin typeface="+mj-lt"/>
                </a:rPr>
                <a:t>extinct</a:t>
              </a:r>
              <a:r>
                <a:rPr lang="fr-FR" sz="1600" dirty="0" smtClean="0">
                  <a:latin typeface="+mj-lt"/>
                </a:rPr>
                <a:t>)</a:t>
              </a:r>
              <a:endParaRPr lang="fr-FR" sz="1600" dirty="0">
                <a:latin typeface="+mj-lt"/>
              </a:endParaRPr>
            </a:p>
            <a:p>
              <a:pPr algn="ctr"/>
              <a:r>
                <a:rPr lang="fr-FR" sz="1600" b="1" dirty="0">
                  <a:latin typeface="+mj-lt"/>
                </a:rPr>
                <a:t>BB</a:t>
              </a:r>
            </a:p>
          </p:txBody>
        </p:sp>
        <p:cxnSp>
          <p:nvCxnSpPr>
            <p:cNvPr id="175" name="AutoShape 67"/>
            <p:cNvCxnSpPr>
              <a:cxnSpLocks noChangeShapeType="1"/>
              <a:stCxn id="152" idx="0"/>
              <a:endCxn id="155" idx="0"/>
            </p:cNvCxnSpPr>
            <p:nvPr/>
          </p:nvCxnSpPr>
          <p:spPr bwMode="auto">
            <a:xfrm rot="16200000" flipH="1">
              <a:off x="6144469" y="4505314"/>
              <a:ext cx="681249" cy="2299828"/>
            </a:xfrm>
            <a:prstGeom prst="curvedConnector3">
              <a:avLst>
                <a:gd name="adj1" fmla="val -40171"/>
              </a:avLst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AutoShape 68"/>
            <p:cNvCxnSpPr>
              <a:cxnSpLocks noChangeShapeType="1"/>
              <a:stCxn id="144" idx="2"/>
              <a:endCxn id="155" idx="0"/>
            </p:cNvCxnSpPr>
            <p:nvPr/>
          </p:nvCxnSpPr>
          <p:spPr bwMode="auto">
            <a:xfrm rot="5400000">
              <a:off x="6608553" y="4049442"/>
              <a:ext cx="2972865" cy="919956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7" name="Text Box 69"/>
            <p:cNvSpPr txBox="1">
              <a:spLocks noChangeArrowheads="1"/>
            </p:cNvSpPr>
            <p:nvPr/>
          </p:nvSpPr>
          <p:spPr bwMode="auto">
            <a:xfrm>
              <a:off x="3839294" y="1322265"/>
              <a:ext cx="1655887" cy="4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 err="1" smtClean="0">
                  <a:solidFill>
                    <a:srgbClr val="FF3300"/>
                  </a:solidFill>
                  <a:latin typeface="+mj-lt"/>
                </a:rPr>
                <a:t>Hybridization</a:t>
              </a:r>
              <a:endParaRPr lang="fr-FR" sz="1600" b="1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178" name="Text Box 70"/>
            <p:cNvSpPr txBox="1">
              <a:spLocks noChangeArrowheads="1"/>
            </p:cNvSpPr>
            <p:nvPr/>
          </p:nvSpPr>
          <p:spPr bwMode="auto">
            <a:xfrm>
              <a:off x="7000008" y="4784378"/>
              <a:ext cx="1655887" cy="405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 b="1" dirty="0" err="1" smtClean="0">
                  <a:solidFill>
                    <a:srgbClr val="FF3300"/>
                  </a:solidFill>
                  <a:latin typeface="+mj-lt"/>
                </a:rPr>
                <a:t>Hybridization</a:t>
              </a:r>
              <a:endParaRPr lang="fr-FR" sz="1600" b="1" dirty="0">
                <a:solidFill>
                  <a:srgbClr val="FF3300"/>
                </a:solidFill>
                <a:latin typeface="+mj-lt"/>
              </a:endParaRPr>
            </a:p>
          </p:txBody>
        </p:sp>
        <p:cxnSp>
          <p:nvCxnSpPr>
            <p:cNvPr id="179" name="AutoShape 71"/>
            <p:cNvCxnSpPr>
              <a:cxnSpLocks noChangeShapeType="1"/>
              <a:stCxn id="165" idx="0"/>
              <a:endCxn id="151" idx="0"/>
            </p:cNvCxnSpPr>
            <p:nvPr/>
          </p:nvCxnSpPr>
          <p:spPr bwMode="auto">
            <a:xfrm>
              <a:off x="2542307" y="1940372"/>
              <a:ext cx="2792873" cy="1019743"/>
            </a:xfrm>
            <a:prstGeom prst="curvedConnector2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0" name="Text Box 54"/>
            <p:cNvSpPr txBox="1">
              <a:spLocks noChangeArrowheads="1"/>
            </p:cNvSpPr>
            <p:nvPr/>
          </p:nvSpPr>
          <p:spPr bwMode="auto">
            <a:xfrm>
              <a:off x="3861519" y="1688753"/>
              <a:ext cx="135566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defTabSz="1279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defTabSz="1279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fr-FR" sz="1600">
                  <a:latin typeface="+mj-lt"/>
                </a:rPr>
                <a:t>~ 0.25-1.3 Ma</a:t>
              </a:r>
            </a:p>
          </p:txBody>
        </p:sp>
        <p:cxnSp>
          <p:nvCxnSpPr>
            <p:cNvPr id="181" name="AutoShape 80"/>
            <p:cNvCxnSpPr>
              <a:cxnSpLocks noChangeShapeType="1"/>
            </p:cNvCxnSpPr>
            <p:nvPr/>
          </p:nvCxnSpPr>
          <p:spPr bwMode="auto">
            <a:xfrm flipH="1">
              <a:off x="1715220" y="3304926"/>
              <a:ext cx="40840" cy="1899933"/>
            </a:xfrm>
            <a:prstGeom prst="straightConnector1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3" name="AutoShape 82"/>
            <p:cNvCxnSpPr>
              <a:cxnSpLocks noChangeShapeType="1"/>
            </p:cNvCxnSpPr>
            <p:nvPr/>
          </p:nvCxnSpPr>
          <p:spPr bwMode="auto">
            <a:xfrm>
              <a:off x="5335179" y="4166953"/>
              <a:ext cx="1" cy="1120635"/>
            </a:xfrm>
            <a:prstGeom prst="straightConnector1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4" name="AutoShape 83"/>
            <p:cNvCxnSpPr>
              <a:cxnSpLocks noChangeShapeType="1"/>
              <a:stCxn id="152" idx="2"/>
              <a:endCxn id="153" idx="0"/>
            </p:cNvCxnSpPr>
            <p:nvPr/>
          </p:nvCxnSpPr>
          <p:spPr bwMode="auto">
            <a:xfrm>
              <a:off x="5335180" y="6309412"/>
              <a:ext cx="0" cy="322816"/>
            </a:xfrm>
            <a:prstGeom prst="straightConnector1">
              <a:avLst/>
            </a:prstGeom>
            <a:noFill/>
            <a:ln w="57150">
              <a:solidFill>
                <a:srgbClr val="CC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" name="AutoShape 84"/>
            <p:cNvCxnSpPr>
              <a:cxnSpLocks noChangeShapeType="1"/>
            </p:cNvCxnSpPr>
            <p:nvPr/>
          </p:nvCxnSpPr>
          <p:spPr bwMode="auto">
            <a:xfrm>
              <a:off x="7635007" y="6666831"/>
              <a:ext cx="3174" cy="431013"/>
            </a:xfrm>
            <a:prstGeom prst="straightConnector1">
              <a:avLst/>
            </a:prstGeom>
            <a:noFill/>
            <a:ln w="57150">
              <a:solidFill>
                <a:srgbClr val="CC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6" name="AutoShape 65"/>
            <p:cNvSpPr>
              <a:spLocks noChangeArrowheads="1"/>
            </p:cNvSpPr>
            <p:nvPr/>
          </p:nvSpPr>
          <p:spPr bwMode="auto">
            <a:xfrm>
              <a:off x="929729" y="4338572"/>
              <a:ext cx="8165779" cy="431800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279525"/>
              <a:r>
                <a:rPr lang="fr-FR" sz="1600" b="1" dirty="0">
                  <a:latin typeface="+mj-lt"/>
                </a:rPr>
                <a:t>DOMESTICATION </a:t>
              </a:r>
              <a:r>
                <a:rPr lang="fr-FR" sz="1600" b="1" dirty="0" smtClean="0">
                  <a:latin typeface="+mj-lt"/>
                </a:rPr>
                <a:t>(-</a:t>
              </a:r>
              <a:r>
                <a:rPr lang="fr-FR" sz="1600" b="1" dirty="0">
                  <a:latin typeface="+mj-lt"/>
                </a:rPr>
                <a:t>12,000 </a:t>
              </a:r>
              <a:r>
                <a:rPr lang="fr-FR" sz="1600" b="1" dirty="0" smtClean="0">
                  <a:latin typeface="+mj-lt"/>
                </a:rPr>
                <a:t>to -</a:t>
              </a:r>
              <a:r>
                <a:rPr lang="fr-FR" sz="1600" b="1" dirty="0">
                  <a:latin typeface="+mj-lt"/>
                </a:rPr>
                <a:t>3,000 </a:t>
              </a:r>
              <a:r>
                <a:rPr lang="fr-FR" sz="1600" b="1" dirty="0" err="1" smtClean="0">
                  <a:latin typeface="+mj-lt"/>
                </a:rPr>
                <a:t>years</a:t>
              </a:r>
              <a:r>
                <a:rPr lang="fr-FR" sz="1600" b="1" dirty="0" smtClean="0">
                  <a:latin typeface="+mj-lt"/>
                </a:rPr>
                <a:t>)</a:t>
              </a:r>
              <a:endParaRPr lang="fr-FR" sz="1600" b="1" dirty="0">
                <a:latin typeface="+mj-lt"/>
              </a:endParaRPr>
            </a:p>
          </p:txBody>
        </p:sp>
      </p:grp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4</a:t>
            </a:fld>
            <a:endParaRPr lang="fr-FR" dirty="0"/>
          </a:p>
        </p:txBody>
      </p:sp>
      <p:sp>
        <p:nvSpPr>
          <p:cNvPr id="258" name="Flèche vers le bas 257"/>
          <p:cNvSpPr/>
          <p:nvPr/>
        </p:nvSpPr>
        <p:spPr bwMode="auto">
          <a:xfrm rot="16200000">
            <a:off x="3095836" y="5697252"/>
            <a:ext cx="504056" cy="864096"/>
          </a:xfrm>
          <a:prstGeom prst="downArrow">
            <a:avLst/>
          </a:prstGeom>
          <a:solidFill>
            <a:srgbClr val="8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700" i="1" dirty="0" smtClean="0">
                <a:solidFill>
                  <a:srgbClr val="74734C"/>
                </a:solidFill>
                <a:latin typeface="Arial" pitchFamily="34" charset="0"/>
              </a:rPr>
              <a:t>Introduction</a:t>
            </a:r>
            <a:endParaRPr lang="en-US" sz="1700" i="1" dirty="0">
              <a:solidFill>
                <a:srgbClr val="74734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6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62074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 bwMode="auto">
          <a:xfrm>
            <a:off x="899592" y="1628800"/>
            <a:ext cx="77768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1/ SNP calling and polyploidy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2/ How to disentangle </a:t>
            </a:r>
            <a:r>
              <a:rPr lang="en-US" dirty="0" err="1" smtClean="0"/>
              <a:t>homeo</a:t>
            </a:r>
            <a:r>
              <a:rPr lang="en-US" dirty="0" smtClean="0"/>
              <a:t>-genomes?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3/ </a:t>
            </a:r>
            <a:r>
              <a:rPr lang="en-US" dirty="0" err="1" smtClean="0"/>
              <a:t>Homeo</a:t>
            </a:r>
            <a:r>
              <a:rPr lang="en-US" dirty="0" smtClean="0"/>
              <a:t>-Splitter Validation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27584" y="1484784"/>
            <a:ext cx="5184576" cy="79208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3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Polyploidy induces chimeric </a:t>
            </a:r>
            <a:r>
              <a:rPr lang="en-US" dirty="0" err="1" smtClean="0"/>
              <a:t>contigs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>
                <a:solidFill>
                  <a:srgbClr val="74734C"/>
                </a:solidFill>
                <a:latin typeface="Arial" pitchFamily="34" charset="0"/>
              </a:rPr>
              <a:t>Polyploidy induces pitfalls in NGS studies</a:t>
            </a: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6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55576" y="1052736"/>
            <a:ext cx="1080120" cy="369332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Diploidy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5436096" y="1052736"/>
            <a:ext cx="1296144" cy="369332"/>
          </a:xfrm>
          <a:prstGeom prst="rect">
            <a:avLst/>
          </a:prstGeom>
          <a:noFill/>
          <a:ln>
            <a:solidFill>
              <a:schemeClr val="accent3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 err="1"/>
              <a:t>Polyploidy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 bwMode="auto">
          <a:xfrm>
            <a:off x="3131840" y="1556792"/>
            <a:ext cx="0" cy="446449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4" name="ZoneTexte 153"/>
          <p:cNvSpPr txBox="1"/>
          <p:nvPr/>
        </p:nvSpPr>
        <p:spPr>
          <a:xfrm>
            <a:off x="251520" y="1794302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Transcripts</a:t>
            </a:r>
            <a:r>
              <a:rPr lang="fr-FR" sz="1600" dirty="0" smtClean="0"/>
              <a:t> of Gene 1</a:t>
            </a:r>
            <a:endParaRPr lang="fr-FR" sz="1600" dirty="0"/>
          </a:p>
        </p:txBody>
      </p:sp>
      <p:cxnSp>
        <p:nvCxnSpPr>
          <p:cNvPr id="157" name="Connecteur droit 156"/>
          <p:cNvCxnSpPr/>
          <p:nvPr/>
        </p:nvCxnSpPr>
        <p:spPr bwMode="auto">
          <a:xfrm>
            <a:off x="251520" y="2636912"/>
            <a:ext cx="288032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" name="Connecteur droit 157"/>
          <p:cNvCxnSpPr/>
          <p:nvPr/>
        </p:nvCxnSpPr>
        <p:spPr bwMode="auto">
          <a:xfrm flipV="1">
            <a:off x="395536" y="2789312"/>
            <a:ext cx="440432" cy="1356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" name="Connecteur droit 158"/>
          <p:cNvCxnSpPr/>
          <p:nvPr/>
        </p:nvCxnSpPr>
        <p:spPr bwMode="auto">
          <a:xfrm flipV="1">
            <a:off x="611560" y="2941712"/>
            <a:ext cx="376808" cy="271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0" name="Connecteur droit 159"/>
          <p:cNvCxnSpPr/>
          <p:nvPr/>
        </p:nvCxnSpPr>
        <p:spPr bwMode="auto">
          <a:xfrm flipV="1">
            <a:off x="2051720" y="2420888"/>
            <a:ext cx="432048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1" name="Connecteur droit 160"/>
          <p:cNvCxnSpPr/>
          <p:nvPr/>
        </p:nvCxnSpPr>
        <p:spPr bwMode="auto">
          <a:xfrm>
            <a:off x="755576" y="263691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2" name="Connecteur droit 161"/>
          <p:cNvCxnSpPr/>
          <p:nvPr/>
        </p:nvCxnSpPr>
        <p:spPr bwMode="auto">
          <a:xfrm>
            <a:off x="1475656" y="27809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" name="Connecteur droit 162"/>
          <p:cNvCxnSpPr/>
          <p:nvPr/>
        </p:nvCxnSpPr>
        <p:spPr bwMode="auto">
          <a:xfrm flipV="1">
            <a:off x="1187624" y="2852936"/>
            <a:ext cx="36004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5" name="Connecteur droit 164"/>
          <p:cNvCxnSpPr/>
          <p:nvPr/>
        </p:nvCxnSpPr>
        <p:spPr bwMode="auto">
          <a:xfrm>
            <a:off x="1259632" y="2420888"/>
            <a:ext cx="36004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6" name="Connecteur droit 165"/>
          <p:cNvCxnSpPr/>
          <p:nvPr/>
        </p:nvCxnSpPr>
        <p:spPr bwMode="auto">
          <a:xfrm>
            <a:off x="1907704" y="2924944"/>
            <a:ext cx="432048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7" name="Connecteur droit 166"/>
          <p:cNvCxnSpPr/>
          <p:nvPr/>
        </p:nvCxnSpPr>
        <p:spPr bwMode="auto">
          <a:xfrm>
            <a:off x="2195736" y="2780928"/>
            <a:ext cx="432048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" name="Connecteur droit 167"/>
          <p:cNvCxnSpPr/>
          <p:nvPr/>
        </p:nvCxnSpPr>
        <p:spPr bwMode="auto">
          <a:xfrm>
            <a:off x="1547664" y="2996952"/>
            <a:ext cx="36004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9" name="Grouper 168"/>
          <p:cNvGrpSpPr/>
          <p:nvPr/>
        </p:nvGrpSpPr>
        <p:grpSpPr>
          <a:xfrm>
            <a:off x="1043608" y="3710116"/>
            <a:ext cx="1942289" cy="510972"/>
            <a:chOff x="638572" y="2825417"/>
            <a:chExt cx="2344397" cy="864096"/>
          </a:xfrm>
        </p:grpSpPr>
        <p:sp>
          <p:nvSpPr>
            <p:cNvPr id="170" name="Flèche vers le bas 169"/>
            <p:cNvSpPr/>
            <p:nvPr/>
          </p:nvSpPr>
          <p:spPr bwMode="auto">
            <a:xfrm>
              <a:off x="638572" y="2825417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1420813" y="2947188"/>
              <a:ext cx="1562156" cy="572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Assembling</a:t>
              </a:r>
              <a:endParaRPr lang="fr-FR" sz="1600" i="1" dirty="0"/>
            </a:p>
          </p:txBody>
        </p:sp>
      </p:grpSp>
      <p:cxnSp>
        <p:nvCxnSpPr>
          <p:cNvPr id="172" name="Connecteur droit 171"/>
          <p:cNvCxnSpPr/>
          <p:nvPr/>
        </p:nvCxnSpPr>
        <p:spPr bwMode="auto">
          <a:xfrm flipH="1">
            <a:off x="107504" y="5157192"/>
            <a:ext cx="273630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3" name="Connecteur droit 172"/>
          <p:cNvCxnSpPr/>
          <p:nvPr/>
        </p:nvCxnSpPr>
        <p:spPr bwMode="auto">
          <a:xfrm>
            <a:off x="234752" y="53732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4" name="Connecteur droit 173"/>
          <p:cNvCxnSpPr/>
          <p:nvPr/>
        </p:nvCxnSpPr>
        <p:spPr bwMode="auto">
          <a:xfrm>
            <a:off x="387152" y="55256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5" name="Connecteur droit 174"/>
          <p:cNvCxnSpPr/>
          <p:nvPr/>
        </p:nvCxnSpPr>
        <p:spPr bwMode="auto">
          <a:xfrm>
            <a:off x="539552" y="56780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6" name="Connecteur droit 175"/>
          <p:cNvCxnSpPr/>
          <p:nvPr/>
        </p:nvCxnSpPr>
        <p:spPr bwMode="auto">
          <a:xfrm>
            <a:off x="2034952" y="53732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7" name="Connecteur droit 176"/>
          <p:cNvCxnSpPr/>
          <p:nvPr/>
        </p:nvCxnSpPr>
        <p:spPr bwMode="auto">
          <a:xfrm>
            <a:off x="810816" y="544522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Connecteur droit 177"/>
          <p:cNvCxnSpPr/>
          <p:nvPr/>
        </p:nvCxnSpPr>
        <p:spPr bwMode="auto">
          <a:xfrm>
            <a:off x="1458888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9" name="Connecteur droit 178"/>
          <p:cNvCxnSpPr/>
          <p:nvPr/>
        </p:nvCxnSpPr>
        <p:spPr bwMode="auto">
          <a:xfrm>
            <a:off x="1098848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0" name="Connecteur droit 179"/>
          <p:cNvCxnSpPr/>
          <p:nvPr/>
        </p:nvCxnSpPr>
        <p:spPr bwMode="auto">
          <a:xfrm>
            <a:off x="1170856" y="537321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1" name="Connecteur droit 180"/>
          <p:cNvCxnSpPr/>
          <p:nvPr/>
        </p:nvCxnSpPr>
        <p:spPr bwMode="auto">
          <a:xfrm>
            <a:off x="1890936" y="56612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2" name="Connecteur droit 181"/>
          <p:cNvCxnSpPr/>
          <p:nvPr/>
        </p:nvCxnSpPr>
        <p:spPr bwMode="auto">
          <a:xfrm>
            <a:off x="2178968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Connecteur droit 182"/>
          <p:cNvCxnSpPr/>
          <p:nvPr/>
        </p:nvCxnSpPr>
        <p:spPr bwMode="auto">
          <a:xfrm>
            <a:off x="1530896" y="57332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" name="ZoneTexte 184"/>
          <p:cNvSpPr txBox="1"/>
          <p:nvPr/>
        </p:nvSpPr>
        <p:spPr>
          <a:xfrm>
            <a:off x="3635896" y="1700808"/>
            <a:ext cx="2149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Transcripts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of Gene 1</a:t>
            </a:r>
          </a:p>
          <a:p>
            <a:pPr algn="ctr"/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Genome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A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6" name="Connecteur droit 185"/>
          <p:cNvCxnSpPr/>
          <p:nvPr/>
        </p:nvCxnSpPr>
        <p:spPr bwMode="auto">
          <a:xfrm flipV="1">
            <a:off x="3635896" y="2708920"/>
            <a:ext cx="43204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3" name="Connecteur droit 232"/>
          <p:cNvCxnSpPr/>
          <p:nvPr/>
        </p:nvCxnSpPr>
        <p:spPr bwMode="auto">
          <a:xfrm flipV="1">
            <a:off x="3635896" y="2861320"/>
            <a:ext cx="584448" cy="63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4" name="Connecteur droit 233"/>
          <p:cNvCxnSpPr/>
          <p:nvPr/>
        </p:nvCxnSpPr>
        <p:spPr bwMode="auto">
          <a:xfrm>
            <a:off x="3940696" y="3013720"/>
            <a:ext cx="343272" cy="1272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" name="Connecteur droit 234"/>
          <p:cNvCxnSpPr/>
          <p:nvPr/>
        </p:nvCxnSpPr>
        <p:spPr bwMode="auto">
          <a:xfrm>
            <a:off x="5292080" y="2636912"/>
            <a:ext cx="576064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6" name="Connecteur droit 235"/>
          <p:cNvCxnSpPr/>
          <p:nvPr/>
        </p:nvCxnSpPr>
        <p:spPr bwMode="auto">
          <a:xfrm>
            <a:off x="4211960" y="2780928"/>
            <a:ext cx="288032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7" name="Connecteur droit 236"/>
          <p:cNvCxnSpPr/>
          <p:nvPr/>
        </p:nvCxnSpPr>
        <p:spPr bwMode="auto">
          <a:xfrm>
            <a:off x="4860032" y="285293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8" name="Connecteur droit 237"/>
          <p:cNvCxnSpPr/>
          <p:nvPr/>
        </p:nvCxnSpPr>
        <p:spPr bwMode="auto">
          <a:xfrm flipV="1">
            <a:off x="4499992" y="2924944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9" name="Connecteur droit 238"/>
          <p:cNvCxnSpPr/>
          <p:nvPr/>
        </p:nvCxnSpPr>
        <p:spPr bwMode="auto">
          <a:xfrm>
            <a:off x="4427984" y="2564904"/>
            <a:ext cx="576064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0" name="Connecteur droit 239"/>
          <p:cNvCxnSpPr/>
          <p:nvPr/>
        </p:nvCxnSpPr>
        <p:spPr bwMode="auto">
          <a:xfrm flipV="1">
            <a:off x="5292080" y="2780928"/>
            <a:ext cx="216024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1" name="Connecteur droit 240"/>
          <p:cNvCxnSpPr/>
          <p:nvPr/>
        </p:nvCxnSpPr>
        <p:spPr bwMode="auto">
          <a:xfrm>
            <a:off x="5580112" y="2852936"/>
            <a:ext cx="144016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2" name="Connecteur droit 241"/>
          <p:cNvCxnSpPr/>
          <p:nvPr/>
        </p:nvCxnSpPr>
        <p:spPr bwMode="auto">
          <a:xfrm>
            <a:off x="4932040" y="3068960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43" name="Grouper 242"/>
          <p:cNvGrpSpPr/>
          <p:nvPr/>
        </p:nvGrpSpPr>
        <p:grpSpPr>
          <a:xfrm>
            <a:off x="6012160" y="3710117"/>
            <a:ext cx="1944216" cy="438964"/>
            <a:chOff x="638572" y="2825417"/>
            <a:chExt cx="2344397" cy="864096"/>
          </a:xfrm>
        </p:grpSpPr>
        <p:sp>
          <p:nvSpPr>
            <p:cNvPr id="244" name="Flèche vers le bas 243"/>
            <p:cNvSpPr/>
            <p:nvPr/>
          </p:nvSpPr>
          <p:spPr bwMode="auto">
            <a:xfrm>
              <a:off x="638572" y="2825417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1420813" y="2947188"/>
              <a:ext cx="1562156" cy="572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Assembling</a:t>
              </a:r>
              <a:endParaRPr lang="fr-FR" sz="1600" i="1" dirty="0"/>
            </a:p>
          </p:txBody>
        </p:sp>
      </p:grpSp>
      <p:sp>
        <p:nvSpPr>
          <p:cNvPr id="261" name="Rectangle 260"/>
          <p:cNvSpPr/>
          <p:nvPr/>
        </p:nvSpPr>
        <p:spPr bwMode="auto">
          <a:xfrm>
            <a:off x="4716016" y="5085184"/>
            <a:ext cx="3096344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4716016" y="5157192"/>
            <a:ext cx="3096344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6588224" y="1700808"/>
            <a:ext cx="2149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FF6600"/>
                </a:solidFill>
              </a:rPr>
              <a:t>Transcripts</a:t>
            </a:r>
            <a:r>
              <a:rPr lang="fr-FR" sz="1600" dirty="0" smtClean="0">
                <a:solidFill>
                  <a:srgbClr val="FF6600"/>
                </a:solidFill>
              </a:rPr>
              <a:t> of Gene 1</a:t>
            </a:r>
          </a:p>
          <a:p>
            <a:pPr algn="ctr"/>
            <a:r>
              <a:rPr lang="fr-FR" sz="1600" dirty="0" err="1" smtClean="0">
                <a:solidFill>
                  <a:srgbClr val="FF6600"/>
                </a:solidFill>
              </a:rPr>
              <a:t>Genome</a:t>
            </a:r>
            <a:r>
              <a:rPr lang="fr-FR" sz="1600" dirty="0" smtClean="0">
                <a:solidFill>
                  <a:srgbClr val="FF6600"/>
                </a:solidFill>
              </a:rPr>
              <a:t> B</a:t>
            </a:r>
            <a:endParaRPr lang="fr-FR" sz="1600" dirty="0">
              <a:solidFill>
                <a:srgbClr val="FF6600"/>
              </a:solidFill>
            </a:endParaRPr>
          </a:p>
        </p:txBody>
      </p:sp>
      <p:cxnSp>
        <p:nvCxnSpPr>
          <p:cNvPr id="264" name="Connecteur droit 263"/>
          <p:cNvCxnSpPr/>
          <p:nvPr/>
        </p:nvCxnSpPr>
        <p:spPr bwMode="auto">
          <a:xfrm>
            <a:off x="6372200" y="2564904"/>
            <a:ext cx="648072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5" name="Connecteur droit 264"/>
          <p:cNvCxnSpPr/>
          <p:nvPr/>
        </p:nvCxnSpPr>
        <p:spPr bwMode="auto">
          <a:xfrm flipV="1">
            <a:off x="6660232" y="2861320"/>
            <a:ext cx="512440" cy="63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6" name="Connecteur droit 265"/>
          <p:cNvCxnSpPr/>
          <p:nvPr/>
        </p:nvCxnSpPr>
        <p:spPr bwMode="auto">
          <a:xfrm flipV="1">
            <a:off x="6948264" y="3013720"/>
            <a:ext cx="376808" cy="1272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7" name="Connecteur droit 266"/>
          <p:cNvCxnSpPr/>
          <p:nvPr/>
        </p:nvCxnSpPr>
        <p:spPr bwMode="auto">
          <a:xfrm flipV="1">
            <a:off x="8388424" y="2564904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8" name="Connecteur droit 267"/>
          <p:cNvCxnSpPr/>
          <p:nvPr/>
        </p:nvCxnSpPr>
        <p:spPr bwMode="auto">
          <a:xfrm>
            <a:off x="7164288" y="2636912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9" name="Connecteur droit 268"/>
          <p:cNvCxnSpPr/>
          <p:nvPr/>
        </p:nvCxnSpPr>
        <p:spPr bwMode="auto">
          <a:xfrm>
            <a:off x="7812360" y="285293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0" name="Connecteur droit 269"/>
          <p:cNvCxnSpPr/>
          <p:nvPr/>
        </p:nvCxnSpPr>
        <p:spPr bwMode="auto">
          <a:xfrm flipV="1">
            <a:off x="7524328" y="2924944"/>
            <a:ext cx="360040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1" name="Connecteur droit 270"/>
          <p:cNvCxnSpPr/>
          <p:nvPr/>
        </p:nvCxnSpPr>
        <p:spPr bwMode="auto">
          <a:xfrm flipV="1">
            <a:off x="7524328" y="2636912"/>
            <a:ext cx="432048" cy="720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2" name="Connecteur droit 271"/>
          <p:cNvCxnSpPr/>
          <p:nvPr/>
        </p:nvCxnSpPr>
        <p:spPr bwMode="auto">
          <a:xfrm flipV="1">
            <a:off x="8244408" y="2996952"/>
            <a:ext cx="432048" cy="1440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3" name="Connecteur droit 272"/>
          <p:cNvCxnSpPr/>
          <p:nvPr/>
        </p:nvCxnSpPr>
        <p:spPr bwMode="auto">
          <a:xfrm>
            <a:off x="8532440" y="285293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4" name="Connecteur droit 273"/>
          <p:cNvCxnSpPr/>
          <p:nvPr/>
        </p:nvCxnSpPr>
        <p:spPr bwMode="auto">
          <a:xfrm>
            <a:off x="7884368" y="3068960"/>
            <a:ext cx="288032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5" name="Connecteur droit 274"/>
          <p:cNvCxnSpPr/>
          <p:nvPr/>
        </p:nvCxnSpPr>
        <p:spPr bwMode="auto">
          <a:xfrm>
            <a:off x="4716016" y="551723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6" name="Connecteur droit 275"/>
          <p:cNvCxnSpPr/>
          <p:nvPr/>
        </p:nvCxnSpPr>
        <p:spPr bwMode="auto">
          <a:xfrm>
            <a:off x="6651848" y="551723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" name="Connecteur droit 276"/>
          <p:cNvCxnSpPr/>
          <p:nvPr/>
        </p:nvCxnSpPr>
        <p:spPr bwMode="auto">
          <a:xfrm>
            <a:off x="7020272" y="5949280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8" name="Connecteur droit 277"/>
          <p:cNvCxnSpPr/>
          <p:nvPr/>
        </p:nvCxnSpPr>
        <p:spPr bwMode="auto">
          <a:xfrm>
            <a:off x="6012160" y="551723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9" name="Connecteur droit 278"/>
          <p:cNvCxnSpPr/>
          <p:nvPr/>
        </p:nvCxnSpPr>
        <p:spPr bwMode="auto">
          <a:xfrm>
            <a:off x="6228184" y="645333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0" name="Connecteur droit 279"/>
          <p:cNvCxnSpPr/>
          <p:nvPr/>
        </p:nvCxnSpPr>
        <p:spPr bwMode="auto">
          <a:xfrm>
            <a:off x="5148064" y="638132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1" name="Connecteur droit 280"/>
          <p:cNvCxnSpPr/>
          <p:nvPr/>
        </p:nvCxnSpPr>
        <p:spPr bwMode="auto">
          <a:xfrm>
            <a:off x="6804248" y="6309320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" name="Connecteur droit 281"/>
          <p:cNvCxnSpPr/>
          <p:nvPr/>
        </p:nvCxnSpPr>
        <p:spPr bwMode="auto">
          <a:xfrm>
            <a:off x="4940424" y="609329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3" name="Connecteur droit 282"/>
          <p:cNvCxnSpPr/>
          <p:nvPr/>
        </p:nvCxnSpPr>
        <p:spPr bwMode="auto">
          <a:xfrm>
            <a:off x="5868144" y="5805264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" name="Connecteur droit 283"/>
          <p:cNvCxnSpPr/>
          <p:nvPr/>
        </p:nvCxnSpPr>
        <p:spPr bwMode="auto">
          <a:xfrm>
            <a:off x="5580112" y="566124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5" name="Connecteur droit 284"/>
          <p:cNvCxnSpPr/>
          <p:nvPr/>
        </p:nvCxnSpPr>
        <p:spPr bwMode="auto">
          <a:xfrm>
            <a:off x="6228184" y="602128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6" name="Connecteur droit 285"/>
          <p:cNvCxnSpPr/>
          <p:nvPr/>
        </p:nvCxnSpPr>
        <p:spPr bwMode="auto">
          <a:xfrm>
            <a:off x="5364088" y="551723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7" name="Connecteur droit 286"/>
          <p:cNvCxnSpPr/>
          <p:nvPr/>
        </p:nvCxnSpPr>
        <p:spPr bwMode="auto">
          <a:xfrm>
            <a:off x="4932040" y="566124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8" name="Connecteur droit 287"/>
          <p:cNvCxnSpPr/>
          <p:nvPr/>
        </p:nvCxnSpPr>
        <p:spPr bwMode="auto">
          <a:xfrm>
            <a:off x="5084440" y="581364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9" name="Connecteur droit 288"/>
          <p:cNvCxnSpPr/>
          <p:nvPr/>
        </p:nvCxnSpPr>
        <p:spPr bwMode="auto">
          <a:xfrm>
            <a:off x="7308304" y="609329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0" name="Connecteur droit 289"/>
          <p:cNvCxnSpPr/>
          <p:nvPr/>
        </p:nvCxnSpPr>
        <p:spPr bwMode="auto">
          <a:xfrm>
            <a:off x="6588224" y="5805264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1" name="Connecteur droit 290"/>
          <p:cNvCxnSpPr/>
          <p:nvPr/>
        </p:nvCxnSpPr>
        <p:spPr bwMode="auto">
          <a:xfrm>
            <a:off x="4499992" y="587727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2" name="Connecteur droit 291"/>
          <p:cNvCxnSpPr/>
          <p:nvPr/>
        </p:nvCxnSpPr>
        <p:spPr bwMode="auto">
          <a:xfrm>
            <a:off x="7308304" y="5733256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3" name="Connecteur droit 292"/>
          <p:cNvCxnSpPr/>
          <p:nvPr/>
        </p:nvCxnSpPr>
        <p:spPr bwMode="auto">
          <a:xfrm>
            <a:off x="7380312" y="551723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4" name="Connecteur droit 293"/>
          <p:cNvCxnSpPr/>
          <p:nvPr/>
        </p:nvCxnSpPr>
        <p:spPr bwMode="auto">
          <a:xfrm>
            <a:off x="5508104" y="6021288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5" name="Connecteur droit 294"/>
          <p:cNvCxnSpPr/>
          <p:nvPr/>
        </p:nvCxnSpPr>
        <p:spPr bwMode="auto">
          <a:xfrm>
            <a:off x="7452320" y="623731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6" name="Connecteur droit 295"/>
          <p:cNvCxnSpPr/>
          <p:nvPr/>
        </p:nvCxnSpPr>
        <p:spPr bwMode="auto">
          <a:xfrm>
            <a:off x="5868144" y="6237312"/>
            <a:ext cx="43204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7" name="ZoneTexte 296"/>
          <p:cNvSpPr txBox="1"/>
          <p:nvPr/>
        </p:nvSpPr>
        <p:spPr>
          <a:xfrm>
            <a:off x="429180" y="4746630"/>
            <a:ext cx="173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Contig of Gene 1</a:t>
            </a:r>
            <a:endParaRPr lang="fr-FR" sz="1600" dirty="0"/>
          </a:p>
        </p:txBody>
      </p:sp>
      <p:sp>
        <p:nvSpPr>
          <p:cNvPr id="298" name="ZoneTexte 297"/>
          <p:cNvSpPr txBox="1"/>
          <p:nvPr/>
        </p:nvSpPr>
        <p:spPr>
          <a:xfrm>
            <a:off x="4993941" y="4674622"/>
            <a:ext cx="2602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Chimeric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 smtClean="0">
                <a:solidFill>
                  <a:srgbClr val="FF6600"/>
                </a:solidFill>
              </a:rPr>
              <a:t>Contig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fr-FR" sz="1600" dirty="0">
                <a:solidFill>
                  <a:srgbClr val="FF6600"/>
                </a:solidFill>
              </a:rPr>
              <a:t>G</a:t>
            </a:r>
            <a:r>
              <a:rPr lang="fr-FR" sz="1600" dirty="0" smtClean="0">
                <a:solidFill>
                  <a:srgbClr val="FF6600"/>
                </a:solidFill>
              </a:rPr>
              <a:t>ene 1</a:t>
            </a:r>
            <a:endParaRPr lang="fr-FR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0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85" grpId="0"/>
      <p:bldP spid="261" grpId="0" animBg="1"/>
      <p:bldP spid="262" grpId="0" animBg="1"/>
      <p:bldP spid="263" grpId="0"/>
      <p:bldP spid="297" grpId="0"/>
      <p:bldP spid="2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chimeric </a:t>
            </a:r>
            <a:r>
              <a:rPr lang="en-US" dirty="0" err="1" smtClean="0"/>
              <a:t>contigs</a:t>
            </a:r>
            <a:r>
              <a:rPr lang="en-US" dirty="0" smtClean="0"/>
              <a:t> interfere with SNP calling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>
                <a:solidFill>
                  <a:srgbClr val="74734C"/>
                </a:solidFill>
                <a:latin typeface="Arial" pitchFamily="34" charset="0"/>
              </a:rPr>
              <a:t>Polyploidy induces pitfalls in NGS studies</a:t>
            </a: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7</a:t>
            </a:fld>
            <a:endParaRPr lang="fr-FR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06290" y="1556792"/>
            <a:ext cx="3096344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207397" y="1556792"/>
            <a:ext cx="3096344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1334381" y="1628800"/>
            <a:ext cx="2958098" cy="1261884"/>
            <a:chOff x="1304451" y="1988840"/>
            <a:chExt cx="2958098" cy="1261884"/>
          </a:xfrm>
        </p:grpSpPr>
        <p:sp>
          <p:nvSpPr>
            <p:cNvPr id="3" name="ZoneTexte 2"/>
            <p:cNvSpPr txBox="1"/>
            <p:nvPr/>
          </p:nvSpPr>
          <p:spPr>
            <a:xfrm>
              <a:off x="1306290" y="1988840"/>
              <a:ext cx="2956259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  <a:endParaRPr lang="fr-FR" sz="19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304451" y="2251316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2000" dirty="0">
                <a:latin typeface="Courier"/>
                <a:cs typeface="Courier"/>
              </a:endParaRP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5207397" y="1660738"/>
            <a:ext cx="2956259" cy="1261884"/>
            <a:chOff x="5207397" y="2020778"/>
            <a:chExt cx="2956259" cy="1261884"/>
          </a:xfrm>
        </p:grpSpPr>
        <p:sp>
          <p:nvSpPr>
            <p:cNvPr id="56" name="ZoneTexte 55"/>
            <p:cNvSpPr txBox="1"/>
            <p:nvPr/>
          </p:nvSpPr>
          <p:spPr>
            <a:xfrm>
              <a:off x="5207397" y="2020778"/>
              <a:ext cx="2956259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  <a:endPara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  <a:endPara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5220072" y="230881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2000" dirty="0">
                <a:solidFill>
                  <a:srgbClr val="FF66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106490" y="4268122"/>
            <a:ext cx="3096344" cy="72008"/>
          </a:xfrm>
          <a:prstGeom prst="rect">
            <a:avLst/>
          </a:prstGeom>
          <a:solidFill>
            <a:srgbClr val="8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106490" y="4340130"/>
            <a:ext cx="3096344" cy="7200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3229198" y="4556154"/>
            <a:ext cx="295625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 smtClean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 smtClean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  <a:endParaRPr lang="fr-FR" sz="19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endParaRPr lang="fr-FR" sz="19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</a:pP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CTTC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CTTC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>
                <a:solidFill>
                  <a:srgbClr val="B400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</a:p>
          <a:p>
            <a:pPr>
              <a:lnSpc>
                <a:spcPts val="1800"/>
              </a:lnSpc>
            </a:pP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ACTTCTTC</a:t>
            </a:r>
            <a:r>
              <a:rPr lang="fr-FR" sz="19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AACT</a:t>
            </a:r>
            <a:r>
              <a:rPr lang="fr-FR" sz="19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TACTT</a:t>
            </a:r>
            <a:endParaRPr lang="fr-FR" sz="19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47664" y="11967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Gene 1 in </a:t>
            </a:r>
            <a:r>
              <a:rPr lang="fr-FR" dirty="0" err="1" smtClean="0"/>
              <a:t>genome</a:t>
            </a:r>
            <a:r>
              <a:rPr lang="fr-FR" dirty="0" smtClean="0"/>
              <a:t> A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5436096" y="1196752"/>
            <a:ext cx="230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Gene 1 in </a:t>
            </a:r>
            <a:r>
              <a:rPr lang="fr-FR" dirty="0" err="1" smtClean="0"/>
              <a:t>genome</a:t>
            </a:r>
            <a:r>
              <a:rPr lang="fr-FR" dirty="0" smtClean="0"/>
              <a:t> B</a:t>
            </a:r>
            <a:endParaRPr lang="fr-FR" dirty="0"/>
          </a:p>
        </p:txBody>
      </p:sp>
      <p:grpSp>
        <p:nvGrpSpPr>
          <p:cNvPr id="12" name="Grouper 11"/>
          <p:cNvGrpSpPr/>
          <p:nvPr/>
        </p:nvGrpSpPr>
        <p:grpSpPr>
          <a:xfrm>
            <a:off x="251520" y="1700808"/>
            <a:ext cx="1008112" cy="504056"/>
            <a:chOff x="251520" y="1700808"/>
            <a:chExt cx="1008112" cy="504056"/>
          </a:xfrm>
        </p:grpSpPr>
        <p:sp>
          <p:nvSpPr>
            <p:cNvPr id="10" name="Accolade ouvrante 9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51520" y="1700808"/>
              <a:ext cx="86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Indiv</a:t>
              </a:r>
              <a:r>
                <a:rPr lang="fr-FR" dirty="0" smtClean="0"/>
                <a:t> 1</a:t>
              </a:r>
              <a:endParaRPr lang="fr-FR" dirty="0"/>
            </a:p>
          </p:txBody>
        </p:sp>
      </p:grpSp>
      <p:grpSp>
        <p:nvGrpSpPr>
          <p:cNvPr id="99" name="Grouper 98"/>
          <p:cNvGrpSpPr/>
          <p:nvPr/>
        </p:nvGrpSpPr>
        <p:grpSpPr>
          <a:xfrm>
            <a:off x="251520" y="2276872"/>
            <a:ext cx="1008112" cy="504056"/>
            <a:chOff x="251520" y="1700808"/>
            <a:chExt cx="1008112" cy="504056"/>
          </a:xfrm>
        </p:grpSpPr>
        <p:sp>
          <p:nvSpPr>
            <p:cNvPr id="100" name="Accolade ouvrante 99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51520" y="1700808"/>
              <a:ext cx="86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Indiv</a:t>
              </a:r>
              <a:r>
                <a:rPr lang="fr-FR" dirty="0" smtClean="0"/>
                <a:t> 2</a:t>
              </a:r>
              <a:endParaRPr lang="fr-FR" dirty="0"/>
            </a:p>
          </p:txBody>
        </p:sp>
      </p:grpSp>
      <p:grpSp>
        <p:nvGrpSpPr>
          <p:cNvPr id="102" name="Grouper 101"/>
          <p:cNvGrpSpPr/>
          <p:nvPr/>
        </p:nvGrpSpPr>
        <p:grpSpPr>
          <a:xfrm>
            <a:off x="2051720" y="4700170"/>
            <a:ext cx="1008112" cy="720080"/>
            <a:chOff x="251520" y="1700808"/>
            <a:chExt cx="1008112" cy="504056"/>
          </a:xfrm>
        </p:grpSpPr>
        <p:sp>
          <p:nvSpPr>
            <p:cNvPr id="103" name="Accolade ouvrante 102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251520" y="1785126"/>
              <a:ext cx="86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Indiv</a:t>
              </a:r>
              <a:r>
                <a:rPr lang="fr-FR" dirty="0" smtClean="0"/>
                <a:t> 1</a:t>
              </a:r>
              <a:endParaRPr lang="fr-FR" dirty="0"/>
            </a:p>
          </p:txBody>
        </p:sp>
      </p:grpSp>
      <p:grpSp>
        <p:nvGrpSpPr>
          <p:cNvPr id="105" name="Grouper 104"/>
          <p:cNvGrpSpPr/>
          <p:nvPr/>
        </p:nvGrpSpPr>
        <p:grpSpPr>
          <a:xfrm>
            <a:off x="2051720" y="5852298"/>
            <a:ext cx="1008112" cy="720080"/>
            <a:chOff x="251520" y="1700808"/>
            <a:chExt cx="1008112" cy="504056"/>
          </a:xfrm>
        </p:grpSpPr>
        <p:sp>
          <p:nvSpPr>
            <p:cNvPr id="106" name="Accolade ouvrante 105"/>
            <p:cNvSpPr/>
            <p:nvPr/>
          </p:nvSpPr>
          <p:spPr bwMode="auto">
            <a:xfrm>
              <a:off x="1043608" y="1700808"/>
              <a:ext cx="216024" cy="50405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251520" y="1785126"/>
              <a:ext cx="864765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Indiv</a:t>
              </a:r>
              <a:r>
                <a:rPr lang="fr-FR" dirty="0" smtClean="0"/>
                <a:t> 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97278" y="4484146"/>
            <a:ext cx="252000" cy="2232248"/>
          </a:xfrm>
          <a:prstGeom prst="rect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417358" y="4484146"/>
            <a:ext cx="252000" cy="2232248"/>
          </a:xfrm>
          <a:prstGeom prst="rect">
            <a:avLst/>
          </a:prstGeom>
          <a:noFill/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173414" y="4484146"/>
            <a:ext cx="252000" cy="2232248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1682155" y="1700808"/>
            <a:ext cx="4111857" cy="1188000"/>
            <a:chOff x="1738288" y="1700808"/>
            <a:chExt cx="4111857" cy="118800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1738288" y="1700808"/>
              <a:ext cx="252000" cy="1188000"/>
            </a:xfrm>
            <a:prstGeom prst="rect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5598145" y="1700808"/>
              <a:ext cx="252000" cy="1188000"/>
            </a:xfrm>
            <a:prstGeom prst="rect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endParaRPr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2519800" y="1700808"/>
            <a:ext cx="4155544" cy="1188000"/>
            <a:chOff x="2542822" y="1700808"/>
            <a:chExt cx="4155544" cy="1188000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2542822" y="1700808"/>
              <a:ext cx="252000" cy="1188000"/>
            </a:xfrm>
            <a:prstGeom prst="rect">
              <a:avLst/>
            </a:pr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446366" y="1700808"/>
              <a:ext cx="252000" cy="1188000"/>
            </a:xfrm>
            <a:prstGeom prst="rect">
              <a:avLst/>
            </a:pr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3256806" y="1700808"/>
            <a:ext cx="4121282" cy="1188000"/>
            <a:chOff x="3323910" y="1700808"/>
            <a:chExt cx="4126556" cy="1188000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3323910" y="1700808"/>
              <a:ext cx="252000" cy="1188000"/>
            </a:xfrm>
            <a:prstGeom prst="rect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7198144" y="1700808"/>
              <a:ext cx="252322" cy="1188000"/>
            </a:xfrm>
            <a:prstGeom prst="rect">
              <a:avLst/>
            </a:prstGeom>
            <a:noFill/>
            <a:ln w="571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endParaRPr>
            </a:p>
          </p:txBody>
        </p:sp>
      </p:grpSp>
      <p:grpSp>
        <p:nvGrpSpPr>
          <p:cNvPr id="128" name="Grouper 127"/>
          <p:cNvGrpSpPr/>
          <p:nvPr/>
        </p:nvGrpSpPr>
        <p:grpSpPr>
          <a:xfrm>
            <a:off x="4431874" y="3119000"/>
            <a:ext cx="1940326" cy="454016"/>
            <a:chOff x="3851920" y="3068960"/>
            <a:chExt cx="2342026" cy="864096"/>
          </a:xfrm>
        </p:grpSpPr>
        <p:sp>
          <p:nvSpPr>
            <p:cNvPr id="129" name="Flèche vers le bas 128"/>
            <p:cNvSpPr/>
            <p:nvPr/>
          </p:nvSpPr>
          <p:spPr bwMode="auto">
            <a:xfrm>
              <a:off x="3851920" y="3068960"/>
              <a:ext cx="504056" cy="864096"/>
            </a:xfrm>
            <a:prstGeom prst="downArrow">
              <a:avLst/>
            </a:prstGeom>
            <a:solidFill>
              <a:srgbClr val="8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4462859" y="3068962"/>
              <a:ext cx="1731087" cy="702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 smtClean="0"/>
                <a:t>Assembling</a:t>
              </a:r>
              <a:endParaRPr lang="fr-FR" i="1" dirty="0"/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3419872" y="3933056"/>
            <a:ext cx="2602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</a:rPr>
              <a:t>Chimeric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600" dirty="0" smtClean="0">
                <a:solidFill>
                  <a:srgbClr val="FF6600"/>
                </a:solidFill>
              </a:rPr>
              <a:t>Contig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fr-FR" sz="1600" dirty="0">
                <a:solidFill>
                  <a:srgbClr val="FF6600"/>
                </a:solidFill>
              </a:rPr>
              <a:t>G</a:t>
            </a:r>
            <a:r>
              <a:rPr lang="fr-FR" sz="1600" dirty="0" smtClean="0">
                <a:solidFill>
                  <a:srgbClr val="FF6600"/>
                </a:solidFill>
              </a:rPr>
              <a:t>ene 1</a:t>
            </a:r>
            <a:endParaRPr lang="fr-FR" sz="1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4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79" grpId="0" animBg="1"/>
      <p:bldP spid="80" grpId="0" animBg="1"/>
      <p:bldP spid="82" grpId="0"/>
      <p:bldP spid="8" grpId="0"/>
      <p:bldP spid="94" grpId="0"/>
      <p:bldP spid="13" grpId="0" animBg="1"/>
      <p:bldP spid="109" grpId="0" animBg="1"/>
      <p:bldP spid="110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 despite polyploidy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"/>
            <a:ext cx="914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700" i="1" dirty="0">
                <a:solidFill>
                  <a:srgbClr val="74734C"/>
                </a:solidFill>
                <a:latin typeface="Arial" pitchFamily="34" charset="0"/>
              </a:rPr>
              <a:t>Polyploidy induces pitfalls in NGS studies</a:t>
            </a:r>
          </a:p>
        </p:txBody>
      </p:sp>
      <p:sp>
        <p:nvSpPr>
          <p:cNvPr id="246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fld id="{6E16A06B-9955-1B40-B91D-6199843D409A}" type="slidenum">
              <a:rPr lang="fr-FR"/>
              <a:pPr/>
              <a:t>8</a:t>
            </a:fld>
            <a:endParaRPr lang="fr-FR" dirty="0"/>
          </a:p>
        </p:txBody>
      </p:sp>
      <p:sp>
        <p:nvSpPr>
          <p:cNvPr id="68" name="Espace réservé du contenu 1"/>
          <p:cNvSpPr>
            <a:spLocks noGrp="1"/>
          </p:cNvSpPr>
          <p:nvPr>
            <p:ph idx="1"/>
          </p:nvPr>
        </p:nvSpPr>
        <p:spPr>
          <a:xfrm>
            <a:off x="914400" y="836712"/>
            <a:ext cx="8229600" cy="2880320"/>
          </a:xfrm>
        </p:spPr>
        <p:txBody>
          <a:bodyPr/>
          <a:lstStyle/>
          <a:p>
            <a:r>
              <a:rPr lang="en-US" dirty="0" smtClean="0"/>
              <a:t>Excess of predicted SNPs</a:t>
            </a:r>
          </a:p>
          <a:p>
            <a:pPr lvl="3"/>
            <a:r>
              <a:rPr lang="en-US" dirty="0" smtClean="0"/>
              <a:t>How to avoid this problem?</a:t>
            </a:r>
          </a:p>
          <a:p>
            <a:pPr marL="0" indent="0">
              <a:buNone/>
            </a:pPr>
            <a:r>
              <a:rPr lang="en-US" dirty="0" smtClean="0"/>
              <a:t>  1. By detecting erroneous SNPs</a:t>
            </a:r>
          </a:p>
          <a:p>
            <a:pPr lvl="3"/>
            <a:r>
              <a:rPr lang="en-US" dirty="0" smtClean="0"/>
              <a:t>Excess of heterozygotes at those sites (</a:t>
            </a:r>
            <a:r>
              <a:rPr lang="en-US" dirty="0" smtClean="0">
                <a:solidFill>
                  <a:srgbClr val="FF6600"/>
                </a:solidFill>
              </a:rPr>
              <a:t>but removes true SNPs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200" dirty="0" smtClean="0"/>
              <a:t> 2. By disentangling </a:t>
            </a:r>
            <a:r>
              <a:rPr lang="en-US" sz="2200" dirty="0" err="1" smtClean="0"/>
              <a:t>Homeologous</a:t>
            </a:r>
            <a:r>
              <a:rPr lang="en-US" sz="2200" dirty="0" smtClean="0"/>
              <a:t> gene copies</a:t>
            </a:r>
          </a:p>
          <a:p>
            <a:pPr lvl="3"/>
            <a:r>
              <a:rPr lang="en-US" dirty="0" smtClean="0"/>
              <a:t>Implicitly: mapping on diploid relatives</a:t>
            </a:r>
          </a:p>
          <a:p>
            <a:pPr lvl="3"/>
            <a:r>
              <a:rPr lang="en-US" dirty="0" smtClean="0"/>
              <a:t>Explicitly: splitting problematic </a:t>
            </a:r>
            <a:r>
              <a:rPr lang="en-US" dirty="0" err="1" smtClean="0"/>
              <a:t>contigs</a:t>
            </a:r>
            <a:endParaRPr lang="en-US" dirty="0"/>
          </a:p>
        </p:txBody>
      </p:sp>
      <p:grpSp>
        <p:nvGrpSpPr>
          <p:cNvPr id="2" name="Grouper 1"/>
          <p:cNvGrpSpPr/>
          <p:nvPr/>
        </p:nvGrpSpPr>
        <p:grpSpPr>
          <a:xfrm>
            <a:off x="2051720" y="3861048"/>
            <a:ext cx="4151114" cy="2473246"/>
            <a:chOff x="2051720" y="3861048"/>
            <a:chExt cx="4151114" cy="2473246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106490" y="3861048"/>
              <a:ext cx="3096344" cy="72008"/>
            </a:xfrm>
            <a:prstGeom prst="rect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106490" y="3933056"/>
              <a:ext cx="3096344" cy="72008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229198" y="4149080"/>
              <a:ext cx="2956259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  <a:endParaRPr lang="fr-FR" sz="19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endParaRPr lang="fr-FR" sz="19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800"/>
                </a:lnSpc>
              </a:pP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CTTC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CTTC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B4003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</a:p>
            <a:p>
              <a:pPr>
                <a:lnSpc>
                  <a:spcPts val="1800"/>
                </a:lnSpc>
              </a:pP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ACTTCTTC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AACT</a:t>
              </a:r>
              <a:r>
                <a:rPr lang="fr-FR" sz="1900" b="1" dirty="0" smtClean="0">
                  <a:solidFill>
                    <a:srgbClr val="FF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fr-FR" sz="19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TACTT</a:t>
              </a:r>
              <a:endParaRPr lang="fr-FR" sz="19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3" name="Grouper 101"/>
            <p:cNvGrpSpPr/>
            <p:nvPr/>
          </p:nvGrpSpPr>
          <p:grpSpPr>
            <a:xfrm>
              <a:off x="2051720" y="4293096"/>
              <a:ext cx="1008112" cy="720080"/>
              <a:chOff x="251520" y="1700808"/>
              <a:chExt cx="1008112" cy="504056"/>
            </a:xfrm>
          </p:grpSpPr>
          <p:sp>
            <p:nvSpPr>
              <p:cNvPr id="34" name="Accolade ouvrante 33"/>
              <p:cNvSpPr/>
              <p:nvPr/>
            </p:nvSpPr>
            <p:spPr bwMode="auto">
              <a:xfrm>
                <a:off x="1043608" y="1700808"/>
                <a:ext cx="216024" cy="504056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251520" y="1785126"/>
                <a:ext cx="864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Indiv</a:t>
                </a:r>
                <a:r>
                  <a:rPr lang="fr-FR" dirty="0" smtClean="0"/>
                  <a:t> 1</a:t>
                </a:r>
                <a:endParaRPr lang="fr-FR" dirty="0"/>
              </a:p>
            </p:txBody>
          </p:sp>
        </p:grpSp>
        <p:grpSp>
          <p:nvGrpSpPr>
            <p:cNvPr id="36" name="Grouper 104"/>
            <p:cNvGrpSpPr/>
            <p:nvPr/>
          </p:nvGrpSpPr>
          <p:grpSpPr>
            <a:xfrm>
              <a:off x="2051720" y="5445224"/>
              <a:ext cx="1008112" cy="720080"/>
              <a:chOff x="251520" y="1700808"/>
              <a:chExt cx="1008112" cy="504056"/>
            </a:xfrm>
          </p:grpSpPr>
          <p:sp>
            <p:nvSpPr>
              <p:cNvPr id="37" name="Accolade ouvrante 36"/>
              <p:cNvSpPr/>
              <p:nvPr/>
            </p:nvSpPr>
            <p:spPr bwMode="auto">
              <a:xfrm>
                <a:off x="1043608" y="1700808"/>
                <a:ext cx="216024" cy="504056"/>
              </a:xfrm>
              <a:prstGeom prst="lef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251520" y="1785126"/>
                <a:ext cx="864765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 smtClean="0"/>
                  <a:t>Indiv</a:t>
                </a:r>
                <a:r>
                  <a:rPr lang="fr-FR" dirty="0" smtClean="0"/>
                  <a:t> 2</a:t>
                </a:r>
                <a:endParaRPr lang="fr-FR" dirty="0"/>
              </a:p>
            </p:txBody>
          </p:sp>
        </p:grpSp>
        <p:grpSp>
          <p:nvGrpSpPr>
            <p:cNvPr id="39" name="Grouper 19"/>
            <p:cNvGrpSpPr/>
            <p:nvPr/>
          </p:nvGrpSpPr>
          <p:grpSpPr>
            <a:xfrm>
              <a:off x="3697278" y="4077072"/>
              <a:ext cx="1728136" cy="2232248"/>
              <a:chOff x="3414048" y="3501008"/>
              <a:chExt cx="1728136" cy="2232248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3414048" y="3501008"/>
                <a:ext cx="252000" cy="2232248"/>
              </a:xfrm>
              <a:prstGeom prst="rect">
                <a:avLst/>
              </a:prstGeom>
              <a:noFill/>
              <a:ln w="571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134128" y="3501008"/>
                <a:ext cx="252000" cy="2232248"/>
              </a:xfrm>
              <a:prstGeom prst="rect">
                <a:avLst/>
              </a:prstGeom>
              <a:noFill/>
              <a:ln w="5715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4890184" y="3501008"/>
                <a:ext cx="252000" cy="2232248"/>
              </a:xfrm>
              <a:prstGeom prst="rect">
                <a:avLst/>
              </a:prstGeom>
              <a:noFill/>
              <a:ln w="571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52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62074"/>
          </a:xfrm>
        </p:spPr>
        <p:txBody>
          <a:bodyPr/>
          <a:lstStyle/>
          <a:p>
            <a:pPr algn="ctr"/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81" name="Espace réservé du contenu 1"/>
          <p:cNvSpPr txBox="1">
            <a:spLocks/>
          </p:cNvSpPr>
          <p:nvPr/>
        </p:nvSpPr>
        <p:spPr bwMode="auto">
          <a:xfrm>
            <a:off x="899592" y="1628800"/>
            <a:ext cx="777686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84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➩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1/ SNP calling and polyploidy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2/ How to disentangle </a:t>
            </a:r>
            <a:r>
              <a:rPr lang="en-US" dirty="0" err="1" smtClean="0"/>
              <a:t>homeo</a:t>
            </a:r>
            <a:r>
              <a:rPr lang="en-US" dirty="0" smtClean="0"/>
              <a:t>-genomes?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3/ </a:t>
            </a:r>
            <a:r>
              <a:rPr lang="en-US" dirty="0" err="1" smtClean="0"/>
              <a:t>Homeo</a:t>
            </a:r>
            <a:r>
              <a:rPr lang="en-US" dirty="0" smtClean="0"/>
              <a:t>-Splitter Validation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429000"/>
            <a:ext cx="6408712" cy="79208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9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Couches">
  <a:themeElements>
    <a:clrScheme name="Couche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uches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Couche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he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he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he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che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he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he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he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he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che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50146</TotalTime>
  <Words>1792</Words>
  <Application>Microsoft Macintosh PowerPoint</Application>
  <PresentationFormat>Présentation à l'écran (4:3)</PresentationFormat>
  <Paragraphs>508</Paragraphs>
  <Slides>22</Slides>
  <Notes>11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Couches</vt:lpstr>
      <vt:lpstr>Image Photo Editor</vt:lpstr>
      <vt:lpstr>…quation</vt:lpstr>
      <vt:lpstr>Workshop SeqBio 2013 Montpellier, November 25-26 2013  </vt:lpstr>
      <vt:lpstr>Domestication and diversity</vt:lpstr>
      <vt:lpstr>Domestication and diversity</vt:lpstr>
      <vt:lpstr>Durum Wheat Genome: a complex history</vt:lpstr>
      <vt:lpstr>Table of content</vt:lpstr>
      <vt:lpstr>Polyploidy induces chimeric contigs</vt:lpstr>
      <vt:lpstr>chimeric contigs interfere with SNP calling</vt:lpstr>
      <vt:lpstr>SNP calling despite polyploidy</vt:lpstr>
      <vt:lpstr>Table of content</vt:lpstr>
      <vt:lpstr>Durum Wheat Genome: a complex history</vt:lpstr>
      <vt:lpstr>Implicit disentangling: mapping on diploid relatives</vt:lpstr>
      <vt:lpstr>Explicit disentangling: model</vt:lpstr>
      <vt:lpstr>Explicit disentangling: validation</vt:lpstr>
      <vt:lpstr>Explicit disentangling: overview</vt:lpstr>
      <vt:lpstr>Table of content</vt:lpstr>
      <vt:lpstr>Explicit disentangling: validation</vt:lpstr>
      <vt:lpstr>Explicit disentangling: validation</vt:lpstr>
      <vt:lpstr>Présentation PowerPoint</vt:lpstr>
      <vt:lpstr>Présentation PowerPoint</vt:lpstr>
      <vt:lpstr>Current Pipeline</vt:lpstr>
      <vt:lpstr>Présentation PowerPoint</vt:lpstr>
      <vt:lpstr>Présentation PowerPoint</vt:lpstr>
    </vt:vector>
  </TitlesOfParts>
  <Company>clinigenetics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ranwez</dc:creator>
  <cp:lastModifiedBy>yan holtz</cp:lastModifiedBy>
  <cp:revision>518</cp:revision>
  <cp:lastPrinted>2005-11-22T22:45:49Z</cp:lastPrinted>
  <dcterms:created xsi:type="dcterms:W3CDTF">2013-10-16T07:09:11Z</dcterms:created>
  <dcterms:modified xsi:type="dcterms:W3CDTF">2013-11-26T09:40:30Z</dcterms:modified>
</cp:coreProperties>
</file>