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75" r:id="rId4"/>
    <p:sldId id="258" r:id="rId5"/>
    <p:sldId id="259" r:id="rId6"/>
    <p:sldId id="260" r:id="rId7"/>
    <p:sldId id="264" r:id="rId8"/>
    <p:sldId id="261" r:id="rId9"/>
    <p:sldId id="276" r:id="rId10"/>
    <p:sldId id="262" r:id="rId11"/>
    <p:sldId id="277" r:id="rId12"/>
    <p:sldId id="265" r:id="rId13"/>
    <p:sldId id="263" r:id="rId14"/>
    <p:sldId id="278" r:id="rId15"/>
    <p:sldId id="279" r:id="rId16"/>
    <p:sldId id="266" r:id="rId17"/>
    <p:sldId id="281" r:id="rId18"/>
    <p:sldId id="267" r:id="rId19"/>
    <p:sldId id="268" r:id="rId20"/>
    <p:sldId id="270" r:id="rId21"/>
    <p:sldId id="274" r:id="rId22"/>
    <p:sldId id="282" r:id="rId23"/>
    <p:sldId id="271" r:id="rId24"/>
    <p:sldId id="272" r:id="rId25"/>
    <p:sldId id="280" r:id="rId26"/>
    <p:sldId id="273" r:id="rId27"/>
    <p:sldId id="283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0"/>
    <p:restoredTop sz="94617"/>
  </p:normalViewPr>
  <p:slideViewPr>
    <p:cSldViewPr snapToGrid="0" snapToObjects="1">
      <p:cViewPr varScale="1">
        <p:scale>
          <a:sx n="80" d="100"/>
          <a:sy n="80" d="100"/>
        </p:scale>
        <p:origin x="22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4B45D-B38B-5348-97F2-91F5A5915D4C}" type="datetimeFigureOut">
              <a:rPr lang="en-AU" smtClean="0"/>
              <a:t>8/12/18</a:t>
            </a:fld>
            <a:endParaRPr lang="en-AU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AU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7A14E-500E-A148-99C8-B80307C7DE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4169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7A14E-500E-A148-99C8-B80307C7DE72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6561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08/12/2018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275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08/12/2018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4004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08/12/2018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366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08/12/2018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995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08/12/2018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855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08/12/2018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211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08/12/2018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19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08/12/2018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92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08/12/2018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279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08/12/2018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724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4277-3EED-7A4D-A803-67027078CA3E}" type="datetimeFigureOut">
              <a:rPr lang="fr-FR" smtClean="0"/>
              <a:t>08/12/2018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533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34277-3EED-7A4D-A803-67027078CA3E}" type="datetimeFigureOut">
              <a:rPr lang="fr-FR" smtClean="0"/>
              <a:t>08/12/2018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40E25-8FD8-F74C-87C1-82DF04ADE32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3271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s://bit.ly/2SxJFlV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hyperlink" Target="https://bit.ly/1SuNTo9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hyperlink" Target="http://www.htmlwidgets.org/" TargetMode="External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github.com/holtzy/epuRate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holtzy.github.io/Pimp-my-rmd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github.com/" TargetMode="External"/><Relationship Id="rId3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https://bit.ly/2SxJFlV" TargetMode="External"/><Relationship Id="rId5" Type="http://schemas.openxmlformats.org/officeDocument/2006/relationships/hyperlink" Target="https://bit.ly/2AZySd9" TargetMode="External"/><Relationship Id="rId6" Type="http://schemas.openxmlformats.org/officeDocument/2006/relationships/hyperlink" Target="https://bit.ly/2QDX7Hz" TargetMode="External"/><Relationship Id="rId7" Type="http://schemas.openxmlformats.org/officeDocument/2006/relationships/hyperlink" Target="mailto:Yan.holtz.data@gmail.com" TargetMode="External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Relationship Id="rId11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1662" y="16042"/>
            <a:ext cx="17808514" cy="68580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636000" y="6415498"/>
            <a:ext cx="35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bg1">
                    <a:lumMod val="50000"/>
                  </a:schemeClr>
                </a:solidFill>
              </a:rPr>
              <a:t>Brisbane, Australia, </a:t>
            </a:r>
            <a:r>
              <a:rPr lang="en-CA" dirty="0" smtClean="0">
                <a:solidFill>
                  <a:schemeClr val="bg1">
                    <a:lumMod val="50000"/>
                  </a:schemeClr>
                </a:solidFill>
              </a:rPr>
              <a:t>December </a:t>
            </a:r>
            <a:r>
              <a:rPr lang="en-CA" dirty="0" smtClean="0">
                <a:solidFill>
                  <a:schemeClr val="bg1">
                    <a:lumMod val="50000"/>
                  </a:schemeClr>
                </a:solidFill>
              </a:rPr>
              <a:t>2018</a:t>
            </a:r>
            <a:endParaRPr lang="en-CA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219293" y="3435684"/>
            <a:ext cx="3594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i="1" dirty="0" smtClean="0"/>
              <a:t>Or how to boost reproducibility in your research projects</a:t>
            </a:r>
            <a:endParaRPr lang="en-CA" i="1" dirty="0" smtClean="0"/>
          </a:p>
        </p:txBody>
      </p:sp>
      <p:cxnSp>
        <p:nvCxnSpPr>
          <p:cNvPr id="9" name="Connecteur droit 8"/>
          <p:cNvCxnSpPr/>
          <p:nvPr/>
        </p:nvCxnSpPr>
        <p:spPr>
          <a:xfrm>
            <a:off x="3633154" y="3018971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241268" y="2181733"/>
            <a:ext cx="5783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smtClean="0"/>
              <a:t>Introduction to R Markdown</a:t>
            </a:r>
            <a:endParaRPr lang="fr-FR" sz="3600" dirty="0"/>
          </a:p>
        </p:txBody>
      </p:sp>
      <p:sp>
        <p:nvSpPr>
          <p:cNvPr id="11" name="TextBox 6"/>
          <p:cNvSpPr txBox="1"/>
          <p:nvPr/>
        </p:nvSpPr>
        <p:spPr>
          <a:xfrm>
            <a:off x="5646055" y="14514"/>
            <a:ext cx="669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 tutorial by Yan Holtz, Florian Rohart &amp; Baptiste </a:t>
            </a:r>
            <a:r>
              <a:rPr lang="en-US" dirty="0" err="1"/>
              <a:t>Couvy</a:t>
            </a:r>
            <a:r>
              <a:rPr lang="en-US" dirty="0"/>
              <a:t>-Duchesne</a:t>
            </a:r>
            <a:endParaRPr lang="en-US" dirty="0"/>
          </a:p>
        </p:txBody>
      </p:sp>
      <p:sp>
        <p:nvSpPr>
          <p:cNvPr id="3" name="Rectangle 2">
            <a:hlinkClick r:id="rId3"/>
          </p:cNvPr>
          <p:cNvSpPr/>
          <p:nvPr/>
        </p:nvSpPr>
        <p:spPr>
          <a:xfrm>
            <a:off x="5057783" y="4437067"/>
            <a:ext cx="1426994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AU" dirty="0" err="1" smtClean="0">
                <a:solidFill>
                  <a:schemeClr val="accent1">
                    <a:lumMod val="75000"/>
                  </a:schemeClr>
                </a:solidFill>
              </a:rPr>
              <a:t>bit.ly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/2SxJFlV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14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0105" y="1424701"/>
            <a:ext cx="40690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4000" dirty="0" smtClean="0">
                <a:solidFill>
                  <a:schemeClr val="accent2">
                    <a:lumMod val="75000"/>
                  </a:schemeClr>
                </a:solidFill>
              </a:rPr>
              <a:t>Customize the text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762" y="160420"/>
            <a:ext cx="7047281" cy="6633411"/>
          </a:xfrm>
          <a:prstGeom prst="rect">
            <a:avLst/>
          </a:prstGeom>
          <a:ln w="34925">
            <a:solidFill>
              <a:schemeClr val="tx1"/>
            </a:solidFill>
          </a:ln>
        </p:spPr>
      </p:pic>
      <p:sp>
        <p:nvSpPr>
          <p:cNvPr id="4" name="ZoneTexte 3"/>
          <p:cNvSpPr txBox="1"/>
          <p:nvPr/>
        </p:nvSpPr>
        <p:spPr>
          <a:xfrm>
            <a:off x="416762" y="4150895"/>
            <a:ext cx="3449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R Markdown cheat </a:t>
            </a:r>
            <a:r>
              <a:rPr lang="fr-FR" sz="2400" dirty="0" smtClean="0"/>
              <a:t>sheet</a:t>
            </a:r>
          </a:p>
        </p:txBody>
      </p:sp>
      <p:sp>
        <p:nvSpPr>
          <p:cNvPr id="5" name="Rectangle 4">
            <a:hlinkClick r:id="rId3"/>
          </p:cNvPr>
          <p:cNvSpPr/>
          <p:nvPr/>
        </p:nvSpPr>
        <p:spPr>
          <a:xfrm>
            <a:off x="937642" y="4855646"/>
            <a:ext cx="1565365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bit.ly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/1SuNTo9</a:t>
            </a:r>
          </a:p>
        </p:txBody>
      </p:sp>
    </p:spTree>
    <p:extLst>
      <p:ext uri="{BB962C8B-B14F-4D97-AF65-F5344CB8AC3E}">
        <p14:creationId xmlns:p14="http://schemas.microsoft.com/office/powerpoint/2010/main" val="137117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1662" y="16042"/>
            <a:ext cx="17808514" cy="6858000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3676696" y="3686627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850867" y="2831940"/>
            <a:ext cx="481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Code </a:t>
            </a:r>
            <a:r>
              <a:rPr lang="fr-FR" sz="3600" dirty="0" err="1" smtClean="0"/>
              <a:t>chunks</a:t>
            </a:r>
            <a:r>
              <a:rPr lang="fr-FR" sz="3600" dirty="0" smtClean="0"/>
              <a:t> option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68948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09" y="2422358"/>
            <a:ext cx="10067886" cy="3545306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45140" y="109331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Anatomy of a Code chunk: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1320414" y="2171996"/>
            <a:ext cx="682362" cy="59777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757371" y="1353996"/>
            <a:ext cx="1675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>
                <a:solidFill>
                  <a:srgbClr val="FF0000"/>
                </a:solidFill>
              </a:rPr>
              <a:t>Optional</a:t>
            </a:r>
            <a:r>
              <a:rPr lang="fr-FR" sz="2000" b="1" dirty="0" smtClean="0">
                <a:solidFill>
                  <a:srgbClr val="FF0000"/>
                </a:solidFill>
              </a:rPr>
              <a:t>: </a:t>
            </a:r>
            <a:r>
              <a:rPr lang="fr-FR" sz="2000" b="1" dirty="0" err="1" smtClean="0">
                <a:solidFill>
                  <a:srgbClr val="FF0000"/>
                </a:solidFill>
              </a:rPr>
              <a:t>chunk</a:t>
            </a:r>
            <a:r>
              <a:rPr lang="fr-FR" sz="2000" b="1" dirty="0" smtClean="0">
                <a:solidFill>
                  <a:srgbClr val="FF0000"/>
                </a:solidFill>
              </a:rPr>
              <a:t> </a:t>
            </a:r>
            <a:r>
              <a:rPr lang="fr-FR" sz="2000" b="1" dirty="0" err="1" smtClean="0">
                <a:solidFill>
                  <a:srgbClr val="FF0000"/>
                </a:solidFill>
              </a:rPr>
              <a:t>name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270229" y="1701406"/>
            <a:ext cx="1171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R, </a:t>
            </a:r>
            <a:r>
              <a:rPr lang="fr-FR" sz="2000" b="1" dirty="0" err="1" smtClean="0">
                <a:solidFill>
                  <a:srgbClr val="FF0000"/>
                </a:solidFill>
              </a:rPr>
              <a:t>bash</a:t>
            </a:r>
            <a:r>
              <a:rPr lang="fr-FR" sz="2000" b="1" dirty="0" smtClean="0">
                <a:solidFill>
                  <a:srgbClr val="FF0000"/>
                </a:solidFill>
              </a:rPr>
              <a:t>, python?</a:t>
            </a:r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2351308" y="2221001"/>
            <a:ext cx="6676" cy="51913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3769095" y="1347463"/>
            <a:ext cx="16752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>
                <a:solidFill>
                  <a:srgbClr val="FF0000"/>
                </a:solidFill>
              </a:rPr>
              <a:t>Chunk</a:t>
            </a:r>
            <a:r>
              <a:rPr lang="fr-FR" sz="2000" b="1" dirty="0" smtClean="0">
                <a:solidFill>
                  <a:srgbClr val="FF0000"/>
                </a:solidFill>
              </a:rPr>
              <a:t> options</a:t>
            </a:r>
          </a:p>
        </p:txBody>
      </p:sp>
      <p:cxnSp>
        <p:nvCxnSpPr>
          <p:cNvPr id="20" name="Connecteur droit avec flèche 19"/>
          <p:cNvCxnSpPr/>
          <p:nvPr/>
        </p:nvCxnSpPr>
        <p:spPr>
          <a:xfrm>
            <a:off x="4252297" y="2104418"/>
            <a:ext cx="6676" cy="51913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9645323" y="2051269"/>
            <a:ext cx="6676" cy="51913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 flipH="1">
            <a:off x="10213472" y="2112336"/>
            <a:ext cx="548873" cy="51121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8974791" y="901167"/>
            <a:ext cx="1179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>
                <a:solidFill>
                  <a:srgbClr val="FF0000"/>
                </a:solidFill>
              </a:rPr>
              <a:t>Run</a:t>
            </a:r>
            <a:r>
              <a:rPr lang="fr-FR" sz="2000" b="1" dirty="0" smtClean="0">
                <a:solidFill>
                  <a:srgbClr val="FF0000"/>
                </a:solidFill>
              </a:rPr>
              <a:t> all </a:t>
            </a:r>
            <a:r>
              <a:rPr lang="fr-FR" sz="2000" b="1" dirty="0" err="1" smtClean="0">
                <a:solidFill>
                  <a:srgbClr val="FF0000"/>
                </a:solidFill>
              </a:rPr>
              <a:t>previous</a:t>
            </a:r>
            <a:r>
              <a:rPr lang="fr-FR" sz="2000" b="1" dirty="0" smtClean="0">
                <a:solidFill>
                  <a:srgbClr val="FF0000"/>
                </a:solidFill>
              </a:rPr>
              <a:t> </a:t>
            </a:r>
            <a:r>
              <a:rPr lang="fr-FR" sz="2000" b="1" dirty="0" err="1" smtClean="0">
                <a:solidFill>
                  <a:srgbClr val="FF0000"/>
                </a:solidFill>
              </a:rPr>
              <a:t>chunks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sp>
        <p:nvSpPr>
          <p:cNvPr id="26" name="ZoneTexte 25"/>
          <p:cNvSpPr txBox="1"/>
          <p:nvPr/>
        </p:nvSpPr>
        <p:spPr>
          <a:xfrm>
            <a:off x="10762345" y="1065164"/>
            <a:ext cx="1179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>
                <a:solidFill>
                  <a:srgbClr val="FF0000"/>
                </a:solidFill>
              </a:rPr>
              <a:t>Run</a:t>
            </a:r>
            <a:r>
              <a:rPr lang="fr-FR" sz="2000" b="1" dirty="0" smtClean="0">
                <a:solidFill>
                  <a:srgbClr val="FF0000"/>
                </a:solidFill>
              </a:rPr>
              <a:t> </a:t>
            </a:r>
            <a:r>
              <a:rPr lang="fr-FR" sz="2000" b="1" dirty="0" err="1" smtClean="0">
                <a:solidFill>
                  <a:srgbClr val="FF0000"/>
                </a:solidFill>
              </a:rPr>
              <a:t>this</a:t>
            </a:r>
            <a:r>
              <a:rPr lang="fr-FR" sz="2000" b="1" dirty="0" smtClean="0">
                <a:solidFill>
                  <a:srgbClr val="FF0000"/>
                </a:solidFill>
              </a:rPr>
              <a:t> </a:t>
            </a:r>
            <a:r>
              <a:rPr lang="fr-FR" sz="2000" b="1" dirty="0" err="1" smtClean="0">
                <a:solidFill>
                  <a:srgbClr val="FF0000"/>
                </a:solidFill>
              </a:rPr>
              <a:t>chunk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cxnSp>
        <p:nvCxnSpPr>
          <p:cNvPr id="27" name="Connecteur droit avec flèche 26"/>
          <p:cNvCxnSpPr/>
          <p:nvPr/>
        </p:nvCxnSpPr>
        <p:spPr>
          <a:xfrm flipH="1" flipV="1">
            <a:off x="3915429" y="3419240"/>
            <a:ext cx="673735" cy="17969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5001702" y="3487125"/>
            <a:ext cx="2345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Comment </a:t>
            </a:r>
            <a:r>
              <a:rPr lang="fr-FR" sz="2000" b="1" dirty="0" err="1" smtClean="0">
                <a:solidFill>
                  <a:srgbClr val="FF0000"/>
                </a:solidFill>
              </a:rPr>
              <a:t>your</a:t>
            </a:r>
            <a:r>
              <a:rPr lang="fr-FR" sz="2000" b="1" dirty="0" smtClean="0">
                <a:solidFill>
                  <a:srgbClr val="FF0000"/>
                </a:solidFill>
              </a:rPr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3361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45140" y="109331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Code chunk options: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192" y="1252954"/>
            <a:ext cx="9164324" cy="489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4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432328" y="1654720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Do not always run the </a:t>
            </a:r>
            <a:r>
              <a:rPr lang="en-CA" sz="4400" smtClean="0">
                <a:solidFill>
                  <a:schemeClr val="accent2">
                    <a:lumMod val="75000"/>
                  </a:schemeClr>
                </a:solidFill>
              </a:rPr>
              <a:t>whole document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78988" y="3966229"/>
            <a:ext cx="73443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dirty="0" smtClean="0">
                <a:sym typeface="Wingdings"/>
              </a:rPr>
              <a:t> </a:t>
            </a:r>
            <a:r>
              <a:rPr lang="fr-FR" sz="3200" dirty="0" smtClean="0"/>
              <a:t>R Markdown document </a:t>
            </a:r>
            <a:r>
              <a:rPr lang="fr-FR" sz="3200" dirty="0" err="1" smtClean="0"/>
              <a:t>is</a:t>
            </a:r>
            <a:r>
              <a:rPr lang="fr-FR" sz="3200" dirty="0" smtClean="0"/>
              <a:t> a Notebook !!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17894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1662" y="16042"/>
            <a:ext cx="17808514" cy="6858000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3676696" y="3686627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5273267" y="2798711"/>
            <a:ext cx="481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smtClean="0"/>
              <a:t>Header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41563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70" y="2211470"/>
            <a:ext cx="2950746" cy="2409063"/>
          </a:xfrm>
          <a:prstGeom prst="rect">
            <a:avLst/>
          </a:prstGeom>
          <a:ln w="34925">
            <a:solidFill>
              <a:schemeClr val="tx1"/>
            </a:solidFill>
          </a:ln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673" y="1201938"/>
            <a:ext cx="8048598" cy="5217769"/>
          </a:xfrm>
          <a:prstGeom prst="rect">
            <a:avLst/>
          </a:prstGeom>
          <a:ln w="34925">
            <a:solidFill>
              <a:schemeClr val="tx1"/>
            </a:solidFill>
          </a:ln>
        </p:spPr>
      </p:pic>
      <p:sp>
        <p:nvSpPr>
          <p:cNvPr id="3" name="ZoneTexte 2"/>
          <p:cNvSpPr txBox="1"/>
          <p:nvPr/>
        </p:nvSpPr>
        <p:spPr>
          <a:xfrm>
            <a:off x="145140" y="109331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Anatomy of the header: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Connecteur droit avec flèche 8"/>
          <p:cNvCxnSpPr/>
          <p:nvPr/>
        </p:nvCxnSpPr>
        <p:spPr>
          <a:xfrm flipV="1">
            <a:off x="2005764" y="2422358"/>
            <a:ext cx="2261436" cy="132429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3136482" y="3957544"/>
            <a:ext cx="8269455" cy="112181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>
            <a:off x="3136481" y="4226708"/>
            <a:ext cx="1130719" cy="26985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91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1662" y="16042"/>
            <a:ext cx="17808514" cy="6858000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3676696" y="3686627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387895" y="2798711"/>
            <a:ext cx="481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/>
              <a:t>Going</a:t>
            </a:r>
            <a:r>
              <a:rPr lang="fr-FR" sz="3600" dirty="0" smtClean="0"/>
              <a:t> </a:t>
            </a:r>
            <a:r>
              <a:rPr lang="fr-FR" sz="3600" dirty="0" err="1" smtClean="0"/>
              <a:t>further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37949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707" y="3008982"/>
            <a:ext cx="9419443" cy="360036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45140" y="109331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Insert a table: the DT library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40" y="1208581"/>
            <a:ext cx="11838313" cy="1247063"/>
          </a:xfrm>
          <a:prstGeom prst="rect">
            <a:avLst/>
          </a:prstGeom>
        </p:spPr>
      </p:pic>
      <p:cxnSp>
        <p:nvCxnSpPr>
          <p:cNvPr id="24" name="Connecteur droit avec flèche 23"/>
          <p:cNvCxnSpPr/>
          <p:nvPr/>
        </p:nvCxnSpPr>
        <p:spPr>
          <a:xfrm>
            <a:off x="5494421" y="2146930"/>
            <a:ext cx="1147011" cy="205610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114633" y="2467095"/>
            <a:ext cx="1171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Data frame</a:t>
            </a:r>
          </a:p>
        </p:txBody>
      </p:sp>
      <p:cxnSp>
        <p:nvCxnSpPr>
          <p:cNvPr id="17" name="Connecteur droit avec flèche 16"/>
          <p:cNvCxnSpPr/>
          <p:nvPr/>
        </p:nvCxnSpPr>
        <p:spPr>
          <a:xfrm flipV="1">
            <a:off x="1171074" y="2146930"/>
            <a:ext cx="516020" cy="30871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11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40" y="1208504"/>
            <a:ext cx="7100762" cy="487145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084" y="2085472"/>
            <a:ext cx="4524520" cy="2775286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45140" y="109331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Use Interactive </a:t>
            </a:r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charts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462638" y="2270048"/>
            <a:ext cx="3989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>
                <a:solidFill>
                  <a:srgbClr val="FF0000"/>
                </a:solidFill>
              </a:rPr>
              <a:t>Plotly</a:t>
            </a:r>
            <a:r>
              <a:rPr lang="fr-FR" sz="2000" b="1" dirty="0" smtClean="0">
                <a:solidFill>
                  <a:srgbClr val="FF0000"/>
                </a:solidFill>
              </a:rPr>
              <a:t> </a:t>
            </a:r>
            <a:r>
              <a:rPr lang="fr-FR" sz="2000" b="1" dirty="0" err="1" smtClean="0">
                <a:solidFill>
                  <a:srgbClr val="FF0000"/>
                </a:solidFill>
              </a:rPr>
              <a:t>library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cxnSp>
        <p:nvCxnSpPr>
          <p:cNvPr id="13" name="Connecteur droit avec flèche 12"/>
          <p:cNvCxnSpPr/>
          <p:nvPr/>
        </p:nvCxnSpPr>
        <p:spPr>
          <a:xfrm flipH="1">
            <a:off x="2630905" y="2510908"/>
            <a:ext cx="6096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H="1">
            <a:off x="2853038" y="4331687"/>
            <a:ext cx="6096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3695521" y="4019184"/>
            <a:ext cx="3989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Basic ggplot2 </a:t>
            </a:r>
            <a:r>
              <a:rPr lang="fr-FR" sz="2000" b="1" dirty="0" err="1" smtClean="0">
                <a:solidFill>
                  <a:srgbClr val="FF0000"/>
                </a:solidFill>
              </a:rPr>
              <a:t>graphic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853038" y="5125243"/>
            <a:ext cx="3989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>
                <a:solidFill>
                  <a:srgbClr val="FF0000"/>
                </a:solidFill>
              </a:rPr>
              <a:t>Ggplotly</a:t>
            </a:r>
            <a:r>
              <a:rPr lang="fr-FR" sz="2000" b="1" dirty="0" smtClean="0">
                <a:solidFill>
                  <a:srgbClr val="FF0000"/>
                </a:solidFill>
              </a:rPr>
              <a:t> </a:t>
            </a:r>
            <a:r>
              <a:rPr lang="fr-FR" sz="2000" b="1" dirty="0" err="1" smtClean="0">
                <a:solidFill>
                  <a:srgbClr val="FF0000"/>
                </a:solidFill>
              </a:rPr>
              <a:t>turn</a:t>
            </a:r>
            <a:r>
              <a:rPr lang="fr-FR" sz="2000" b="1" dirty="0" smtClean="0">
                <a:solidFill>
                  <a:srgbClr val="FF0000"/>
                </a:solidFill>
              </a:rPr>
              <a:t> the plot interactive</a:t>
            </a:r>
          </a:p>
        </p:txBody>
      </p:sp>
      <p:cxnSp>
        <p:nvCxnSpPr>
          <p:cNvPr id="20" name="Connecteur droit avec flèche 19"/>
          <p:cNvCxnSpPr/>
          <p:nvPr/>
        </p:nvCxnSpPr>
        <p:spPr>
          <a:xfrm flipH="1">
            <a:off x="2021305" y="5341340"/>
            <a:ext cx="6096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8165432" y="1507749"/>
            <a:ext cx="4017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>
                <a:solidFill>
                  <a:srgbClr val="FF0000"/>
                </a:solidFill>
              </a:rPr>
              <a:t>Result</a:t>
            </a:r>
            <a:r>
              <a:rPr lang="fr-FR" sz="2000" b="1" dirty="0" smtClean="0">
                <a:solidFill>
                  <a:srgbClr val="FF0000"/>
                </a:solidFill>
              </a:rPr>
              <a:t>: zoom / </a:t>
            </a:r>
            <a:r>
              <a:rPr lang="fr-FR" sz="2000" b="1" dirty="0" err="1" smtClean="0">
                <a:solidFill>
                  <a:srgbClr val="FF0000"/>
                </a:solidFill>
              </a:rPr>
              <a:t>hover</a:t>
            </a:r>
            <a:r>
              <a:rPr lang="fr-FR" sz="2000" b="1" dirty="0" smtClean="0">
                <a:solidFill>
                  <a:srgbClr val="FF0000"/>
                </a:solidFill>
              </a:rPr>
              <a:t> / export .. And more</a:t>
            </a:r>
          </a:p>
        </p:txBody>
      </p:sp>
      <p:sp>
        <p:nvSpPr>
          <p:cNvPr id="4" name="Rectangle 3"/>
          <p:cNvSpPr/>
          <p:nvPr/>
        </p:nvSpPr>
        <p:spPr>
          <a:xfrm>
            <a:off x="9125731" y="6379420"/>
            <a:ext cx="2939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hlinkClick r:id="rId4"/>
              </a:rPr>
              <a:t>http://www.htmlwidgets.org</a:t>
            </a:r>
            <a:r>
              <a:rPr lang="fr-FR" dirty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6826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421675" y="699740"/>
            <a:ext cx="495243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What</a:t>
            </a:r>
            <a:endParaRPr lang="en-CA" sz="4400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CA" sz="3200" dirty="0" smtClean="0"/>
          </a:p>
          <a:p>
            <a:pPr algn="ctr"/>
            <a:r>
              <a:rPr lang="en-CA" sz="3200" dirty="0" smtClean="0"/>
              <a:t>“ An </a:t>
            </a:r>
            <a:r>
              <a:rPr lang="en-CA" sz="3200" dirty="0"/>
              <a:t>R Markdown (.</a:t>
            </a:r>
            <a:r>
              <a:rPr lang="en-CA" sz="3200" dirty="0" err="1"/>
              <a:t>Rmd</a:t>
            </a:r>
            <a:r>
              <a:rPr lang="en-CA" sz="3200" dirty="0"/>
              <a:t>) file is a record of your research. It contains the </a:t>
            </a:r>
            <a:r>
              <a:rPr lang="en-CA" sz="3200" b="1" dirty="0">
                <a:solidFill>
                  <a:schemeClr val="accent2">
                    <a:lumMod val="75000"/>
                  </a:schemeClr>
                </a:solidFill>
              </a:rPr>
              <a:t>code</a:t>
            </a:r>
            <a:r>
              <a:rPr lang="en-CA" sz="3200" dirty="0"/>
              <a:t> that a scientist needs to reproduce your work along with the </a:t>
            </a:r>
            <a:r>
              <a:rPr lang="en-CA" sz="3200" b="1" dirty="0">
                <a:solidFill>
                  <a:schemeClr val="accent2">
                    <a:lumMod val="75000"/>
                  </a:schemeClr>
                </a:solidFill>
              </a:rPr>
              <a:t>narration</a:t>
            </a:r>
            <a:r>
              <a:rPr lang="en-CA" sz="3200" dirty="0"/>
              <a:t> that a reader needs to understand your work. </a:t>
            </a:r>
            <a:r>
              <a:rPr lang="en-CA" sz="3200" dirty="0" smtClean="0"/>
              <a:t>“</a:t>
            </a:r>
            <a:endParaRPr lang="en-CA" sz="3200" dirty="0"/>
          </a:p>
          <a:p>
            <a:endParaRPr lang="en-CA" sz="3200" dirty="0" smtClean="0"/>
          </a:p>
        </p:txBody>
      </p:sp>
      <p:sp>
        <p:nvSpPr>
          <p:cNvPr id="3" name="ZoneTexte 2"/>
          <p:cNvSpPr txBox="1"/>
          <p:nvPr/>
        </p:nvSpPr>
        <p:spPr>
          <a:xfrm>
            <a:off x="6573823" y="699740"/>
            <a:ext cx="495243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Why</a:t>
            </a:r>
            <a:endParaRPr lang="en-CA" sz="4400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CA" sz="3200" dirty="0" smtClean="0"/>
          </a:p>
          <a:p>
            <a:pPr marL="914400" lvl="1" indent="-457200">
              <a:buFont typeface="Arial" charset="0"/>
              <a:buChar char="•"/>
            </a:pPr>
            <a:r>
              <a:rPr lang="en-CA" sz="3200" dirty="0" smtClean="0"/>
              <a:t>Efficiency</a:t>
            </a:r>
            <a:endParaRPr lang="en-CA" sz="3200" dirty="0" smtClean="0"/>
          </a:p>
          <a:p>
            <a:pPr marL="914400" lvl="1" indent="-457200">
              <a:buFont typeface="Arial" charset="0"/>
              <a:buChar char="•"/>
            </a:pPr>
            <a:r>
              <a:rPr lang="en-CA" sz="3200" dirty="0" smtClean="0"/>
              <a:t>Reproducibility</a:t>
            </a:r>
            <a:endParaRPr lang="en-CA" sz="3200" dirty="0" smtClean="0"/>
          </a:p>
          <a:p>
            <a:pPr marL="914400" lvl="1" indent="-457200">
              <a:buFont typeface="Arial" charset="0"/>
              <a:buChar char="•"/>
            </a:pPr>
            <a:r>
              <a:rPr lang="en-CA" sz="3200" dirty="0" smtClean="0"/>
              <a:t>Interactivity</a:t>
            </a:r>
            <a:endParaRPr lang="en-CA" sz="3200" dirty="0" smtClean="0"/>
          </a:p>
          <a:p>
            <a:pPr marL="914400" lvl="1" indent="-457200">
              <a:buFont typeface="Arial" charset="0"/>
              <a:buChar char="•"/>
            </a:pPr>
            <a:r>
              <a:rPr lang="en-CA" sz="3200" dirty="0" smtClean="0"/>
              <a:t>Automation</a:t>
            </a:r>
            <a:endParaRPr lang="en-CA" sz="3200" dirty="0"/>
          </a:p>
          <a:p>
            <a:pPr marL="914400" lvl="1" indent="-457200">
              <a:buFont typeface="Arial" charset="0"/>
              <a:buChar char="•"/>
            </a:pPr>
            <a:r>
              <a:rPr lang="en-CA" sz="3200" dirty="0" smtClean="0"/>
              <a:t>Notebook</a:t>
            </a:r>
            <a:endParaRPr lang="en-CA" sz="3200" dirty="0"/>
          </a:p>
          <a:p>
            <a:pPr marL="914400" lvl="1" indent="-457200">
              <a:buFont typeface="Arial" charset="0"/>
              <a:buChar char="•"/>
            </a:pPr>
            <a:endParaRPr lang="en-CA" sz="3200" dirty="0"/>
          </a:p>
          <a:p>
            <a:pPr lvl="1"/>
            <a:r>
              <a:rPr lang="en-CA" sz="3200" i="1" dirty="0" smtClean="0"/>
              <a:t>And much more..</a:t>
            </a:r>
            <a:endParaRPr lang="en-CA" sz="3200" i="1" dirty="0"/>
          </a:p>
        </p:txBody>
      </p:sp>
    </p:spTree>
    <p:extLst>
      <p:ext uri="{BB962C8B-B14F-4D97-AF65-F5344CB8AC3E}">
        <p14:creationId xmlns:p14="http://schemas.microsoft.com/office/powerpoint/2010/main" val="18411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6804" y="-2963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Use a template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122946" y="866275"/>
            <a:ext cx="829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sz="2800" dirty="0" smtClean="0"/>
              <a:t>The PCTG </a:t>
            </a:r>
            <a:r>
              <a:rPr lang="fr-FR" sz="2800" dirty="0" err="1" smtClean="0"/>
              <a:t>template</a:t>
            </a:r>
            <a:r>
              <a:rPr lang="fr-FR" sz="2800" dirty="0" smtClean="0"/>
              <a:t>: </a:t>
            </a:r>
            <a:r>
              <a:rPr lang="fr-FR" sz="2800" dirty="0" smtClean="0">
                <a:hlinkClick r:id="rId2"/>
              </a:rPr>
              <a:t>www.github.com/holtzy/epuRate</a:t>
            </a:r>
            <a:r>
              <a:rPr lang="fr-FR" sz="2800" dirty="0" smtClean="0"/>
              <a:t>  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030" y="1837157"/>
            <a:ext cx="5006734" cy="151564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072" y="5227100"/>
            <a:ext cx="292100" cy="2413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1747" y="3739147"/>
            <a:ext cx="6807200" cy="28448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968" y="2620258"/>
            <a:ext cx="2921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6804" y="-2963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Pimp my .</a:t>
            </a:r>
            <a:r>
              <a:rPr lang="en-CA" sz="4400" dirty="0" err="1" smtClean="0">
                <a:solidFill>
                  <a:schemeClr val="accent2">
                    <a:lumMod val="75000"/>
                  </a:schemeClr>
                </a:solidFill>
              </a:rPr>
              <a:t>Rmd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614863" y="1507958"/>
            <a:ext cx="52618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sz="2800" dirty="0">
                <a:hlinkClick r:id="rId2"/>
              </a:rPr>
              <a:t>holtzy.github.io/Pimp-my-rmd</a:t>
            </a:r>
            <a:r>
              <a:rPr lang="fr-FR" sz="2800" dirty="0" smtClean="0">
                <a:hlinkClick r:id="rId2"/>
              </a:rPr>
              <a:t>/</a:t>
            </a:r>
            <a:endParaRPr lang="fr-FR" sz="2800" dirty="0" smtClean="0"/>
          </a:p>
          <a:p>
            <a:pPr marL="285750" indent="-285750">
              <a:buFont typeface="Arial" charset="0"/>
              <a:buChar char="•"/>
            </a:pPr>
            <a:endParaRPr lang="fr-FR" sz="2800" dirty="0"/>
          </a:p>
          <a:p>
            <a:pPr marL="285750" indent="-285750">
              <a:buFont typeface="Arial" charset="0"/>
              <a:buChar char="•"/>
            </a:pPr>
            <a:r>
              <a:rPr lang="fr-FR" sz="2800" dirty="0" err="1" smtClean="0"/>
              <a:t>Everything</a:t>
            </a:r>
            <a:r>
              <a:rPr lang="fr-FR" sz="2800" dirty="0" smtClean="0"/>
              <a:t> </a:t>
            </a:r>
            <a:r>
              <a:rPr lang="fr-FR" sz="2800" dirty="0" err="1" smtClean="0"/>
              <a:t>is</a:t>
            </a:r>
            <a:r>
              <a:rPr lang="fr-FR" sz="2800" dirty="0" smtClean="0"/>
              <a:t> possible</a:t>
            </a:r>
          </a:p>
          <a:p>
            <a:pPr marL="285750" indent="-285750">
              <a:buFont typeface="Arial" charset="0"/>
              <a:buChar char="•"/>
            </a:pPr>
            <a:endParaRPr lang="fr-FR" sz="2800" dirty="0"/>
          </a:p>
          <a:p>
            <a:pPr marL="285750" indent="-285750">
              <a:buFont typeface="Arial" charset="0"/>
              <a:buChar char="•"/>
            </a:pPr>
            <a:r>
              <a:rPr lang="fr-FR" sz="2800" dirty="0" smtClean="0"/>
              <a:t>Use CSS and HTML code</a:t>
            </a:r>
          </a:p>
          <a:p>
            <a:pPr marL="285750" indent="-285750">
              <a:buFont typeface="Arial" charset="0"/>
              <a:buChar char="•"/>
            </a:pPr>
            <a:endParaRPr lang="fr-FR" sz="2800" dirty="0"/>
          </a:p>
          <a:p>
            <a:pPr marL="285750" indent="-285750">
              <a:buFont typeface="Arial" charset="0"/>
              <a:buChar char="•"/>
            </a:pPr>
            <a:r>
              <a:rPr lang="fr-FR" sz="2800" dirty="0" err="1" smtClean="0"/>
              <a:t>Add</a:t>
            </a:r>
            <a:r>
              <a:rPr lang="fr-FR" sz="2800" dirty="0" smtClean="0"/>
              <a:t> header and </a:t>
            </a:r>
            <a:r>
              <a:rPr lang="fr-FR" sz="2800" dirty="0" err="1" smtClean="0"/>
              <a:t>footer</a:t>
            </a:r>
            <a:endParaRPr lang="fr-FR" sz="2800" dirty="0" smtClean="0"/>
          </a:p>
          <a:p>
            <a:pPr marL="285750" indent="-285750">
              <a:buFont typeface="Arial" charset="0"/>
              <a:buChar char="•"/>
            </a:pPr>
            <a:endParaRPr lang="fr-FR" sz="2800" dirty="0"/>
          </a:p>
          <a:p>
            <a:pPr marL="285750" indent="-285750">
              <a:buFont typeface="Arial" charset="0"/>
              <a:buChar char="•"/>
            </a:pPr>
            <a:r>
              <a:rPr lang="fr-FR" sz="2800" dirty="0" smtClean="0"/>
              <a:t>More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71249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1662" y="16042"/>
            <a:ext cx="17808514" cy="6858000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3676696" y="3686627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997495" y="2798711"/>
            <a:ext cx="481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Sharing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48119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6804" y="-2963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Output format?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968" y="590015"/>
            <a:ext cx="7126706" cy="6111342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862221" y="1917121"/>
            <a:ext cx="1779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Word .doc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8200860" y="1717066"/>
            <a:ext cx="814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.</a:t>
            </a:r>
            <a:r>
              <a:rPr lang="fr-FR" sz="2000" b="1" dirty="0" err="1" smtClean="0">
                <a:solidFill>
                  <a:srgbClr val="FF0000"/>
                </a:solidFill>
              </a:rPr>
              <a:t>pdf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5273176" y="93471"/>
            <a:ext cx="814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Book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8993272" y="3333807"/>
            <a:ext cx="1161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Template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299411" y="3333807"/>
            <a:ext cx="1452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smtClean="0">
                <a:solidFill>
                  <a:srgbClr val="FF0000"/>
                </a:solidFill>
              </a:rPr>
              <a:t>Dashboard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2150979" y="4817527"/>
            <a:ext cx="1452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Slides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5507288" y="6397681"/>
            <a:ext cx="1161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smtClean="0">
                <a:solidFill>
                  <a:srgbClr val="FF0000"/>
                </a:solidFill>
              </a:rPr>
              <a:t>Blog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7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145140" y="109331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Share your analysis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329882" y="1951789"/>
            <a:ext cx="697831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CA" sz="2800" dirty="0" smtClean="0"/>
              <a:t>Mail with colleagues, supervisor</a:t>
            </a:r>
          </a:p>
          <a:p>
            <a:endParaRPr lang="en-CA" sz="2800" dirty="0" smtClean="0"/>
          </a:p>
          <a:p>
            <a:pPr marL="285750" indent="-285750">
              <a:buFont typeface="Arial" charset="0"/>
              <a:buChar char="•"/>
            </a:pPr>
            <a:r>
              <a:rPr lang="en-CA" sz="2800" dirty="0" smtClean="0"/>
              <a:t>Publication as a supplementary material</a:t>
            </a:r>
          </a:p>
          <a:p>
            <a:pPr marL="285750" indent="-285750">
              <a:buFont typeface="Arial" charset="0"/>
              <a:buChar char="•"/>
            </a:pPr>
            <a:endParaRPr lang="en-CA" sz="2800" dirty="0" smtClean="0"/>
          </a:p>
          <a:p>
            <a:pPr marL="285750" indent="-285750">
              <a:buFont typeface="Arial" charset="0"/>
              <a:buChar char="•"/>
            </a:pPr>
            <a:r>
              <a:rPr lang="en-CA" sz="2800" dirty="0" err="1" smtClean="0"/>
              <a:t>Github</a:t>
            </a:r>
            <a:r>
              <a:rPr lang="en-CA" sz="2800" dirty="0" smtClean="0"/>
              <a:t>: </a:t>
            </a:r>
            <a:r>
              <a:rPr lang="en-CA" sz="2800" dirty="0" smtClean="0">
                <a:hlinkClick r:id="rId2"/>
              </a:rPr>
              <a:t>www.github.com</a:t>
            </a:r>
            <a:r>
              <a:rPr lang="en-CA" sz="2800" dirty="0" smtClean="0"/>
              <a:t> </a:t>
            </a:r>
          </a:p>
          <a:p>
            <a:endParaRPr lang="en-CA" sz="2800" dirty="0" smtClean="0"/>
          </a:p>
          <a:p>
            <a:pPr marL="285750" indent="-285750">
              <a:buFont typeface="Arial" charset="0"/>
              <a:buChar char="•"/>
            </a:pPr>
            <a:r>
              <a:rPr lang="en-CA" sz="2800" dirty="0" smtClean="0"/>
              <a:t>Website</a:t>
            </a:r>
            <a:endParaRPr lang="en-CA" sz="28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935" y="3506060"/>
            <a:ext cx="962526" cy="88682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104" y="3492710"/>
            <a:ext cx="962526" cy="88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07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1662" y="16042"/>
            <a:ext cx="17808514" cy="6858000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3676696" y="3686627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808810" y="2798711"/>
            <a:ext cx="481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smtClean="0"/>
              <a:t>Example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08506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304797" y="312531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An example: my </a:t>
            </a:r>
            <a:r>
              <a:rPr lang="en-CA" sz="4400" dirty="0" err="1" smtClean="0">
                <a:solidFill>
                  <a:schemeClr val="accent2">
                    <a:lumMod val="75000"/>
                  </a:schemeClr>
                </a:solidFill>
              </a:rPr>
              <a:t>bioinfo</a:t>
            </a:r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 pipeline: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805882" y="1995332"/>
            <a:ext cx="697831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fr-FR" sz="2800" dirty="0" smtClean="0"/>
              <a:t>Interaction </a:t>
            </a:r>
            <a:r>
              <a:rPr lang="fr-FR" sz="2800" dirty="0" err="1" smtClean="0"/>
              <a:t>with</a:t>
            </a:r>
            <a:r>
              <a:rPr lang="fr-FR" sz="2800" dirty="0" smtClean="0"/>
              <a:t> clusters</a:t>
            </a:r>
          </a:p>
          <a:p>
            <a:endParaRPr lang="fr-FR" sz="2800" dirty="0" smtClean="0"/>
          </a:p>
          <a:p>
            <a:pPr marL="285750" indent="-285750">
              <a:buFont typeface="Arial" charset="0"/>
              <a:buChar char="•"/>
            </a:pPr>
            <a:r>
              <a:rPr lang="fr-FR" sz="2800" dirty="0" smtClean="0"/>
              <a:t>One unique </a:t>
            </a:r>
            <a:r>
              <a:rPr lang="fr-FR" sz="2800" dirty="0" err="1" smtClean="0"/>
              <a:t>folder</a:t>
            </a:r>
            <a:endParaRPr lang="fr-FR" sz="2800" dirty="0" smtClean="0"/>
          </a:p>
          <a:p>
            <a:pPr marL="285750" indent="-285750">
              <a:buFont typeface="Arial" charset="0"/>
              <a:buChar char="•"/>
            </a:pPr>
            <a:endParaRPr lang="fr-FR" sz="2800" dirty="0"/>
          </a:p>
          <a:p>
            <a:pPr marL="285750" indent="-285750">
              <a:buFont typeface="Arial" charset="0"/>
              <a:buChar char="•"/>
            </a:pPr>
            <a:r>
              <a:rPr lang="fr-FR" sz="2800" dirty="0" err="1" smtClean="0"/>
              <a:t>Several</a:t>
            </a:r>
            <a:r>
              <a:rPr lang="fr-FR" sz="2800" dirty="0" smtClean="0"/>
              <a:t> .</a:t>
            </a:r>
            <a:r>
              <a:rPr lang="fr-FR" sz="2800" dirty="0" err="1" smtClean="0"/>
              <a:t>rmd</a:t>
            </a:r>
            <a:r>
              <a:rPr lang="fr-FR" sz="2800" dirty="0" smtClean="0"/>
              <a:t> </a:t>
            </a:r>
            <a:r>
              <a:rPr lang="fr-FR" sz="2800" dirty="0" err="1" smtClean="0"/>
              <a:t>wrapped</a:t>
            </a:r>
            <a:r>
              <a:rPr lang="fr-FR" sz="2800" dirty="0" smtClean="0"/>
              <a:t> in a </a:t>
            </a:r>
            <a:r>
              <a:rPr lang="fr-FR" sz="2800" dirty="0" err="1" smtClean="0"/>
              <a:t>website</a:t>
            </a:r>
            <a:endParaRPr lang="fr-FR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fr-FR" sz="2800" dirty="0"/>
          </a:p>
          <a:p>
            <a:pPr marL="285750" indent="-285750">
              <a:buFont typeface="Arial" charset="0"/>
              <a:buChar char="•"/>
            </a:pPr>
            <a:r>
              <a:rPr lang="fr-FR" sz="2800" dirty="0" err="1" smtClean="0"/>
              <a:t>Shared</a:t>
            </a:r>
            <a:r>
              <a:rPr lang="fr-FR" sz="2800" dirty="0" smtClean="0"/>
              <a:t> online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00102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1662" y="16042"/>
            <a:ext cx="17808514" cy="6858000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3837117" y="1809700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969231" y="921784"/>
            <a:ext cx="481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/>
              <a:t>Thanks</a:t>
            </a:r>
            <a:endParaRPr lang="fr-FR" sz="3600" dirty="0"/>
          </a:p>
        </p:txBody>
      </p:sp>
      <p:sp>
        <p:nvSpPr>
          <p:cNvPr id="5" name="Rectangle 4">
            <a:hlinkClick r:id="rId4"/>
          </p:cNvPr>
          <p:cNvSpPr/>
          <p:nvPr/>
        </p:nvSpPr>
        <p:spPr>
          <a:xfrm>
            <a:off x="3437529" y="3137655"/>
            <a:ext cx="1426994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AU" dirty="0" err="1" smtClean="0">
                <a:solidFill>
                  <a:schemeClr val="accent1">
                    <a:lumMod val="75000"/>
                  </a:schemeClr>
                </a:solidFill>
              </a:rPr>
              <a:t>bit.ly</a:t>
            </a:r>
            <a:r>
              <a:rPr lang="en-AU" dirty="0" smtClean="0">
                <a:solidFill>
                  <a:schemeClr val="accent1">
                    <a:lumMod val="75000"/>
                  </a:schemeClr>
                </a:solidFill>
              </a:rPr>
              <a:t>/2SxJFlV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20910" y="3060711"/>
            <a:ext cx="11176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smtClean="0"/>
              <a:t>Slides:</a:t>
            </a:r>
            <a:endParaRPr lang="fr-FR" sz="2800" dirty="0"/>
          </a:p>
        </p:txBody>
      </p:sp>
      <p:sp>
        <p:nvSpPr>
          <p:cNvPr id="7" name="Rectangle 6">
            <a:hlinkClick r:id="rId5"/>
          </p:cNvPr>
          <p:cNvSpPr/>
          <p:nvPr/>
        </p:nvSpPr>
        <p:spPr>
          <a:xfrm>
            <a:off x="3437529" y="3949007"/>
            <a:ext cx="1543051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bit.ly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/2AZySd9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06906" y="3871809"/>
            <a:ext cx="21133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err="1" smtClean="0"/>
              <a:t>Cheat</a:t>
            </a:r>
            <a:r>
              <a:rPr lang="fr-FR" sz="2800" dirty="0" smtClean="0"/>
              <a:t> </a:t>
            </a:r>
            <a:r>
              <a:rPr lang="fr-FR" sz="2800" dirty="0" err="1" smtClean="0"/>
              <a:t>Sheet</a:t>
            </a:r>
            <a:r>
              <a:rPr lang="fr-FR" sz="2800" dirty="0" smtClean="0"/>
              <a:t>:</a:t>
            </a:r>
            <a:endParaRPr lang="fr-FR" sz="2800" dirty="0"/>
          </a:p>
        </p:txBody>
      </p:sp>
      <p:sp>
        <p:nvSpPr>
          <p:cNvPr id="12" name="Rectangle 11">
            <a:hlinkClick r:id="rId6"/>
          </p:cNvPr>
          <p:cNvSpPr/>
          <p:nvPr/>
        </p:nvSpPr>
        <p:spPr>
          <a:xfrm>
            <a:off x="3437529" y="4760359"/>
            <a:ext cx="1625510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bit.ly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/2QDX7Hz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06887" y="4692408"/>
            <a:ext cx="22316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 err="1" smtClean="0"/>
              <a:t>Pimp</a:t>
            </a:r>
            <a:r>
              <a:rPr lang="fr-FR" sz="2800" dirty="0" smtClean="0"/>
              <a:t> </a:t>
            </a:r>
            <a:r>
              <a:rPr lang="fr-FR" sz="2800" dirty="0" err="1" smtClean="0"/>
              <a:t>my</a:t>
            </a:r>
            <a:r>
              <a:rPr lang="fr-FR" sz="2800" dirty="0" smtClean="0"/>
              <a:t> </a:t>
            </a:r>
            <a:r>
              <a:rPr lang="fr-FR" sz="2800" dirty="0" err="1" smtClean="0"/>
              <a:t>rmd</a:t>
            </a:r>
            <a:r>
              <a:rPr lang="fr-FR" sz="2800" dirty="0" smtClean="0"/>
              <a:t>:</a:t>
            </a:r>
            <a:endParaRPr lang="fr-FR" sz="2800" dirty="0"/>
          </a:p>
        </p:txBody>
      </p:sp>
      <p:sp>
        <p:nvSpPr>
          <p:cNvPr id="14" name="TextBox 6"/>
          <p:cNvSpPr txBox="1"/>
          <p:nvPr/>
        </p:nvSpPr>
        <p:spPr>
          <a:xfrm>
            <a:off x="7703068" y="2759996"/>
            <a:ext cx="3485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hlinkClick r:id="rId7"/>
              </a:rPr>
              <a:t>Yan.holtz.data@gmail.com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err="1" smtClean="0"/>
              <a:t>www.yan-holtz.com</a:t>
            </a:r>
            <a:endParaRPr lang="en-US" sz="2400" dirty="0"/>
          </a:p>
        </p:txBody>
      </p:sp>
      <p:pic>
        <p:nvPicPr>
          <p:cNvPr id="15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66161" y="4242277"/>
            <a:ext cx="406182" cy="363025"/>
          </a:xfrm>
          <a:prstGeom prst="rect">
            <a:avLst/>
          </a:prstGeom>
        </p:spPr>
      </p:pic>
      <p:pic>
        <p:nvPicPr>
          <p:cNvPr id="16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66161" y="2839447"/>
            <a:ext cx="379473" cy="294937"/>
          </a:xfrm>
          <a:prstGeom prst="rect">
            <a:avLst/>
          </a:prstGeom>
        </p:spPr>
      </p:pic>
      <p:sp>
        <p:nvSpPr>
          <p:cNvPr id="17" name="TextBox 11"/>
          <p:cNvSpPr txBox="1"/>
          <p:nvPr/>
        </p:nvSpPr>
        <p:spPr>
          <a:xfrm>
            <a:off x="7511253" y="4198897"/>
            <a:ext cx="3485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@</a:t>
            </a:r>
            <a:r>
              <a:rPr lang="en-US" sz="2400" dirty="0" err="1" smtClean="0"/>
              <a:t>R_Graph_Gallery</a:t>
            </a:r>
            <a:r>
              <a:rPr lang="en-US" sz="2400" dirty="0" smtClean="0"/>
              <a:t> </a:t>
            </a:r>
          </a:p>
          <a:p>
            <a:endParaRPr lang="en-US" sz="2400" dirty="0"/>
          </a:p>
          <a:p>
            <a:r>
              <a:rPr lang="en-US" sz="2400" dirty="0" smtClean="0">
                <a:hlinkClick r:id="rId7"/>
              </a:rPr>
              <a:t>github.com/holtzy</a:t>
            </a:r>
            <a:endParaRPr lang="en-US" sz="2400" dirty="0">
              <a:hlinkClick r:id="rId7"/>
            </a:endParaRPr>
          </a:p>
        </p:txBody>
      </p:sp>
      <p:pic>
        <p:nvPicPr>
          <p:cNvPr id="18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566" y="3477725"/>
            <a:ext cx="390782" cy="398756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972" y="4916626"/>
            <a:ext cx="466558" cy="46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92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1662" y="16042"/>
            <a:ext cx="17808514" cy="6858000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3676696" y="3686627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850867" y="2831940"/>
            <a:ext cx="481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Most </a:t>
            </a:r>
            <a:r>
              <a:rPr lang="fr-FR" sz="3600" smtClean="0"/>
              <a:t>Basic Document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61136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171" y="3130559"/>
            <a:ext cx="5863771" cy="335007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45140" y="109331"/>
            <a:ext cx="950685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1 - Open </a:t>
            </a:r>
            <a:r>
              <a:rPr lang="en-CA" sz="4400" dirty="0">
                <a:solidFill>
                  <a:schemeClr val="accent2">
                    <a:lumMod val="75000"/>
                  </a:schemeClr>
                </a:solidFill>
              </a:rPr>
              <a:t>R studio:</a:t>
            </a:r>
          </a:p>
          <a:p>
            <a:endParaRPr lang="en-CA" sz="3200" dirty="0" smtClean="0"/>
          </a:p>
          <a:p>
            <a:pPr marL="914400" lvl="1" indent="-457200">
              <a:buFont typeface="Arial" charset="0"/>
              <a:buChar char="•"/>
            </a:pPr>
            <a:r>
              <a:rPr lang="en-CA" sz="3200" dirty="0" smtClean="0"/>
              <a:t>User Friendly environment</a:t>
            </a:r>
          </a:p>
          <a:p>
            <a:pPr marL="914400" lvl="1" indent="-457200">
              <a:buFont typeface="Arial" charset="0"/>
              <a:buChar char="•"/>
            </a:pPr>
            <a:r>
              <a:rPr lang="en-CA" sz="3200" dirty="0" smtClean="0"/>
              <a:t>Auto completion</a:t>
            </a:r>
          </a:p>
          <a:p>
            <a:pPr marL="914400" lvl="1" indent="-457200">
              <a:buFont typeface="Arial" charset="0"/>
              <a:buChar char="•"/>
            </a:pPr>
            <a:r>
              <a:rPr lang="en-CA" sz="3200" dirty="0" smtClean="0"/>
              <a:t>Run a line of code with </a:t>
            </a:r>
            <a:r>
              <a:rPr lang="en-CA" sz="3200" dirty="0" err="1" smtClean="0"/>
              <a:t>Cmd</a:t>
            </a:r>
            <a:r>
              <a:rPr lang="en-CA" sz="3200" dirty="0" smtClean="0"/>
              <a:t> + Enter</a:t>
            </a:r>
          </a:p>
        </p:txBody>
      </p:sp>
    </p:spTree>
    <p:extLst>
      <p:ext uri="{BB962C8B-B14F-4D97-AF65-F5344CB8AC3E}">
        <p14:creationId xmlns:p14="http://schemas.microsoft.com/office/powerpoint/2010/main" val="207847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45140" y="109331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2 - Open </a:t>
            </a:r>
            <a:r>
              <a:rPr lang="en-CA" sz="4400" dirty="0">
                <a:solidFill>
                  <a:schemeClr val="accent2">
                    <a:lumMod val="75000"/>
                  </a:schemeClr>
                </a:solidFill>
              </a:rPr>
              <a:t>a .</a:t>
            </a:r>
            <a:r>
              <a:rPr lang="en-CA" sz="4400" dirty="0" err="1">
                <a:solidFill>
                  <a:schemeClr val="accent2">
                    <a:lumMod val="75000"/>
                  </a:schemeClr>
                </a:solidFill>
              </a:rPr>
              <a:t>Rmd</a:t>
            </a:r>
            <a:r>
              <a:rPr lang="en-CA" sz="4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file: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40" y="1052759"/>
            <a:ext cx="7520151" cy="3461657"/>
          </a:xfrm>
          <a:prstGeom prst="rect">
            <a:avLst/>
          </a:prstGeom>
          <a:ln w="34925">
            <a:solidFill>
              <a:schemeClr val="tx1"/>
            </a:solidFill>
          </a:ln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685" y="2776138"/>
            <a:ext cx="5277757" cy="4081861"/>
          </a:xfrm>
          <a:prstGeom prst="rect">
            <a:avLst/>
          </a:prstGeom>
          <a:ln w="349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870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262742"/>
            <a:ext cx="10160000" cy="4818039"/>
          </a:xfrm>
          <a:prstGeom prst="rect">
            <a:avLst/>
          </a:prstGeom>
          <a:ln w="34925">
            <a:solidFill>
              <a:schemeClr val="tx1"/>
            </a:solidFill>
          </a:ln>
        </p:spPr>
      </p:pic>
      <p:sp>
        <p:nvSpPr>
          <p:cNvPr id="3" name="ZoneTexte 2"/>
          <p:cNvSpPr txBox="1"/>
          <p:nvPr/>
        </p:nvSpPr>
        <p:spPr>
          <a:xfrm>
            <a:off x="145140" y="109331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Anatomy of a .</a:t>
            </a:r>
            <a:r>
              <a:rPr lang="en-CA" sz="4400" dirty="0" err="1" smtClean="0">
                <a:solidFill>
                  <a:schemeClr val="accent2">
                    <a:lumMod val="75000"/>
                  </a:schemeClr>
                </a:solidFill>
              </a:rPr>
              <a:t>Rmd</a:t>
            </a:r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 file: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672623" y="1546921"/>
            <a:ext cx="1364723" cy="795226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/>
          <p:cNvCxnSpPr/>
          <p:nvPr/>
        </p:nvCxnSpPr>
        <p:spPr>
          <a:xfrm flipH="1">
            <a:off x="3481137" y="2903621"/>
            <a:ext cx="9144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H="1">
            <a:off x="2766119" y="4339389"/>
            <a:ext cx="9144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H="1">
            <a:off x="7041340" y="4989094"/>
            <a:ext cx="9144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H="1">
            <a:off x="7401143" y="5895473"/>
            <a:ext cx="9144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4475749" y="2679032"/>
            <a:ext cx="1171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Header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3890212" y="4139334"/>
            <a:ext cx="1171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>
                <a:solidFill>
                  <a:srgbClr val="FF0000"/>
                </a:solidFill>
              </a:rPr>
              <a:t>Title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8123039" y="4708829"/>
            <a:ext cx="1171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>
                <a:solidFill>
                  <a:srgbClr val="FF0000"/>
                </a:solidFill>
              </a:rPr>
              <a:t>Text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8480924" y="5669606"/>
            <a:ext cx="1561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Code </a:t>
            </a:r>
            <a:r>
              <a:rPr lang="fr-FR" sz="2000" b="1" dirty="0" err="1" smtClean="0">
                <a:solidFill>
                  <a:srgbClr val="FF0000"/>
                </a:solidFill>
              </a:rPr>
              <a:t>chunk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262742"/>
            <a:ext cx="10160000" cy="4818039"/>
          </a:xfrm>
          <a:prstGeom prst="rect">
            <a:avLst/>
          </a:prstGeom>
          <a:ln w="34925">
            <a:solidFill>
              <a:schemeClr val="tx1"/>
            </a:solidFill>
          </a:ln>
        </p:spPr>
      </p:pic>
      <p:sp>
        <p:nvSpPr>
          <p:cNvPr id="3" name="ZoneTexte 2"/>
          <p:cNvSpPr txBox="1"/>
          <p:nvPr/>
        </p:nvSpPr>
        <p:spPr>
          <a:xfrm>
            <a:off x="145140" y="109331"/>
            <a:ext cx="9506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3 - Knit </a:t>
            </a:r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the .</a:t>
            </a:r>
            <a:r>
              <a:rPr lang="en-CA" sz="4400" dirty="0" err="1" smtClean="0">
                <a:solidFill>
                  <a:schemeClr val="accent2">
                    <a:lumMod val="75000"/>
                  </a:schemeClr>
                </a:solidFill>
              </a:rPr>
              <a:t>Rmd</a:t>
            </a:r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 file:</a:t>
            </a:r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2766119" y="1870818"/>
            <a:ext cx="955650" cy="647793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36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115" y="2406314"/>
            <a:ext cx="6765118" cy="4050632"/>
          </a:xfrm>
          <a:prstGeom prst="rect">
            <a:avLst/>
          </a:prstGeom>
          <a:ln w="34925">
            <a:solidFill>
              <a:schemeClr val="tx1"/>
            </a:solidFill>
          </a:ln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788" y="705184"/>
            <a:ext cx="4787900" cy="635000"/>
          </a:xfrm>
          <a:prstGeom prst="rect">
            <a:avLst/>
          </a:prstGeom>
          <a:ln w="34925">
            <a:solidFill>
              <a:schemeClr val="tx1"/>
            </a:solidFill>
          </a:ln>
        </p:spPr>
      </p:pic>
      <p:cxnSp>
        <p:nvCxnSpPr>
          <p:cNvPr id="4" name="Connecteur droit avec flèche 3"/>
          <p:cNvCxnSpPr/>
          <p:nvPr/>
        </p:nvCxnSpPr>
        <p:spPr>
          <a:xfrm flipH="1">
            <a:off x="10026314" y="929773"/>
            <a:ext cx="9144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11020926" y="689142"/>
            <a:ext cx="1171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.html</a:t>
            </a:r>
          </a:p>
        </p:txBody>
      </p:sp>
      <p:cxnSp>
        <p:nvCxnSpPr>
          <p:cNvPr id="6" name="Connecteur droit avec flèche 5"/>
          <p:cNvCxnSpPr/>
          <p:nvPr/>
        </p:nvCxnSpPr>
        <p:spPr>
          <a:xfrm flipH="1">
            <a:off x="10106526" y="1226944"/>
            <a:ext cx="9144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11101138" y="1002355"/>
            <a:ext cx="1171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.</a:t>
            </a:r>
            <a:r>
              <a:rPr lang="fr-FR" sz="2000" b="1" dirty="0" err="1" smtClean="0">
                <a:solidFill>
                  <a:srgbClr val="FF0000"/>
                </a:solidFill>
              </a:rPr>
              <a:t>rmd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54064" y="889197"/>
            <a:ext cx="372605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4 - .HTML </a:t>
            </a:r>
            <a:r>
              <a:rPr lang="en-CA" sz="4400" dirty="0" smtClean="0">
                <a:solidFill>
                  <a:schemeClr val="accent2">
                    <a:lumMod val="75000"/>
                  </a:schemeClr>
                </a:solidFill>
              </a:rPr>
              <a:t>output is ready </a:t>
            </a:r>
          </a:p>
          <a:p>
            <a:endParaRPr lang="en-CA" sz="4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>
              <a:buFont typeface="Arial" charset="0"/>
              <a:buChar char="•"/>
            </a:pPr>
            <a:r>
              <a:rPr lang="en-CA" sz="3200" dirty="0" smtClean="0"/>
              <a:t>Have a look to your current </a:t>
            </a:r>
            <a:r>
              <a:rPr lang="en-CA" sz="3200" dirty="0" smtClean="0"/>
              <a:t>directory</a:t>
            </a:r>
            <a:endParaRPr lang="en-CA" sz="3200" dirty="0" smtClean="0"/>
          </a:p>
          <a:p>
            <a:endParaRPr lang="en-CA" sz="3200" dirty="0" smtClean="0"/>
          </a:p>
          <a:p>
            <a:pPr marL="457200" indent="-457200">
              <a:buFont typeface="Arial" charset="0"/>
              <a:buChar char="•"/>
            </a:pPr>
            <a:r>
              <a:rPr lang="en-CA" sz="3200" dirty="0" smtClean="0"/>
              <a:t>Open the .html in a browser</a:t>
            </a:r>
            <a:endParaRPr lang="en-CA" sz="3200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CA" sz="44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9" name="Connecteur droit avec flèche 8"/>
          <p:cNvCxnSpPr/>
          <p:nvPr/>
        </p:nvCxnSpPr>
        <p:spPr>
          <a:xfrm flipH="1">
            <a:off x="7018421" y="2887302"/>
            <a:ext cx="9144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8023254" y="2664795"/>
            <a:ext cx="1171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header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7401776" y="3193909"/>
            <a:ext cx="1171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 smtClean="0">
                <a:solidFill>
                  <a:srgbClr val="FF0000"/>
                </a:solidFill>
              </a:rPr>
              <a:t>Title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cxnSp>
        <p:nvCxnSpPr>
          <p:cNvPr id="12" name="Connecteur droit avec flèche 11"/>
          <p:cNvCxnSpPr/>
          <p:nvPr/>
        </p:nvCxnSpPr>
        <p:spPr>
          <a:xfrm flipH="1">
            <a:off x="6391124" y="3433792"/>
            <a:ext cx="9144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0587974" y="3594019"/>
            <a:ext cx="1171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smtClean="0">
                <a:solidFill>
                  <a:srgbClr val="FF0000"/>
                </a:solidFill>
              </a:rPr>
              <a:t>Text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cxnSp>
        <p:nvCxnSpPr>
          <p:cNvPr id="14" name="Connecteur droit avec flèche 13"/>
          <p:cNvCxnSpPr/>
          <p:nvPr/>
        </p:nvCxnSpPr>
        <p:spPr>
          <a:xfrm flipH="1">
            <a:off x="9388488" y="3809839"/>
            <a:ext cx="9144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H="1">
            <a:off x="8931288" y="4431630"/>
            <a:ext cx="9144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9954031" y="4231575"/>
            <a:ext cx="1171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Code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9897977" y="4944150"/>
            <a:ext cx="1171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FF0000"/>
                </a:solidFill>
              </a:rPr>
              <a:t>Code </a:t>
            </a:r>
            <a:r>
              <a:rPr lang="fr-FR" sz="2000" b="1" dirty="0" err="1" smtClean="0">
                <a:solidFill>
                  <a:srgbClr val="FF0000"/>
                </a:solidFill>
              </a:rPr>
              <a:t>result</a:t>
            </a:r>
            <a:endParaRPr lang="fr-FR" sz="2000" b="1" dirty="0" smtClean="0">
              <a:solidFill>
                <a:srgbClr val="FF0000"/>
              </a:solidFill>
            </a:endParaRPr>
          </a:p>
        </p:txBody>
      </p:sp>
      <p:cxnSp>
        <p:nvCxnSpPr>
          <p:cNvPr id="18" name="Connecteur droit avec flèche 17"/>
          <p:cNvCxnSpPr/>
          <p:nvPr/>
        </p:nvCxnSpPr>
        <p:spPr>
          <a:xfrm flipH="1">
            <a:off x="8737128" y="5144205"/>
            <a:ext cx="9144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99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alphaModFix am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1662" y="16042"/>
            <a:ext cx="17808514" cy="6858000"/>
          </a:xfrm>
          <a:prstGeom prst="rect">
            <a:avLst/>
          </a:prstGeom>
        </p:spPr>
      </p:pic>
      <p:cxnSp>
        <p:nvCxnSpPr>
          <p:cNvPr id="9" name="Connecteur droit 8"/>
          <p:cNvCxnSpPr/>
          <p:nvPr/>
        </p:nvCxnSpPr>
        <p:spPr>
          <a:xfrm>
            <a:off x="3676696" y="3686627"/>
            <a:ext cx="4702626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605609" y="2831940"/>
            <a:ext cx="4814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/>
              <a:t>Customize</a:t>
            </a:r>
            <a:r>
              <a:rPr lang="fr-FR" sz="3600" dirty="0" smtClean="0"/>
              <a:t> </a:t>
            </a:r>
            <a:r>
              <a:rPr lang="fr-FR" sz="3600" dirty="0" err="1" smtClean="0"/>
              <a:t>text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73408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368</Words>
  <Application>Microsoft Macintosh PowerPoint</Application>
  <PresentationFormat>Grand écran</PresentationFormat>
  <Paragraphs>120</Paragraphs>
  <Slides>27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2" baseType="lpstr">
      <vt:lpstr>Calibri</vt:lpstr>
      <vt:lpstr>Calibri Light</vt:lpstr>
      <vt:lpstr>Wingdings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Utilisateur de Microsoft Office</cp:lastModifiedBy>
  <cp:revision>33</cp:revision>
  <dcterms:created xsi:type="dcterms:W3CDTF">2018-02-22T22:58:57Z</dcterms:created>
  <dcterms:modified xsi:type="dcterms:W3CDTF">2018-12-08T04:58:39Z</dcterms:modified>
</cp:coreProperties>
</file>