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84" r:id="rId4"/>
    <p:sldId id="275" r:id="rId5"/>
    <p:sldId id="258" r:id="rId6"/>
    <p:sldId id="259" r:id="rId7"/>
    <p:sldId id="285" r:id="rId8"/>
    <p:sldId id="286" r:id="rId9"/>
    <p:sldId id="260" r:id="rId10"/>
    <p:sldId id="264" r:id="rId11"/>
    <p:sldId id="261" r:id="rId12"/>
    <p:sldId id="276" r:id="rId13"/>
    <p:sldId id="262" r:id="rId14"/>
    <p:sldId id="277" r:id="rId15"/>
    <p:sldId id="265" r:id="rId16"/>
    <p:sldId id="263" r:id="rId17"/>
    <p:sldId id="278" r:id="rId18"/>
    <p:sldId id="279" r:id="rId19"/>
    <p:sldId id="266" r:id="rId20"/>
    <p:sldId id="281" r:id="rId21"/>
    <p:sldId id="267" r:id="rId22"/>
    <p:sldId id="268" r:id="rId23"/>
    <p:sldId id="270" r:id="rId24"/>
    <p:sldId id="274" r:id="rId25"/>
    <p:sldId id="282" r:id="rId26"/>
    <p:sldId id="271" r:id="rId27"/>
    <p:sldId id="272" r:id="rId28"/>
    <p:sldId id="280" r:id="rId29"/>
    <p:sldId id="273" r:id="rId30"/>
    <p:sldId id="283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1"/>
    <p:restoredTop sz="94534"/>
  </p:normalViewPr>
  <p:slideViewPr>
    <p:cSldViewPr snapToGrid="0" snapToObjects="1">
      <p:cViewPr>
        <p:scale>
          <a:sx n="125" d="100"/>
          <a:sy n="125" d="100"/>
        </p:scale>
        <p:origin x="8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4B45D-B38B-5348-97F2-91F5A5915D4C}" type="datetimeFigureOut">
              <a:rPr lang="en-AU" smtClean="0"/>
              <a:t>12/3/19</a:t>
            </a:fld>
            <a:endParaRPr lang="en-AU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AU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7A14E-500E-A148-99C8-B80307C7DE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4169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7A14E-500E-A148-99C8-B80307C7DE72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56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27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00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36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95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55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11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9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92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79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72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33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27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bit.ly/2SxJFlV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hyperlink" Target="https://bit.ly/1SuNTo9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hyperlink" Target="http://www.htmlwidgets.org/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github.com/holtzy/epuRate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holtzy.github.io/Pimp-my-rmd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github.com/" TargetMode="External"/><Relationship Id="rId3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bit.ly/2SxJFlV" TargetMode="External"/><Relationship Id="rId5" Type="http://schemas.openxmlformats.org/officeDocument/2006/relationships/hyperlink" Target="https://bit.ly/2AZySd9" TargetMode="External"/><Relationship Id="rId6" Type="http://schemas.openxmlformats.org/officeDocument/2006/relationships/hyperlink" Target="https://bit.ly/2QDX7Hz" TargetMode="External"/><Relationship Id="rId7" Type="http://schemas.openxmlformats.org/officeDocument/2006/relationships/hyperlink" Target="mailto:Yan.holtz.data@gmail.com" TargetMode="External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hyperlink" Target="https://www.github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desktop.github.com/" TargetMode="External"/><Relationship Id="rId5" Type="http://schemas.openxmlformats.org/officeDocument/2006/relationships/hyperlink" Target="http://desktop.github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219293" y="3435684"/>
            <a:ext cx="3594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 smtClean="0"/>
              <a:t>Building interactive and reproducible reports in minutes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633154" y="3018971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633154" y="2164284"/>
            <a:ext cx="5783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Introduction </a:t>
            </a:r>
            <a:r>
              <a:rPr lang="fr-FR" sz="3600" smtClean="0"/>
              <a:t>to </a:t>
            </a:r>
            <a:r>
              <a:rPr lang="fr-FR" sz="3600" smtClean="0"/>
              <a:t>Github</a:t>
            </a:r>
            <a:endParaRPr lang="fr-FR" sz="3600" dirty="0"/>
          </a:p>
        </p:txBody>
      </p:sp>
      <p:sp>
        <p:nvSpPr>
          <p:cNvPr id="3" name="Rectangle 2">
            <a:hlinkClick r:id="rId3"/>
          </p:cNvPr>
          <p:cNvSpPr/>
          <p:nvPr/>
        </p:nvSpPr>
        <p:spPr>
          <a:xfrm>
            <a:off x="4815128" y="4437115"/>
            <a:ext cx="2403287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Yan-</a:t>
            </a:r>
            <a:r>
              <a:rPr lang="en-AU" dirty="0" err="1" smtClean="0">
                <a:solidFill>
                  <a:schemeClr val="accent1">
                    <a:lumMod val="75000"/>
                  </a:schemeClr>
                </a:solidFill>
              </a:rPr>
              <a:t>holtz.com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/teaching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14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262742"/>
            <a:ext cx="10160000" cy="4818039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3 - Knit the .</a:t>
            </a:r>
            <a:r>
              <a:rPr lang="en-CA" sz="4400" dirty="0" err="1" smtClean="0">
                <a:solidFill>
                  <a:schemeClr val="accent2">
                    <a:lumMod val="75000"/>
                  </a:schemeClr>
                </a:solidFill>
              </a:rPr>
              <a:t>Rmd</a:t>
            </a:r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 file: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766119" y="1870818"/>
            <a:ext cx="955650" cy="647793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6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115" y="2406314"/>
            <a:ext cx="6765118" cy="4050632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88" y="705184"/>
            <a:ext cx="4787900" cy="635000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cxnSp>
        <p:nvCxnSpPr>
          <p:cNvPr id="4" name="Connecteur droit avec flèche 3"/>
          <p:cNvCxnSpPr/>
          <p:nvPr/>
        </p:nvCxnSpPr>
        <p:spPr>
          <a:xfrm flipH="1">
            <a:off x="10026314" y="929773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11020926" y="689142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.html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10106526" y="1226944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1101138" y="1002355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.</a:t>
            </a:r>
            <a:r>
              <a:rPr lang="fr-FR" sz="2000" b="1" dirty="0" err="1" smtClean="0">
                <a:solidFill>
                  <a:srgbClr val="FF0000"/>
                </a:solidFill>
              </a:rPr>
              <a:t>rmd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4064" y="889197"/>
            <a:ext cx="372605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4 - .HTML output is ready </a:t>
            </a:r>
          </a:p>
          <a:p>
            <a:endParaRPr lang="en-CA" sz="4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CA" sz="3200" dirty="0" smtClean="0"/>
              <a:t>Have a look to your current directory</a:t>
            </a:r>
          </a:p>
          <a:p>
            <a:endParaRPr lang="en-CA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CA" sz="3200" dirty="0" smtClean="0"/>
              <a:t>Open the .html in a browser</a:t>
            </a:r>
            <a:endParaRPr lang="en-CA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7018421" y="2887302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8023254" y="2664795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header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7401776" y="3193909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Title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6391124" y="3433792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0587974" y="3594019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>
                <a:solidFill>
                  <a:srgbClr val="FF0000"/>
                </a:solidFill>
              </a:rPr>
              <a:t>Text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H="1">
            <a:off x="9388488" y="3809839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8931288" y="4431630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9954031" y="4231575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Code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9897977" y="4944150"/>
            <a:ext cx="1171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Code </a:t>
            </a:r>
            <a:r>
              <a:rPr lang="fr-FR" sz="2000" b="1" dirty="0" err="1" smtClean="0">
                <a:solidFill>
                  <a:srgbClr val="FF0000"/>
                </a:solidFill>
              </a:rPr>
              <a:t>result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 flipH="1">
            <a:off x="8737128" y="5144205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9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605609" y="2831940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Customize</a:t>
            </a:r>
            <a:r>
              <a:rPr lang="fr-FR" sz="3600" dirty="0" smtClean="0"/>
              <a:t> </a:t>
            </a:r>
            <a:r>
              <a:rPr lang="fr-FR" sz="3600" dirty="0" err="1" smtClean="0"/>
              <a:t>text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7340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105" y="1424701"/>
            <a:ext cx="40690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000" dirty="0" smtClean="0">
                <a:solidFill>
                  <a:schemeClr val="accent2">
                    <a:lumMod val="75000"/>
                  </a:schemeClr>
                </a:solidFill>
              </a:rPr>
              <a:t>Customize the text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762" y="160420"/>
            <a:ext cx="7047281" cy="6633411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sp>
        <p:nvSpPr>
          <p:cNvPr id="4" name="ZoneTexte 3"/>
          <p:cNvSpPr txBox="1"/>
          <p:nvPr/>
        </p:nvSpPr>
        <p:spPr>
          <a:xfrm>
            <a:off x="416762" y="4150895"/>
            <a:ext cx="3449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R Markdown cheat sheet</a:t>
            </a:r>
          </a:p>
        </p:txBody>
      </p:sp>
      <p:sp>
        <p:nvSpPr>
          <p:cNvPr id="5" name="Rectangle 4">
            <a:hlinkClick r:id="rId3"/>
          </p:cNvPr>
          <p:cNvSpPr/>
          <p:nvPr/>
        </p:nvSpPr>
        <p:spPr>
          <a:xfrm>
            <a:off x="937642" y="4855646"/>
            <a:ext cx="156536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bit.ly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/1SuNTo9</a:t>
            </a:r>
          </a:p>
        </p:txBody>
      </p:sp>
    </p:spTree>
    <p:extLst>
      <p:ext uri="{BB962C8B-B14F-4D97-AF65-F5344CB8AC3E}">
        <p14:creationId xmlns:p14="http://schemas.microsoft.com/office/powerpoint/2010/main" val="137117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850867" y="2831940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Code </a:t>
            </a:r>
            <a:r>
              <a:rPr lang="fr-FR" sz="3600" dirty="0" err="1" smtClean="0"/>
              <a:t>chunk</a:t>
            </a:r>
            <a:r>
              <a:rPr lang="fr-FR" sz="3600" dirty="0" smtClean="0"/>
              <a:t> options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68948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09" y="2422358"/>
            <a:ext cx="10067886" cy="354530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Anatomy of a Code chunk: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1320414" y="2171996"/>
            <a:ext cx="682362" cy="59777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757371" y="1353996"/>
            <a:ext cx="1675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Optional</a:t>
            </a:r>
            <a:r>
              <a:rPr lang="fr-FR" sz="2000" b="1" dirty="0" smtClean="0">
                <a:solidFill>
                  <a:srgbClr val="FF0000"/>
                </a:solidFill>
              </a:rPr>
              <a:t>: </a:t>
            </a:r>
            <a:r>
              <a:rPr lang="fr-FR" sz="2000" b="1" dirty="0" err="1" smtClean="0">
                <a:solidFill>
                  <a:srgbClr val="FF0000"/>
                </a:solidFill>
              </a:rPr>
              <a:t>chunk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name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70229" y="1701406"/>
            <a:ext cx="1171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R, </a:t>
            </a:r>
            <a:r>
              <a:rPr lang="fr-FR" sz="2000" b="1" dirty="0" err="1" smtClean="0">
                <a:solidFill>
                  <a:srgbClr val="FF0000"/>
                </a:solidFill>
              </a:rPr>
              <a:t>bash</a:t>
            </a:r>
            <a:r>
              <a:rPr lang="fr-FR" sz="2000" b="1" dirty="0" smtClean="0">
                <a:solidFill>
                  <a:srgbClr val="FF0000"/>
                </a:solidFill>
              </a:rPr>
              <a:t>, python?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2351308" y="2221001"/>
            <a:ext cx="6676" cy="51913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769095" y="1347463"/>
            <a:ext cx="1675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Chunk</a:t>
            </a:r>
            <a:r>
              <a:rPr lang="fr-FR" sz="2000" b="1" dirty="0" smtClean="0">
                <a:solidFill>
                  <a:srgbClr val="FF0000"/>
                </a:solidFill>
              </a:rPr>
              <a:t> options</a:t>
            </a:r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4252297" y="2104418"/>
            <a:ext cx="6676" cy="51913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9645323" y="2051269"/>
            <a:ext cx="6676" cy="51913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>
            <a:off x="10213472" y="2112336"/>
            <a:ext cx="548873" cy="51121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8974791" y="901167"/>
            <a:ext cx="1179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Run</a:t>
            </a:r>
            <a:r>
              <a:rPr lang="fr-FR" sz="2000" b="1" dirty="0" smtClean="0">
                <a:solidFill>
                  <a:srgbClr val="FF0000"/>
                </a:solidFill>
              </a:rPr>
              <a:t> all </a:t>
            </a:r>
            <a:r>
              <a:rPr lang="fr-FR" sz="2000" b="1" dirty="0" err="1" smtClean="0">
                <a:solidFill>
                  <a:srgbClr val="FF0000"/>
                </a:solidFill>
              </a:rPr>
              <a:t>previous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chunks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0762345" y="1065164"/>
            <a:ext cx="1179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Run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this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chunk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 flipH="1" flipV="1">
            <a:off x="3915429" y="3419240"/>
            <a:ext cx="673735" cy="1796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5001702" y="3487125"/>
            <a:ext cx="2345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Comment </a:t>
            </a:r>
            <a:r>
              <a:rPr lang="fr-FR" sz="2000" b="1" dirty="0" err="1" smtClean="0">
                <a:solidFill>
                  <a:srgbClr val="FF0000"/>
                </a:solidFill>
              </a:rPr>
              <a:t>your</a:t>
            </a:r>
            <a:r>
              <a:rPr lang="fr-FR" sz="2000" b="1" dirty="0" smtClean="0">
                <a:solidFill>
                  <a:srgbClr val="FF0000"/>
                </a:solidFill>
              </a:rPr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3361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Code chunk options: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192" y="1252954"/>
            <a:ext cx="9164324" cy="489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4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32328" y="1654720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Do not always run the </a:t>
            </a:r>
            <a:r>
              <a:rPr lang="en-CA" sz="4400" smtClean="0">
                <a:solidFill>
                  <a:schemeClr val="accent2">
                    <a:lumMod val="75000"/>
                  </a:schemeClr>
                </a:solidFill>
              </a:rPr>
              <a:t>whole document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78988" y="3966229"/>
            <a:ext cx="73443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 smtClean="0">
                <a:sym typeface="Wingdings"/>
              </a:rPr>
              <a:t> </a:t>
            </a:r>
            <a:r>
              <a:rPr lang="fr-FR" sz="3200" dirty="0" smtClean="0"/>
              <a:t>R Markdown document </a:t>
            </a:r>
            <a:r>
              <a:rPr lang="fr-FR" sz="3200" dirty="0" err="1" smtClean="0"/>
              <a:t>is</a:t>
            </a:r>
            <a:r>
              <a:rPr lang="fr-FR" sz="3200" dirty="0" smtClean="0"/>
              <a:t> a Notebook !!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17894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5273267" y="2798711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smtClean="0"/>
              <a:t>Header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41563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70" y="2211470"/>
            <a:ext cx="2950746" cy="2409063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673" y="1201938"/>
            <a:ext cx="8048598" cy="5217769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Anatomy of the header: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V="1">
            <a:off x="2005764" y="2422358"/>
            <a:ext cx="2261436" cy="132429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3136482" y="3957544"/>
            <a:ext cx="8269455" cy="112181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3136481" y="4226708"/>
            <a:ext cx="1130719" cy="26985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91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08138" y="930746"/>
            <a:ext cx="101949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«  </a:t>
            </a:r>
            <a:r>
              <a:rPr lang="fr-FR" sz="3200" dirty="0" err="1" smtClean="0"/>
              <a:t>GitHub</a:t>
            </a:r>
            <a:r>
              <a:rPr lang="fr-FR" sz="3200" dirty="0" smtClean="0"/>
              <a:t> </a:t>
            </a:r>
            <a:r>
              <a:rPr lang="fr-FR" sz="3200" dirty="0" err="1"/>
              <a:t>is</a:t>
            </a:r>
            <a:r>
              <a:rPr lang="fr-FR" sz="3200" dirty="0"/>
              <a:t> a code </a:t>
            </a:r>
            <a:r>
              <a:rPr lang="fr-FR" sz="3200" dirty="0" err="1"/>
              <a:t>hosting</a:t>
            </a:r>
            <a:r>
              <a:rPr lang="fr-FR" sz="3200" dirty="0"/>
              <a:t> </a:t>
            </a:r>
            <a:r>
              <a:rPr lang="fr-FR" sz="3200" dirty="0" err="1"/>
              <a:t>platform</a:t>
            </a:r>
            <a:r>
              <a:rPr lang="fr-FR" sz="3200" dirty="0"/>
              <a:t> for version control and collaboration. It </a:t>
            </a:r>
            <a:r>
              <a:rPr lang="fr-FR" sz="3200" dirty="0" err="1"/>
              <a:t>lets</a:t>
            </a:r>
            <a:r>
              <a:rPr lang="fr-FR" sz="3200" dirty="0"/>
              <a:t> </a:t>
            </a:r>
            <a:r>
              <a:rPr lang="fr-FR" sz="3200" dirty="0" err="1"/>
              <a:t>you</a:t>
            </a:r>
            <a:r>
              <a:rPr lang="fr-FR" sz="3200" dirty="0"/>
              <a:t> and </a:t>
            </a:r>
            <a:r>
              <a:rPr lang="fr-FR" sz="3200" dirty="0" err="1"/>
              <a:t>others</a:t>
            </a:r>
            <a:r>
              <a:rPr lang="fr-FR" sz="3200" dirty="0"/>
              <a:t> </a:t>
            </a:r>
            <a:r>
              <a:rPr lang="fr-FR" sz="3200" dirty="0" err="1"/>
              <a:t>work</a:t>
            </a:r>
            <a:r>
              <a:rPr lang="fr-FR" sz="3200" dirty="0"/>
              <a:t> </a:t>
            </a:r>
            <a:r>
              <a:rPr lang="fr-FR" sz="3200" dirty="0" err="1"/>
              <a:t>together</a:t>
            </a:r>
            <a:r>
              <a:rPr lang="fr-FR" sz="3200" dirty="0"/>
              <a:t> on </a:t>
            </a:r>
            <a:r>
              <a:rPr lang="fr-FR" sz="3200" dirty="0" err="1"/>
              <a:t>projects</a:t>
            </a:r>
            <a:r>
              <a:rPr lang="fr-FR" sz="3200" dirty="0"/>
              <a:t> </a:t>
            </a:r>
            <a:r>
              <a:rPr lang="fr-FR" sz="3200" dirty="0" err="1"/>
              <a:t>from</a:t>
            </a:r>
            <a:r>
              <a:rPr lang="fr-FR" sz="3200" dirty="0"/>
              <a:t> </a:t>
            </a:r>
            <a:r>
              <a:rPr lang="fr-FR" sz="3200" dirty="0" err="1" smtClean="0"/>
              <a:t>anywhere</a:t>
            </a:r>
            <a:r>
              <a:rPr lang="fr-FR" sz="3200" dirty="0" smtClean="0"/>
              <a:t>  »</a:t>
            </a:r>
            <a:endParaRPr lang="en-CA" sz="3200" dirty="0" smtClean="0"/>
          </a:p>
          <a:p>
            <a:pPr marL="457200" indent="-457200" algn="ctr">
              <a:buFont typeface="Arial" charset="0"/>
              <a:buChar char="•"/>
            </a:pPr>
            <a:endParaRPr lang="en-CA" sz="320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257" y="3243106"/>
            <a:ext cx="1656615" cy="16566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07727" y="5149978"/>
            <a:ext cx="1285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/>
              <a:t>Github.com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1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387895" y="2798711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Going</a:t>
            </a:r>
            <a:r>
              <a:rPr lang="fr-FR" sz="3600" dirty="0" smtClean="0"/>
              <a:t> </a:t>
            </a:r>
            <a:r>
              <a:rPr lang="fr-FR" sz="3600" dirty="0" err="1" smtClean="0"/>
              <a:t>further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3794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707" y="3008982"/>
            <a:ext cx="9419443" cy="360036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Insert a table: the DT library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0" y="1208581"/>
            <a:ext cx="11838313" cy="1247063"/>
          </a:xfrm>
          <a:prstGeom prst="rect">
            <a:avLst/>
          </a:prstGeom>
        </p:spPr>
      </p:pic>
      <p:cxnSp>
        <p:nvCxnSpPr>
          <p:cNvPr id="24" name="Connecteur droit avec flèche 23"/>
          <p:cNvCxnSpPr/>
          <p:nvPr/>
        </p:nvCxnSpPr>
        <p:spPr>
          <a:xfrm>
            <a:off x="5494421" y="2146930"/>
            <a:ext cx="1147011" cy="205610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14633" y="2467095"/>
            <a:ext cx="1171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Data frame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1171074" y="2146930"/>
            <a:ext cx="516020" cy="30871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11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0" y="1208504"/>
            <a:ext cx="7100762" cy="487145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084" y="2085472"/>
            <a:ext cx="4524520" cy="277528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Use Interactive charts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462638" y="2270048"/>
            <a:ext cx="3989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Plotly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library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2630905" y="2510908"/>
            <a:ext cx="6096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>
            <a:off x="2853038" y="4331687"/>
            <a:ext cx="6096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695521" y="4019184"/>
            <a:ext cx="3989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Basic ggplot2 </a:t>
            </a:r>
            <a:r>
              <a:rPr lang="fr-FR" sz="2000" b="1" dirty="0" err="1" smtClean="0">
                <a:solidFill>
                  <a:srgbClr val="FF0000"/>
                </a:solidFill>
              </a:rPr>
              <a:t>graphic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853038" y="5125243"/>
            <a:ext cx="3989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Ggplotly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turn</a:t>
            </a:r>
            <a:r>
              <a:rPr lang="fr-FR" sz="2000" b="1" dirty="0" smtClean="0">
                <a:solidFill>
                  <a:srgbClr val="FF0000"/>
                </a:solidFill>
              </a:rPr>
              <a:t> the plot interactive</a:t>
            </a:r>
          </a:p>
        </p:txBody>
      </p:sp>
      <p:cxnSp>
        <p:nvCxnSpPr>
          <p:cNvPr id="20" name="Connecteur droit avec flèche 19"/>
          <p:cNvCxnSpPr/>
          <p:nvPr/>
        </p:nvCxnSpPr>
        <p:spPr>
          <a:xfrm flipH="1">
            <a:off x="2021305" y="5341340"/>
            <a:ext cx="6096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8165432" y="1507749"/>
            <a:ext cx="4017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Result</a:t>
            </a:r>
            <a:r>
              <a:rPr lang="fr-FR" sz="2000" b="1" dirty="0" smtClean="0">
                <a:solidFill>
                  <a:srgbClr val="FF0000"/>
                </a:solidFill>
              </a:rPr>
              <a:t>: zoom / </a:t>
            </a:r>
            <a:r>
              <a:rPr lang="fr-FR" sz="2000" b="1" dirty="0" err="1" smtClean="0">
                <a:solidFill>
                  <a:srgbClr val="FF0000"/>
                </a:solidFill>
              </a:rPr>
              <a:t>hover</a:t>
            </a:r>
            <a:r>
              <a:rPr lang="fr-FR" sz="2000" b="1" dirty="0" smtClean="0">
                <a:solidFill>
                  <a:srgbClr val="FF0000"/>
                </a:solidFill>
              </a:rPr>
              <a:t> / export .. And more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9125731" y="6379420"/>
            <a:ext cx="293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http://www.htmlwidgets.org</a:t>
            </a:r>
            <a:r>
              <a:rPr lang="fr-FR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826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6804" y="-2963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Use a template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122946" y="866275"/>
            <a:ext cx="829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sz="2800" dirty="0" smtClean="0"/>
              <a:t>The PCTG </a:t>
            </a:r>
            <a:r>
              <a:rPr lang="fr-FR" sz="2800" dirty="0" err="1" smtClean="0"/>
              <a:t>template</a:t>
            </a:r>
            <a:r>
              <a:rPr lang="fr-FR" sz="2800" dirty="0" smtClean="0"/>
              <a:t>: </a:t>
            </a:r>
            <a:r>
              <a:rPr lang="fr-FR" sz="2800" dirty="0" smtClean="0">
                <a:hlinkClick r:id="rId2"/>
              </a:rPr>
              <a:t>www.github.com/holtzy/epuRate</a:t>
            </a:r>
            <a:r>
              <a:rPr lang="fr-FR" sz="2800" dirty="0" smtClean="0"/>
              <a:t> 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030" y="1837157"/>
            <a:ext cx="5006734" cy="151564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072" y="5227100"/>
            <a:ext cx="292100" cy="2413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747" y="3739147"/>
            <a:ext cx="6807200" cy="28448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968" y="2620258"/>
            <a:ext cx="2921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6804" y="-2963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Pimp my .</a:t>
            </a:r>
            <a:r>
              <a:rPr lang="en-CA" sz="4400" dirty="0" err="1" smtClean="0">
                <a:solidFill>
                  <a:schemeClr val="accent2">
                    <a:lumMod val="75000"/>
                  </a:schemeClr>
                </a:solidFill>
              </a:rPr>
              <a:t>Rmd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614863" y="1507958"/>
            <a:ext cx="52618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sz="2800" dirty="0">
                <a:hlinkClick r:id="rId2"/>
              </a:rPr>
              <a:t>holtzy.github.io/Pimp-my-rmd</a:t>
            </a:r>
            <a:r>
              <a:rPr lang="fr-FR" sz="2800" dirty="0" smtClean="0">
                <a:hlinkClick r:id="rId2"/>
              </a:rPr>
              <a:t>/</a:t>
            </a:r>
            <a:endParaRPr lang="fr-FR" sz="2800" dirty="0" smtClean="0"/>
          </a:p>
          <a:p>
            <a:pPr marL="285750" indent="-285750">
              <a:buFont typeface="Arial" charset="0"/>
              <a:buChar char="•"/>
            </a:pPr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err="1" smtClean="0"/>
              <a:t>Everything</a:t>
            </a:r>
            <a:r>
              <a:rPr lang="fr-FR" sz="2800" dirty="0" smtClean="0"/>
              <a:t> </a:t>
            </a:r>
            <a:r>
              <a:rPr lang="fr-FR" sz="2800" dirty="0" err="1" smtClean="0"/>
              <a:t>is</a:t>
            </a:r>
            <a:r>
              <a:rPr lang="fr-FR" sz="2800" dirty="0" smtClean="0"/>
              <a:t> possible</a:t>
            </a:r>
          </a:p>
          <a:p>
            <a:pPr marL="285750" indent="-285750">
              <a:buFont typeface="Arial" charset="0"/>
              <a:buChar char="•"/>
            </a:pPr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smtClean="0"/>
              <a:t>Use CSS and HTML code</a:t>
            </a:r>
          </a:p>
          <a:p>
            <a:pPr marL="285750" indent="-285750">
              <a:buFont typeface="Arial" charset="0"/>
              <a:buChar char="•"/>
            </a:pPr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err="1" smtClean="0"/>
              <a:t>Add</a:t>
            </a:r>
            <a:r>
              <a:rPr lang="fr-FR" sz="2800" dirty="0" smtClean="0"/>
              <a:t> header and </a:t>
            </a:r>
            <a:r>
              <a:rPr lang="fr-FR" sz="2800" dirty="0" err="1" smtClean="0"/>
              <a:t>footer</a:t>
            </a:r>
            <a:endParaRPr lang="fr-FR" sz="2800" dirty="0" smtClean="0"/>
          </a:p>
          <a:p>
            <a:pPr marL="285750" indent="-285750">
              <a:buFont typeface="Arial" charset="0"/>
              <a:buChar char="•"/>
            </a:pPr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smtClean="0"/>
              <a:t>More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1249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997495" y="2798711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Sharing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48119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6804" y="-2963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Output format?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968" y="590015"/>
            <a:ext cx="7126706" cy="611134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862221" y="1917121"/>
            <a:ext cx="1779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Word .doc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8200860" y="1717066"/>
            <a:ext cx="814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.</a:t>
            </a:r>
            <a:r>
              <a:rPr lang="fr-FR" sz="2000" b="1" dirty="0" err="1" smtClean="0">
                <a:solidFill>
                  <a:srgbClr val="FF0000"/>
                </a:solidFill>
              </a:rPr>
              <a:t>pdf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273176" y="93471"/>
            <a:ext cx="814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Book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993272" y="3333807"/>
            <a:ext cx="116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Template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299411" y="3333807"/>
            <a:ext cx="145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>
                <a:solidFill>
                  <a:srgbClr val="FF0000"/>
                </a:solidFill>
              </a:rPr>
              <a:t>Dashboard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150979" y="4817527"/>
            <a:ext cx="145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Slides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507288" y="6397681"/>
            <a:ext cx="116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>
                <a:solidFill>
                  <a:srgbClr val="FF0000"/>
                </a:solidFill>
              </a:rPr>
              <a:t>Blog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7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Share your analysis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329882" y="1951789"/>
            <a:ext cx="69783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CA" sz="2800" dirty="0" smtClean="0"/>
              <a:t>Mail with colleagues, supervisor</a:t>
            </a:r>
          </a:p>
          <a:p>
            <a:endParaRPr lang="en-CA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CA" sz="2800" dirty="0" smtClean="0"/>
              <a:t>Publication as a supplementary material</a:t>
            </a:r>
          </a:p>
          <a:p>
            <a:pPr marL="285750" indent="-285750">
              <a:buFont typeface="Arial" charset="0"/>
              <a:buChar char="•"/>
            </a:pPr>
            <a:endParaRPr lang="en-CA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CA" sz="2800" dirty="0" err="1" smtClean="0"/>
              <a:t>Github</a:t>
            </a:r>
            <a:r>
              <a:rPr lang="en-CA" sz="2800" dirty="0" smtClean="0"/>
              <a:t>: </a:t>
            </a:r>
            <a:r>
              <a:rPr lang="en-CA" sz="2800" dirty="0" smtClean="0">
                <a:hlinkClick r:id="rId2"/>
              </a:rPr>
              <a:t>www.github.com</a:t>
            </a:r>
            <a:r>
              <a:rPr lang="en-CA" sz="2800" dirty="0" smtClean="0"/>
              <a:t> </a:t>
            </a:r>
          </a:p>
          <a:p>
            <a:endParaRPr lang="en-CA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CA" sz="2800" dirty="0" smtClean="0"/>
              <a:t>Website</a:t>
            </a:r>
            <a:endParaRPr lang="en-CA" sz="28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935" y="3506060"/>
            <a:ext cx="962526" cy="8868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104" y="3492710"/>
            <a:ext cx="962526" cy="88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808810" y="2798711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smtClean="0"/>
              <a:t>Example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08506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04797" y="3125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An example: my </a:t>
            </a:r>
            <a:r>
              <a:rPr lang="en-CA" sz="4400" dirty="0" err="1" smtClean="0">
                <a:solidFill>
                  <a:schemeClr val="accent2">
                    <a:lumMod val="75000"/>
                  </a:schemeClr>
                </a:solidFill>
              </a:rPr>
              <a:t>bioinfo</a:t>
            </a:r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 pipeline: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805882" y="1995332"/>
            <a:ext cx="69783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sz="2800" dirty="0" smtClean="0"/>
              <a:t>Interaction </a:t>
            </a:r>
            <a:r>
              <a:rPr lang="fr-FR" sz="2800" dirty="0" err="1" smtClean="0"/>
              <a:t>with</a:t>
            </a:r>
            <a:r>
              <a:rPr lang="fr-FR" sz="2800" dirty="0" smtClean="0"/>
              <a:t> clusters</a:t>
            </a:r>
          </a:p>
          <a:p>
            <a:endParaRPr lang="fr-FR" sz="2800" dirty="0" smtClean="0"/>
          </a:p>
          <a:p>
            <a:pPr marL="285750" indent="-285750">
              <a:buFont typeface="Arial" charset="0"/>
              <a:buChar char="•"/>
            </a:pPr>
            <a:r>
              <a:rPr lang="fr-FR" sz="2800" dirty="0" smtClean="0"/>
              <a:t>One unique </a:t>
            </a:r>
            <a:r>
              <a:rPr lang="fr-FR" sz="2800" dirty="0" err="1" smtClean="0"/>
              <a:t>folder</a:t>
            </a:r>
            <a:endParaRPr lang="fr-FR" sz="2800" dirty="0" smtClean="0"/>
          </a:p>
          <a:p>
            <a:pPr marL="285750" indent="-285750">
              <a:buFont typeface="Arial" charset="0"/>
              <a:buChar char="•"/>
            </a:pPr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err="1" smtClean="0"/>
              <a:t>Several</a:t>
            </a:r>
            <a:r>
              <a:rPr lang="fr-FR" sz="2800" dirty="0" smtClean="0"/>
              <a:t> .</a:t>
            </a:r>
            <a:r>
              <a:rPr lang="fr-FR" sz="2800" dirty="0" err="1" smtClean="0"/>
              <a:t>rmd</a:t>
            </a:r>
            <a:r>
              <a:rPr lang="fr-FR" sz="2800" dirty="0" smtClean="0"/>
              <a:t> </a:t>
            </a:r>
            <a:r>
              <a:rPr lang="fr-FR" sz="2800" dirty="0" err="1" smtClean="0"/>
              <a:t>wrapped</a:t>
            </a:r>
            <a:r>
              <a:rPr lang="fr-FR" sz="2800" dirty="0" smtClean="0"/>
              <a:t> in a </a:t>
            </a:r>
            <a:r>
              <a:rPr lang="fr-FR" sz="2800" dirty="0" err="1" smtClean="0"/>
              <a:t>website</a:t>
            </a:r>
            <a:endParaRPr lang="fr-F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err="1" smtClean="0"/>
              <a:t>Shared</a:t>
            </a:r>
            <a:r>
              <a:rPr lang="fr-FR" sz="2800" dirty="0" smtClean="0"/>
              <a:t> online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0102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08138" y="930746"/>
            <a:ext cx="101949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>
                <a:solidFill>
                  <a:schemeClr val="tx1">
                    <a:alpha val="14000"/>
                  </a:schemeClr>
                </a:solidFill>
              </a:rPr>
              <a:t>«  </a:t>
            </a:r>
            <a:r>
              <a:rPr lang="en-CA" sz="3200" dirty="0" err="1" smtClean="0">
                <a:solidFill>
                  <a:schemeClr val="tx1">
                    <a:alpha val="14000"/>
                  </a:schemeClr>
                </a:solidFill>
              </a:rPr>
              <a:t>GitHub</a:t>
            </a:r>
            <a:r>
              <a:rPr lang="en-CA" sz="3200" dirty="0" smtClean="0">
                <a:solidFill>
                  <a:schemeClr val="tx1">
                    <a:alpha val="14000"/>
                  </a:schemeClr>
                </a:solidFill>
              </a:rPr>
              <a:t> is a code hosting platform for version control and collaboration. It lets you and others work together on projects from anywhere  »</a:t>
            </a:r>
            <a:endParaRPr lang="en-CA" sz="3200" dirty="0" smtClean="0">
              <a:solidFill>
                <a:schemeClr val="tx1">
                  <a:alpha val="14000"/>
                </a:schemeClr>
              </a:solidFill>
            </a:endParaRPr>
          </a:p>
          <a:p>
            <a:pPr marL="457200" indent="-457200" algn="ctr">
              <a:buFont typeface="Arial" charset="0"/>
              <a:buChar char="•"/>
            </a:pPr>
            <a:endParaRPr lang="en-CA" sz="3200" dirty="0" smtClean="0">
              <a:solidFill>
                <a:schemeClr val="tx1">
                  <a:alpha val="14000"/>
                </a:schemeClr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257" y="3243106"/>
            <a:ext cx="1656615" cy="16566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07727" y="5149978"/>
            <a:ext cx="1285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tx1">
                    <a:alpha val="24000"/>
                  </a:schemeClr>
                </a:solidFill>
              </a:rPr>
              <a:t>Github.com</a:t>
            </a:r>
            <a:endParaRPr lang="en-CA" dirty="0">
              <a:solidFill>
                <a:schemeClr val="tx1">
                  <a:alpha val="24000"/>
                </a:schemeClr>
              </a:solidFill>
            </a:endParaRPr>
          </a:p>
        </p:txBody>
      </p:sp>
      <p:cxnSp>
        <p:nvCxnSpPr>
          <p:cNvPr id="5" name="Connecteur droit avec flèche 4"/>
          <p:cNvCxnSpPr/>
          <p:nvPr/>
        </p:nvCxnSpPr>
        <p:spPr>
          <a:xfrm flipH="1">
            <a:off x="3321621" y="4045611"/>
            <a:ext cx="775594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77195" y="3779608"/>
            <a:ext cx="2068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/>
              <a:t>Host your code</a:t>
            </a:r>
            <a:endParaRPr lang="en-CA" sz="2400" dirty="0"/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3818324" y="4613656"/>
            <a:ext cx="557782" cy="40277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95201" y="4919145"/>
            <a:ext cx="2202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/>
              <a:t>Share your code</a:t>
            </a:r>
            <a:endParaRPr lang="en-CA" sz="2400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5650563" y="5519310"/>
            <a:ext cx="3104" cy="53605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509385" y="6055360"/>
            <a:ext cx="2792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/>
              <a:t>Suggest modification</a:t>
            </a:r>
            <a:endParaRPr lang="en-CA" sz="2400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7083313" y="4058506"/>
            <a:ext cx="857537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270475" y="3831607"/>
            <a:ext cx="2069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/>
              <a:t>Version control</a:t>
            </a:r>
            <a:endParaRPr lang="en-CA" sz="2400" dirty="0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6712389" y="4586226"/>
            <a:ext cx="673931" cy="332919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503765" y="4815766"/>
            <a:ext cx="1621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/>
              <a:t>Collaborate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08079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837117" y="1809700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969231" y="921784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Thanks</a:t>
            </a:r>
            <a:endParaRPr lang="fr-FR" sz="3600" dirty="0"/>
          </a:p>
        </p:txBody>
      </p:sp>
      <p:sp>
        <p:nvSpPr>
          <p:cNvPr id="5" name="Rectangle 4">
            <a:hlinkClick r:id="rId4"/>
          </p:cNvPr>
          <p:cNvSpPr/>
          <p:nvPr/>
        </p:nvSpPr>
        <p:spPr>
          <a:xfrm>
            <a:off x="3437529" y="3137655"/>
            <a:ext cx="142699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dirty="0" err="1" smtClean="0">
                <a:solidFill>
                  <a:schemeClr val="accent1">
                    <a:lumMod val="75000"/>
                  </a:schemeClr>
                </a:solidFill>
              </a:rPr>
              <a:t>bit.ly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/2SxJFlV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20910" y="3060711"/>
            <a:ext cx="1117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Slides:</a:t>
            </a:r>
            <a:endParaRPr lang="fr-FR" sz="2800" dirty="0"/>
          </a:p>
        </p:txBody>
      </p:sp>
      <p:sp>
        <p:nvSpPr>
          <p:cNvPr id="7" name="Rectangle 6">
            <a:hlinkClick r:id="rId5"/>
          </p:cNvPr>
          <p:cNvSpPr/>
          <p:nvPr/>
        </p:nvSpPr>
        <p:spPr>
          <a:xfrm>
            <a:off x="3437529" y="3949007"/>
            <a:ext cx="154305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bit.ly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/2AZySd9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06906" y="3871809"/>
            <a:ext cx="21133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 smtClean="0"/>
              <a:t>Cheat</a:t>
            </a:r>
            <a:r>
              <a:rPr lang="fr-FR" sz="2800" dirty="0" smtClean="0"/>
              <a:t> </a:t>
            </a:r>
            <a:r>
              <a:rPr lang="fr-FR" sz="2800" dirty="0" err="1" smtClean="0"/>
              <a:t>Sheet</a:t>
            </a:r>
            <a:r>
              <a:rPr lang="fr-FR" sz="2800" dirty="0" smtClean="0"/>
              <a:t>:</a:t>
            </a:r>
            <a:endParaRPr lang="fr-FR" sz="2800" dirty="0"/>
          </a:p>
        </p:txBody>
      </p:sp>
      <p:sp>
        <p:nvSpPr>
          <p:cNvPr id="12" name="Rectangle 11">
            <a:hlinkClick r:id="rId6"/>
          </p:cNvPr>
          <p:cNvSpPr/>
          <p:nvPr/>
        </p:nvSpPr>
        <p:spPr>
          <a:xfrm>
            <a:off x="3437529" y="4760359"/>
            <a:ext cx="162551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bit.ly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/2QDX7Hz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06887" y="4692408"/>
            <a:ext cx="22316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err="1" smtClean="0"/>
              <a:t>Pimp</a:t>
            </a:r>
            <a:r>
              <a:rPr lang="fr-FR" sz="2800" dirty="0" smtClean="0"/>
              <a:t> </a:t>
            </a:r>
            <a:r>
              <a:rPr lang="fr-FR" sz="2800" dirty="0" err="1" smtClean="0"/>
              <a:t>my</a:t>
            </a:r>
            <a:r>
              <a:rPr lang="fr-FR" sz="2800" dirty="0" smtClean="0"/>
              <a:t> </a:t>
            </a:r>
            <a:r>
              <a:rPr lang="fr-FR" sz="2800" dirty="0" err="1" smtClean="0"/>
              <a:t>rmd</a:t>
            </a:r>
            <a:r>
              <a:rPr lang="fr-FR" sz="2800" dirty="0" smtClean="0"/>
              <a:t>:</a:t>
            </a:r>
            <a:endParaRPr lang="fr-FR" sz="2800" dirty="0"/>
          </a:p>
        </p:txBody>
      </p:sp>
      <p:sp>
        <p:nvSpPr>
          <p:cNvPr id="14" name="TextBox 6"/>
          <p:cNvSpPr txBox="1"/>
          <p:nvPr/>
        </p:nvSpPr>
        <p:spPr>
          <a:xfrm>
            <a:off x="7703068" y="2759996"/>
            <a:ext cx="348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7"/>
              </a:rPr>
              <a:t>Yan.holtz.data@gmail.com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www.yan-holtz.com</a:t>
            </a:r>
            <a:endParaRPr lang="en-US" sz="2400" dirty="0"/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6161" y="4242277"/>
            <a:ext cx="406182" cy="363025"/>
          </a:xfrm>
          <a:prstGeom prst="rect">
            <a:avLst/>
          </a:prstGeom>
        </p:spPr>
      </p:pic>
      <p:pic>
        <p:nvPicPr>
          <p:cNvPr id="16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6161" y="2839447"/>
            <a:ext cx="379473" cy="294937"/>
          </a:xfrm>
          <a:prstGeom prst="rect">
            <a:avLst/>
          </a:prstGeom>
        </p:spPr>
      </p:pic>
      <p:sp>
        <p:nvSpPr>
          <p:cNvPr id="17" name="TextBox 11"/>
          <p:cNvSpPr txBox="1"/>
          <p:nvPr/>
        </p:nvSpPr>
        <p:spPr>
          <a:xfrm>
            <a:off x="7511253" y="4198897"/>
            <a:ext cx="348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R_Graph_Gallery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r>
              <a:rPr lang="en-US" sz="2400" dirty="0" smtClean="0">
                <a:hlinkClick r:id="rId7"/>
              </a:rPr>
              <a:t>github.com/holtzy</a:t>
            </a:r>
            <a:endParaRPr lang="en-US" sz="2400" dirty="0">
              <a:hlinkClick r:id="rId7"/>
            </a:endParaRPr>
          </a:p>
        </p:txBody>
      </p:sp>
      <p:pic>
        <p:nvPicPr>
          <p:cNvPr id="18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566" y="3477725"/>
            <a:ext cx="390782" cy="39875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972" y="4916626"/>
            <a:ext cx="466558" cy="46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2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187751" y="2798711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Create</a:t>
            </a:r>
            <a:r>
              <a:rPr lang="fr-FR" sz="3600" dirty="0" smtClean="0"/>
              <a:t> an </a:t>
            </a:r>
            <a:r>
              <a:rPr lang="fr-FR" sz="3600" dirty="0" err="1" smtClean="0"/>
              <a:t>account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13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85" y="551863"/>
            <a:ext cx="8607175" cy="5248861"/>
          </a:xfrm>
          <a:prstGeom prst="rect">
            <a:avLst/>
          </a:prstGeom>
        </p:spPr>
      </p:pic>
      <p:sp>
        <p:nvSpPr>
          <p:cNvPr id="6" name="Rectangle 5">
            <a:hlinkClick r:id="rId3"/>
          </p:cNvPr>
          <p:cNvSpPr/>
          <p:nvPr/>
        </p:nvSpPr>
        <p:spPr>
          <a:xfrm>
            <a:off x="5210927" y="6115178"/>
            <a:ext cx="1285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hlinkClick r:id="rId3"/>
              </a:rPr>
              <a:t>Github.com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847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>
            <a:off x="1351280" y="471730"/>
            <a:ext cx="8339401" cy="6081469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V="1">
            <a:off x="995680" y="3217283"/>
            <a:ext cx="457200" cy="21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477178" y="3017228"/>
            <a:ext cx="482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ID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1016000" y="4086702"/>
            <a:ext cx="457200" cy="21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81280" y="3686592"/>
            <a:ext cx="144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>
                <a:solidFill>
                  <a:srgbClr val="FF0000"/>
                </a:solidFill>
              </a:rPr>
              <a:t>Description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1066800" y="4950302"/>
            <a:ext cx="457200" cy="21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456858" y="4493064"/>
            <a:ext cx="144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>
                <a:solidFill>
                  <a:srgbClr val="FF0000"/>
                </a:solidFill>
              </a:rPr>
              <a:t>Contact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5008880" y="386080"/>
            <a:ext cx="193040" cy="2912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316354" y="131571"/>
            <a:ext cx="1074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>
                <a:solidFill>
                  <a:srgbClr val="FF0000"/>
                </a:solidFill>
              </a:rPr>
              <a:t>All repo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 flipH="1" flipV="1">
            <a:off x="5466080" y="1916803"/>
            <a:ext cx="387417" cy="34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6049210" y="1716748"/>
            <a:ext cx="286110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One repo = one </a:t>
            </a:r>
            <a:r>
              <a:rPr lang="fr-FR" sz="2000" b="1" dirty="0" err="1" smtClean="0">
                <a:solidFill>
                  <a:srgbClr val="FF0000"/>
                </a:solidFill>
              </a:rPr>
              <a:t>project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22" name="Connecteur droit avec flèche 21"/>
          <p:cNvCxnSpPr/>
          <p:nvPr/>
        </p:nvCxnSpPr>
        <p:spPr>
          <a:xfrm flipH="1">
            <a:off x="9237835" y="5848723"/>
            <a:ext cx="45284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9886395" y="5413500"/>
            <a:ext cx="1074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Your</a:t>
            </a:r>
            <a:r>
              <a:rPr lang="fr-FR" sz="2000" b="1" dirty="0" smtClean="0">
                <a:solidFill>
                  <a:srgbClr val="FF0000"/>
                </a:solidFill>
              </a:rPr>
              <a:t> Activity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0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>
            <a:off x="1351280" y="471730"/>
            <a:ext cx="8339401" cy="6081469"/>
          </a:xfrm>
          <a:prstGeom prst="rect">
            <a:avLst/>
          </a:prstGeom>
        </p:spPr>
      </p:pic>
      <p:cxnSp>
        <p:nvCxnSpPr>
          <p:cNvPr id="18" name="Connecteur droit avec flèche 17"/>
          <p:cNvCxnSpPr/>
          <p:nvPr/>
        </p:nvCxnSpPr>
        <p:spPr>
          <a:xfrm flipH="1" flipV="1">
            <a:off x="5466080" y="1916803"/>
            <a:ext cx="387417" cy="34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4277360" y="2438106"/>
            <a:ext cx="3454400" cy="9541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 smtClean="0">
                <a:solidFill>
                  <a:srgbClr val="FF0000"/>
                </a:solidFill>
              </a:rPr>
              <a:t>Your</a:t>
            </a:r>
            <a:r>
              <a:rPr lang="fr-FR" sz="2800" b="1" dirty="0" smtClean="0">
                <a:solidFill>
                  <a:srgbClr val="FF0000"/>
                </a:solidFill>
              </a:rPr>
              <a:t> Github profile </a:t>
            </a:r>
            <a:r>
              <a:rPr lang="fr-FR" sz="2800" b="1" dirty="0" err="1" smtClean="0">
                <a:solidFill>
                  <a:srgbClr val="FF0000"/>
                </a:solidFill>
              </a:rPr>
              <a:t>is</a:t>
            </a:r>
            <a:r>
              <a:rPr lang="fr-FR" sz="2800" b="1" dirty="0" smtClean="0">
                <a:solidFill>
                  <a:srgbClr val="FF0000"/>
                </a:solidFill>
              </a:rPr>
              <a:t> part of </a:t>
            </a:r>
            <a:r>
              <a:rPr lang="fr-FR" sz="2800" b="1" dirty="0" err="1" smtClean="0">
                <a:solidFill>
                  <a:srgbClr val="FF0000"/>
                </a:solidFill>
              </a:rPr>
              <a:t>your</a:t>
            </a:r>
            <a:r>
              <a:rPr lang="fr-FR" sz="2800" b="1" dirty="0" smtClean="0">
                <a:solidFill>
                  <a:srgbClr val="FF0000"/>
                </a:solidFill>
              </a:rPr>
              <a:t> CV !</a:t>
            </a:r>
            <a:endParaRPr lang="fr-FR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9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187751" y="2798711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Github Desktop</a:t>
            </a:r>
            <a:endParaRPr lang="fr-FR" sz="3600" dirty="0"/>
          </a:p>
        </p:txBody>
      </p:sp>
      <p:sp>
        <p:nvSpPr>
          <p:cNvPr id="5" name="ZoneTexte 4"/>
          <p:cNvSpPr txBox="1"/>
          <p:nvPr/>
        </p:nvSpPr>
        <p:spPr>
          <a:xfrm>
            <a:off x="4187751" y="3774324"/>
            <a:ext cx="4814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The </a:t>
            </a:r>
            <a:r>
              <a:rPr lang="fr-FR" sz="1400" i="1" dirty="0" err="1" smtClean="0"/>
              <a:t>link</a:t>
            </a:r>
            <a:r>
              <a:rPr lang="fr-FR" sz="1400" i="1" dirty="0" smtClean="0"/>
              <a:t> </a:t>
            </a:r>
            <a:r>
              <a:rPr lang="fr-FR" sz="1400" i="1" dirty="0" err="1" smtClean="0"/>
              <a:t>between</a:t>
            </a:r>
            <a:r>
              <a:rPr lang="fr-FR" sz="1400" i="1" dirty="0" smtClean="0"/>
              <a:t> </a:t>
            </a:r>
            <a:r>
              <a:rPr lang="fr-FR" sz="1400" i="1" dirty="0" err="1" smtClean="0"/>
              <a:t>your</a:t>
            </a:r>
            <a:r>
              <a:rPr lang="fr-FR" sz="1400" i="1" dirty="0" smtClean="0"/>
              <a:t> laptop and </a:t>
            </a:r>
            <a:r>
              <a:rPr lang="fr-FR" sz="1400" i="1" dirty="0" err="1" smtClean="0"/>
              <a:t>github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192564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80" y="3790376"/>
            <a:ext cx="1633220" cy="130240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584" y="3764976"/>
            <a:ext cx="1327808" cy="1327808"/>
          </a:xfrm>
          <a:prstGeom prst="rect">
            <a:avLst/>
          </a:prstGeom>
        </p:spPr>
      </p:pic>
      <p:cxnSp>
        <p:nvCxnSpPr>
          <p:cNvPr id="17" name="Connecteur droit avec flèche 16"/>
          <p:cNvCxnSpPr/>
          <p:nvPr/>
        </p:nvCxnSpPr>
        <p:spPr>
          <a:xfrm flipH="1">
            <a:off x="4582160" y="4114800"/>
            <a:ext cx="2082801" cy="0"/>
          </a:xfrm>
          <a:prstGeom prst="straightConnector1">
            <a:avLst/>
          </a:prstGeom>
          <a:ln w="47625"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4663441" y="4693920"/>
            <a:ext cx="2092959" cy="10160"/>
          </a:xfrm>
          <a:prstGeom prst="straightConnector1">
            <a:avLst/>
          </a:prstGeom>
          <a:ln w="47625"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67660" y="5092784"/>
            <a:ext cx="20319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smtClean="0"/>
              <a:t>Your computer</a:t>
            </a:r>
            <a:endParaRPr lang="en-CA" sz="2400" dirty="0"/>
          </a:p>
        </p:txBody>
      </p:sp>
      <p:sp>
        <p:nvSpPr>
          <p:cNvPr id="22" name="Rectangle 21"/>
          <p:cNvSpPr/>
          <p:nvPr/>
        </p:nvSpPr>
        <p:spPr>
          <a:xfrm>
            <a:off x="7551756" y="5092784"/>
            <a:ext cx="1037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/>
              <a:t>Github</a:t>
            </a:r>
            <a:endParaRPr lang="en-CA" sz="2400" dirty="0"/>
          </a:p>
        </p:txBody>
      </p:sp>
      <p:sp>
        <p:nvSpPr>
          <p:cNvPr id="23" name="Rectangle 22">
            <a:hlinkClick r:id="rId4"/>
          </p:cNvPr>
          <p:cNvSpPr/>
          <p:nvPr/>
        </p:nvSpPr>
        <p:spPr>
          <a:xfrm>
            <a:off x="4594720" y="3091934"/>
            <a:ext cx="2057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>
                <a:hlinkClick r:id="rId5"/>
              </a:rPr>
              <a:t>desktop.github.com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36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2780</TotalTime>
  <Words>306</Words>
  <Application>Microsoft Macintosh PowerPoint</Application>
  <PresentationFormat>Grand écran</PresentationFormat>
  <Paragraphs>117</Paragraphs>
  <Slides>30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5" baseType="lpstr">
      <vt:lpstr>Calibri</vt:lpstr>
      <vt:lpstr>Calibri Light</vt:lpstr>
      <vt:lpstr>Wingdings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41</cp:revision>
  <dcterms:created xsi:type="dcterms:W3CDTF">2018-02-22T22:58:57Z</dcterms:created>
  <dcterms:modified xsi:type="dcterms:W3CDTF">2019-03-12T14:45:50Z</dcterms:modified>
</cp:coreProperties>
</file>