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86" r:id="rId4"/>
    <p:sldId id="298" r:id="rId5"/>
    <p:sldId id="299" r:id="rId6"/>
    <p:sldId id="309" r:id="rId7"/>
    <p:sldId id="287" r:id="rId8"/>
    <p:sldId id="288" r:id="rId9"/>
    <p:sldId id="289" r:id="rId10"/>
    <p:sldId id="290" r:id="rId11"/>
    <p:sldId id="302" r:id="rId12"/>
    <p:sldId id="300" r:id="rId13"/>
    <p:sldId id="291" r:id="rId14"/>
    <p:sldId id="301" r:id="rId15"/>
    <p:sldId id="292" r:id="rId16"/>
    <p:sldId id="293" r:id="rId17"/>
    <p:sldId id="294" r:id="rId18"/>
    <p:sldId id="295" r:id="rId19"/>
    <p:sldId id="296" r:id="rId20"/>
    <p:sldId id="303" r:id="rId21"/>
    <p:sldId id="304" r:id="rId22"/>
    <p:sldId id="305" r:id="rId23"/>
    <p:sldId id="308" r:id="rId24"/>
    <p:sldId id="306" r:id="rId25"/>
    <p:sldId id="311" r:id="rId26"/>
    <p:sldId id="307" r:id="rId27"/>
    <p:sldId id="312" r:id="rId28"/>
    <p:sldId id="275" r:id="rId29"/>
    <p:sldId id="313" r:id="rId30"/>
    <p:sldId id="297" r:id="rId31"/>
    <p:sldId id="31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0"/>
    <p:restoredTop sz="94647"/>
  </p:normalViewPr>
  <p:slideViewPr>
    <p:cSldViewPr snapToGrid="0" snapToObjects="1">
      <p:cViewPr>
        <p:scale>
          <a:sx n="96" d="100"/>
          <a:sy n="96" d="100"/>
        </p:scale>
        <p:origin x="86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12/3/19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ata-to-viz.com/caveat/spaghett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www.data-to-viz.com/caveat/aspect_ratio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ata-to-viz.com/caveat/error_b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ata-to-viz.com/caveat/error_bar.html" TargetMode="Externa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hyperlink" Target="https://blog.fastfedora.com/2011/01/2011-state-of-the-union-visualiza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hyperlink" Target="https://blog.fastfedora.com/2011/01/2011-state-of-the-union-visualiza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hyperlink" Target="https://www.mediamatters.org/blog/2013/04/05/fox-news-newest-dishonest-chart-immigration-enf/193507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hyperlink" Target="https://www.mediamatters.org/blog/2013/04/05/fox-news-newest-dishonest-chart-immigration-enf/1935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hyperlink" Target="https://www.edwardtufte.com/bboard/q-and-a-fetch-msg?msg_id=00003q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hyperlink" Target="https://www.kdnuggets.com/2016/02/common-data-visualization-mistake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hyperlink" Target="https://www.kdnuggets.com/2016/02/common-data-visualization-mistak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hyperlink" Target="https://www.data-to-viz.com/cavea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xJFlV" TargetMode="External"/><Relationship Id="rId4" Type="http://schemas.openxmlformats.org/officeDocument/2006/relationships/hyperlink" Target="https://bit.ly/2AZySd9" TargetMode="External"/><Relationship Id="rId5" Type="http://schemas.openxmlformats.org/officeDocument/2006/relationships/hyperlink" Target="mailto:Yan.holtz.data@gmail.com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</a:t>
            </a:r>
            <a:r>
              <a:rPr lang="en-CA" i="1" dirty="0" err="1" smtClean="0"/>
              <a:t>dataviz</a:t>
            </a:r>
            <a:r>
              <a:rPr lang="en-CA" i="1" dirty="0" smtClean="0"/>
              <a:t> caveats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91657" y="2164284"/>
            <a:ext cx="78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An exploration of </a:t>
            </a:r>
            <a:r>
              <a:rPr lang="fr-FR" sz="3600" dirty="0" err="1" smtClean="0"/>
              <a:t>dataviz</a:t>
            </a:r>
            <a:r>
              <a:rPr lang="fr-FR" sz="3600" dirty="0" smtClean="0"/>
              <a:t> </a:t>
            </a:r>
            <a:r>
              <a:rPr lang="fr-FR" sz="3600" dirty="0" err="1" smtClean="0"/>
              <a:t>bad</a:t>
            </a:r>
            <a:r>
              <a:rPr lang="fr-FR" sz="3600" dirty="0" smtClean="0"/>
              <a:t> practices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07150"/>
            <a:ext cx="9791700" cy="4386515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6881104" y="367614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Bimodal distribution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6609054" y="399931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8879622" y="308684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9423722" y="276367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Almost</a:t>
            </a:r>
            <a:r>
              <a:rPr lang="fr-FR" dirty="0" smtClean="0"/>
              <a:t> no data !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0171735" y="3410007"/>
            <a:ext cx="0" cy="47301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3"/>
          <p:cNvSpPr txBox="1"/>
          <p:nvPr/>
        </p:nvSpPr>
        <p:spPr>
          <a:xfrm>
            <a:off x="422958" y="511077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Boxplot</a:t>
            </a:r>
            <a:r>
              <a:rPr lang="fr-FR" dirty="0" smtClean="0"/>
              <a:t> = </a:t>
            </a:r>
            <a:r>
              <a:rPr lang="fr-FR" dirty="0" err="1" smtClean="0"/>
              <a:t>hide</a:t>
            </a:r>
            <a:r>
              <a:rPr lang="fr-FR" dirty="0" smtClean="0"/>
              <a:t> 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4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07150"/>
            <a:ext cx="9791700" cy="4386515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6881104" y="367614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Bimodal distribution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6609054" y="399931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8879622" y="308684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9423722" y="276367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Almost</a:t>
            </a:r>
            <a:r>
              <a:rPr lang="fr-FR" dirty="0" smtClean="0"/>
              <a:t> no data !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0171735" y="3410007"/>
            <a:ext cx="0" cy="47301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3"/>
          <p:cNvSpPr txBox="1"/>
          <p:nvPr/>
        </p:nvSpPr>
        <p:spPr>
          <a:xfrm>
            <a:off x="422958" y="511077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Boxplot</a:t>
            </a:r>
            <a:r>
              <a:rPr lang="fr-FR" dirty="0" smtClean="0"/>
              <a:t> = </a:t>
            </a:r>
            <a:r>
              <a:rPr lang="fr-FR" dirty="0" err="1" smtClean="0"/>
              <a:t>hide</a:t>
            </a:r>
            <a:r>
              <a:rPr lang="fr-FR" dirty="0" smtClean="0"/>
              <a:t> information</a:t>
            </a:r>
            <a:endParaRPr lang="fr-FR" dirty="0"/>
          </a:p>
        </p:txBody>
      </p:sp>
      <p:sp>
        <p:nvSpPr>
          <p:cNvPr id="12" name="ZoneTexte 3"/>
          <p:cNvSpPr txBox="1"/>
          <p:nvPr/>
        </p:nvSpPr>
        <p:spPr>
          <a:xfrm>
            <a:off x="3746820" y="1894618"/>
            <a:ext cx="30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If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size, </a:t>
            </a:r>
            <a:r>
              <a:rPr lang="fr-FR" dirty="0" err="1" smtClean="0"/>
              <a:t>add</a:t>
            </a:r>
            <a:r>
              <a:rPr lang="fr-FR" dirty="0" smtClean="0"/>
              <a:t> data points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jitter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157150" y="2581154"/>
            <a:ext cx="252804" cy="39354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92" y="1429471"/>
            <a:ext cx="10000045" cy="4531489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833087" y="1289186"/>
            <a:ext cx="30378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If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size, use </a:t>
            </a:r>
            <a:r>
              <a:rPr lang="fr-FR" dirty="0" err="1" smtClean="0"/>
              <a:t>violin</a:t>
            </a:r>
            <a:r>
              <a:rPr lang="fr-FR" dirty="0" smtClean="0"/>
              <a:t> plot</a:t>
            </a:r>
            <a:endParaRPr lang="fr-FR" dirty="0"/>
          </a:p>
        </p:txBody>
      </p:sp>
      <p:sp>
        <p:nvSpPr>
          <p:cNvPr id="6" name="ZoneTexte 3"/>
          <p:cNvSpPr txBox="1"/>
          <p:nvPr/>
        </p:nvSpPr>
        <p:spPr>
          <a:xfrm>
            <a:off x="5758500" y="6101245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Show </a:t>
            </a:r>
            <a:r>
              <a:rPr lang="fr-FR" dirty="0" err="1" smtClean="0"/>
              <a:t>sample</a:t>
            </a:r>
            <a:r>
              <a:rPr lang="fr-FR" dirty="0" smtClean="0"/>
              <a:t> size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5910900" y="5816499"/>
            <a:ext cx="444180" cy="2847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3"/>
          <p:cNvSpPr txBox="1"/>
          <p:nvPr/>
        </p:nvSpPr>
        <p:spPr>
          <a:xfrm>
            <a:off x="4516264" y="2220263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Show distribution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035200" y="2729880"/>
            <a:ext cx="97790" cy="3028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8" y="952500"/>
            <a:ext cx="10612086" cy="500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ZoneTexte 3"/>
          <p:cNvSpPr txBox="1"/>
          <p:nvPr/>
        </p:nvSpPr>
        <p:spPr>
          <a:xfrm>
            <a:off x="482567" y="306169"/>
            <a:ext cx="30378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Look at </a:t>
            </a:r>
            <a:r>
              <a:rPr lang="fr-FR" dirty="0" err="1" smtClean="0"/>
              <a:t>this</a:t>
            </a:r>
            <a:r>
              <a:rPr lang="fr-FR" dirty="0" smtClean="0"/>
              <a:t> 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ZoneTexte 3"/>
          <p:cNvSpPr txBox="1"/>
          <p:nvPr/>
        </p:nvSpPr>
        <p:spPr>
          <a:xfrm>
            <a:off x="3505200" y="3079849"/>
            <a:ext cx="53822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3600" dirty="0" err="1" smtClean="0"/>
              <a:t>What</a:t>
            </a:r>
            <a:r>
              <a:rPr lang="fr-FR" sz="3600" dirty="0" smtClean="0"/>
              <a:t> do </a:t>
            </a:r>
            <a:r>
              <a:rPr lang="fr-FR" sz="3600" dirty="0" err="1" smtClean="0"/>
              <a:t>you</a:t>
            </a:r>
            <a:r>
              <a:rPr lang="fr-FR" sz="3600" dirty="0" smtClean="0"/>
              <a:t> </a:t>
            </a:r>
            <a:r>
              <a:rPr lang="fr-FR" sz="3600" dirty="0" err="1" smtClean="0"/>
              <a:t>remember</a:t>
            </a:r>
            <a:r>
              <a:rPr lang="fr-FR" sz="3600" dirty="0" smtClean="0"/>
              <a:t>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08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47583" y="1189832"/>
            <a:ext cx="364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The </a:t>
            </a:r>
            <a:r>
              <a:rPr lang="fr-FR" sz="2800" dirty="0">
                <a:solidFill>
                  <a:srgbClr val="FF0000"/>
                </a:solidFill>
              </a:rPr>
              <a:t>Spaghetti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>
                <a:solidFill>
                  <a:srgbClr val="FF0000"/>
                </a:solidFill>
              </a:rPr>
              <a:t>chart</a:t>
            </a:r>
          </a:p>
          <a:p>
            <a:r>
              <a:rPr lang="fr-FR" sz="1600" dirty="0" smtClean="0">
                <a:solidFill>
                  <a:srgbClr val="414282"/>
                </a:solidFill>
                <a:hlinkClick r:id="rId2"/>
              </a:rPr>
              <a:t>Read more</a:t>
            </a:r>
            <a:endParaRPr lang="fr-FR" sz="2400" dirty="0">
              <a:solidFill>
                <a:srgbClr val="41428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41150"/>
            <a:ext cx="6058828" cy="28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205" y="2946400"/>
            <a:ext cx="3823327" cy="3776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882" y="3013421"/>
            <a:ext cx="3741346" cy="36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11150"/>
            <a:ext cx="93345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0" y="565150"/>
            <a:ext cx="3994150" cy="2668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9755"/>
            <a:ext cx="12192000" cy="276688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93800" y="1899250"/>
            <a:ext cx="3644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</a:rPr>
              <a:t>Mind</a:t>
            </a:r>
            <a:r>
              <a:rPr lang="fr-FR" sz="2800" dirty="0">
                <a:solidFill>
                  <a:srgbClr val="FF0000"/>
                </a:solidFill>
              </a:rPr>
              <a:t> t</a:t>
            </a:r>
            <a:r>
              <a:rPr lang="fr-FR" sz="2800" dirty="0">
                <a:solidFill>
                  <a:srgbClr val="FF0000"/>
                </a:solidFill>
              </a:rPr>
              <a:t>he aspect </a:t>
            </a:r>
            <a:r>
              <a:rPr lang="fr-FR" sz="2800" dirty="0">
                <a:solidFill>
                  <a:srgbClr val="FF0000"/>
                </a:solidFill>
              </a:rPr>
              <a:t>ratio</a:t>
            </a:r>
          </a:p>
          <a:p>
            <a:r>
              <a:rPr lang="fr-FR" dirty="0" smtClean="0">
                <a:solidFill>
                  <a:srgbClr val="414282"/>
                </a:solidFill>
                <a:hlinkClick r:id="rId4"/>
              </a:rPr>
              <a:t>Read more</a:t>
            </a:r>
            <a:endParaRPr lang="fr-FR" sz="2800" dirty="0">
              <a:solidFill>
                <a:srgbClr val="4142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263650"/>
            <a:ext cx="10299700" cy="45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2384" y="933506"/>
            <a:ext cx="283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The issue </a:t>
            </a:r>
            <a:r>
              <a:rPr lang="fr-FR" sz="2800" dirty="0" err="1">
                <a:solidFill>
                  <a:srgbClr val="FF0000"/>
                </a:solidFill>
              </a:rPr>
              <a:t>with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error</a:t>
            </a:r>
            <a:r>
              <a:rPr lang="fr-FR" sz="2800" dirty="0">
                <a:solidFill>
                  <a:srgbClr val="FF0000"/>
                </a:solidFill>
              </a:rPr>
              <a:t> bars</a:t>
            </a:r>
          </a:p>
          <a:p>
            <a:r>
              <a:rPr lang="fr-FR" sz="1600" dirty="0" smtClean="0">
                <a:solidFill>
                  <a:srgbClr val="414282"/>
                </a:solidFill>
                <a:hlinkClick r:id="rId2"/>
              </a:rPr>
              <a:t>Read more</a:t>
            </a:r>
            <a:endParaRPr lang="fr-FR" sz="2400" dirty="0">
              <a:solidFill>
                <a:srgbClr val="41428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40" y="698415"/>
            <a:ext cx="7770459" cy="3123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4" y="3162300"/>
            <a:ext cx="5523615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748322"/>
            <a:ext cx="7696200" cy="53467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0470" y="246931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What’s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wrong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this</a:t>
            </a:r>
            <a:r>
              <a:rPr lang="fr-FR" dirty="0" smtClean="0">
                <a:solidFill>
                  <a:srgbClr val="FF0000"/>
                </a:solidFill>
              </a:rPr>
              <a:t> chart?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2384" y="933506"/>
            <a:ext cx="283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The issue </a:t>
            </a:r>
            <a:r>
              <a:rPr lang="fr-FR" sz="2800" dirty="0" err="1">
                <a:solidFill>
                  <a:srgbClr val="FF0000"/>
                </a:solidFill>
              </a:rPr>
              <a:t>with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error</a:t>
            </a:r>
            <a:r>
              <a:rPr lang="fr-FR" sz="2800" dirty="0">
                <a:solidFill>
                  <a:srgbClr val="FF0000"/>
                </a:solidFill>
              </a:rPr>
              <a:t> bars</a:t>
            </a:r>
          </a:p>
          <a:p>
            <a:r>
              <a:rPr lang="fr-FR" sz="1600" dirty="0" smtClean="0">
                <a:solidFill>
                  <a:srgbClr val="414282"/>
                </a:solidFill>
                <a:hlinkClick r:id="rId2"/>
              </a:rPr>
              <a:t>Read more</a:t>
            </a:r>
            <a:endParaRPr lang="fr-FR" sz="2400" dirty="0">
              <a:solidFill>
                <a:srgbClr val="41428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40" y="698415"/>
            <a:ext cx="7770459" cy="3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761999"/>
            <a:ext cx="9504680" cy="53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651747"/>
            <a:ext cx="9109135" cy="58369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07280" y="6488668"/>
            <a:ext cx="318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Source: </a:t>
            </a:r>
            <a:r>
              <a:rPr lang="en-AU" sz="1600" dirty="0" smtClean="0">
                <a:hlinkClick r:id="rId3"/>
              </a:rPr>
              <a:t>Fast Fedora blog</a:t>
            </a:r>
            <a:endParaRPr lang="en-AU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16408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</a:t>
            </a:r>
            <a:r>
              <a:rPr lang="en-AU" sz="2400" dirty="0">
                <a:solidFill>
                  <a:srgbClr val="FF0000"/>
                </a:solidFill>
              </a:rPr>
              <a:t> = </a:t>
            </a:r>
            <a:r>
              <a:rPr lang="en-AU" sz="2400" dirty="0">
                <a:solidFill>
                  <a:srgbClr val="FF0000"/>
                </a:solidFill>
              </a:rPr>
              <a:t>radius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2084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</a:t>
            </a:r>
            <a:r>
              <a:rPr lang="en-AU" sz="2400" dirty="0">
                <a:solidFill>
                  <a:srgbClr val="FF0000"/>
                </a:solidFill>
              </a:rPr>
              <a:t> = </a:t>
            </a:r>
            <a:r>
              <a:rPr lang="en-AU" sz="2400" dirty="0" smtClean="0">
                <a:solidFill>
                  <a:srgbClr val="FF0000"/>
                </a:solidFill>
              </a:rPr>
              <a:t>area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651747"/>
            <a:ext cx="9109135" cy="58369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07280" y="6488668"/>
            <a:ext cx="318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Source: </a:t>
            </a:r>
            <a:r>
              <a:rPr lang="en-AU" sz="1600" dirty="0" smtClean="0">
                <a:hlinkClick r:id="rId3"/>
              </a:rPr>
              <a:t>Fast Fedora blog</a:t>
            </a:r>
            <a:endParaRPr lang="en-AU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16408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</a:t>
            </a:r>
            <a:r>
              <a:rPr lang="en-AU" sz="2400" dirty="0">
                <a:solidFill>
                  <a:srgbClr val="FF0000"/>
                </a:solidFill>
              </a:rPr>
              <a:t> = </a:t>
            </a:r>
            <a:r>
              <a:rPr lang="en-AU" sz="2400" dirty="0">
                <a:solidFill>
                  <a:srgbClr val="FF0000"/>
                </a:solidFill>
              </a:rPr>
              <a:t>radius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2084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</a:t>
            </a:r>
            <a:r>
              <a:rPr lang="en-AU" sz="2400" dirty="0">
                <a:solidFill>
                  <a:srgbClr val="FF0000"/>
                </a:solidFill>
              </a:rPr>
              <a:t> = </a:t>
            </a:r>
            <a:r>
              <a:rPr lang="en-AU" sz="2400" dirty="0" smtClean="0">
                <a:solidFill>
                  <a:srgbClr val="FF0000"/>
                </a:solidFill>
              </a:rPr>
              <a:t>area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45280" y="3092500"/>
            <a:ext cx="364236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2400" dirty="0" smtClean="0">
              <a:solidFill>
                <a:srgbClr val="FF0000"/>
              </a:solidFill>
            </a:endParaRPr>
          </a:p>
          <a:p>
            <a:pPr algn="ctr"/>
            <a:r>
              <a:rPr lang="en-AU" sz="2400" dirty="0" smtClean="0">
                <a:solidFill>
                  <a:srgbClr val="FF0000"/>
                </a:solidFill>
              </a:rPr>
              <a:t>Area = poor metaphor</a:t>
            </a:r>
          </a:p>
          <a:p>
            <a:pPr algn="ctr"/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8" y="730583"/>
            <a:ext cx="8220403" cy="4868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7008" y="6019617"/>
            <a:ext cx="486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55555"/>
                </a:solidFill>
                <a:latin typeface="Montserrat" charset="0"/>
              </a:rPr>
              <a:t>Source: Fox News, via </a:t>
            </a:r>
            <a:r>
              <a:rPr lang="fr-FR" dirty="0">
                <a:solidFill>
                  <a:srgbClr val="69B3A2"/>
                </a:solidFill>
                <a:latin typeface="Montserrat" charset="0"/>
                <a:hlinkClick r:id="rId3"/>
              </a:rPr>
              <a:t>Media Matters for America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06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8" y="730583"/>
            <a:ext cx="8220403" cy="4868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7008" y="6019617"/>
            <a:ext cx="486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55555"/>
                </a:solidFill>
                <a:latin typeface="Montserrat" charset="0"/>
              </a:rPr>
              <a:t>Source: Fox News, via </a:t>
            </a:r>
            <a:r>
              <a:rPr lang="fr-FR" dirty="0">
                <a:solidFill>
                  <a:srgbClr val="69B3A2"/>
                </a:solidFill>
                <a:latin typeface="Montserrat" charset="0"/>
                <a:hlinkClick r:id="rId3"/>
              </a:rPr>
              <a:t>Media Matters for America</a:t>
            </a:r>
            <a:endParaRPr lang="en-AU" dirty="0"/>
          </a:p>
        </p:txBody>
      </p:sp>
      <p:sp>
        <p:nvSpPr>
          <p:cNvPr id="4" name="ZoneTexte 3"/>
          <p:cNvSpPr txBox="1"/>
          <p:nvPr/>
        </p:nvSpPr>
        <p:spPr>
          <a:xfrm>
            <a:off x="-274320" y="1794292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Obama </a:t>
            </a:r>
            <a:r>
              <a:rPr lang="en-AU" sz="2400" dirty="0" err="1" smtClean="0">
                <a:solidFill>
                  <a:srgbClr val="FF0000"/>
                </a:solidFill>
              </a:rPr>
              <a:t>adminitration</a:t>
            </a:r>
            <a:endParaRPr lang="en-AU" sz="2400" dirty="0" smtClean="0">
              <a:solidFill>
                <a:srgbClr val="FF0000"/>
              </a:solidFill>
            </a:endParaRPr>
          </a:p>
          <a:p>
            <a:pPr algn="ctr"/>
            <a:endParaRPr lang="en-AU" sz="2400" dirty="0">
              <a:solidFill>
                <a:srgbClr val="FF0000"/>
              </a:solidFill>
            </a:endParaRPr>
          </a:p>
          <a:p>
            <a:pPr algn="ctr"/>
            <a:r>
              <a:rPr lang="en-AU" sz="2400" dirty="0" smtClean="0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en-AU" sz="2400" dirty="0" smtClean="0">
                <a:solidFill>
                  <a:srgbClr val="FF0000"/>
                </a:solidFill>
              </a:rPr>
              <a:t>2x more apprehensions? </a:t>
            </a:r>
            <a:endParaRPr lang="en-AU" sz="2400" dirty="0">
              <a:solidFill>
                <a:srgbClr val="FF000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8375797" y="2948453"/>
            <a:ext cx="16043" cy="885609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10308868" y="2938784"/>
            <a:ext cx="16043" cy="885609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10324911" y="1934508"/>
            <a:ext cx="16043" cy="885609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789304"/>
            <a:ext cx="9355019" cy="54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175442"/>
            <a:ext cx="7213503" cy="4268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4926" y="4677960"/>
            <a:ext cx="7267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“In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general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, in a time-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series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, use a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baseline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that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 shows the data not the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zero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 point”</a:t>
            </a:r>
            <a:r>
              <a:rPr lang="fr-FR" sz="3200" dirty="0">
                <a:solidFill>
                  <a:srgbClr val="555555"/>
                </a:solidFill>
                <a:latin typeface="Montserrat" charset="0"/>
              </a:rPr>
              <a:t> - </a:t>
            </a:r>
            <a:r>
              <a:rPr lang="fr-FR" sz="3200" dirty="0">
                <a:solidFill>
                  <a:srgbClr val="69B3A2"/>
                </a:solidFill>
                <a:latin typeface="Montserrat" charset="0"/>
                <a:hlinkClick r:id="rId3"/>
              </a:rPr>
              <a:t>Edward Tufte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24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23606"/>
            <a:ext cx="5859565" cy="6834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47254" y="636010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69B3A2"/>
                </a:solidFill>
                <a:latin typeface="Montserrat" charset="0"/>
                <a:hlinkClick r:id="rId3"/>
              </a:rPr>
              <a:t>Source: KD </a:t>
            </a:r>
            <a:r>
              <a:rPr lang="fr-FR" dirty="0">
                <a:solidFill>
                  <a:srgbClr val="69B3A2"/>
                </a:solidFill>
                <a:latin typeface="Montserrat" charset="0"/>
                <a:hlinkClick r:id="rId3"/>
              </a:rPr>
              <a:t>Nuggets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23606"/>
            <a:ext cx="5859565" cy="6834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47254" y="636010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69B3A2"/>
                </a:solidFill>
                <a:latin typeface="Montserrat" charset="0"/>
                <a:hlinkClick r:id="rId3"/>
              </a:rPr>
              <a:t>Source: KD Nuggets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-175124" y="3040692"/>
            <a:ext cx="303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CA" sz="2000" dirty="0" smtClean="0"/>
              <a:t>Reverse Y Axis</a:t>
            </a:r>
            <a:endParaRPr lang="en-CA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407072" y="3255160"/>
            <a:ext cx="455676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18329" y="369681"/>
            <a:ext cx="3037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CA" sz="2800" dirty="0" smtClean="0"/>
              <a:t>Do not be</a:t>
            </a:r>
          </a:p>
          <a:p>
            <a:r>
              <a:rPr lang="en-CA" sz="2800" dirty="0" smtClean="0"/>
              <a:t> counter intuitive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05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0" y="414994"/>
            <a:ext cx="217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Calculation</a:t>
            </a:r>
            <a:endParaRPr lang="fr-FR" dirty="0"/>
          </a:p>
          <a:p>
            <a:r>
              <a:rPr lang="fr-FR" dirty="0"/>
              <a:t>+</a:t>
            </a:r>
          </a:p>
          <a:p>
            <a:r>
              <a:rPr lang="fr-FR" dirty="0"/>
              <a:t>3D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Pie chart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748322"/>
            <a:ext cx="76962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832411"/>
            <a:ext cx="8138724" cy="574779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35653" y="267103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414282"/>
                </a:solidFill>
                <a:hlinkClick r:id="rId3"/>
              </a:rPr>
              <a:t>Data-to-</a:t>
            </a:r>
            <a:r>
              <a:rPr lang="fr-FR" dirty="0" err="1" smtClean="0">
                <a:solidFill>
                  <a:srgbClr val="414282"/>
                </a:solidFill>
                <a:hlinkClick r:id="rId3"/>
              </a:rPr>
              <a:t>viz.com</a:t>
            </a:r>
            <a:r>
              <a:rPr lang="fr-FR" dirty="0" smtClean="0">
                <a:solidFill>
                  <a:srgbClr val="414282"/>
                </a:solidFill>
                <a:hlinkClick r:id="rId3"/>
              </a:rPr>
              <a:t>/</a:t>
            </a:r>
            <a:r>
              <a:rPr lang="fr-FR" dirty="0" err="1" smtClean="0">
                <a:solidFill>
                  <a:srgbClr val="414282"/>
                </a:solidFill>
                <a:hlinkClick r:id="rId3"/>
              </a:rPr>
              <a:t>caveats</a:t>
            </a:r>
            <a:endParaRPr lang="fr-FR" dirty="0">
              <a:solidFill>
                <a:srgbClr val="41428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3069" y="2516768"/>
            <a:ext cx="17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Data to </a:t>
            </a:r>
            <a:r>
              <a:rPr lang="fr-FR" sz="2400" b="1" dirty="0" err="1" smtClean="0">
                <a:solidFill>
                  <a:srgbClr val="FF0000"/>
                </a:solidFill>
              </a:rPr>
              <a:t>Viz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3069" y="3198476"/>
            <a:ext cx="16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A collection of </a:t>
            </a:r>
            <a:r>
              <a:rPr lang="fr-FR" dirty="0" err="1" smtClean="0">
                <a:solidFill>
                  <a:srgbClr val="FF0000"/>
                </a:solidFill>
              </a:rPr>
              <a:t>dataviz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caveats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11" name="Rectangle 10">
            <a:hlinkClick r:id="rId3"/>
          </p:cNvPr>
          <p:cNvSpPr/>
          <p:nvPr/>
        </p:nvSpPr>
        <p:spPr>
          <a:xfrm>
            <a:off x="3837117" y="3433126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0498" y="3356182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3" name="Rectangle 12">
            <a:hlinkClick r:id="rId4"/>
          </p:cNvPr>
          <p:cNvSpPr/>
          <p:nvPr/>
        </p:nvSpPr>
        <p:spPr>
          <a:xfrm>
            <a:off x="3837117" y="4244478"/>
            <a:ext cx="166487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Data-to-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viz.com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6494" y="4167280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Data to </a:t>
            </a:r>
            <a:r>
              <a:rPr lang="fr-FR" sz="2800" dirty="0" err="1" smtClean="0"/>
              <a:t>viz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5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5"/>
              </a:rPr>
              <a:t>github.com/holtzy</a:t>
            </a:r>
            <a:endParaRPr lang="en-US" sz="2400" dirty="0">
              <a:hlinkClick r:id="rId5"/>
            </a:endParaRPr>
          </a:p>
        </p:txBody>
      </p:sp>
      <p:pic>
        <p:nvPicPr>
          <p:cNvPr id="19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0" y="56178"/>
            <a:ext cx="217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400" dirty="0" err="1" smtClean="0"/>
              <a:t>What’s</a:t>
            </a:r>
            <a:r>
              <a:rPr lang="fr-FR" sz="2400" dirty="0" smtClean="0"/>
              <a:t> </a:t>
            </a:r>
            <a:r>
              <a:rPr lang="fr-FR" sz="2400" dirty="0" err="1" smtClean="0"/>
              <a:t>wrong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pie chart?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0" y="1053456"/>
            <a:ext cx="9182100" cy="2413000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4856505" y="3817403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0" y="56178"/>
            <a:ext cx="217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pie chart?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0" y="3111500"/>
            <a:ext cx="9613900" cy="37465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80" y="1053456"/>
            <a:ext cx="9182100" cy="24130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4473114" y="287010"/>
            <a:ext cx="294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400" dirty="0" smtClean="0"/>
              <a:t>It</a:t>
            </a:r>
            <a:r>
              <a:rPr lang="fr-FR" sz="2400" dirty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hard to </a:t>
            </a:r>
            <a:r>
              <a:rPr lang="fr-FR" sz="2400" dirty="0" err="1" smtClean="0"/>
              <a:t>distinguish</a:t>
            </a:r>
            <a:r>
              <a:rPr lang="fr-FR" sz="2400" dirty="0" smtClean="0"/>
              <a:t> angles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9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304800" y="425146"/>
            <a:ext cx="2486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dirty="0" err="1" smtClean="0"/>
              <a:t>What’s</a:t>
            </a:r>
            <a:r>
              <a:rPr lang="fr-FR" sz="2800" dirty="0" smtClean="0"/>
              <a:t> </a:t>
            </a:r>
            <a:r>
              <a:rPr lang="fr-FR" sz="2800" dirty="0" err="1" smtClean="0"/>
              <a:t>wrong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3D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47" y="2002589"/>
            <a:ext cx="5404853" cy="3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14424"/>
            <a:ext cx="4961330" cy="50101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0470" y="246931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What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could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better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14424"/>
            <a:ext cx="4961330" cy="501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99" y="1482140"/>
            <a:ext cx="4575139" cy="4674743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723900" y="337457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460500"/>
            <a:ext cx="9442450" cy="3918567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723900" y="337457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Anything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253</Words>
  <Application>Microsoft Macintosh PowerPoint</Application>
  <PresentationFormat>Grand écran</PresentationFormat>
  <Paragraphs>78</Paragraphs>
  <Slides>31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Montserrat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53</cp:revision>
  <cp:lastPrinted>2019-03-13T14:14:04Z</cp:lastPrinted>
  <dcterms:created xsi:type="dcterms:W3CDTF">2018-02-22T22:58:57Z</dcterms:created>
  <dcterms:modified xsi:type="dcterms:W3CDTF">2019-03-13T14:15:11Z</dcterms:modified>
</cp:coreProperties>
</file>