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00" r:id="rId3"/>
    <p:sldId id="301" r:id="rId4"/>
    <p:sldId id="302" r:id="rId5"/>
    <p:sldId id="304" r:id="rId6"/>
    <p:sldId id="303" r:id="rId7"/>
    <p:sldId id="305" r:id="rId8"/>
    <p:sldId id="306" r:id="rId9"/>
    <p:sldId id="2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282"/>
    <a:srgbClr val="68BABC"/>
    <a:srgbClr val="0405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03"/>
    <p:restoredTop sz="96145"/>
  </p:normalViewPr>
  <p:slideViewPr>
    <p:cSldViewPr snapToGrid="0" snapToObjects="1">
      <p:cViewPr varScale="1">
        <p:scale>
          <a:sx n="116" d="100"/>
          <a:sy n="116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F5170-31E1-9941-B759-7113DA060E2B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3B21E-7500-F243-A508-4C47D2AF1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1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3B21E-7500-F243-A508-4C47D2AF10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0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2E79-D1E5-E645-A33C-56FC363DE5B0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01E2-CA75-A043-BEA5-DDADAF5D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0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2E79-D1E5-E645-A33C-56FC363DE5B0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01E2-CA75-A043-BEA5-DDADAF5D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8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2E79-D1E5-E645-A33C-56FC363DE5B0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01E2-CA75-A043-BEA5-DDADAF5D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2E79-D1E5-E645-A33C-56FC363DE5B0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01E2-CA75-A043-BEA5-DDADAF5D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9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2E79-D1E5-E645-A33C-56FC363DE5B0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01E2-CA75-A043-BEA5-DDADAF5D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2E79-D1E5-E645-A33C-56FC363DE5B0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01E2-CA75-A043-BEA5-DDADAF5D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4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2E79-D1E5-E645-A33C-56FC363DE5B0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01E2-CA75-A043-BEA5-DDADAF5D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7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2E79-D1E5-E645-A33C-56FC363DE5B0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01E2-CA75-A043-BEA5-DDADAF5D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2E79-D1E5-E645-A33C-56FC363DE5B0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01E2-CA75-A043-BEA5-DDADAF5D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7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2E79-D1E5-E645-A33C-56FC363DE5B0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01E2-CA75-A043-BEA5-DDADAF5D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2E79-D1E5-E645-A33C-56FC363DE5B0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01E2-CA75-A043-BEA5-DDADAF5D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8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32E79-D1E5-E645-A33C-56FC363DE5B0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501E2-CA75-A043-BEA5-DDADAF5D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6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markdown.rstudio.com/gallery.html" TargetMode="External"/><Relationship Id="rId2" Type="http://schemas.openxmlformats.org/officeDocument/2006/relationships/hyperlink" Target="http://github.com/holtzy/epuR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Yan.holtz.data@gmail.com" TargetMode="External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9949" y="6684"/>
            <a:ext cx="16408795" cy="685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22838" y="4180314"/>
            <a:ext cx="614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"/>
              </a:rPr>
              <a:t>In 10 minutes or </a:t>
            </a:r>
            <a:r>
              <a:rPr lang="fr-FR" sz="3200" dirty="0" err="1">
                <a:latin typeface=""/>
              </a:rPr>
              <a:t>less</a:t>
            </a:r>
            <a:endParaRPr lang="fr-FR" sz="3200" dirty="0">
              <a:latin typeface="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43926" y="6481984"/>
            <a:ext cx="390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Montpellier | October 2021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16193" y="0"/>
            <a:ext cx="443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"/>
              </a:rPr>
              <a:t>Some slides by Yan-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"/>
              </a:rPr>
              <a:t>Holtz.com</a:t>
            </a:r>
            <a:endParaRPr lang="en-US" dirty="0">
              <a:solidFill>
                <a:schemeClr val="bg1">
                  <a:lumMod val="65000"/>
                </a:schemeClr>
              </a:solidFill>
              <a:latin typeface=""/>
            </a:endParaRPr>
          </a:p>
        </p:txBody>
      </p:sp>
      <p:sp>
        <p:nvSpPr>
          <p:cNvPr id="9" name="ZoneTexte 5">
            <a:extLst>
              <a:ext uri="{FF2B5EF4-FFF2-40B4-BE49-F238E27FC236}">
                <a16:creationId xmlns:a16="http://schemas.microsoft.com/office/drawing/2014/main" id="{61A17708-63B4-C24D-AE24-41FEC33DB1C1}"/>
              </a:ext>
            </a:extLst>
          </p:cNvPr>
          <p:cNvSpPr txBox="1"/>
          <p:nvPr/>
        </p:nvSpPr>
        <p:spPr>
          <a:xfrm>
            <a:off x="501841" y="2666243"/>
            <a:ext cx="106682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latin typeface=""/>
              </a:rPr>
              <a:t>Make</a:t>
            </a:r>
            <a:r>
              <a:rPr lang="fr-FR" sz="4400" dirty="0">
                <a:latin typeface=""/>
              </a:rPr>
              <a:t> </a:t>
            </a:r>
            <a:r>
              <a:rPr lang="fr-FR" sz="4400" dirty="0" err="1">
                <a:latin typeface=""/>
              </a:rPr>
              <a:t>your</a:t>
            </a:r>
            <a:r>
              <a:rPr lang="fr-FR" sz="4400" dirty="0">
                <a:latin typeface=""/>
              </a:rPr>
              <a:t> data </a:t>
            </a:r>
            <a:r>
              <a:rPr lang="fr-FR" sz="4400" dirty="0" err="1">
                <a:latin typeface=""/>
              </a:rPr>
              <a:t>analysis</a:t>
            </a:r>
            <a:r>
              <a:rPr lang="fr-FR" sz="4400" dirty="0">
                <a:latin typeface=""/>
              </a:rPr>
              <a:t> report a </a:t>
            </a:r>
            <a:r>
              <a:rPr lang="fr-FR" sz="4400" dirty="0" err="1">
                <a:latin typeface=""/>
              </a:rPr>
              <a:t>website</a:t>
            </a:r>
            <a:endParaRPr lang="fr-FR" sz="4400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7996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228EC-F8A9-8E4C-A442-6D0DA690F288}"/>
              </a:ext>
            </a:extLst>
          </p:cNvPr>
          <p:cNvSpPr txBox="1"/>
          <p:nvPr/>
        </p:nvSpPr>
        <p:spPr>
          <a:xfrm>
            <a:off x="85060" y="116958"/>
            <a:ext cx="375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solidFill>
                  <a:schemeClr val="bg1">
                    <a:lumMod val="65000"/>
                  </a:schemeClr>
                </a:solidFill>
              </a:rPr>
              <a:t>Step 1 – </a:t>
            </a:r>
            <a:r>
              <a:rPr lang="en-FR" b="1" dirty="0">
                <a:solidFill>
                  <a:schemeClr val="accent5">
                    <a:lumMod val="50000"/>
                  </a:schemeClr>
                </a:solidFill>
              </a:rPr>
              <a:t>Create a R Markdown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BB3F9-6C52-DB49-8AD2-6D65A4E19A22}"/>
              </a:ext>
            </a:extLst>
          </p:cNvPr>
          <p:cNvSpPr txBox="1"/>
          <p:nvPr/>
        </p:nvSpPr>
        <p:spPr>
          <a:xfrm>
            <a:off x="559978" y="954035"/>
            <a:ext cx="45117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FR" dirty="0"/>
              <a:t>Create a new folder</a:t>
            </a:r>
          </a:p>
          <a:p>
            <a:pPr marL="285750" indent="-285750">
              <a:buFontTx/>
              <a:buChar char="-"/>
            </a:pPr>
            <a:r>
              <a:rPr lang="en-FR" dirty="0"/>
              <a:t>Open R studio</a:t>
            </a:r>
          </a:p>
          <a:p>
            <a:pPr marL="285750" indent="-285750">
              <a:buFontTx/>
              <a:buChar char="-"/>
            </a:pPr>
            <a:r>
              <a:rPr lang="en-FR" dirty="0"/>
              <a:t>File </a:t>
            </a:r>
            <a:r>
              <a:rPr lang="en-FR" dirty="0">
                <a:sym typeface="Wingdings" pitchFamily="2" charset="2"/>
              </a:rPr>
              <a:t> New File  R Markdown</a:t>
            </a:r>
          </a:p>
          <a:p>
            <a:pPr marL="285750" indent="-285750">
              <a:buFontTx/>
              <a:buChar char="-"/>
            </a:pPr>
            <a:r>
              <a:rPr lang="en-FR" dirty="0">
                <a:sym typeface="Wingdings" pitchFamily="2" charset="2"/>
              </a:rPr>
              <a:t>Add a title, select HTML, click OK</a:t>
            </a:r>
          </a:p>
          <a:p>
            <a:pPr marL="285750" indent="-285750">
              <a:buFontTx/>
              <a:buChar char="-"/>
            </a:pPr>
            <a:r>
              <a:rPr lang="en-FR" dirty="0">
                <a:sym typeface="Wingdings" pitchFamily="2" charset="2"/>
              </a:rPr>
              <a:t>Click </a:t>
            </a:r>
            <a:r>
              <a:rPr lang="en-FR" dirty="0">
                <a:solidFill>
                  <a:srgbClr val="C00000"/>
                </a:solidFill>
                <a:sym typeface="Wingdings" pitchFamily="2" charset="2"/>
              </a:rPr>
              <a:t>Knit</a:t>
            </a:r>
          </a:p>
          <a:p>
            <a:pPr marL="285750" indent="-285750">
              <a:buFontTx/>
              <a:buChar char="-"/>
            </a:pPr>
            <a:r>
              <a:rPr lang="en-FR" dirty="0">
                <a:sym typeface="Wingdings" pitchFamily="2" charset="2"/>
              </a:rPr>
              <a:t>Save in the newly created folder as </a:t>
            </a:r>
            <a:r>
              <a:rPr lang="en-FR" dirty="0">
                <a:solidFill>
                  <a:srgbClr val="C00000"/>
                </a:solidFill>
                <a:sym typeface="Wingdings" pitchFamily="2" charset="2"/>
              </a:rPr>
              <a:t>index</a:t>
            </a:r>
          </a:p>
          <a:p>
            <a:pPr marL="285750" indent="-285750">
              <a:buFontTx/>
              <a:buChar char="-"/>
            </a:pPr>
            <a:endParaRPr lang="en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429DC8-22DB-B74F-8FF9-23CE53C55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042" y="0"/>
            <a:ext cx="5352764" cy="47764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BAF3BE-85E7-A744-B05B-B136F1EDE5B0}"/>
              </a:ext>
            </a:extLst>
          </p:cNvPr>
          <p:cNvSpPr/>
          <p:nvPr/>
        </p:nvSpPr>
        <p:spPr>
          <a:xfrm>
            <a:off x="8367822" y="336329"/>
            <a:ext cx="3413052" cy="435935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8B4B30-0C3D-C34F-B2F2-32895F603E4C}"/>
              </a:ext>
            </a:extLst>
          </p:cNvPr>
          <p:cNvSpPr/>
          <p:nvPr/>
        </p:nvSpPr>
        <p:spPr>
          <a:xfrm>
            <a:off x="8367822" y="1271419"/>
            <a:ext cx="893135" cy="435935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29B753-D89E-6F45-8F0D-1E6484EB3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056" y="2807590"/>
            <a:ext cx="6573856" cy="38909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2E258E-903F-AE41-B4C7-6555680C0B99}"/>
              </a:ext>
            </a:extLst>
          </p:cNvPr>
          <p:cNvSpPr/>
          <p:nvPr/>
        </p:nvSpPr>
        <p:spPr>
          <a:xfrm>
            <a:off x="5252484" y="2807590"/>
            <a:ext cx="893135" cy="435935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A8F92D-5CEE-C94F-8F62-D15EA642E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973" y="4757642"/>
            <a:ext cx="1741380" cy="91997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C509C9-7082-C64C-B0E9-078F50C8ED35}"/>
              </a:ext>
            </a:extLst>
          </p:cNvPr>
          <p:cNvCxnSpPr>
            <a:cxnSpLocks/>
          </p:cNvCxnSpPr>
          <p:nvPr/>
        </p:nvCxnSpPr>
        <p:spPr>
          <a:xfrm>
            <a:off x="1684098" y="4999746"/>
            <a:ext cx="529833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3A218F-5B21-8E44-8741-5F0A01A51765}"/>
              </a:ext>
            </a:extLst>
          </p:cNvPr>
          <p:cNvCxnSpPr>
            <a:cxnSpLocks/>
          </p:cNvCxnSpPr>
          <p:nvPr/>
        </p:nvCxnSpPr>
        <p:spPr>
          <a:xfrm>
            <a:off x="1684097" y="5386063"/>
            <a:ext cx="529833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EBBC99-A0AF-524C-B1FD-3EF1AF0AF312}"/>
              </a:ext>
            </a:extLst>
          </p:cNvPr>
          <p:cNvSpPr txBox="1"/>
          <p:nvPr/>
        </p:nvSpPr>
        <p:spPr>
          <a:xfrm>
            <a:off x="582463" y="5185914"/>
            <a:ext cx="147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solidFill>
                  <a:srgbClr val="C00000"/>
                </a:solidFill>
              </a:rPr>
              <a:t>R analysis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7AE01-2C8E-BD4C-9F79-EE9B2609E8B5}"/>
              </a:ext>
            </a:extLst>
          </p:cNvPr>
          <p:cNvSpPr txBox="1"/>
          <p:nvPr/>
        </p:nvSpPr>
        <p:spPr>
          <a:xfrm>
            <a:off x="339116" y="4816582"/>
            <a:ext cx="147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solidFill>
                  <a:srgbClr val="C00000"/>
                </a:solidFill>
              </a:rPr>
              <a:t>Html output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03B44E-7AD5-C344-956C-EC33768123D7}"/>
              </a:ext>
            </a:extLst>
          </p:cNvPr>
          <p:cNvSpPr txBox="1"/>
          <p:nvPr/>
        </p:nvSpPr>
        <p:spPr>
          <a:xfrm>
            <a:off x="216194" y="4321877"/>
            <a:ext cx="407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solidFill>
                  <a:srgbClr val="C00000"/>
                </a:solidFill>
              </a:rPr>
              <a:t>You’ve built a R Markdown document! </a:t>
            </a:r>
            <a:r>
              <a:rPr lang="en-FR" dirty="0">
                <a:solidFill>
                  <a:srgbClr val="C00000"/>
                </a:solidFill>
                <a:sym typeface="Wingdings" pitchFamily="2" charset="2"/>
              </a:rPr>
              <a:t></a:t>
            </a:r>
            <a:endParaRPr lang="en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56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228EC-F8A9-8E4C-A442-6D0DA690F288}"/>
              </a:ext>
            </a:extLst>
          </p:cNvPr>
          <p:cNvSpPr txBox="1"/>
          <p:nvPr/>
        </p:nvSpPr>
        <p:spPr>
          <a:xfrm>
            <a:off x="85060" y="116958"/>
            <a:ext cx="375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solidFill>
                  <a:schemeClr val="bg1">
                    <a:lumMod val="65000"/>
                  </a:schemeClr>
                </a:solidFill>
              </a:rPr>
              <a:t>Step 2 – </a:t>
            </a:r>
            <a:r>
              <a:rPr lang="en-FR" b="1" dirty="0">
                <a:solidFill>
                  <a:schemeClr val="accent5">
                    <a:lumMod val="50000"/>
                  </a:schemeClr>
                </a:solidFill>
              </a:rPr>
              <a:t>Add your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0E8633-7FE7-564B-96B3-B4135922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056" y="0"/>
            <a:ext cx="7862935" cy="6858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A569FB-C8D6-9548-B935-CDAC286751F6}"/>
              </a:ext>
            </a:extLst>
          </p:cNvPr>
          <p:cNvCxnSpPr>
            <a:cxnSpLocks/>
          </p:cNvCxnSpPr>
          <p:nvPr/>
        </p:nvCxnSpPr>
        <p:spPr>
          <a:xfrm flipV="1">
            <a:off x="3710747" y="542175"/>
            <a:ext cx="529833" cy="172253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296ACF-19AE-1148-BBC8-C42E10E271C7}"/>
              </a:ext>
            </a:extLst>
          </p:cNvPr>
          <p:cNvSpPr txBox="1"/>
          <p:nvPr/>
        </p:nvSpPr>
        <p:spPr>
          <a:xfrm>
            <a:off x="1978116" y="523682"/>
            <a:ext cx="213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solidFill>
                  <a:srgbClr val="C00000"/>
                </a:solidFill>
              </a:rPr>
              <a:t>Document title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C3D6F5-E725-F340-A1A5-C866197F196D}"/>
              </a:ext>
            </a:extLst>
          </p:cNvPr>
          <p:cNvCxnSpPr>
            <a:cxnSpLocks/>
          </p:cNvCxnSpPr>
          <p:nvPr/>
        </p:nvCxnSpPr>
        <p:spPr>
          <a:xfrm>
            <a:off x="3710747" y="1397889"/>
            <a:ext cx="529833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B47978-C497-AA40-BA8F-01CC0DD6F619}"/>
              </a:ext>
            </a:extLst>
          </p:cNvPr>
          <p:cNvSpPr txBox="1"/>
          <p:nvPr/>
        </p:nvSpPr>
        <p:spPr>
          <a:xfrm>
            <a:off x="2365765" y="1214725"/>
            <a:ext cx="147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solidFill>
                  <a:srgbClr val="C00000"/>
                </a:solidFill>
              </a:rPr>
              <a:t>Section title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DFD73F-349D-6F4F-92E5-7AD41855BF57}"/>
              </a:ext>
            </a:extLst>
          </p:cNvPr>
          <p:cNvCxnSpPr>
            <a:cxnSpLocks/>
          </p:cNvCxnSpPr>
          <p:nvPr/>
        </p:nvCxnSpPr>
        <p:spPr>
          <a:xfrm flipH="1">
            <a:off x="6443334" y="1678995"/>
            <a:ext cx="539326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2CE060B-71F2-924E-AC4E-800AC6EB99CA}"/>
              </a:ext>
            </a:extLst>
          </p:cNvPr>
          <p:cNvSpPr txBox="1"/>
          <p:nvPr/>
        </p:nvSpPr>
        <p:spPr>
          <a:xfrm>
            <a:off x="6982660" y="1494329"/>
            <a:ext cx="375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solidFill>
                  <a:srgbClr val="C00000"/>
                </a:solidFill>
              </a:rPr>
              <a:t>Some text to explain what your doing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6430CF-0C70-F844-B39F-969403BAAD3D}"/>
              </a:ext>
            </a:extLst>
          </p:cNvPr>
          <p:cNvCxnSpPr>
            <a:cxnSpLocks/>
          </p:cNvCxnSpPr>
          <p:nvPr/>
        </p:nvCxnSpPr>
        <p:spPr>
          <a:xfrm>
            <a:off x="3725549" y="2402024"/>
            <a:ext cx="529833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9020F14-28FA-FE46-9150-B4836BF21B75}"/>
              </a:ext>
            </a:extLst>
          </p:cNvPr>
          <p:cNvSpPr txBox="1"/>
          <p:nvPr/>
        </p:nvSpPr>
        <p:spPr>
          <a:xfrm>
            <a:off x="2380567" y="2218860"/>
            <a:ext cx="147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solidFill>
                  <a:srgbClr val="C00000"/>
                </a:solidFill>
              </a:rPr>
              <a:t>R code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F9F574-322B-8546-A272-7A649CE2C893}"/>
              </a:ext>
            </a:extLst>
          </p:cNvPr>
          <p:cNvCxnSpPr>
            <a:cxnSpLocks/>
          </p:cNvCxnSpPr>
          <p:nvPr/>
        </p:nvCxnSpPr>
        <p:spPr>
          <a:xfrm>
            <a:off x="3765373" y="5569227"/>
            <a:ext cx="529833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3D21DC9-69D0-6D45-9C9A-AB63D00F330C}"/>
              </a:ext>
            </a:extLst>
          </p:cNvPr>
          <p:cNvSpPr txBox="1"/>
          <p:nvPr/>
        </p:nvSpPr>
        <p:spPr>
          <a:xfrm>
            <a:off x="1682283" y="5384561"/>
            <a:ext cx="240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solidFill>
                  <a:srgbClr val="C00000"/>
                </a:solidFill>
              </a:rPr>
              <a:t>Plot with ggplot2 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3E39BD-2371-414A-9CDA-C5D9CDFB0252}"/>
              </a:ext>
            </a:extLst>
          </p:cNvPr>
          <p:cNvCxnSpPr>
            <a:cxnSpLocks/>
          </p:cNvCxnSpPr>
          <p:nvPr/>
        </p:nvCxnSpPr>
        <p:spPr>
          <a:xfrm flipH="1">
            <a:off x="6168353" y="6624875"/>
            <a:ext cx="539326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C723AB-8B8D-BF40-A549-FEEC1C786FB3}"/>
              </a:ext>
            </a:extLst>
          </p:cNvPr>
          <p:cNvSpPr txBox="1"/>
          <p:nvPr/>
        </p:nvSpPr>
        <p:spPr>
          <a:xfrm>
            <a:off x="6707679" y="6397086"/>
            <a:ext cx="30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solidFill>
                  <a:srgbClr val="C00000"/>
                </a:solidFill>
              </a:rPr>
              <a:t>… made interactive with plotly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E41F08-C956-FB4A-9744-1A5F5833CB8C}"/>
              </a:ext>
            </a:extLst>
          </p:cNvPr>
          <p:cNvSpPr txBox="1"/>
          <p:nvPr/>
        </p:nvSpPr>
        <p:spPr>
          <a:xfrm>
            <a:off x="487475" y="6371710"/>
            <a:ext cx="138490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FR" dirty="0">
                <a:solidFill>
                  <a:srgbClr val="C00000"/>
                </a:solidFill>
              </a:rPr>
              <a:t>Knit again !!</a:t>
            </a:r>
          </a:p>
        </p:txBody>
      </p:sp>
    </p:spTree>
    <p:extLst>
      <p:ext uri="{BB962C8B-B14F-4D97-AF65-F5344CB8AC3E}">
        <p14:creationId xmlns:p14="http://schemas.microsoft.com/office/powerpoint/2010/main" val="277220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228EC-F8A9-8E4C-A442-6D0DA690F288}"/>
              </a:ext>
            </a:extLst>
          </p:cNvPr>
          <p:cNvSpPr txBox="1"/>
          <p:nvPr/>
        </p:nvSpPr>
        <p:spPr>
          <a:xfrm>
            <a:off x="85060" y="116958"/>
            <a:ext cx="375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solidFill>
                  <a:schemeClr val="bg1">
                    <a:lumMod val="65000"/>
                  </a:schemeClr>
                </a:solidFill>
              </a:rPr>
              <a:t>Step 2 – </a:t>
            </a:r>
            <a:r>
              <a:rPr lang="en-FR" b="1" dirty="0">
                <a:solidFill>
                  <a:schemeClr val="accent5">
                    <a:lumMod val="50000"/>
                  </a:schemeClr>
                </a:solidFill>
              </a:rPr>
              <a:t>Useful links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296ACF-19AE-1148-BBC8-C42E10E271C7}"/>
              </a:ext>
            </a:extLst>
          </p:cNvPr>
          <p:cNvSpPr txBox="1"/>
          <p:nvPr/>
        </p:nvSpPr>
        <p:spPr>
          <a:xfrm>
            <a:off x="1179926" y="1783148"/>
            <a:ext cx="308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holtzy.github.io</a:t>
            </a:r>
            <a:r>
              <a:rPr lang="en-GB" dirty="0">
                <a:solidFill>
                  <a:srgbClr val="C00000"/>
                </a:solidFill>
              </a:rPr>
              <a:t>/Pimp-my-</a:t>
            </a:r>
            <a:r>
              <a:rPr lang="en-GB" dirty="0" err="1">
                <a:solidFill>
                  <a:srgbClr val="C00000"/>
                </a:solidFill>
              </a:rPr>
              <a:t>rmd</a:t>
            </a:r>
            <a:endParaRPr lang="en-FR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3E39BD-2371-414A-9CDA-C5D9CDFB0252}"/>
              </a:ext>
            </a:extLst>
          </p:cNvPr>
          <p:cNvCxnSpPr>
            <a:cxnSpLocks/>
          </p:cNvCxnSpPr>
          <p:nvPr/>
        </p:nvCxnSpPr>
        <p:spPr>
          <a:xfrm>
            <a:off x="4187762" y="1967814"/>
            <a:ext cx="536801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25E6DFB-C253-1D41-9D4B-F58473AE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563" y="486290"/>
            <a:ext cx="6993863" cy="2802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604D8A-2ED2-B14A-9B46-C9394F61D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876" y="3637007"/>
            <a:ext cx="5049124" cy="3220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584BF4-96CA-344A-9E6F-CC6BEE28C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947" y="4418754"/>
            <a:ext cx="2905175" cy="16574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452E1E6-887B-E548-9F30-EC7780BEE043}"/>
              </a:ext>
            </a:extLst>
          </p:cNvPr>
          <p:cNvSpPr txBox="1"/>
          <p:nvPr/>
        </p:nvSpPr>
        <p:spPr>
          <a:xfrm>
            <a:off x="1128320" y="5287647"/>
            <a:ext cx="219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R-graph-</a:t>
            </a:r>
            <a:r>
              <a:rPr lang="en-GB" dirty="0" err="1">
                <a:solidFill>
                  <a:srgbClr val="C00000"/>
                </a:solidFill>
              </a:rPr>
              <a:t>gallery.com</a:t>
            </a:r>
            <a:endParaRPr lang="en-FR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341BC7-4D18-3148-929A-C2099E0DE629}"/>
              </a:ext>
            </a:extLst>
          </p:cNvPr>
          <p:cNvCxnSpPr>
            <a:cxnSpLocks/>
          </p:cNvCxnSpPr>
          <p:nvPr/>
        </p:nvCxnSpPr>
        <p:spPr>
          <a:xfrm>
            <a:off x="3449392" y="5490735"/>
            <a:ext cx="536801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4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228EC-F8A9-8E4C-A442-6D0DA690F288}"/>
              </a:ext>
            </a:extLst>
          </p:cNvPr>
          <p:cNvSpPr txBox="1"/>
          <p:nvPr/>
        </p:nvSpPr>
        <p:spPr>
          <a:xfrm>
            <a:off x="85060" y="116958"/>
            <a:ext cx="400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solidFill>
                  <a:schemeClr val="bg1">
                    <a:lumMod val="65000"/>
                  </a:schemeClr>
                </a:solidFill>
              </a:rPr>
              <a:t>Step 3 – </a:t>
            </a:r>
            <a:r>
              <a:rPr lang="en-FR" b="1" dirty="0">
                <a:solidFill>
                  <a:schemeClr val="accent5">
                    <a:lumMod val="50000"/>
                  </a:schemeClr>
                </a:solidFill>
              </a:rPr>
              <a:t>Store your analysis on Github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4C537-3EFC-3E4E-AAD8-6093F3960923}"/>
              </a:ext>
            </a:extLst>
          </p:cNvPr>
          <p:cNvSpPr txBox="1"/>
          <p:nvPr/>
        </p:nvSpPr>
        <p:spPr>
          <a:xfrm>
            <a:off x="249836" y="796388"/>
            <a:ext cx="4745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FR" dirty="0"/>
              <a:t>You need a Github account</a:t>
            </a:r>
          </a:p>
          <a:p>
            <a:pPr marL="285750" indent="-285750">
              <a:buFontTx/>
              <a:buChar char="-"/>
            </a:pPr>
            <a:r>
              <a:rPr lang="en-FR" dirty="0"/>
              <a:t>Click on </a:t>
            </a:r>
            <a:r>
              <a:rPr lang="en-FR" dirty="0">
                <a:solidFill>
                  <a:srgbClr val="C00000"/>
                </a:solidFill>
              </a:rPr>
              <a:t>Repositories</a:t>
            </a:r>
          </a:p>
          <a:p>
            <a:pPr marL="285750" indent="-285750">
              <a:buFontTx/>
              <a:buChar char="-"/>
            </a:pPr>
            <a:r>
              <a:rPr lang="en-FR" dirty="0"/>
              <a:t>Click on </a:t>
            </a:r>
            <a:r>
              <a:rPr lang="en-FR" dirty="0">
                <a:solidFill>
                  <a:srgbClr val="C00000"/>
                </a:solidFill>
              </a:rPr>
              <a:t>New</a:t>
            </a:r>
          </a:p>
          <a:p>
            <a:pPr marL="285750" indent="-285750">
              <a:buFontTx/>
              <a:buChar char="-"/>
            </a:pPr>
            <a:r>
              <a:rPr lang="en-FR" dirty="0"/>
              <a:t>Add a </a:t>
            </a:r>
            <a:r>
              <a:rPr lang="en-FR" dirty="0">
                <a:solidFill>
                  <a:srgbClr val="C00000"/>
                </a:solidFill>
              </a:rPr>
              <a:t>name</a:t>
            </a:r>
            <a:r>
              <a:rPr lang="en-FR" dirty="0"/>
              <a:t>, make it </a:t>
            </a:r>
            <a:r>
              <a:rPr lang="en-FR" dirty="0">
                <a:solidFill>
                  <a:srgbClr val="C00000"/>
                </a:solidFill>
              </a:rPr>
              <a:t>public</a:t>
            </a:r>
            <a:r>
              <a:rPr lang="en-FR" dirty="0"/>
              <a:t>, click </a:t>
            </a:r>
            <a:r>
              <a:rPr lang="en-FR" dirty="0">
                <a:solidFill>
                  <a:srgbClr val="C00000"/>
                </a:solidFill>
              </a:rPr>
              <a:t>create repo</a:t>
            </a:r>
          </a:p>
          <a:p>
            <a:pPr marL="285750" indent="-285750">
              <a:buFontTx/>
              <a:buChar char="-"/>
            </a:pPr>
            <a:r>
              <a:rPr lang="en-FR" dirty="0"/>
              <a:t>Copy the adress in the blue section</a:t>
            </a:r>
          </a:p>
          <a:p>
            <a:pPr marL="285750" indent="-285750">
              <a:buFontTx/>
              <a:buChar char="-"/>
            </a:pPr>
            <a:r>
              <a:rPr lang="en-FR" dirty="0"/>
              <a:t>Go to your local folder using a terminal</a:t>
            </a:r>
          </a:p>
          <a:p>
            <a:endParaRPr lang="en-FR" dirty="0">
              <a:solidFill>
                <a:srgbClr val="C00000"/>
              </a:solidFill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endParaRPr lang="en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804777-5B8B-3445-B39A-51753ED65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846164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4896F63-6A21-5348-B3B5-2040C7DB2465}"/>
              </a:ext>
            </a:extLst>
          </p:cNvPr>
          <p:cNvSpPr/>
          <p:nvPr/>
        </p:nvSpPr>
        <p:spPr>
          <a:xfrm>
            <a:off x="8367822" y="336330"/>
            <a:ext cx="744280" cy="29099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82ECC-CBC5-FD40-93C0-73494738B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241" y="2886018"/>
            <a:ext cx="4855535" cy="17292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76E95E9-EBF0-894B-8AE9-7A70208D15E2}"/>
              </a:ext>
            </a:extLst>
          </p:cNvPr>
          <p:cNvSpPr/>
          <p:nvPr/>
        </p:nvSpPr>
        <p:spPr>
          <a:xfrm>
            <a:off x="9112102" y="3086012"/>
            <a:ext cx="765545" cy="427259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1CB3B2-EA33-D648-A82F-9AF4D970B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163" y="4501863"/>
            <a:ext cx="8500041" cy="13849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21D144-0C6F-154A-85C0-81672EBE2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57" y="6118811"/>
            <a:ext cx="4165600" cy="4191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EA449EE-BE9B-7543-80A6-C5C577E40531}"/>
              </a:ext>
            </a:extLst>
          </p:cNvPr>
          <p:cNvSpPr/>
          <p:nvPr/>
        </p:nvSpPr>
        <p:spPr>
          <a:xfrm>
            <a:off x="9452344" y="4932210"/>
            <a:ext cx="770860" cy="427259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6375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228EC-F8A9-8E4C-A442-6D0DA690F288}"/>
              </a:ext>
            </a:extLst>
          </p:cNvPr>
          <p:cNvSpPr txBox="1"/>
          <p:nvPr/>
        </p:nvSpPr>
        <p:spPr>
          <a:xfrm>
            <a:off x="85060" y="116958"/>
            <a:ext cx="400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solidFill>
                  <a:schemeClr val="bg1">
                    <a:lumMod val="65000"/>
                  </a:schemeClr>
                </a:solidFill>
              </a:rPr>
              <a:t>Step 3 – </a:t>
            </a:r>
            <a:r>
              <a:rPr lang="en-FR" b="1" dirty="0">
                <a:solidFill>
                  <a:schemeClr val="accent5">
                    <a:lumMod val="50000"/>
                  </a:schemeClr>
                </a:solidFill>
              </a:rPr>
              <a:t>Store your analysis on Github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4C537-3EFC-3E4E-AAD8-6093F3960923}"/>
              </a:ext>
            </a:extLst>
          </p:cNvPr>
          <p:cNvSpPr txBox="1"/>
          <p:nvPr/>
        </p:nvSpPr>
        <p:spPr>
          <a:xfrm>
            <a:off x="249836" y="796388"/>
            <a:ext cx="474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FR" dirty="0"/>
              <a:t>Copy paste this code</a:t>
            </a:r>
            <a:endParaRPr lang="en-FR" dirty="0">
              <a:solidFill>
                <a:srgbClr val="C00000"/>
              </a:solidFill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endParaRPr lang="en-F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518F97-8A3A-6C47-9A88-E566D412C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882" y="4422372"/>
            <a:ext cx="7075847" cy="1571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893DB9-37B3-3549-9E33-9BEE14EE4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592" y="992127"/>
            <a:ext cx="8305729" cy="1868789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15D46E-40E8-9147-AB64-6D45C8E82F50}"/>
              </a:ext>
            </a:extLst>
          </p:cNvPr>
          <p:cNvCxnSpPr>
            <a:cxnSpLocks/>
          </p:cNvCxnSpPr>
          <p:nvPr/>
        </p:nvCxnSpPr>
        <p:spPr>
          <a:xfrm flipH="1">
            <a:off x="8931349" y="864053"/>
            <a:ext cx="1379690" cy="89031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B81298F-52DE-D041-A658-719B8A133529}"/>
              </a:ext>
            </a:extLst>
          </p:cNvPr>
          <p:cNvSpPr txBox="1"/>
          <p:nvPr/>
        </p:nvSpPr>
        <p:spPr>
          <a:xfrm>
            <a:off x="9484227" y="427056"/>
            <a:ext cx="213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solidFill>
                  <a:srgbClr val="C00000"/>
                </a:solidFill>
              </a:rPr>
              <a:t>Update this!!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C61394-5E0D-CE4F-9D1A-CE29007E90E4}"/>
              </a:ext>
            </a:extLst>
          </p:cNvPr>
          <p:cNvSpPr/>
          <p:nvPr/>
        </p:nvSpPr>
        <p:spPr>
          <a:xfrm>
            <a:off x="5805377" y="2118451"/>
            <a:ext cx="5486400" cy="358936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4CF3DA-8831-0847-875A-1C2C93C3FBB7}"/>
              </a:ext>
            </a:extLst>
          </p:cNvPr>
          <p:cNvSpPr txBox="1"/>
          <p:nvPr/>
        </p:nvSpPr>
        <p:spPr>
          <a:xfrm>
            <a:off x="971526" y="4068970"/>
            <a:ext cx="7491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solidFill>
                  <a:srgbClr val="C00000"/>
                </a:solidFill>
              </a:rPr>
              <a:t>Your github repository now exists!! </a:t>
            </a:r>
            <a:r>
              <a:rPr lang="en-FR" dirty="0">
                <a:solidFill>
                  <a:srgbClr val="C00000"/>
                </a:solidFill>
                <a:sym typeface="Wingdings" pitchFamily="2" charset="2"/>
              </a:rPr>
              <a:t> (Refresh the browser)</a:t>
            </a:r>
            <a:endParaRPr lang="en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87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228EC-F8A9-8E4C-A442-6D0DA690F288}"/>
              </a:ext>
            </a:extLst>
          </p:cNvPr>
          <p:cNvSpPr txBox="1"/>
          <p:nvPr/>
        </p:nvSpPr>
        <p:spPr>
          <a:xfrm>
            <a:off x="85060" y="116958"/>
            <a:ext cx="400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solidFill>
                  <a:schemeClr val="bg1">
                    <a:lumMod val="65000"/>
                  </a:schemeClr>
                </a:solidFill>
              </a:rPr>
              <a:t>Step 4 – </a:t>
            </a:r>
            <a:r>
              <a:rPr lang="en-FR" b="1" dirty="0">
                <a:solidFill>
                  <a:schemeClr val="accent5">
                    <a:lumMod val="50000"/>
                  </a:schemeClr>
                </a:solidFill>
              </a:rPr>
              <a:t>Make it a website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4C537-3EFC-3E4E-AAD8-6093F3960923}"/>
              </a:ext>
            </a:extLst>
          </p:cNvPr>
          <p:cNvSpPr txBox="1"/>
          <p:nvPr/>
        </p:nvSpPr>
        <p:spPr>
          <a:xfrm>
            <a:off x="249836" y="796388"/>
            <a:ext cx="4745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FR" dirty="0"/>
              <a:t>Click on </a:t>
            </a:r>
            <a:r>
              <a:rPr lang="en-FR" dirty="0">
                <a:solidFill>
                  <a:srgbClr val="C00000"/>
                </a:solidFill>
              </a:rPr>
              <a:t>Settings</a:t>
            </a:r>
            <a:endParaRPr lang="en-FR" dirty="0">
              <a:solidFill>
                <a:srgbClr val="C00000"/>
              </a:solidFill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en-FR" dirty="0"/>
              <a:t>Go to the </a:t>
            </a:r>
            <a:r>
              <a:rPr lang="en-FR" dirty="0">
                <a:solidFill>
                  <a:srgbClr val="C00000"/>
                </a:solidFill>
              </a:rPr>
              <a:t>Pages</a:t>
            </a:r>
            <a:r>
              <a:rPr lang="en-FR" dirty="0"/>
              <a:t> tab</a:t>
            </a:r>
          </a:p>
          <a:p>
            <a:pPr marL="285750" indent="-285750">
              <a:buFontTx/>
              <a:buChar char="-"/>
            </a:pPr>
            <a:r>
              <a:rPr lang="en-FR" dirty="0"/>
              <a:t>Select the </a:t>
            </a:r>
            <a:r>
              <a:rPr lang="en-FR" dirty="0">
                <a:solidFill>
                  <a:srgbClr val="C00000"/>
                </a:solidFill>
              </a:rPr>
              <a:t>main</a:t>
            </a:r>
            <a:r>
              <a:rPr lang="en-FR" dirty="0"/>
              <a:t> branch</a:t>
            </a:r>
          </a:p>
          <a:p>
            <a:pPr marL="285750" indent="-285750">
              <a:buFontTx/>
              <a:buChar char="-"/>
            </a:pPr>
            <a:r>
              <a:rPr lang="en-FR" dirty="0"/>
              <a:t>Click Save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F65A7D-501D-074D-8D94-CD7D35091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275" y="50921"/>
            <a:ext cx="6269665" cy="198499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C30BADD-883A-9B43-865C-53C8BDA91612}"/>
              </a:ext>
            </a:extLst>
          </p:cNvPr>
          <p:cNvSpPr/>
          <p:nvPr/>
        </p:nvSpPr>
        <p:spPr>
          <a:xfrm>
            <a:off x="10877108" y="360032"/>
            <a:ext cx="946298" cy="358936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B4D6B2-E106-8147-8787-FA8730EF7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211" y="1946818"/>
            <a:ext cx="5225354" cy="3727317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264EF1-C525-2A4E-B3D7-5A8450F1D351}"/>
              </a:ext>
            </a:extLst>
          </p:cNvPr>
          <p:cNvCxnSpPr>
            <a:cxnSpLocks/>
          </p:cNvCxnSpPr>
          <p:nvPr/>
        </p:nvCxnSpPr>
        <p:spPr>
          <a:xfrm flipH="1">
            <a:off x="6804836" y="5234285"/>
            <a:ext cx="725334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F2B178F-F18F-F94F-B886-2184F15161A8}"/>
              </a:ext>
            </a:extLst>
          </p:cNvPr>
          <p:cNvSpPr txBox="1"/>
          <p:nvPr/>
        </p:nvSpPr>
        <p:spPr>
          <a:xfrm>
            <a:off x="7530170" y="5028353"/>
            <a:ext cx="108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solidFill>
                  <a:srgbClr val="C00000"/>
                </a:solidFill>
              </a:rPr>
              <a:t>Pages tab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FA0CDA-4258-A747-8A6A-D6D8AD73C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36" y="6113979"/>
            <a:ext cx="7594600" cy="6096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816C1D0-A0A2-9748-9BB8-BDCA5B96F30E}"/>
              </a:ext>
            </a:extLst>
          </p:cNvPr>
          <p:cNvSpPr/>
          <p:nvPr/>
        </p:nvSpPr>
        <p:spPr>
          <a:xfrm>
            <a:off x="6694354" y="2939510"/>
            <a:ext cx="1801060" cy="992281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7B7527-45A9-EE41-8196-0FE25D728811}"/>
              </a:ext>
            </a:extLst>
          </p:cNvPr>
          <p:cNvSpPr txBox="1"/>
          <p:nvPr/>
        </p:nvSpPr>
        <p:spPr>
          <a:xfrm>
            <a:off x="249836" y="5674135"/>
            <a:ext cx="3631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dirty="0">
                <a:solidFill>
                  <a:srgbClr val="C00000"/>
                </a:solidFill>
              </a:rPr>
              <a:t>Your website is waiting for you! </a:t>
            </a:r>
            <a:r>
              <a:rPr lang="en-FR" dirty="0">
                <a:solidFill>
                  <a:srgbClr val="C00000"/>
                </a:solidFill>
                <a:sym typeface="Wingdings" pitchFamily="2" charset="2"/>
              </a:rPr>
              <a:t> 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77446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228EC-F8A9-8E4C-A442-6D0DA690F288}"/>
              </a:ext>
            </a:extLst>
          </p:cNvPr>
          <p:cNvSpPr txBox="1"/>
          <p:nvPr/>
        </p:nvSpPr>
        <p:spPr>
          <a:xfrm>
            <a:off x="85059" y="116958"/>
            <a:ext cx="546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solidFill>
                  <a:schemeClr val="bg1">
                    <a:lumMod val="65000"/>
                  </a:schemeClr>
                </a:solidFill>
              </a:rPr>
              <a:t>Step 5 – </a:t>
            </a:r>
            <a:r>
              <a:rPr lang="en-FR" b="1" dirty="0">
                <a:solidFill>
                  <a:schemeClr val="accent5">
                    <a:lumMod val="50000"/>
                  </a:schemeClr>
                </a:solidFill>
              </a:rPr>
              <a:t>Use a template to make the report look better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4C537-3EFC-3E4E-AAD8-6093F3960923}"/>
              </a:ext>
            </a:extLst>
          </p:cNvPr>
          <p:cNvSpPr txBox="1"/>
          <p:nvPr/>
        </p:nvSpPr>
        <p:spPr>
          <a:xfrm>
            <a:off x="432615" y="1964848"/>
            <a:ext cx="7696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FR" dirty="0">
                <a:solidFill>
                  <a:srgbClr val="C00000"/>
                </a:solidFill>
              </a:rPr>
              <a:t>Epurate</a:t>
            </a:r>
            <a:r>
              <a:rPr lang="en-FR" dirty="0"/>
              <a:t> is a R Markdown template: </a:t>
            </a:r>
          </a:p>
          <a:p>
            <a:pPr marL="285750" indent="-285750">
              <a:buFontTx/>
              <a:buChar char="-"/>
            </a:pPr>
            <a:r>
              <a:rPr lang="en-GB" dirty="0">
                <a:hlinkClick r:id="rId2"/>
              </a:rPr>
              <a:t>github.com/holtzy/epuRate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>
              <a:solidFill>
                <a:srgbClr val="C00000"/>
              </a:solidFill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ym typeface="Wingdings" pitchFamily="2" charset="2"/>
              </a:rPr>
              <a:t>More Templates on the </a:t>
            </a:r>
            <a:r>
              <a:rPr lang="en-GB" dirty="0" err="1">
                <a:sym typeface="Wingdings" pitchFamily="2" charset="2"/>
              </a:rPr>
              <a:t>rmarkdown</a:t>
            </a:r>
            <a:r>
              <a:rPr lang="en-GB" dirty="0">
                <a:sym typeface="Wingdings" pitchFamily="2" charset="2"/>
              </a:rPr>
              <a:t> website:</a:t>
            </a:r>
          </a:p>
          <a:p>
            <a:r>
              <a:rPr lang="en-GB" dirty="0">
                <a:solidFill>
                  <a:srgbClr val="C00000"/>
                </a:solidFill>
                <a:sym typeface="Wingdings" pitchFamily="2" charset="2"/>
              </a:rPr>
              <a:t>-    </a:t>
            </a:r>
            <a:r>
              <a:rPr lang="en-GB" dirty="0">
                <a:solidFill>
                  <a:srgbClr val="C00000"/>
                </a:solidFill>
                <a:sym typeface="Wingdings" pitchFamily="2" charset="2"/>
                <a:hlinkClick r:id="rId3"/>
              </a:rPr>
              <a:t>rmarkdown.rstudio.com/gallery.html</a:t>
            </a:r>
            <a:endParaRPr lang="en-FR" dirty="0">
              <a:solidFill>
                <a:srgbClr val="C00000"/>
              </a:solidFill>
              <a:sym typeface="Wingdings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8ABF4-D229-A24D-BB53-328DE37A3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774" y="194417"/>
            <a:ext cx="5891830" cy="65540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4963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9949" y="6684"/>
            <a:ext cx="16408795" cy="685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095821" y="2002848"/>
            <a:ext cx="453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414282"/>
                </a:solidFill>
              </a:rPr>
              <a:t>Data-to-</a:t>
            </a:r>
            <a:r>
              <a:rPr lang="fr-FR" sz="4800" dirty="0" err="1">
                <a:solidFill>
                  <a:srgbClr val="414282"/>
                </a:solidFill>
              </a:rPr>
              <a:t>viz.com</a:t>
            </a:r>
            <a:endParaRPr lang="fr-FR" sz="4800" dirty="0">
              <a:solidFill>
                <a:srgbClr val="41428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71600" y="3496491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Yan.holtz.data@gmail.com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www.yan-holtz.com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427" y="3539871"/>
            <a:ext cx="406182" cy="363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693" y="3575942"/>
            <a:ext cx="379473" cy="2949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21519" y="3496491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@</a:t>
            </a:r>
            <a:r>
              <a:rPr lang="en-US" sz="2400" dirty="0" err="1"/>
              <a:t>R_Graph_Gallery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>
                <a:hlinkClick r:id="rId3"/>
              </a:rPr>
              <a:t>github.com/holtzy/Talk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98" y="4214220"/>
            <a:ext cx="390782" cy="39875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238" y="4214220"/>
            <a:ext cx="466558" cy="4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4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6823</TotalTime>
  <Words>299</Words>
  <Application>Microsoft Macintosh PowerPoint</Application>
  <PresentationFormat>Widescreen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Holtz</dc:creator>
  <cp:lastModifiedBy>Yan Holtz</cp:lastModifiedBy>
  <cp:revision>19</cp:revision>
  <dcterms:created xsi:type="dcterms:W3CDTF">2020-12-14T09:54:30Z</dcterms:created>
  <dcterms:modified xsi:type="dcterms:W3CDTF">2021-10-31T09:14:11Z</dcterms:modified>
</cp:coreProperties>
</file>