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50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8A50-3451-436C-9750-DC23B9A2BAB8}" type="datetimeFigureOut">
              <a:rPr lang="es-ES" smtClean="0"/>
              <a:t>06/05/2019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2B89-ED73-4D63-8E9E-CC10C96C6BB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8A50-3451-436C-9750-DC23B9A2BAB8}" type="datetimeFigureOut">
              <a:rPr lang="es-ES" smtClean="0"/>
              <a:t>06/05/2019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2B89-ED73-4D63-8E9E-CC10C96C6BB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389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8A50-3451-436C-9750-DC23B9A2BAB8}" type="datetimeFigureOut">
              <a:rPr lang="es-ES" smtClean="0"/>
              <a:t>06/05/2019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2B89-ED73-4D63-8E9E-CC10C96C6BB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830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8A50-3451-436C-9750-DC23B9A2BAB8}" type="datetimeFigureOut">
              <a:rPr lang="es-ES" smtClean="0"/>
              <a:t>06/05/2019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2B89-ED73-4D63-8E9E-CC10C96C6BB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26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8A50-3451-436C-9750-DC23B9A2BAB8}" type="datetimeFigureOut">
              <a:rPr lang="es-ES" smtClean="0"/>
              <a:t>06/05/2019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2B89-ED73-4D63-8E9E-CC10C96C6BB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115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8A50-3451-436C-9750-DC23B9A2BAB8}" type="datetimeFigureOut">
              <a:rPr lang="es-ES" smtClean="0"/>
              <a:t>06/05/2019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2B89-ED73-4D63-8E9E-CC10C96C6BB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218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8A50-3451-436C-9750-DC23B9A2BAB8}" type="datetimeFigureOut">
              <a:rPr lang="es-ES" smtClean="0"/>
              <a:t>06/05/2019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2B89-ED73-4D63-8E9E-CC10C96C6BB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814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8A50-3451-436C-9750-DC23B9A2BAB8}" type="datetimeFigureOut">
              <a:rPr lang="es-ES" smtClean="0"/>
              <a:t>06/05/2019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2B89-ED73-4D63-8E9E-CC10C96C6BB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936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8A50-3451-436C-9750-DC23B9A2BAB8}" type="datetimeFigureOut">
              <a:rPr lang="es-ES" smtClean="0"/>
              <a:t>06/05/2019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2B89-ED73-4D63-8E9E-CC10C96C6BB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01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8A50-3451-436C-9750-DC23B9A2BAB8}" type="datetimeFigureOut">
              <a:rPr lang="es-ES" smtClean="0"/>
              <a:t>06/05/2019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2B89-ED73-4D63-8E9E-CC10C96C6BB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80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8A50-3451-436C-9750-DC23B9A2BAB8}" type="datetimeFigureOut">
              <a:rPr lang="es-ES" smtClean="0"/>
              <a:t>06/05/2019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2B89-ED73-4D63-8E9E-CC10C96C6BB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564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D8A50-3451-436C-9750-DC23B9A2BAB8}" type="datetimeFigureOut">
              <a:rPr lang="es-ES" smtClean="0"/>
              <a:t>06/05/2019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82B89-ED73-4D63-8E9E-CC10C96C6BB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793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4320"/>
            <a:ext cx="9144000" cy="1666173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Proyecto IA - Práctica 4</a:t>
            </a:r>
            <a:r>
              <a:rPr lang="es-ES" sz="4000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: </a:t>
            </a:r>
            <a:br>
              <a:rPr lang="es-ES" sz="4000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r>
              <a:rPr lang="es-ES" sz="400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Redes Neuronales.</a:t>
            </a:r>
            <a:endParaRPr lang="es-E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6673"/>
            <a:ext cx="9144000" cy="1944323"/>
          </a:xfrm>
        </p:spPr>
        <p:txBody>
          <a:bodyPr>
            <a:normAutofit/>
          </a:bodyPr>
          <a:lstStyle/>
          <a:p>
            <a:pPr algn="l"/>
            <a:r>
              <a:rPr lang="es-ES" sz="18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ESNE, Curso 4.3 18/19</a:t>
            </a:r>
          </a:p>
          <a:p>
            <a:pPr algn="l"/>
            <a:r>
              <a:rPr lang="es-ES" sz="18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Santiago Arribas Maroto</a:t>
            </a:r>
          </a:p>
          <a:p>
            <a:pPr algn="l"/>
            <a:r>
              <a:rPr lang="es-ES" sz="18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Luis Chamarro </a:t>
            </a:r>
            <a:r>
              <a:rPr lang="es-ES" sz="18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Alonso</a:t>
            </a:r>
          </a:p>
          <a:p>
            <a:pPr algn="l"/>
            <a:r>
              <a:rPr lang="es-ES" sz="18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Amadeo Delgado Casado</a:t>
            </a:r>
          </a:p>
          <a:p>
            <a:pPr algn="l"/>
            <a:r>
              <a:rPr lang="es-ES" sz="18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Rafael Enrique Gautier Barderas</a:t>
            </a:r>
            <a:endParaRPr lang="es-ES" sz="18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525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entury Gothic" panose="020B0502020202020204" pitchFamily="34" charset="0"/>
              </a:rPr>
              <a:t>Concepto del experimento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sz="2200" dirty="0" smtClean="0">
                <a:latin typeface="Century Gothic" panose="020B0502020202020204" pitchFamily="34" charset="0"/>
              </a:rPr>
              <a:t>Ampliación del previo experimento: </a:t>
            </a:r>
            <a:r>
              <a:rPr lang="es-ES" sz="2200" b="1" dirty="0" smtClean="0">
                <a:latin typeface="Century Gothic" panose="020B0502020202020204" pitchFamily="34" charset="0"/>
              </a:rPr>
              <a:t>Algoritmos Genéticos + Redes Neuronales.</a:t>
            </a:r>
          </a:p>
          <a:p>
            <a:pPr marL="0" indent="0">
              <a:buNone/>
            </a:pPr>
            <a:endParaRPr lang="es-ES" sz="2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s-ES" sz="2200" b="1" dirty="0" smtClean="0">
                <a:latin typeface="Century Gothic" panose="020B0502020202020204" pitchFamily="34" charset="0"/>
              </a:rPr>
              <a:t>El comportamiento de los animales (Presas) se controla con una red neuronal.</a:t>
            </a:r>
          </a:p>
          <a:p>
            <a:pPr marL="0" indent="0">
              <a:buNone/>
            </a:pPr>
            <a:r>
              <a:rPr lang="es-ES" sz="2200" dirty="0">
                <a:latin typeface="Century Gothic" panose="020B0502020202020204" pitchFamily="34" charset="0"/>
              </a:rPr>
              <a:t>	</a:t>
            </a:r>
            <a:r>
              <a:rPr lang="es-ES" sz="2200" b="1" dirty="0" smtClean="0">
                <a:latin typeface="Century Gothic" panose="020B0502020202020204" pitchFamily="34" charset="0"/>
              </a:rPr>
              <a:t>-</a:t>
            </a:r>
            <a:r>
              <a:rPr lang="es-ES" sz="2200" dirty="0" smtClean="0">
                <a:latin typeface="Century Gothic" panose="020B0502020202020204" pitchFamily="34" charset="0"/>
              </a:rPr>
              <a:t> </a:t>
            </a:r>
            <a:r>
              <a:rPr lang="es-ES" sz="2200" b="1" dirty="0" smtClean="0">
                <a:latin typeface="Century Gothic" panose="020B0502020202020204" pitchFamily="34" charset="0"/>
              </a:rPr>
              <a:t>Detección de elementos </a:t>
            </a:r>
            <a:r>
              <a:rPr lang="es-ES" sz="2200" dirty="0" smtClean="0">
                <a:latin typeface="Century Gothic" panose="020B0502020202020204" pitchFamily="34" charset="0"/>
              </a:rPr>
              <a:t>y decisión de como actuar</a:t>
            </a:r>
          </a:p>
          <a:p>
            <a:pPr marL="0" indent="0">
              <a:buNone/>
            </a:pPr>
            <a:r>
              <a:rPr lang="es-ES" sz="2200" dirty="0">
                <a:latin typeface="Century Gothic" panose="020B0502020202020204" pitchFamily="34" charset="0"/>
              </a:rPr>
              <a:t>	</a:t>
            </a:r>
            <a:r>
              <a:rPr lang="es-ES" sz="2200" b="1" dirty="0" smtClean="0">
                <a:latin typeface="Century Gothic" panose="020B0502020202020204" pitchFamily="34" charset="0"/>
              </a:rPr>
              <a:t>-</a:t>
            </a:r>
            <a:r>
              <a:rPr lang="es-ES" sz="2200" dirty="0" smtClean="0">
                <a:latin typeface="Century Gothic" panose="020B0502020202020204" pitchFamily="34" charset="0"/>
              </a:rPr>
              <a:t> </a:t>
            </a:r>
            <a:r>
              <a:rPr lang="es-ES" sz="2200" b="1" dirty="0" smtClean="0">
                <a:latin typeface="Century Gothic" panose="020B0502020202020204" pitchFamily="34" charset="0"/>
              </a:rPr>
              <a:t>Aprendizaje según en entorno</a:t>
            </a:r>
            <a:r>
              <a:rPr lang="es-ES" sz="2200" dirty="0" smtClean="0">
                <a:latin typeface="Century Gothic" panose="020B0502020202020204" pitchFamily="34" charset="0"/>
              </a:rPr>
              <a:t>: Estación actual, energía del animal, 		distancia entre los elementos respecto al animal.</a:t>
            </a:r>
          </a:p>
          <a:p>
            <a:pPr marL="0" indent="0">
              <a:buNone/>
            </a:pPr>
            <a:r>
              <a:rPr lang="es-ES" sz="2200" dirty="0">
                <a:latin typeface="Century Gothic" panose="020B0502020202020204" pitchFamily="34" charset="0"/>
              </a:rPr>
              <a:t>	</a:t>
            </a:r>
            <a:r>
              <a:rPr lang="es-ES" sz="2200" b="1" dirty="0" smtClean="0">
                <a:latin typeface="Century Gothic" panose="020B0502020202020204" pitchFamily="34" charset="0"/>
              </a:rPr>
              <a:t>-</a:t>
            </a:r>
            <a:r>
              <a:rPr lang="es-ES" sz="2200" dirty="0" smtClean="0">
                <a:latin typeface="Century Gothic" panose="020B0502020202020204" pitchFamily="34" charset="0"/>
              </a:rPr>
              <a:t> </a:t>
            </a:r>
            <a:r>
              <a:rPr lang="es-ES" sz="2200" b="1" dirty="0" smtClean="0">
                <a:latin typeface="Century Gothic" panose="020B0502020202020204" pitchFamily="34" charset="0"/>
              </a:rPr>
              <a:t>Output con la decisión </a:t>
            </a:r>
            <a:r>
              <a:rPr lang="es-ES" sz="2200" dirty="0" smtClean="0">
                <a:latin typeface="Century Gothic" panose="020B0502020202020204" pitchFamily="34" charset="0"/>
              </a:rPr>
              <a:t>de acercarse o alejarse del elemento encontrado.</a:t>
            </a:r>
          </a:p>
          <a:p>
            <a:pPr marL="0" indent="0">
              <a:buNone/>
            </a:pPr>
            <a:endParaRPr lang="es-ES" sz="2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s-ES" sz="2200" b="1" dirty="0" smtClean="0">
                <a:latin typeface="Century Gothic" panose="020B0502020202020204" pitchFamily="34" charset="0"/>
              </a:rPr>
              <a:t>Mente colectiva</a:t>
            </a:r>
            <a:r>
              <a:rPr lang="es-ES" sz="2200" dirty="0" smtClean="0">
                <a:latin typeface="Century Gothic" panose="020B0502020202020204" pitchFamily="34" charset="0"/>
              </a:rPr>
              <a:t>, debido a la volatilidad del individuo en un entorno de algoritmos genéticos</a:t>
            </a:r>
            <a:endParaRPr lang="es-ES" sz="2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84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entury Gothic" panose="020B0502020202020204" pitchFamily="34" charset="0"/>
              </a:rPr>
              <a:t>Capas de la red neuronal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1" dirty="0" smtClean="0">
                <a:latin typeface="Century Gothic" panose="020B0502020202020204" pitchFamily="34" charset="0"/>
              </a:rPr>
              <a:t>Capa de Input:</a:t>
            </a:r>
          </a:p>
          <a:p>
            <a:pPr marL="0" indent="0">
              <a:buNone/>
            </a:pPr>
            <a:r>
              <a:rPr lang="es-ES" sz="2000" dirty="0" smtClean="0">
                <a:latin typeface="Century Gothic" panose="020B0502020202020204" pitchFamily="34" charset="0"/>
              </a:rPr>
              <a:t>	- Distancia a la </a:t>
            </a:r>
            <a:r>
              <a:rPr lang="es-ES" sz="2000" b="1" dirty="0" smtClean="0">
                <a:latin typeface="Century Gothic" panose="020B0502020202020204" pitchFamily="34" charset="0"/>
              </a:rPr>
              <a:t>comida</a:t>
            </a:r>
          </a:p>
          <a:p>
            <a:pPr marL="0" indent="0">
              <a:buNone/>
            </a:pPr>
            <a:r>
              <a:rPr lang="es-ES" sz="2000" dirty="0">
                <a:latin typeface="Century Gothic" panose="020B0502020202020204" pitchFamily="34" charset="0"/>
              </a:rPr>
              <a:t>	</a:t>
            </a:r>
            <a:r>
              <a:rPr lang="es-ES" sz="2000" dirty="0" smtClean="0">
                <a:latin typeface="Century Gothic" panose="020B0502020202020204" pitchFamily="34" charset="0"/>
              </a:rPr>
              <a:t>- Distancia al </a:t>
            </a:r>
            <a:r>
              <a:rPr lang="es-ES" sz="2000" b="1" dirty="0" smtClean="0">
                <a:latin typeface="Century Gothic" panose="020B0502020202020204" pitchFamily="34" charset="0"/>
              </a:rPr>
              <a:t>enemigo</a:t>
            </a:r>
          </a:p>
          <a:p>
            <a:pPr marL="0" indent="0">
              <a:buNone/>
            </a:pPr>
            <a:r>
              <a:rPr lang="es-ES" sz="2000" dirty="0">
                <a:latin typeface="Century Gothic" panose="020B0502020202020204" pitchFamily="34" charset="0"/>
              </a:rPr>
              <a:t>	</a:t>
            </a:r>
            <a:r>
              <a:rPr lang="es-ES" sz="2000" dirty="0" smtClean="0">
                <a:latin typeface="Century Gothic" panose="020B0502020202020204" pitchFamily="34" charset="0"/>
              </a:rPr>
              <a:t>- Distancia a otro </a:t>
            </a:r>
            <a:r>
              <a:rPr lang="es-ES" sz="2000" b="1" dirty="0" smtClean="0">
                <a:latin typeface="Century Gothic" panose="020B0502020202020204" pitchFamily="34" charset="0"/>
              </a:rPr>
              <a:t>conejo</a:t>
            </a:r>
          </a:p>
          <a:p>
            <a:pPr marL="0" indent="0">
              <a:buNone/>
            </a:pPr>
            <a:r>
              <a:rPr lang="es-ES" sz="2000" dirty="0">
                <a:latin typeface="Century Gothic" panose="020B0502020202020204" pitchFamily="34" charset="0"/>
              </a:rPr>
              <a:t>	</a:t>
            </a:r>
            <a:r>
              <a:rPr lang="es-ES" sz="2000" dirty="0" smtClean="0">
                <a:latin typeface="Century Gothic" panose="020B0502020202020204" pitchFamily="34" charset="0"/>
              </a:rPr>
              <a:t>- </a:t>
            </a:r>
            <a:r>
              <a:rPr lang="es-ES" sz="2000" b="1" dirty="0" smtClean="0">
                <a:latin typeface="Century Gothic" panose="020B0502020202020204" pitchFamily="34" charset="0"/>
              </a:rPr>
              <a:t>Energía</a:t>
            </a:r>
            <a:r>
              <a:rPr lang="es-ES" sz="2000" dirty="0" smtClean="0">
                <a:latin typeface="Century Gothic" panose="020B0502020202020204" pitchFamily="34" charset="0"/>
              </a:rPr>
              <a:t> restante</a:t>
            </a:r>
          </a:p>
          <a:p>
            <a:pPr marL="0" indent="0">
              <a:buNone/>
            </a:pPr>
            <a:r>
              <a:rPr lang="es-ES" sz="2000" dirty="0">
                <a:latin typeface="Century Gothic" panose="020B0502020202020204" pitchFamily="34" charset="0"/>
              </a:rPr>
              <a:t>	</a:t>
            </a:r>
            <a:r>
              <a:rPr lang="es-ES" sz="2000" dirty="0" smtClean="0">
                <a:latin typeface="Century Gothic" panose="020B0502020202020204" pitchFamily="34" charset="0"/>
              </a:rPr>
              <a:t>- </a:t>
            </a:r>
            <a:r>
              <a:rPr lang="es-ES" sz="2000" b="1" dirty="0" smtClean="0">
                <a:latin typeface="Century Gothic" panose="020B0502020202020204" pitchFamily="34" charset="0"/>
              </a:rPr>
              <a:t>Estación</a:t>
            </a:r>
            <a:r>
              <a:rPr lang="es-ES" sz="2000" dirty="0" smtClean="0">
                <a:latin typeface="Century Gothic" panose="020B0502020202020204" pitchFamily="34" charset="0"/>
              </a:rPr>
              <a:t> del año (4 Inputs)</a:t>
            </a:r>
          </a:p>
          <a:p>
            <a:pPr marL="0" indent="0">
              <a:buNone/>
            </a:pPr>
            <a:endParaRPr lang="es-ES" sz="20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s-ES" sz="2000" b="1" dirty="0" smtClean="0">
                <a:latin typeface="Century Gothic" panose="020B0502020202020204" pitchFamily="34" charset="0"/>
              </a:rPr>
              <a:t>Capa de Output:</a:t>
            </a:r>
          </a:p>
          <a:p>
            <a:pPr marL="0" indent="0">
              <a:buNone/>
            </a:pPr>
            <a:r>
              <a:rPr lang="es-ES" sz="2000" dirty="0" smtClean="0">
                <a:latin typeface="Century Gothic" panose="020B0502020202020204" pitchFamily="34" charset="0"/>
              </a:rPr>
              <a:t>	- </a:t>
            </a:r>
            <a:r>
              <a:rPr lang="es-ES" sz="2000" b="1" dirty="0" smtClean="0">
                <a:latin typeface="Century Gothic" panose="020B0502020202020204" pitchFamily="34" charset="0"/>
              </a:rPr>
              <a:t>Acción</a:t>
            </a:r>
          </a:p>
          <a:p>
            <a:pPr marL="0" indent="0">
              <a:buNone/>
            </a:pPr>
            <a:r>
              <a:rPr lang="es-ES" sz="2000" dirty="0">
                <a:latin typeface="Century Gothic" panose="020B0502020202020204" pitchFamily="34" charset="0"/>
              </a:rPr>
              <a:t>	</a:t>
            </a:r>
            <a:r>
              <a:rPr lang="es-ES" sz="2000" dirty="0" smtClean="0">
                <a:latin typeface="Century Gothic" panose="020B0502020202020204" pitchFamily="34" charset="0"/>
              </a:rPr>
              <a:t>- </a:t>
            </a:r>
            <a:r>
              <a:rPr lang="es-ES" sz="2000" b="1" dirty="0" smtClean="0">
                <a:latin typeface="Century Gothic" panose="020B0502020202020204" pitchFamily="34" charset="0"/>
              </a:rPr>
              <a:t>Elemento</a:t>
            </a:r>
            <a:r>
              <a:rPr lang="es-ES" sz="2000" dirty="0" smtClean="0">
                <a:latin typeface="Century Gothic" panose="020B0502020202020204" pitchFamily="34" charset="0"/>
              </a:rPr>
              <a:t> sobre la acción (3 Outputs)</a:t>
            </a:r>
            <a:endParaRPr lang="es-E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24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entury Gothic" panose="020B0502020202020204" pitchFamily="34" charset="0"/>
              </a:rPr>
              <a:t>Entrenamiento de la red neuronal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 smtClean="0">
                <a:latin typeface="Century Gothic" panose="020B0502020202020204" pitchFamily="34" charset="0"/>
              </a:rPr>
              <a:t>Poseen situaciones </a:t>
            </a:r>
            <a:r>
              <a:rPr lang="es-ES" sz="2000" b="1" dirty="0" smtClean="0">
                <a:latin typeface="Century Gothic" panose="020B0502020202020204" pitchFamily="34" charset="0"/>
              </a:rPr>
              <a:t>iniciales</a:t>
            </a:r>
            <a:r>
              <a:rPr lang="es-ES" sz="2000" dirty="0" smtClean="0">
                <a:latin typeface="Century Gothic" panose="020B0502020202020204" pitchFamily="34" charset="0"/>
              </a:rPr>
              <a:t> (Entrenamiento inicial)</a:t>
            </a:r>
          </a:p>
          <a:p>
            <a:pPr marL="0" indent="0">
              <a:buNone/>
            </a:pPr>
            <a:endParaRPr lang="es-ES" sz="20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s-ES" sz="2000" b="1" dirty="0" smtClean="0">
                <a:latin typeface="Century Gothic" panose="020B0502020202020204" pitchFamily="34" charset="0"/>
              </a:rPr>
              <a:t>Aprende</a:t>
            </a:r>
            <a:r>
              <a:rPr lang="es-ES" sz="2000" dirty="0" smtClean="0">
                <a:latin typeface="Century Gothic" panose="020B0502020202020204" pitchFamily="34" charset="0"/>
              </a:rPr>
              <a:t> según actúa (Modificación de pesos):</a:t>
            </a:r>
          </a:p>
          <a:p>
            <a:pPr marL="0" indent="0">
              <a:buNone/>
            </a:pPr>
            <a:r>
              <a:rPr lang="es-ES" sz="2000" dirty="0">
                <a:latin typeface="Century Gothic" panose="020B0502020202020204" pitchFamily="34" charset="0"/>
              </a:rPr>
              <a:t>	</a:t>
            </a:r>
            <a:r>
              <a:rPr lang="es-ES" sz="2000" dirty="0" smtClean="0">
                <a:latin typeface="Century Gothic" panose="020B0502020202020204" pitchFamily="34" charset="0"/>
              </a:rPr>
              <a:t>- </a:t>
            </a:r>
            <a:r>
              <a:rPr lang="es-ES" sz="2000" b="1" dirty="0" smtClean="0">
                <a:latin typeface="Century Gothic" panose="020B0502020202020204" pitchFamily="34" charset="0"/>
              </a:rPr>
              <a:t>Muerte</a:t>
            </a:r>
            <a:r>
              <a:rPr lang="es-ES" sz="2000" dirty="0" smtClean="0">
                <a:latin typeface="Century Gothic" panose="020B0502020202020204" pitchFamily="34" charset="0"/>
              </a:rPr>
              <a:t> de individuos</a:t>
            </a:r>
          </a:p>
          <a:p>
            <a:pPr marL="0" indent="0">
              <a:buNone/>
            </a:pPr>
            <a:r>
              <a:rPr lang="es-ES" sz="2000" dirty="0">
                <a:latin typeface="Century Gothic" panose="020B0502020202020204" pitchFamily="34" charset="0"/>
              </a:rPr>
              <a:t>	</a:t>
            </a:r>
            <a:r>
              <a:rPr lang="es-ES" sz="2000" dirty="0" smtClean="0">
                <a:latin typeface="Century Gothic" panose="020B0502020202020204" pitchFamily="34" charset="0"/>
              </a:rPr>
              <a:t>- </a:t>
            </a:r>
            <a:r>
              <a:rPr lang="es-ES" sz="2000" b="1" dirty="0" smtClean="0">
                <a:latin typeface="Century Gothic" panose="020B0502020202020204" pitchFamily="34" charset="0"/>
              </a:rPr>
              <a:t>Descenso</a:t>
            </a:r>
            <a:r>
              <a:rPr lang="es-ES" sz="2000" dirty="0" smtClean="0">
                <a:latin typeface="Century Gothic" panose="020B0502020202020204" pitchFamily="34" charset="0"/>
              </a:rPr>
              <a:t> de energía</a:t>
            </a:r>
          </a:p>
          <a:p>
            <a:pPr marL="0" indent="0">
              <a:buNone/>
            </a:pPr>
            <a:r>
              <a:rPr lang="es-ES" sz="2000" dirty="0">
                <a:latin typeface="Century Gothic" panose="020B0502020202020204" pitchFamily="34" charset="0"/>
              </a:rPr>
              <a:t>	</a:t>
            </a:r>
            <a:r>
              <a:rPr lang="es-ES" sz="2000" dirty="0" smtClean="0">
                <a:latin typeface="Century Gothic" panose="020B0502020202020204" pitchFamily="34" charset="0"/>
              </a:rPr>
              <a:t>- Porcentaje </a:t>
            </a:r>
            <a:r>
              <a:rPr lang="es-ES" sz="2000" b="1" dirty="0" smtClean="0">
                <a:latin typeface="Century Gothic" panose="020B0502020202020204" pitchFamily="34" charset="0"/>
              </a:rPr>
              <a:t>energético</a:t>
            </a:r>
            <a:r>
              <a:rPr lang="es-ES" sz="2000" dirty="0" smtClean="0">
                <a:latin typeface="Century Gothic" panose="020B0502020202020204" pitchFamily="34" charset="0"/>
              </a:rPr>
              <a:t> ( 20%, 40%, 60%, 80%)</a:t>
            </a:r>
          </a:p>
          <a:p>
            <a:pPr marL="0" indent="0">
              <a:buNone/>
            </a:pPr>
            <a:r>
              <a:rPr lang="es-ES" sz="2000" dirty="0">
                <a:latin typeface="Century Gothic" panose="020B0502020202020204" pitchFamily="34" charset="0"/>
              </a:rPr>
              <a:t>	</a:t>
            </a:r>
            <a:r>
              <a:rPr lang="es-ES" sz="2000" dirty="0" smtClean="0">
                <a:latin typeface="Century Gothic" panose="020B0502020202020204" pitchFamily="34" charset="0"/>
              </a:rPr>
              <a:t>- </a:t>
            </a:r>
            <a:r>
              <a:rPr lang="es-ES" sz="2000" b="1" dirty="0" smtClean="0">
                <a:latin typeface="Century Gothic" panose="020B0502020202020204" pitchFamily="34" charset="0"/>
              </a:rPr>
              <a:t>Reproducción</a:t>
            </a:r>
          </a:p>
          <a:p>
            <a:pPr marL="0" indent="0">
              <a:buNone/>
            </a:pPr>
            <a:r>
              <a:rPr lang="es-ES" sz="2000" dirty="0" smtClean="0">
                <a:latin typeface="Century Gothic" panose="020B0502020202020204" pitchFamily="34" charset="0"/>
              </a:rPr>
              <a:t>	- </a:t>
            </a:r>
            <a:r>
              <a:rPr lang="es-ES" sz="2000" b="1" dirty="0" smtClean="0">
                <a:latin typeface="Century Gothic" panose="020B0502020202020204" pitchFamily="34" charset="0"/>
              </a:rPr>
              <a:t>Depredación</a:t>
            </a:r>
            <a:r>
              <a:rPr lang="es-ES" sz="2000" dirty="0" smtClean="0">
                <a:latin typeface="Century Gothic" panose="020B0502020202020204" pitchFamily="34" charset="0"/>
              </a:rPr>
              <a:t> ( Siendo perseguido )</a:t>
            </a:r>
            <a:endParaRPr lang="es-E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96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entury Gothic" panose="020B0502020202020204" pitchFamily="34" charset="0"/>
              </a:rPr>
              <a:t>Clases Implementadas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2000" b="1" dirty="0" err="1" smtClean="0">
                <a:latin typeface="Century Gothic" panose="020B0502020202020204" pitchFamily="34" charset="0"/>
              </a:rPr>
              <a:t>Layer.cs</a:t>
            </a:r>
            <a:endParaRPr lang="es-ES" sz="2000" b="1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s-ES" sz="2000" dirty="0">
                <a:latin typeface="Century Gothic" panose="020B0502020202020204" pitchFamily="34" charset="0"/>
              </a:rPr>
              <a:t>	</a:t>
            </a:r>
            <a:r>
              <a:rPr lang="es-ES" sz="2000" dirty="0" smtClean="0">
                <a:latin typeface="Century Gothic" panose="020B0502020202020204" pitchFamily="34" charset="0"/>
              </a:rPr>
              <a:t>Implementación de la capa neuronal, posee nodos y pesos por neurona.</a:t>
            </a:r>
          </a:p>
          <a:p>
            <a:pPr marL="0" indent="0">
              <a:buNone/>
            </a:pPr>
            <a:endParaRPr lang="es-ES" sz="20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s-ES" sz="2000" b="1" dirty="0" err="1" smtClean="0">
                <a:latin typeface="Century Gothic" panose="020B0502020202020204" pitchFamily="34" charset="0"/>
              </a:rPr>
              <a:t>NeuralNetwork.cs</a:t>
            </a:r>
            <a:endParaRPr lang="es-ES" sz="2000" b="1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s-ES" sz="2000" dirty="0" smtClean="0">
                <a:latin typeface="Century Gothic" panose="020B0502020202020204" pitchFamily="34" charset="0"/>
              </a:rPr>
              <a:t>	Clase genérica de red neuronal, preparada para ser implementada en 	cualquier situación, posee funciones y propiedades genéricas en cualquier 	red.</a:t>
            </a:r>
          </a:p>
          <a:p>
            <a:pPr marL="0" indent="0">
              <a:buNone/>
            </a:pPr>
            <a:endParaRPr lang="es-ES" sz="20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s-ES" sz="2000" b="1" dirty="0" err="1" smtClean="0">
                <a:latin typeface="Century Gothic" panose="020B0502020202020204" pitchFamily="34" charset="0"/>
              </a:rPr>
              <a:t>NeuralNetworkRabbit.cs</a:t>
            </a:r>
            <a:endParaRPr lang="es-ES" sz="2000" b="1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s-ES" sz="2000" dirty="0">
                <a:latin typeface="Century Gothic" panose="020B0502020202020204" pitchFamily="34" charset="0"/>
              </a:rPr>
              <a:t>	</a:t>
            </a:r>
            <a:r>
              <a:rPr lang="es-ES" sz="2000" dirty="0" smtClean="0">
                <a:latin typeface="Century Gothic" panose="020B0502020202020204" pitchFamily="34" charset="0"/>
              </a:rPr>
              <a:t>Implementación particular de </a:t>
            </a:r>
            <a:r>
              <a:rPr lang="es-ES" sz="2000" dirty="0" err="1" smtClean="0">
                <a:latin typeface="Century Gothic" panose="020B0502020202020204" pitchFamily="34" charset="0"/>
              </a:rPr>
              <a:t>NeuralNetwork</a:t>
            </a:r>
            <a:r>
              <a:rPr lang="es-ES" sz="2000" dirty="0">
                <a:latin typeface="Century Gothic" panose="020B0502020202020204" pitchFamily="34" charset="0"/>
              </a:rPr>
              <a:t> </a:t>
            </a:r>
            <a:r>
              <a:rPr lang="es-ES" sz="2000" dirty="0" smtClean="0">
                <a:latin typeface="Century Gothic" panose="020B0502020202020204" pitchFamily="34" charset="0"/>
              </a:rPr>
              <a:t>a este caso específico (Presas), 	permite el entrenamiento y contempla las situaciones.</a:t>
            </a:r>
          </a:p>
          <a:p>
            <a:pPr marL="0" indent="0">
              <a:buNone/>
            </a:pPr>
            <a:endParaRPr lang="es-ES" sz="20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s-ES" sz="2000" b="1" dirty="0" err="1" smtClean="0">
                <a:latin typeface="Century Gothic" panose="020B0502020202020204" pitchFamily="34" charset="0"/>
              </a:rPr>
              <a:t>UINeuralNetwork.cs</a:t>
            </a:r>
            <a:endParaRPr lang="es-ES" sz="2000" b="1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s-ES" sz="2000" b="1" dirty="0">
                <a:latin typeface="Century Gothic" panose="020B0502020202020204" pitchFamily="34" charset="0"/>
              </a:rPr>
              <a:t>	</a:t>
            </a:r>
            <a:r>
              <a:rPr lang="es-ES" sz="2000" dirty="0" smtClean="0">
                <a:latin typeface="Century Gothic" panose="020B0502020202020204" pitchFamily="34" charset="0"/>
              </a:rPr>
              <a:t>Representación visual de la red neuronal.</a:t>
            </a:r>
            <a:endParaRPr lang="es-E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23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 y observaciones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2000" dirty="0" smtClean="0">
                <a:latin typeface="Century Gothic" panose="020B0502020202020204" pitchFamily="34" charset="0"/>
              </a:rPr>
              <a:t>- Dificultades a </a:t>
            </a:r>
            <a:r>
              <a:rPr lang="es-ES" sz="2000" b="1" dirty="0" smtClean="0">
                <a:latin typeface="Century Gothic" panose="020B0502020202020204" pitchFamily="34" charset="0"/>
              </a:rPr>
              <a:t>corto plazo </a:t>
            </a:r>
            <a:r>
              <a:rPr lang="es-ES" sz="2000" dirty="0" smtClean="0">
                <a:latin typeface="Century Gothic" panose="020B0502020202020204" pitchFamily="34" charset="0"/>
              </a:rPr>
              <a:t>para percibir un comportamiento inteligente</a:t>
            </a:r>
          </a:p>
          <a:p>
            <a:pPr marL="0" indent="0">
              <a:buNone/>
            </a:pPr>
            <a:endParaRPr lang="es-ES" sz="20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s-ES" sz="2000" dirty="0" smtClean="0">
                <a:latin typeface="Century Gothic" panose="020B0502020202020204" pitchFamily="34" charset="0"/>
              </a:rPr>
              <a:t>- Tras suficiente entrenamiento se aprecia un </a:t>
            </a:r>
            <a:r>
              <a:rPr lang="es-ES" sz="2000" b="1" dirty="0" smtClean="0">
                <a:latin typeface="Century Gothic" panose="020B0502020202020204" pitchFamily="34" charset="0"/>
              </a:rPr>
              <a:t>sistema lógico y mejorado</a:t>
            </a:r>
            <a:r>
              <a:rPr lang="es-ES" sz="2000" dirty="0" smtClean="0">
                <a:latin typeface="Century Gothic" panose="020B0502020202020204" pitchFamily="34" charset="0"/>
              </a:rPr>
              <a:t> respecto a      los parámetros predefinidos del anterior experimento.</a:t>
            </a:r>
          </a:p>
          <a:p>
            <a:pPr marL="0" indent="0">
              <a:buNone/>
            </a:pPr>
            <a:endParaRPr lang="es-ES" sz="20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s-ES" sz="2000" dirty="0" smtClean="0">
                <a:latin typeface="Century Gothic" panose="020B0502020202020204" pitchFamily="34" charset="0"/>
              </a:rPr>
              <a:t>- Con muchas horas de avance en el algoritmo genético y en la red neuronal, los animales presentan un </a:t>
            </a:r>
            <a:r>
              <a:rPr lang="es-ES" sz="2000" b="1" dirty="0" smtClean="0">
                <a:latin typeface="Century Gothic" panose="020B0502020202020204" pitchFamily="34" charset="0"/>
              </a:rPr>
              <a:t>comportamiento muy inteligente y son capaces de sobrevivir </a:t>
            </a:r>
            <a:r>
              <a:rPr lang="es-ES" sz="2000" dirty="0" smtClean="0">
                <a:latin typeface="Century Gothic" panose="020B0502020202020204" pitchFamily="34" charset="0"/>
              </a:rPr>
              <a:t>en el entorno.</a:t>
            </a:r>
          </a:p>
          <a:p>
            <a:pPr marL="0" indent="0">
              <a:buNone/>
            </a:pPr>
            <a:endParaRPr lang="es-ES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s-ES" b="1" dirty="0" smtClean="0">
                <a:latin typeface="Century Gothic" panose="020B0502020202020204" pitchFamily="34" charset="0"/>
              </a:rPr>
              <a:t>Observación</a:t>
            </a:r>
            <a:r>
              <a:rPr lang="es-ES" dirty="0" smtClean="0">
                <a:latin typeface="Century Gothic" panose="020B0502020202020204" pitchFamily="34" charset="0"/>
              </a:rPr>
              <a:t>:</a:t>
            </a:r>
            <a:endParaRPr lang="es-ES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s-ES" sz="2200" dirty="0" smtClean="0">
                <a:latin typeface="Century Gothic" panose="020B0502020202020204" pitchFamily="34" charset="0"/>
              </a:rPr>
              <a:t>“Puede </a:t>
            </a:r>
            <a:r>
              <a:rPr lang="es-ES" sz="2200" dirty="0">
                <a:latin typeface="Century Gothic" panose="020B0502020202020204" pitchFamily="34" charset="0"/>
              </a:rPr>
              <a:t>difuminarse la percepción debido al algoritmo genético, puesto que </a:t>
            </a:r>
            <a:r>
              <a:rPr lang="es-ES" sz="2200" b="1" dirty="0">
                <a:latin typeface="Century Gothic" panose="020B0502020202020204" pitchFamily="34" charset="0"/>
              </a:rPr>
              <a:t>por muy inteligente que sea el comportamiento de un conejo, si sus genomas no son válidos para el entorno y no ha sido capaz de adaptarse al entorno, </a:t>
            </a:r>
            <a:r>
              <a:rPr lang="es-ES" sz="2200" b="1" dirty="0" smtClean="0">
                <a:latin typeface="Century Gothic" panose="020B0502020202020204" pitchFamily="34" charset="0"/>
              </a:rPr>
              <a:t>morirá</a:t>
            </a:r>
            <a:r>
              <a:rPr lang="es-ES" sz="2200" dirty="0" smtClean="0">
                <a:latin typeface="Century Gothic" panose="020B0502020202020204" pitchFamily="34" charset="0"/>
              </a:rPr>
              <a:t>”</a:t>
            </a:r>
            <a:endParaRPr lang="es-ES" sz="2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43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196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Office Theme</vt:lpstr>
      <vt:lpstr>Proyecto IA - Práctica 4:  Redes Neuronales.</vt:lpstr>
      <vt:lpstr>Concepto del experimento</vt:lpstr>
      <vt:lpstr>Capas de la red neuronal</vt:lpstr>
      <vt:lpstr>Entrenamiento de la red neuronal</vt:lpstr>
      <vt:lpstr>Clases Implementadas</vt:lpstr>
      <vt:lpstr>Conclusiones y observaciones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Svilensk Arribas</dc:creator>
  <cp:lastModifiedBy>Svilensk Arribas</cp:lastModifiedBy>
  <cp:revision>32</cp:revision>
  <dcterms:created xsi:type="dcterms:W3CDTF">2019-03-16T11:26:33Z</dcterms:created>
  <dcterms:modified xsi:type="dcterms:W3CDTF">2019-05-06T11:15:57Z</dcterms:modified>
</cp:coreProperties>
</file>