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94" r:id="rId3"/>
    <p:sldId id="290" r:id="rId4"/>
    <p:sldId id="295" r:id="rId5"/>
    <p:sldId id="291" r:id="rId6"/>
    <p:sldId id="296" r:id="rId7"/>
    <p:sldId id="292" r:id="rId8"/>
    <p:sldId id="298" r:id="rId9"/>
    <p:sldId id="297" r:id="rId10"/>
    <p:sldId id="302" r:id="rId11"/>
    <p:sldId id="301" r:id="rId12"/>
    <p:sldId id="299" r:id="rId13"/>
    <p:sldId id="300" r:id="rId14"/>
    <p:sldId id="303" r:id="rId15"/>
    <p:sldId id="304" r:id="rId16"/>
    <p:sldId id="305" r:id="rId17"/>
    <p:sldId id="306" r:id="rId18"/>
    <p:sldId id="310" r:id="rId19"/>
    <p:sldId id="309" r:id="rId20"/>
    <p:sldId id="307" r:id="rId21"/>
    <p:sldId id="308" r:id="rId22"/>
    <p:sldId id="315" r:id="rId23"/>
    <p:sldId id="312" r:id="rId24"/>
    <p:sldId id="313" r:id="rId25"/>
    <p:sldId id="314" r:id="rId26"/>
    <p:sldId id="316" r:id="rId27"/>
    <p:sldId id="317" r:id="rId28"/>
    <p:sldId id="318" r:id="rId29"/>
    <p:sldId id="319" r:id="rId30"/>
    <p:sldId id="320" r:id="rId31"/>
    <p:sldId id="321" r:id="rId32"/>
    <p:sldId id="322" r:id="rId33"/>
    <p:sldId id="323" r:id="rId34"/>
    <p:sldId id="311"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1BDED05-C32E-4932-A87E-6E8BB4612A54}">
          <p14:sldIdLst>
            <p14:sldId id="256"/>
          </p14:sldIdLst>
        </p14:section>
        <p14:section name="Untitled Section" id="{370009AF-8A46-49DC-9369-00C92EB412D3}">
          <p14:sldIdLst>
            <p14:sldId id="294"/>
            <p14:sldId id="290"/>
            <p14:sldId id="295"/>
            <p14:sldId id="291"/>
            <p14:sldId id="296"/>
            <p14:sldId id="292"/>
            <p14:sldId id="298"/>
            <p14:sldId id="297"/>
            <p14:sldId id="302"/>
            <p14:sldId id="301"/>
            <p14:sldId id="299"/>
            <p14:sldId id="300"/>
            <p14:sldId id="303"/>
            <p14:sldId id="304"/>
            <p14:sldId id="305"/>
            <p14:sldId id="306"/>
            <p14:sldId id="310"/>
            <p14:sldId id="309"/>
            <p14:sldId id="307"/>
            <p14:sldId id="308"/>
            <p14:sldId id="315"/>
            <p14:sldId id="312"/>
            <p14:sldId id="313"/>
            <p14:sldId id="314"/>
            <p14:sldId id="316"/>
            <p14:sldId id="317"/>
            <p14:sldId id="318"/>
            <p14:sldId id="319"/>
            <p14:sldId id="320"/>
            <p14:sldId id="321"/>
            <p14:sldId id="322"/>
            <p14:sldId id="323"/>
            <p14:sldId id="3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35" autoAdjust="0"/>
  </p:normalViewPr>
  <p:slideViewPr>
    <p:cSldViewPr>
      <p:cViewPr>
        <p:scale>
          <a:sx n="75" d="100"/>
          <a:sy n="75" d="100"/>
        </p:scale>
        <p:origin x="-1224" y="6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9B0C335-A5C8-45D8-AFDE-6EA1DC4A8064}" type="slidenum">
              <a:rPr lang="en-US"/>
              <a:pPr>
                <a:defRPr/>
              </a:pPr>
              <a:t>‹#›</a:t>
            </a:fld>
            <a:endParaRPr lang="en-US"/>
          </a:p>
        </p:txBody>
      </p:sp>
    </p:spTree>
    <p:extLst>
      <p:ext uri="{BB962C8B-B14F-4D97-AF65-F5344CB8AC3E}">
        <p14:creationId xmlns:p14="http://schemas.microsoft.com/office/powerpoint/2010/main" val="31715268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CE1C52-749C-43C7-88FF-9FF1012C14D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1C5F37-21E7-4930-86EC-46CDD0D8D8C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2E6FE4-9EF9-45E1-9072-7E6368739F0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6A36B4-D081-4CE2-B0CC-BB2F87E888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8436D5-6B89-44E1-A41D-365073E942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61B733-1086-4D9D-BF90-BF7869611C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3BDA6B-3EB4-4F0A-82B1-95B93ED4BA0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647ADBA-3B72-4AFD-8283-52A585CA30E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96A888F-555A-4CCE-9EA6-ECC4ABF2E4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DDFC2D3-430F-4468-B7A5-722CF955F66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697780-5B20-4EAE-8801-DFCDEC861C0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bottomarc"/>
          <p:cNvPicPr>
            <a:picLocks noChangeAspect="1" noChangeArrowheads="1"/>
          </p:cNvPicPr>
          <p:nvPr userDrawn="1"/>
        </p:nvPicPr>
        <p:blipFill>
          <a:blip r:embed="rId13" cstate="print"/>
          <a:srcRect/>
          <a:stretch>
            <a:fillRect/>
          </a:stretch>
        </p:blipFill>
        <p:spPr bwMode="auto">
          <a:xfrm>
            <a:off x="0" y="5942013"/>
            <a:ext cx="9144000" cy="915987"/>
          </a:xfrm>
          <a:prstGeom prst="rect">
            <a:avLst/>
          </a:prstGeom>
          <a:noFill/>
          <a:ln w="9525">
            <a:noFill/>
            <a:miter lim="800000"/>
            <a:headEnd/>
            <a:tailEnd/>
          </a:ln>
        </p:spPr>
      </p:pic>
      <p:pic>
        <p:nvPicPr>
          <p:cNvPr id="1027" name="Picture 8" descr="arc-red"/>
          <p:cNvPicPr>
            <a:picLocks noChangeAspect="1" noChangeArrowheads="1"/>
          </p:cNvPicPr>
          <p:nvPr userDrawn="1"/>
        </p:nvPicPr>
        <p:blipFill>
          <a:blip r:embed="rId14" cstate="print"/>
          <a:srcRect/>
          <a:stretch>
            <a:fillRect/>
          </a:stretch>
        </p:blipFill>
        <p:spPr bwMode="auto">
          <a:xfrm>
            <a:off x="0" y="0"/>
            <a:ext cx="9144000" cy="1066800"/>
          </a:xfrm>
          <a:prstGeom prst="rect">
            <a:avLst/>
          </a:prstGeom>
          <a:noFill/>
          <a:ln w="9525">
            <a:noFill/>
            <a:miter lim="800000"/>
            <a:headEnd/>
            <a:tailEnd/>
          </a:ln>
        </p:spPr>
      </p:pic>
      <p:pic>
        <p:nvPicPr>
          <p:cNvPr id="1028" name="Picture 9" descr="LNlogo-large"/>
          <p:cNvPicPr>
            <a:picLocks noChangeAspect="1" noChangeArrowheads="1"/>
          </p:cNvPicPr>
          <p:nvPr userDrawn="1"/>
        </p:nvPicPr>
        <p:blipFill>
          <a:blip r:embed="rId15" cstate="print"/>
          <a:srcRect/>
          <a:stretch>
            <a:fillRect/>
          </a:stretch>
        </p:blipFill>
        <p:spPr bwMode="auto">
          <a:xfrm>
            <a:off x="6705600" y="6172200"/>
            <a:ext cx="2157413" cy="446088"/>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1336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 name="Rectangle 5"/>
          <p:cNvSpPr>
            <a:spLocks noGrp="1" noChangeArrowheads="1"/>
          </p:cNvSpPr>
          <p:nvPr>
            <p:ph type="ftr" sz="quarter" idx="3"/>
          </p:nvPr>
        </p:nvSpPr>
        <p:spPr bwMode="auto">
          <a:xfrm>
            <a:off x="37338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4" name="Rectangle 6"/>
          <p:cNvSpPr>
            <a:spLocks noGrp="1" noChangeArrowheads="1"/>
          </p:cNvSpPr>
          <p:nvPr>
            <p:ph type="sldNum" sz="quarter" idx="4"/>
          </p:nvPr>
        </p:nvSpPr>
        <p:spPr bwMode="auto">
          <a:xfrm>
            <a:off x="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820849A-1B49-4B88-8433-80FAABFC6C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file:///C:\Users\DyHoCX\Desktop\Projects\20121203-Scoring\Life%20Conservation\Sample%20InsuranceContext.xm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470025"/>
          </a:xfrm>
        </p:spPr>
        <p:txBody>
          <a:bodyPr/>
          <a:lstStyle/>
          <a:p>
            <a:pPr eaLnBrk="1" hangingPunct="1"/>
            <a:r>
              <a:rPr lang="en-US" sz="3600" dirty="0" smtClean="0"/>
              <a:t>Introduction to</a:t>
            </a:r>
            <a:br>
              <a:rPr lang="en-US" sz="3600" dirty="0" smtClean="0"/>
            </a:br>
            <a:r>
              <a:rPr lang="en-US" b="1" dirty="0" smtClean="0"/>
              <a:t/>
            </a:r>
            <a:br>
              <a:rPr lang="en-US" b="1" dirty="0" smtClean="0"/>
            </a:br>
            <a:r>
              <a:rPr lang="en-US" b="1" dirty="0" smtClean="0"/>
              <a:t>Insurance Score Service</a:t>
            </a:r>
          </a:p>
        </p:txBody>
      </p:sp>
      <p:sp>
        <p:nvSpPr>
          <p:cNvPr id="2" name="TextBox 1"/>
          <p:cNvSpPr txBox="1"/>
          <p:nvPr/>
        </p:nvSpPr>
        <p:spPr>
          <a:xfrm>
            <a:off x="38100" y="6537523"/>
            <a:ext cx="1371600" cy="307777"/>
          </a:xfrm>
          <a:prstGeom prst="rect">
            <a:avLst/>
          </a:prstGeom>
          <a:noFill/>
        </p:spPr>
        <p:txBody>
          <a:bodyPr wrap="square" rtlCol="0">
            <a:spAutoFit/>
          </a:bodyPr>
          <a:lstStyle/>
          <a:p>
            <a:r>
              <a:rPr lang="en-US" sz="1400" dirty="0" smtClean="0"/>
              <a:t>January 2014</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809" y="1299865"/>
            <a:ext cx="7921782" cy="461665"/>
          </a:xfrm>
          <a:prstGeom prst="rect">
            <a:avLst/>
          </a:prstGeom>
          <a:noFill/>
        </p:spPr>
        <p:txBody>
          <a:bodyPr wrap="square" rtlCol="0">
            <a:spAutoFit/>
          </a:bodyPr>
          <a:lstStyle/>
          <a:p>
            <a:r>
              <a:rPr lang="en-US" sz="2400" dirty="0" smtClean="0"/>
              <a:t>ISS External Data Services</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10</a:t>
            </a:fld>
            <a:endParaRPr lang="en-US" dirty="0" smtClean="0"/>
          </a:p>
        </p:txBody>
      </p:sp>
      <p:sp>
        <p:nvSpPr>
          <p:cNvPr id="5" name="TextBox 4"/>
          <p:cNvSpPr txBox="1"/>
          <p:nvPr/>
        </p:nvSpPr>
        <p:spPr>
          <a:xfrm>
            <a:off x="152400" y="1905000"/>
            <a:ext cx="6705600" cy="1200329"/>
          </a:xfrm>
          <a:prstGeom prst="rect">
            <a:avLst/>
          </a:prstGeom>
          <a:noFill/>
        </p:spPr>
        <p:txBody>
          <a:bodyPr wrap="square" rtlCol="0">
            <a:spAutoFit/>
          </a:bodyPr>
          <a:lstStyle/>
          <a:p>
            <a:pPr marL="342900" indent="-342900">
              <a:buFont typeface="Arial" panose="020B0604020202020204" pitchFamily="34" charset="0"/>
              <a:buChar char="•"/>
            </a:pPr>
            <a:r>
              <a:rPr lang="en-US" dirty="0" smtClean="0"/>
              <a:t>CDIP Claims Discovery for Claims Data Fill</a:t>
            </a:r>
          </a:p>
          <a:p>
            <a:pPr marL="342900" indent="-342900">
              <a:buFont typeface="Arial" panose="020B0604020202020204" pitchFamily="34" charset="0"/>
              <a:buChar char="•"/>
            </a:pPr>
            <a:r>
              <a:rPr lang="en-US" dirty="0" smtClean="0"/>
              <a:t>CDIP Carrier Discovery for Claims Data Fill</a:t>
            </a:r>
          </a:p>
          <a:p>
            <a:pPr marL="342900" indent="-342900">
              <a:buFont typeface="Arial" panose="020B0604020202020204" pitchFamily="34" charset="0"/>
              <a:buChar char="•"/>
            </a:pPr>
            <a:r>
              <a:rPr lang="en-US" dirty="0" smtClean="0"/>
              <a:t>Boca 4 Public Records </a:t>
            </a:r>
          </a:p>
          <a:p>
            <a:pPr marL="342900" indent="-342900">
              <a:buFont typeface="Arial" panose="020B0604020202020204" pitchFamily="34" charset="0"/>
              <a:buChar char="•"/>
            </a:pPr>
            <a:r>
              <a:rPr lang="en-US" dirty="0" err="1" smtClean="0"/>
              <a:t>LexID</a:t>
            </a:r>
            <a:r>
              <a:rPr lang="en-US" dirty="0" smtClean="0"/>
              <a:t> service</a:t>
            </a:r>
          </a:p>
        </p:txBody>
      </p:sp>
      <p:sp>
        <p:nvSpPr>
          <p:cNvPr id="7" name="TextBox 6"/>
          <p:cNvSpPr txBox="1"/>
          <p:nvPr/>
        </p:nvSpPr>
        <p:spPr>
          <a:xfrm>
            <a:off x="146289" y="3505200"/>
            <a:ext cx="7921782" cy="461665"/>
          </a:xfrm>
          <a:prstGeom prst="rect">
            <a:avLst/>
          </a:prstGeom>
          <a:noFill/>
        </p:spPr>
        <p:txBody>
          <a:bodyPr wrap="square" rtlCol="0">
            <a:spAutoFit/>
          </a:bodyPr>
          <a:lstStyle/>
          <a:p>
            <a:r>
              <a:rPr lang="en-US" sz="2400" dirty="0" smtClean="0"/>
              <a:t>New services to be added</a:t>
            </a:r>
            <a:endParaRPr lang="en-US" sz="2400" dirty="0"/>
          </a:p>
        </p:txBody>
      </p:sp>
      <p:sp>
        <p:nvSpPr>
          <p:cNvPr id="9" name="TextBox 8"/>
          <p:cNvSpPr txBox="1"/>
          <p:nvPr/>
        </p:nvSpPr>
        <p:spPr>
          <a:xfrm>
            <a:off x="152400" y="3966865"/>
            <a:ext cx="6705600" cy="1200329"/>
          </a:xfrm>
          <a:prstGeom prst="rect">
            <a:avLst/>
          </a:prstGeom>
          <a:noFill/>
        </p:spPr>
        <p:txBody>
          <a:bodyPr wrap="square" rtlCol="0">
            <a:spAutoFit/>
          </a:bodyPr>
          <a:lstStyle/>
          <a:p>
            <a:pPr marL="342900" indent="-342900">
              <a:buFont typeface="Arial" panose="020B0604020202020204" pitchFamily="34" charset="0"/>
              <a:buChar char="•"/>
            </a:pPr>
            <a:r>
              <a:rPr lang="en-US" dirty="0" smtClean="0"/>
              <a:t>CLUE Auto</a:t>
            </a:r>
          </a:p>
          <a:p>
            <a:pPr marL="342900" indent="-342900">
              <a:buFont typeface="Arial" panose="020B0604020202020204" pitchFamily="34" charset="0"/>
              <a:buChar char="•"/>
            </a:pPr>
            <a:r>
              <a:rPr lang="en-US" dirty="0" smtClean="0"/>
              <a:t>RMP Life Experience Pack</a:t>
            </a:r>
          </a:p>
          <a:p>
            <a:pPr marL="342900" indent="-342900">
              <a:buFont typeface="Arial" panose="020B0604020202020204" pitchFamily="34" charset="0"/>
              <a:buChar char="•"/>
            </a:pPr>
            <a:r>
              <a:rPr lang="en-US" dirty="0" smtClean="0"/>
              <a:t>MVR</a:t>
            </a:r>
          </a:p>
          <a:p>
            <a:pPr marL="342900" indent="-342900">
              <a:buFont typeface="Arial" panose="020B0604020202020204" pitchFamily="34" charset="0"/>
              <a:buChar char="•"/>
            </a:pPr>
            <a:r>
              <a:rPr lang="en-US" dirty="0" smtClean="0"/>
              <a:t>NCF</a:t>
            </a:r>
          </a:p>
        </p:txBody>
      </p:sp>
    </p:spTree>
    <p:extLst>
      <p:ext uri="{BB962C8B-B14F-4D97-AF65-F5344CB8AC3E}">
        <p14:creationId xmlns:p14="http://schemas.microsoft.com/office/powerpoint/2010/main" val="3297585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So.. which models use new ISS service right now?</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11</a:t>
            </a:fld>
            <a:endParaRPr lang="en-US" dirty="0" smtClean="0"/>
          </a:p>
        </p:txBody>
      </p:sp>
    </p:spTree>
    <p:extLst>
      <p:ext uri="{BB962C8B-B14F-4D97-AF65-F5344CB8AC3E}">
        <p14:creationId xmlns:p14="http://schemas.microsoft.com/office/powerpoint/2010/main" val="490513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Models in the ISS ecosystem</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12</a:t>
            </a:fld>
            <a:endParaRPr lang="en-US" dirty="0" smtClean="0"/>
          </a:p>
        </p:txBody>
      </p:sp>
      <p:sp>
        <p:nvSpPr>
          <p:cNvPr id="40" name="TextBox 39"/>
          <p:cNvSpPr txBox="1"/>
          <p:nvPr/>
        </p:nvSpPr>
        <p:spPr>
          <a:xfrm>
            <a:off x="152400" y="2667000"/>
            <a:ext cx="6705600" cy="923330"/>
          </a:xfrm>
          <a:prstGeom prst="rect">
            <a:avLst/>
          </a:prstGeom>
          <a:noFill/>
        </p:spPr>
        <p:txBody>
          <a:bodyPr wrap="square" rtlCol="0">
            <a:spAutoFit/>
          </a:bodyPr>
          <a:lstStyle/>
          <a:p>
            <a:pPr marL="342900" indent="-342900">
              <a:buFont typeface="Arial" panose="020B0604020202020204" pitchFamily="34" charset="0"/>
              <a:buChar char="•"/>
            </a:pPr>
            <a:r>
              <a:rPr lang="en-US" dirty="0" smtClean="0"/>
              <a:t>Housing Status Indicator (HSI1)</a:t>
            </a:r>
          </a:p>
          <a:p>
            <a:pPr marL="342900" indent="-342900">
              <a:buFont typeface="Arial" panose="020B0604020202020204" pitchFamily="34" charset="0"/>
              <a:buChar char="•"/>
            </a:pPr>
            <a:r>
              <a:rPr lang="en-US" dirty="0" smtClean="0"/>
              <a:t>Life Conservation (L502)</a:t>
            </a:r>
          </a:p>
          <a:p>
            <a:pPr marL="342900" indent="-342900">
              <a:buFont typeface="Arial" panose="020B0604020202020204" pitchFamily="34" charset="0"/>
              <a:buChar char="•"/>
            </a:pPr>
            <a:r>
              <a:rPr lang="en-US" dirty="0" smtClean="0"/>
              <a:t>Claim Data Fill - First Notice of Loss (CF01)</a:t>
            </a:r>
          </a:p>
        </p:txBody>
      </p:sp>
      <p:sp>
        <p:nvSpPr>
          <p:cNvPr id="7" name="TextBox 6"/>
          <p:cNvSpPr txBox="1"/>
          <p:nvPr/>
        </p:nvSpPr>
        <p:spPr>
          <a:xfrm>
            <a:off x="152400" y="2133599"/>
            <a:ext cx="8001000" cy="461665"/>
          </a:xfrm>
          <a:prstGeom prst="rect">
            <a:avLst/>
          </a:prstGeom>
          <a:noFill/>
        </p:spPr>
        <p:txBody>
          <a:bodyPr wrap="square" rtlCol="0">
            <a:spAutoFit/>
          </a:bodyPr>
          <a:lstStyle/>
          <a:p>
            <a:r>
              <a:rPr lang="en-US" sz="2400" dirty="0" smtClean="0"/>
              <a:t>Active Models – Non FCRA</a:t>
            </a:r>
            <a:endParaRPr lang="en-US" sz="2400" dirty="0"/>
          </a:p>
        </p:txBody>
      </p:sp>
      <p:sp>
        <p:nvSpPr>
          <p:cNvPr id="9" name="TextBox 8"/>
          <p:cNvSpPr txBox="1"/>
          <p:nvPr/>
        </p:nvSpPr>
        <p:spPr>
          <a:xfrm>
            <a:off x="106680" y="3962400"/>
            <a:ext cx="8001000" cy="461665"/>
          </a:xfrm>
          <a:prstGeom prst="rect">
            <a:avLst/>
          </a:prstGeom>
          <a:noFill/>
        </p:spPr>
        <p:txBody>
          <a:bodyPr wrap="square" rtlCol="0">
            <a:spAutoFit/>
          </a:bodyPr>
          <a:lstStyle/>
          <a:p>
            <a:r>
              <a:rPr lang="en-US" sz="2400" dirty="0" smtClean="0"/>
              <a:t>Coming in 2014! </a:t>
            </a:r>
            <a:endParaRPr lang="en-US" sz="2400" dirty="0"/>
          </a:p>
        </p:txBody>
      </p:sp>
      <p:sp>
        <p:nvSpPr>
          <p:cNvPr id="10" name="TextBox 9"/>
          <p:cNvSpPr txBox="1"/>
          <p:nvPr/>
        </p:nvSpPr>
        <p:spPr>
          <a:xfrm>
            <a:off x="152400" y="4470737"/>
            <a:ext cx="8610600" cy="1754326"/>
          </a:xfrm>
          <a:prstGeom prst="rect">
            <a:avLst/>
          </a:prstGeom>
          <a:noFill/>
        </p:spPr>
        <p:txBody>
          <a:bodyPr wrap="square" rtlCol="0">
            <a:spAutoFit/>
          </a:bodyPr>
          <a:lstStyle/>
          <a:p>
            <a:pPr marL="342900" indent="-342900">
              <a:buFont typeface="Arial" panose="020B0604020202020204" pitchFamily="34" charset="0"/>
              <a:buChar char="•"/>
            </a:pPr>
            <a:r>
              <a:rPr lang="en-US" dirty="0" smtClean="0"/>
              <a:t>Life Underwriting Classification – FCRA (L503, L505, L507, L509)</a:t>
            </a:r>
          </a:p>
          <a:p>
            <a:pPr marL="342900" indent="-342900">
              <a:buFont typeface="Arial" panose="020B0604020202020204" pitchFamily="34" charset="0"/>
              <a:buChar char="•"/>
            </a:pPr>
            <a:r>
              <a:rPr lang="en-US" dirty="0" smtClean="0"/>
              <a:t>Life Simplified Issue – FCRA (L504, L506, L508, L510)</a:t>
            </a:r>
          </a:p>
          <a:p>
            <a:pPr marL="342900" indent="-342900">
              <a:buFont typeface="Arial" panose="020B0604020202020204" pitchFamily="34" charset="0"/>
              <a:buChar char="•"/>
            </a:pPr>
            <a:r>
              <a:rPr lang="en-US" dirty="0" smtClean="0"/>
              <a:t>Attract Commercial Driver – Non FCRA (C114, C115)</a:t>
            </a:r>
          </a:p>
          <a:p>
            <a:pPr marL="342900" indent="-342900">
              <a:buFont typeface="Arial" panose="020B0604020202020204" pitchFamily="34" charset="0"/>
              <a:buChar char="•"/>
            </a:pPr>
            <a:r>
              <a:rPr lang="en-US" dirty="0" smtClean="0"/>
              <a:t>MVR Predictor Models – FCRA</a:t>
            </a:r>
          </a:p>
          <a:p>
            <a:pPr marL="342900" indent="-342900">
              <a:buFont typeface="Arial" panose="020B0604020202020204" pitchFamily="34" charset="0"/>
              <a:buChar char="•"/>
            </a:pPr>
            <a:r>
              <a:rPr lang="en-US" dirty="0" smtClean="0"/>
              <a:t>CDF Attributes</a:t>
            </a:r>
          </a:p>
          <a:p>
            <a:pPr marL="342900" indent="-342900">
              <a:buFont typeface="Arial" panose="020B0604020202020204" pitchFamily="34" charset="0"/>
              <a:buChar char="•"/>
            </a:pPr>
            <a:r>
              <a:rPr lang="en-US" dirty="0" smtClean="0"/>
              <a:t>LDW - FCRA (grandfathered from existing ISS)</a:t>
            </a:r>
          </a:p>
        </p:txBody>
      </p:sp>
    </p:spTree>
    <p:extLst>
      <p:ext uri="{BB962C8B-B14F-4D97-AF65-F5344CB8AC3E}">
        <p14:creationId xmlns:p14="http://schemas.microsoft.com/office/powerpoint/2010/main" val="2775081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 Logging data sets</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13</a:t>
            </a:fld>
            <a:endParaRPr lang="en-US" dirty="0" smtClean="0"/>
          </a:p>
        </p:txBody>
      </p:sp>
      <p:sp>
        <p:nvSpPr>
          <p:cNvPr id="5" name="TextBox 4"/>
          <p:cNvSpPr txBox="1"/>
          <p:nvPr/>
        </p:nvSpPr>
        <p:spPr>
          <a:xfrm>
            <a:off x="182880" y="1981200"/>
            <a:ext cx="6705600" cy="2308324"/>
          </a:xfrm>
          <a:prstGeom prst="rect">
            <a:avLst/>
          </a:prstGeom>
          <a:noFill/>
        </p:spPr>
        <p:txBody>
          <a:bodyPr wrap="square" rtlCol="0">
            <a:spAutoFit/>
          </a:bodyPr>
          <a:lstStyle/>
          <a:p>
            <a:pPr marL="342900" indent="-342900">
              <a:buFont typeface="Arial" panose="020B0604020202020204" pitchFamily="34" charset="0"/>
              <a:buChar char="•"/>
            </a:pPr>
            <a:r>
              <a:rPr lang="en-US" dirty="0" err="1"/>
              <a:t>LOG_log__mbsi_transaction__</a:t>
            </a:r>
            <a:r>
              <a:rPr lang="en-US" dirty="0" err="1" smtClean="0"/>
              <a:t>log</a:t>
            </a:r>
            <a:endParaRPr lang="en-US" dirty="0" smtClean="0"/>
          </a:p>
          <a:p>
            <a:pPr marL="342900" indent="-342900">
              <a:buFont typeface="Arial" panose="020B0604020202020204" pitchFamily="34" charset="0"/>
              <a:buChar char="•"/>
            </a:pPr>
            <a:r>
              <a:rPr lang="en-US" dirty="0" err="1"/>
              <a:t>LOG_log__mbsi_transaction__log__</a:t>
            </a:r>
            <a:r>
              <a:rPr lang="en-US" dirty="0" err="1" smtClean="0"/>
              <a:t>extension</a:t>
            </a:r>
            <a:endParaRPr lang="en-US" dirty="0" smtClean="0"/>
          </a:p>
          <a:p>
            <a:pPr marL="342900" indent="-342900">
              <a:buFont typeface="Arial" panose="020B0604020202020204" pitchFamily="34" charset="0"/>
              <a:buChar char="•"/>
            </a:pPr>
            <a:r>
              <a:rPr lang="en-US" dirty="0" err="1"/>
              <a:t>LOG_log__mbsi_intermediate__</a:t>
            </a:r>
            <a:r>
              <a:rPr lang="en-US" dirty="0" err="1" smtClean="0"/>
              <a:t>log</a:t>
            </a:r>
            <a:endParaRPr lang="en-US" dirty="0" smtClean="0"/>
          </a:p>
          <a:p>
            <a:pPr marL="342900" indent="-342900">
              <a:buFont typeface="Arial" panose="020B0604020202020204" pitchFamily="34" charset="0"/>
              <a:buChar char="•"/>
            </a:pPr>
            <a:r>
              <a:rPr lang="en-US" dirty="0" err="1"/>
              <a:t>LOG_log__rmp_transaction__log</a:t>
            </a:r>
            <a:endParaRPr lang="en-US" dirty="0" smtClean="0"/>
          </a:p>
          <a:p>
            <a:pPr marL="342900" indent="-342900">
              <a:buFont typeface="Arial" panose="020B0604020202020204" pitchFamily="34" charset="0"/>
              <a:buChar char="•"/>
            </a:pPr>
            <a:r>
              <a:rPr lang="en-US" dirty="0" err="1"/>
              <a:t>LOG_log__rmp_transaction__log__</a:t>
            </a:r>
            <a:r>
              <a:rPr lang="en-US" dirty="0" err="1" smtClean="0"/>
              <a:t>extension</a:t>
            </a:r>
            <a:endParaRPr lang="en-US" dirty="0" smtClean="0"/>
          </a:p>
          <a:p>
            <a:pPr marL="342900" indent="-342900">
              <a:buFont typeface="Arial" panose="020B0604020202020204" pitchFamily="34" charset="0"/>
              <a:buChar char="•"/>
            </a:pPr>
            <a:r>
              <a:rPr lang="en-US" dirty="0" err="1"/>
              <a:t>LOG_log__rmp_intermediate__</a:t>
            </a:r>
            <a:r>
              <a:rPr lang="en-US" dirty="0" err="1" smtClean="0"/>
              <a:t>log</a:t>
            </a:r>
            <a:endParaRPr lang="en-US" dirty="0" smtClean="0"/>
          </a:p>
          <a:p>
            <a:pPr marL="342900" indent="-342900">
              <a:buFont typeface="Arial" panose="020B0604020202020204" pitchFamily="34" charset="0"/>
              <a:buChar char="•"/>
            </a:pPr>
            <a:r>
              <a:rPr lang="en-US" dirty="0" err="1"/>
              <a:t>LOG_log__rmp_transaction__log__person</a:t>
            </a:r>
            <a:endParaRPr lang="en-US" dirty="0" smtClean="0"/>
          </a:p>
          <a:p>
            <a:pPr marL="342900" indent="-342900">
              <a:buFont typeface="Arial" panose="020B0604020202020204" pitchFamily="34" charset="0"/>
              <a:buChar char="•"/>
            </a:pPr>
            <a:r>
              <a:rPr lang="en-US" dirty="0" err="1"/>
              <a:t>LOG_log__rmp_transaction__log__vin</a:t>
            </a:r>
            <a:endParaRPr lang="en-US" dirty="0" smtClean="0"/>
          </a:p>
        </p:txBody>
      </p:sp>
      <p:sp>
        <p:nvSpPr>
          <p:cNvPr id="2" name="Rectangle 1"/>
          <p:cNvSpPr/>
          <p:nvPr/>
        </p:nvSpPr>
        <p:spPr>
          <a:xfrm>
            <a:off x="213360" y="4583668"/>
            <a:ext cx="8109912" cy="646331"/>
          </a:xfrm>
          <a:prstGeom prst="rect">
            <a:avLst/>
          </a:prstGeom>
        </p:spPr>
        <p:txBody>
          <a:bodyPr wrap="none">
            <a:spAutoFit/>
          </a:bodyPr>
          <a:lstStyle/>
          <a:p>
            <a:r>
              <a:rPr lang="en-US" dirty="0" smtClean="0"/>
              <a:t>In addition, the logs from data service function calls if they are being returned.</a:t>
            </a:r>
          </a:p>
          <a:p>
            <a:r>
              <a:rPr lang="en-US" dirty="0" smtClean="0"/>
              <a:t>Logging may or may not be enabled based on product requirement.</a:t>
            </a:r>
            <a:endParaRPr lang="en-US" dirty="0"/>
          </a:p>
        </p:txBody>
      </p:sp>
    </p:spTree>
    <p:extLst>
      <p:ext uri="{BB962C8B-B14F-4D97-AF65-F5344CB8AC3E}">
        <p14:creationId xmlns:p14="http://schemas.microsoft.com/office/powerpoint/2010/main" val="1121020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 remember seeing a “Tools” layer..</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14</a:t>
            </a:fld>
            <a:endParaRPr lang="en-US" dirty="0" smtClean="0"/>
          </a:p>
        </p:txBody>
      </p:sp>
    </p:spTree>
    <p:extLst>
      <p:ext uri="{BB962C8B-B14F-4D97-AF65-F5344CB8AC3E}">
        <p14:creationId xmlns:p14="http://schemas.microsoft.com/office/powerpoint/2010/main" val="1382899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 Toolset</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15</a:t>
            </a:fld>
            <a:endParaRPr lang="en-US" dirty="0" smtClean="0"/>
          </a:p>
        </p:txBody>
      </p:sp>
      <p:sp>
        <p:nvSpPr>
          <p:cNvPr id="9" name="Rectangle 8"/>
          <p:cNvSpPr/>
          <p:nvPr/>
        </p:nvSpPr>
        <p:spPr>
          <a:xfrm>
            <a:off x="213360" y="1905000"/>
            <a:ext cx="8549640" cy="646331"/>
          </a:xfrm>
          <a:prstGeom prst="rect">
            <a:avLst/>
          </a:prstGeom>
        </p:spPr>
        <p:txBody>
          <a:bodyPr wrap="square">
            <a:spAutoFit/>
          </a:bodyPr>
          <a:lstStyle/>
          <a:p>
            <a:r>
              <a:rPr lang="en-US" dirty="0" smtClean="0"/>
              <a:t>Routines, codes and practices used for rapid development and testing of ISS components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81438924"/>
              </p:ext>
            </p:extLst>
          </p:nvPr>
        </p:nvGraphicFramePr>
        <p:xfrm>
          <a:off x="381000" y="2743200"/>
          <a:ext cx="8382000" cy="2560320"/>
        </p:xfrm>
        <a:graphic>
          <a:graphicData uri="http://schemas.openxmlformats.org/drawingml/2006/table">
            <a:tbl>
              <a:tblPr firstRow="1" bandRow="1">
                <a:tableStyleId>{5C22544A-7EE6-4342-B048-85BDC9FD1C3A}</a:tableStyleId>
              </a:tblPr>
              <a:tblGrid>
                <a:gridCol w="3070634"/>
                <a:gridCol w="5311366"/>
              </a:tblGrid>
              <a:tr h="258184">
                <a:tc>
                  <a:txBody>
                    <a:bodyPr/>
                    <a:lstStyle/>
                    <a:p>
                      <a:endParaRPr lang="en-US" dirty="0"/>
                    </a:p>
                  </a:txBody>
                  <a:tcPr/>
                </a:tc>
                <a:tc>
                  <a:txBody>
                    <a:bodyPr/>
                    <a:lstStyle/>
                    <a:p>
                      <a:endParaRPr lang="en-US"/>
                    </a:p>
                  </a:txBody>
                  <a:tcPr/>
                </a:tc>
              </a:tr>
              <a:tr h="261769">
                <a:tc>
                  <a:txBody>
                    <a:bodyPr/>
                    <a:lstStyle/>
                    <a:p>
                      <a:r>
                        <a:rPr lang="en-US" dirty="0" smtClean="0"/>
                        <a:t>Code Generators</a:t>
                      </a:r>
                      <a:endParaRPr lang="en-US" dirty="0"/>
                    </a:p>
                  </a:txBody>
                  <a:tcPr/>
                </a:tc>
                <a:tc>
                  <a:txBody>
                    <a:bodyPr/>
                    <a:lstStyle/>
                    <a:p>
                      <a:r>
                        <a:rPr lang="en-US" dirty="0" smtClean="0"/>
                        <a:t>Builds basic code from specifications</a:t>
                      </a:r>
                      <a:endParaRPr lang="en-US" dirty="0"/>
                    </a:p>
                  </a:txBody>
                  <a:tcPr/>
                </a:tc>
              </a:tr>
              <a:tr h="261769">
                <a:tc>
                  <a:txBody>
                    <a:bodyPr/>
                    <a:lstStyle/>
                    <a:p>
                      <a:r>
                        <a:rPr lang="en-US" dirty="0" smtClean="0"/>
                        <a:t>Audit Framework</a:t>
                      </a:r>
                      <a:endParaRPr lang="en-US" dirty="0"/>
                    </a:p>
                  </a:txBody>
                  <a:tcPr/>
                </a:tc>
                <a:tc>
                  <a:txBody>
                    <a:bodyPr/>
                    <a:lstStyle/>
                    <a:p>
                      <a:r>
                        <a:rPr lang="en-US" dirty="0" smtClean="0"/>
                        <a:t>Scripts used to</a:t>
                      </a:r>
                      <a:r>
                        <a:rPr lang="en-US" baseline="0" dirty="0" smtClean="0"/>
                        <a:t> generate audit materials</a:t>
                      </a:r>
                      <a:endParaRPr lang="en-US" dirty="0"/>
                    </a:p>
                  </a:txBody>
                  <a:tcPr/>
                </a:tc>
              </a:tr>
              <a:tr h="261769">
                <a:tc>
                  <a:txBody>
                    <a:bodyPr/>
                    <a:lstStyle/>
                    <a:p>
                      <a:r>
                        <a:rPr lang="en-US" dirty="0" smtClean="0"/>
                        <a:t>Continuous Integration</a:t>
                      </a:r>
                      <a:endParaRPr lang="en-US" dirty="0"/>
                    </a:p>
                  </a:txBody>
                  <a:tcPr/>
                </a:tc>
                <a:tc>
                  <a:txBody>
                    <a:bodyPr/>
                    <a:lstStyle/>
                    <a:p>
                      <a:r>
                        <a:rPr lang="en-US" dirty="0" smtClean="0"/>
                        <a:t>Runs</a:t>
                      </a:r>
                      <a:r>
                        <a:rPr lang="en-US" baseline="0" dirty="0" smtClean="0"/>
                        <a:t> automated tests on ISS components</a:t>
                      </a:r>
                      <a:endParaRPr lang="en-US" dirty="0"/>
                    </a:p>
                  </a:txBody>
                  <a:tcPr/>
                </a:tc>
              </a:tr>
              <a:tr h="261769">
                <a:tc>
                  <a:txBody>
                    <a:bodyPr/>
                    <a:lstStyle/>
                    <a:p>
                      <a:endParaRPr lang="en-US" dirty="0"/>
                    </a:p>
                  </a:txBody>
                  <a:tcPr/>
                </a:tc>
                <a:tc>
                  <a:txBody>
                    <a:bodyPr/>
                    <a:lstStyle/>
                    <a:p>
                      <a:endParaRPr lang="en-US"/>
                    </a:p>
                  </a:txBody>
                  <a:tcPr/>
                </a:tc>
              </a:tr>
              <a:tr h="261769">
                <a:tc>
                  <a:txBody>
                    <a:bodyPr/>
                    <a:lstStyle/>
                    <a:p>
                      <a:endParaRPr lang="en-US" dirty="0"/>
                    </a:p>
                  </a:txBody>
                  <a:tcPr/>
                </a:tc>
                <a:tc>
                  <a:txBody>
                    <a:bodyPr/>
                    <a:lstStyle/>
                    <a:p>
                      <a:endParaRPr lang="en-US"/>
                    </a:p>
                  </a:txBody>
                  <a:tcPr/>
                </a:tc>
              </a:tr>
              <a:tr h="261769">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393624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 Toolset</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16</a:t>
            </a:fld>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65532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67200"/>
            <a:ext cx="67056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8561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These bullet points look important. They are!</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17</a:t>
            </a:fld>
            <a:endParaRPr lang="en-US" dirty="0" smtClean="0"/>
          </a:p>
        </p:txBody>
      </p:sp>
      <p:sp>
        <p:nvSpPr>
          <p:cNvPr id="2" name="Rectangle 1"/>
          <p:cNvSpPr/>
          <p:nvPr/>
        </p:nvSpPr>
        <p:spPr>
          <a:xfrm>
            <a:off x="419100" y="1981200"/>
            <a:ext cx="8267700" cy="4247317"/>
          </a:xfrm>
          <a:prstGeom prst="rect">
            <a:avLst/>
          </a:prstGeom>
        </p:spPr>
        <p:txBody>
          <a:bodyPr wrap="square">
            <a:spAutoFit/>
          </a:bodyPr>
          <a:lstStyle/>
          <a:p>
            <a:pPr marL="285750" indent="-285750">
              <a:buFont typeface="Arial" panose="020B0604020202020204" pitchFamily="34" charset="0"/>
              <a:buChar char="•"/>
            </a:pPr>
            <a:r>
              <a:rPr lang="en-US" kern="0" dirty="0"/>
              <a:t>Service will only </a:t>
            </a:r>
            <a:r>
              <a:rPr lang="en-US" kern="0" dirty="0" smtClean="0"/>
              <a:t>process one transaction per </a:t>
            </a:r>
            <a:r>
              <a:rPr lang="en-US" kern="0" dirty="0"/>
              <a:t>call</a:t>
            </a:r>
            <a:r>
              <a:rPr lang="en-US" kern="0" dirty="0" smtClean="0"/>
              <a:t>.</a:t>
            </a:r>
          </a:p>
          <a:p>
            <a:pPr marL="285750" indent="-285750">
              <a:buFont typeface="Arial" panose="020B0604020202020204" pitchFamily="34" charset="0"/>
              <a:buChar char="•"/>
            </a:pPr>
            <a:r>
              <a:rPr lang="en-US" kern="0" dirty="0" smtClean="0"/>
              <a:t>Transaction is rejected if ISS cannot find an active account and, an active and known model for scoring.</a:t>
            </a:r>
          </a:p>
          <a:p>
            <a:pPr marL="285750" indent="-285750">
              <a:buFont typeface="Arial" panose="020B0604020202020204" pitchFamily="34" charset="0"/>
              <a:buChar char="•"/>
            </a:pPr>
            <a:r>
              <a:rPr lang="en-US" kern="0" dirty="0" smtClean="0"/>
              <a:t>Transaction is also rejected if request or context are empty.</a:t>
            </a:r>
          </a:p>
          <a:p>
            <a:pPr marL="285750" indent="-285750">
              <a:buFont typeface="Arial" panose="020B0604020202020204" pitchFamily="34" charset="0"/>
              <a:buChar char="•"/>
            </a:pPr>
            <a:r>
              <a:rPr lang="en-US" kern="0" dirty="0" smtClean="0"/>
              <a:t>Models unknown to ISS will be ignored.</a:t>
            </a:r>
          </a:p>
          <a:p>
            <a:pPr marL="285750" indent="-285750">
              <a:buFont typeface="Arial" panose="020B0604020202020204" pitchFamily="34" charset="0"/>
              <a:buChar char="•"/>
            </a:pPr>
            <a:r>
              <a:rPr lang="en-US" kern="0" dirty="0" smtClean="0"/>
              <a:t>There are Two ISS services: </a:t>
            </a:r>
            <a:r>
              <a:rPr lang="en-US" kern="0" dirty="0" err="1" smtClean="0"/>
              <a:t>NonFCRA</a:t>
            </a:r>
            <a:r>
              <a:rPr lang="en-US" kern="0" dirty="0" smtClean="0"/>
              <a:t> and FCRA. The name ISS in general refers to both.  They use the same framework, services and tools but holds different sets of known models and products.</a:t>
            </a:r>
          </a:p>
          <a:p>
            <a:pPr marL="285750" indent="-285750">
              <a:buFont typeface="Arial" panose="020B0604020202020204" pitchFamily="34" charset="0"/>
              <a:buChar char="•"/>
            </a:pPr>
            <a:r>
              <a:rPr lang="en-US" kern="0" dirty="0" smtClean="0"/>
              <a:t>ISS can also receive extra data/attributes in the request instead in lieu of calling a data service internally.</a:t>
            </a:r>
          </a:p>
          <a:p>
            <a:pPr marL="285750" indent="-285750">
              <a:buFont typeface="Arial" panose="020B0604020202020204" pitchFamily="34" charset="0"/>
              <a:buChar char="•"/>
            </a:pPr>
            <a:r>
              <a:rPr lang="en-US" kern="0" dirty="0" smtClean="0"/>
              <a:t>Changes to the framework will require regression test in CERT of all ISS models.</a:t>
            </a:r>
          </a:p>
          <a:p>
            <a:pPr marL="285750" indent="-285750">
              <a:buFont typeface="Arial" panose="020B0604020202020204" pitchFamily="34" charset="0"/>
              <a:buChar char="•"/>
            </a:pPr>
            <a:r>
              <a:rPr lang="en-US" kern="0" dirty="0" smtClean="0"/>
              <a:t>Changes to the model may also require regression test in CERT of all the other models, although not necessary.</a:t>
            </a:r>
          </a:p>
          <a:p>
            <a:pPr marL="285750" indent="-285750">
              <a:buFont typeface="Arial" panose="020B0604020202020204" pitchFamily="34" charset="0"/>
              <a:buChar char="•"/>
            </a:pPr>
            <a:endParaRPr lang="en-US" kern="0" dirty="0" smtClean="0"/>
          </a:p>
        </p:txBody>
      </p:sp>
    </p:spTree>
    <p:extLst>
      <p:ext uri="{BB962C8B-B14F-4D97-AF65-F5344CB8AC3E}">
        <p14:creationId xmlns:p14="http://schemas.microsoft.com/office/powerpoint/2010/main" val="2413157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More bullet points </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18</a:t>
            </a:fld>
            <a:endParaRPr lang="en-US" dirty="0" smtClean="0"/>
          </a:p>
        </p:txBody>
      </p:sp>
      <p:sp>
        <p:nvSpPr>
          <p:cNvPr id="2" name="Rectangle 1"/>
          <p:cNvSpPr/>
          <p:nvPr/>
        </p:nvSpPr>
        <p:spPr>
          <a:xfrm>
            <a:off x="419100" y="1981200"/>
            <a:ext cx="8267700" cy="2308324"/>
          </a:xfrm>
          <a:prstGeom prst="rect">
            <a:avLst/>
          </a:prstGeom>
        </p:spPr>
        <p:txBody>
          <a:bodyPr wrap="square">
            <a:spAutoFit/>
          </a:bodyPr>
          <a:lstStyle/>
          <a:p>
            <a:pPr marL="285750" indent="-285750">
              <a:buFont typeface="Arial" panose="020B0604020202020204" pitchFamily="34" charset="0"/>
              <a:buChar char="•"/>
            </a:pPr>
            <a:r>
              <a:rPr lang="en-US" kern="0" dirty="0" smtClean="0"/>
              <a:t>Adding a new model requires coordination with modelers and auditors to build test data, exclusion cases, score and reason code validation and generation of audit material. Fundamentally, this is the bulk of ISS work.</a:t>
            </a:r>
          </a:p>
          <a:p>
            <a:pPr marL="285750" indent="-285750">
              <a:buFont typeface="Arial" panose="020B0604020202020204" pitchFamily="34" charset="0"/>
              <a:buChar char="•"/>
            </a:pPr>
            <a:r>
              <a:rPr lang="en-US" kern="0" dirty="0" smtClean="0"/>
              <a:t>Adding new data services also impacts ISS development schedule depending on how the data can readily be retrieved and/or converted to attributes.</a:t>
            </a:r>
          </a:p>
          <a:p>
            <a:pPr marL="285750" indent="-285750">
              <a:buFont typeface="Arial" panose="020B0604020202020204" pitchFamily="34" charset="0"/>
              <a:buChar char="•"/>
            </a:pPr>
            <a:r>
              <a:rPr lang="en-US" kern="0" dirty="0" smtClean="0"/>
              <a:t>ISS only outputs the log information data. Another team performs the actual logging of the data to database tables.</a:t>
            </a:r>
          </a:p>
        </p:txBody>
      </p:sp>
    </p:spTree>
    <p:extLst>
      <p:ext uri="{BB962C8B-B14F-4D97-AF65-F5344CB8AC3E}">
        <p14:creationId xmlns:p14="http://schemas.microsoft.com/office/powerpoint/2010/main" val="1762529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Introduction to Insurance Score Service</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19</a:t>
            </a:fld>
            <a:endParaRPr lang="en-US" dirty="0" smtClean="0"/>
          </a:p>
        </p:txBody>
      </p:sp>
      <p:sp>
        <p:nvSpPr>
          <p:cNvPr id="7" name="TextBox 6"/>
          <p:cNvSpPr txBox="1"/>
          <p:nvPr/>
        </p:nvSpPr>
        <p:spPr>
          <a:xfrm>
            <a:off x="419100" y="3581400"/>
            <a:ext cx="8001000" cy="461665"/>
          </a:xfrm>
          <a:prstGeom prst="rect">
            <a:avLst/>
          </a:prstGeom>
          <a:noFill/>
        </p:spPr>
        <p:txBody>
          <a:bodyPr wrap="square" rtlCol="0">
            <a:spAutoFit/>
          </a:bodyPr>
          <a:lstStyle/>
          <a:p>
            <a:pPr algn="ctr"/>
            <a:r>
              <a:rPr lang="en-US" sz="2400" dirty="0" smtClean="0"/>
              <a:t>Q &amp; A</a:t>
            </a:r>
            <a:endParaRPr lang="en-US" sz="2400" dirty="0"/>
          </a:p>
        </p:txBody>
      </p:sp>
    </p:spTree>
    <p:extLst>
      <p:ext uri="{BB962C8B-B14F-4D97-AF65-F5344CB8AC3E}">
        <p14:creationId xmlns:p14="http://schemas.microsoft.com/office/powerpoint/2010/main" val="1100494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6858000" cy="461665"/>
          </a:xfrm>
          <a:prstGeom prst="rect">
            <a:avLst/>
          </a:prstGeom>
          <a:noFill/>
        </p:spPr>
        <p:txBody>
          <a:bodyPr wrap="square" rtlCol="0">
            <a:spAutoFit/>
          </a:bodyPr>
          <a:lstStyle/>
          <a:p>
            <a:r>
              <a:rPr lang="en-US" sz="2400" dirty="0" smtClean="0"/>
              <a:t>Insurance Score Service (ISS) : What is it?</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92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Technical Design</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20</a:t>
            </a:fld>
            <a:endParaRPr lang="en-US" dirty="0" smtClean="0"/>
          </a:p>
        </p:txBody>
      </p:sp>
      <p:sp>
        <p:nvSpPr>
          <p:cNvPr id="7" name="TextBox 6"/>
          <p:cNvSpPr txBox="1"/>
          <p:nvPr/>
        </p:nvSpPr>
        <p:spPr>
          <a:xfrm>
            <a:off x="533400" y="3729335"/>
            <a:ext cx="8001000" cy="461665"/>
          </a:xfrm>
          <a:prstGeom prst="rect">
            <a:avLst/>
          </a:prstGeom>
          <a:noFill/>
        </p:spPr>
        <p:txBody>
          <a:bodyPr wrap="square" rtlCol="0">
            <a:spAutoFit/>
          </a:bodyPr>
          <a:lstStyle/>
          <a:p>
            <a:pPr algn="ctr"/>
            <a:r>
              <a:rPr lang="en-US" sz="2400" dirty="0" smtClean="0"/>
              <a:t>It gets technical from this point.</a:t>
            </a:r>
            <a:endParaRPr lang="en-US" sz="2400" dirty="0"/>
          </a:p>
        </p:txBody>
      </p:sp>
      <p:sp>
        <p:nvSpPr>
          <p:cNvPr id="9" name="TextBox 8"/>
          <p:cNvSpPr txBox="1"/>
          <p:nvPr/>
        </p:nvSpPr>
        <p:spPr>
          <a:xfrm>
            <a:off x="533400" y="3048000"/>
            <a:ext cx="8001000" cy="584775"/>
          </a:xfrm>
          <a:prstGeom prst="rect">
            <a:avLst/>
          </a:prstGeom>
          <a:noFill/>
        </p:spPr>
        <p:txBody>
          <a:bodyPr wrap="square" rtlCol="0">
            <a:spAutoFit/>
          </a:bodyPr>
          <a:lstStyle/>
          <a:p>
            <a:pPr algn="ctr"/>
            <a:r>
              <a:rPr lang="en-US" sz="3200" dirty="0" smtClean="0"/>
              <a:t>Yes!</a:t>
            </a:r>
            <a:endParaRPr lang="en-US" sz="3200" dirty="0"/>
          </a:p>
        </p:txBody>
      </p:sp>
      <p:sp>
        <p:nvSpPr>
          <p:cNvPr id="10" name="TextBox 9"/>
          <p:cNvSpPr txBox="1"/>
          <p:nvPr/>
        </p:nvSpPr>
        <p:spPr>
          <a:xfrm>
            <a:off x="419100" y="4343400"/>
            <a:ext cx="8001000" cy="338554"/>
          </a:xfrm>
          <a:prstGeom prst="rect">
            <a:avLst/>
          </a:prstGeom>
          <a:noFill/>
        </p:spPr>
        <p:txBody>
          <a:bodyPr wrap="square" rtlCol="0">
            <a:spAutoFit/>
          </a:bodyPr>
          <a:lstStyle/>
          <a:p>
            <a:pPr algn="ctr"/>
            <a:r>
              <a:rPr lang="en-US" sz="1600" dirty="0" smtClean="0"/>
              <a:t>(Brace yourselves for deluge of terms and acronyms)</a:t>
            </a:r>
            <a:endParaRPr lang="en-US" sz="1600" dirty="0"/>
          </a:p>
        </p:txBody>
      </p:sp>
    </p:spTree>
    <p:extLst>
      <p:ext uri="{BB962C8B-B14F-4D97-AF65-F5344CB8AC3E}">
        <p14:creationId xmlns:p14="http://schemas.microsoft.com/office/powerpoint/2010/main" val="2667934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 Design Philosophy</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21</a:t>
            </a:fld>
            <a:endParaRPr lang="en-US" dirty="0" smtClean="0"/>
          </a:p>
        </p:txBody>
      </p:sp>
      <p:sp>
        <p:nvSpPr>
          <p:cNvPr id="9" name="TextBox 8"/>
          <p:cNvSpPr txBox="1"/>
          <p:nvPr/>
        </p:nvSpPr>
        <p:spPr>
          <a:xfrm>
            <a:off x="228601" y="1905000"/>
            <a:ext cx="8534400" cy="258532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Each layer is responsible for its own data and behavior.</a:t>
            </a:r>
          </a:p>
          <a:p>
            <a:pPr marL="342900" indent="-342900">
              <a:buFont typeface="Arial" panose="020B0604020202020204" pitchFamily="34" charset="0"/>
              <a:buChar char="•"/>
            </a:pPr>
            <a:r>
              <a:rPr lang="en-US" dirty="0" smtClean="0"/>
              <a:t>ISS layer is only concerned with account validation and routing.</a:t>
            </a:r>
          </a:p>
          <a:p>
            <a:pPr marL="342900" indent="-342900">
              <a:buFont typeface="Arial" panose="020B0604020202020204" pitchFamily="34" charset="0"/>
              <a:buChar char="•"/>
            </a:pPr>
            <a:r>
              <a:rPr lang="en-US" dirty="0" smtClean="0"/>
              <a:t>Little or no business logic in data layers. It is up to the caller to transform the raw result into a format it can use.</a:t>
            </a:r>
          </a:p>
          <a:p>
            <a:pPr marL="342900" indent="-342900">
              <a:buFont typeface="Arial" panose="020B0604020202020204" pitchFamily="34" charset="0"/>
              <a:buChar char="•"/>
            </a:pPr>
            <a:r>
              <a:rPr lang="en-US" dirty="0" smtClean="0"/>
              <a:t>Request and response layout are </a:t>
            </a:r>
            <a:r>
              <a:rPr lang="en-US" dirty="0" err="1" smtClean="0"/>
              <a:t>RiskXMLRequest</a:t>
            </a:r>
            <a:r>
              <a:rPr lang="en-US" dirty="0" smtClean="0"/>
              <a:t> and </a:t>
            </a:r>
            <a:r>
              <a:rPr lang="en-US" dirty="0" err="1" smtClean="0"/>
              <a:t>RiskXMLResponse</a:t>
            </a:r>
            <a:r>
              <a:rPr lang="en-US" dirty="0" smtClean="0"/>
              <a:t> respectively. Non-negotiable.</a:t>
            </a:r>
          </a:p>
          <a:p>
            <a:pPr marL="342900" indent="-342900">
              <a:buFont typeface="Arial" panose="020B0604020202020204" pitchFamily="34" charset="0"/>
              <a:buChar char="•"/>
            </a:pPr>
            <a:r>
              <a:rPr lang="en-US" dirty="0" smtClean="0"/>
              <a:t>ISS is primarily used as a Scoring Engine. Any other proposed usage will require a design session or rejected outright.</a:t>
            </a:r>
          </a:p>
          <a:p>
            <a:endParaRPr lang="en-US" dirty="0"/>
          </a:p>
        </p:txBody>
      </p:sp>
    </p:spTree>
    <p:extLst>
      <p:ext uri="{BB962C8B-B14F-4D97-AF65-F5344CB8AC3E}">
        <p14:creationId xmlns:p14="http://schemas.microsoft.com/office/powerpoint/2010/main" val="2667934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 Layers - ECL Attributes at a glance</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22</a:t>
            </a:fld>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379560071"/>
              </p:ext>
            </p:extLst>
          </p:nvPr>
        </p:nvGraphicFramePr>
        <p:xfrm>
          <a:off x="381000" y="1981200"/>
          <a:ext cx="8382000" cy="2636520"/>
        </p:xfrm>
        <a:graphic>
          <a:graphicData uri="http://schemas.openxmlformats.org/drawingml/2006/table">
            <a:tbl>
              <a:tblPr firstRow="1" bandRow="1">
                <a:tableStyleId>{5C22544A-7EE6-4342-B048-85BDC9FD1C3A}</a:tableStyleId>
              </a:tblPr>
              <a:tblGrid>
                <a:gridCol w="2743200"/>
                <a:gridCol w="5638800"/>
              </a:tblGrid>
              <a:tr h="396240">
                <a:tc>
                  <a:txBody>
                    <a:bodyPr/>
                    <a:lstStyle/>
                    <a:p>
                      <a:endParaRPr lang="en-US" dirty="0"/>
                    </a:p>
                  </a:txBody>
                  <a:tcPr/>
                </a:tc>
                <a:tc>
                  <a:txBody>
                    <a:bodyPr/>
                    <a:lstStyle/>
                    <a:p>
                      <a:endParaRPr lang="en-US" dirty="0"/>
                    </a:p>
                  </a:txBody>
                  <a:tcPr/>
                </a:tc>
              </a:tr>
              <a:tr h="370840">
                <a:tc>
                  <a:txBody>
                    <a:bodyPr/>
                    <a:lstStyle/>
                    <a:p>
                      <a:r>
                        <a:rPr lang="en-US" sz="1200" b="1" dirty="0" smtClean="0"/>
                        <a:t>ISS_CORE</a:t>
                      </a:r>
                      <a:endParaRPr lang="en-US" sz="1200" b="1" dirty="0"/>
                    </a:p>
                  </a:txBody>
                  <a:tcPr/>
                </a:tc>
                <a:tc>
                  <a:txBody>
                    <a:bodyPr/>
                    <a:lstStyle/>
                    <a:p>
                      <a:r>
                        <a:rPr lang="en-US" sz="1200" dirty="0" smtClean="0"/>
                        <a:t>Includes the access points, common codes, layouts, constants and the </a:t>
                      </a:r>
                      <a:r>
                        <a:rPr lang="en-US" sz="1200" dirty="0" err="1" smtClean="0"/>
                        <a:t>MetaModel</a:t>
                      </a:r>
                      <a:r>
                        <a:rPr lang="en-US" sz="1200" dirty="0" smtClean="0"/>
                        <a:t> </a:t>
                      </a:r>
                      <a:r>
                        <a:rPr lang="en-US" sz="1200" baseline="0" dirty="0" smtClean="0"/>
                        <a:t>attribute used for model classification and routing.</a:t>
                      </a:r>
                      <a:endParaRPr lang="en-US" sz="1200" dirty="0"/>
                    </a:p>
                  </a:txBody>
                  <a:tcPr/>
                </a:tc>
              </a:tr>
              <a:tr h="370840">
                <a:tc>
                  <a:txBody>
                    <a:bodyPr/>
                    <a:lstStyle/>
                    <a:p>
                      <a:r>
                        <a:rPr lang="en-US" sz="1200" b="1" dirty="0" smtClean="0"/>
                        <a:t>ISS_EXTERNAL_DATA_SERVICES</a:t>
                      </a:r>
                      <a:endParaRPr lang="en-US" sz="1200" b="1" dirty="0"/>
                    </a:p>
                  </a:txBody>
                  <a:tcPr/>
                </a:tc>
                <a:tc>
                  <a:txBody>
                    <a:bodyPr/>
                    <a:lstStyle/>
                    <a:p>
                      <a:r>
                        <a:rPr lang="en-US" sz="1200" dirty="0" smtClean="0"/>
                        <a:t>Contains</a:t>
                      </a:r>
                      <a:r>
                        <a:rPr lang="en-US" sz="1200" baseline="0" dirty="0" smtClean="0"/>
                        <a:t> all data service attributes.</a:t>
                      </a:r>
                      <a:endParaRPr lang="en-US" sz="1200" dirty="0"/>
                    </a:p>
                  </a:txBody>
                  <a:tcPr/>
                </a:tc>
              </a:tr>
              <a:tr h="386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ISS_MODELS</a:t>
                      </a:r>
                      <a:endParaRPr lang="en-US" sz="1800" b="1" dirty="0" smtClean="0"/>
                    </a:p>
                  </a:txBody>
                  <a:tcPr/>
                </a:tc>
                <a:tc>
                  <a:txBody>
                    <a:bodyPr/>
                    <a:lstStyle/>
                    <a:p>
                      <a:r>
                        <a:rPr lang="en-US" sz="1200" dirty="0" smtClean="0"/>
                        <a:t>Contains all the model attributes known to ISS. Note:</a:t>
                      </a:r>
                      <a:r>
                        <a:rPr lang="en-US" sz="1200" baseline="0" dirty="0" smtClean="0"/>
                        <a:t> Some models may reside outside of this folder, specially older, existing models being re-used from within the framework.</a:t>
                      </a:r>
                      <a:endParaRPr lang="en-US" sz="1200" dirty="0"/>
                    </a:p>
                  </a:txBody>
                  <a:tcPr/>
                </a:tc>
              </a:tr>
              <a:tr h="386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ISS_PRODUCTS_*</a:t>
                      </a:r>
                      <a:endParaRPr lang="en-US" sz="2800" b="1" dirty="0" smtClean="0"/>
                    </a:p>
                  </a:txBody>
                  <a:tcPr/>
                </a:tc>
                <a:tc>
                  <a:txBody>
                    <a:bodyPr/>
                    <a:lstStyle/>
                    <a:p>
                      <a:r>
                        <a:rPr lang="en-US" sz="1200" dirty="0" smtClean="0"/>
                        <a:t>The product layers for different</a:t>
                      </a:r>
                      <a:r>
                        <a:rPr lang="en-US" sz="1200" baseline="0" dirty="0" smtClean="0"/>
                        <a:t> products. E.g. ATTRACT, CDF, HSI, etc.</a:t>
                      </a:r>
                      <a:endParaRPr lang="en-US" sz="1200" dirty="0"/>
                    </a:p>
                  </a:txBody>
                  <a:tcPr/>
                </a:tc>
              </a:tr>
              <a:tr h="386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ISS_CONTINUOS_INTEGRATION</a:t>
                      </a:r>
                      <a:endParaRPr lang="en-US" sz="1600" b="1" dirty="0" smtClean="0"/>
                    </a:p>
                  </a:txBody>
                  <a:tcPr/>
                </a:tc>
                <a:tc>
                  <a:txBody>
                    <a:bodyPr/>
                    <a:lstStyle/>
                    <a:p>
                      <a:r>
                        <a:rPr lang="en-US" sz="1200" dirty="0" smtClean="0"/>
                        <a:t>Contains</a:t>
                      </a:r>
                      <a:r>
                        <a:rPr lang="en-US" sz="1200" baseline="0" dirty="0" smtClean="0"/>
                        <a:t> the test scripts that are executed by the CI server at scheduled times.</a:t>
                      </a:r>
                      <a:endParaRPr lang="en-US" sz="1200" dirty="0"/>
                    </a:p>
                  </a:txBody>
                  <a:tcPr/>
                </a:tc>
              </a:tr>
            </a:tbl>
          </a:graphicData>
        </a:graphic>
      </p:graphicFrame>
    </p:spTree>
    <p:extLst>
      <p:ext uri="{BB962C8B-B14F-4D97-AF65-F5344CB8AC3E}">
        <p14:creationId xmlns:p14="http://schemas.microsoft.com/office/powerpoint/2010/main" val="3976611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Interface Layouts</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23</a:t>
            </a:fld>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890829456"/>
              </p:ext>
            </p:extLst>
          </p:nvPr>
        </p:nvGraphicFramePr>
        <p:xfrm>
          <a:off x="381000" y="1981200"/>
          <a:ext cx="8382000" cy="1524000"/>
        </p:xfrm>
        <a:graphic>
          <a:graphicData uri="http://schemas.openxmlformats.org/drawingml/2006/table">
            <a:tbl>
              <a:tblPr firstRow="1" bandRow="1">
                <a:tableStyleId>{5C22544A-7EE6-4342-B048-85BDC9FD1C3A}</a:tableStyleId>
              </a:tblPr>
              <a:tblGrid>
                <a:gridCol w="2971800"/>
                <a:gridCol w="5410200"/>
              </a:tblGrid>
              <a:tr h="396240">
                <a:tc>
                  <a:txBody>
                    <a:bodyPr/>
                    <a:lstStyle/>
                    <a:p>
                      <a:r>
                        <a:rPr lang="en-US" dirty="0" smtClean="0">
                          <a:solidFill>
                            <a:schemeClr val="tx1"/>
                          </a:solidFill>
                        </a:rPr>
                        <a:t>Layout Names</a:t>
                      </a:r>
                      <a:endParaRPr lang="en-US" dirty="0">
                        <a:solidFill>
                          <a:schemeClr val="tx1"/>
                        </a:solidFill>
                      </a:endParaRPr>
                    </a:p>
                  </a:txBody>
                  <a:tcPr/>
                </a:tc>
                <a:tc>
                  <a:txBody>
                    <a:bodyPr/>
                    <a:lstStyle/>
                    <a:p>
                      <a:r>
                        <a:rPr lang="en-US" dirty="0" smtClean="0">
                          <a:solidFill>
                            <a:schemeClr val="tx1"/>
                          </a:solidFill>
                        </a:rPr>
                        <a:t>ECL Attribute</a:t>
                      </a:r>
                      <a:endParaRPr lang="en-US" dirty="0">
                        <a:solidFill>
                          <a:schemeClr val="tx1"/>
                        </a:solidFill>
                      </a:endParaRPr>
                    </a:p>
                  </a:txBody>
                  <a:tcPr/>
                </a:tc>
              </a:tr>
              <a:tr h="370840">
                <a:tc>
                  <a:txBody>
                    <a:bodyPr/>
                    <a:lstStyle/>
                    <a:p>
                      <a:r>
                        <a:rPr lang="en-US" sz="1200" b="1" dirty="0" err="1" smtClean="0"/>
                        <a:t>RiskXML</a:t>
                      </a:r>
                      <a:r>
                        <a:rPr lang="en-US" sz="1200" b="1" dirty="0" smtClean="0"/>
                        <a:t> Insurance Score Request</a:t>
                      </a:r>
                      <a:endParaRPr lang="en-US" sz="1200" b="1" dirty="0"/>
                    </a:p>
                  </a:txBody>
                  <a:tcPr/>
                </a:tc>
                <a:tc>
                  <a:txBody>
                    <a:bodyPr/>
                    <a:lstStyle/>
                    <a:p>
                      <a:r>
                        <a:rPr lang="en-US" sz="1200" dirty="0" err="1" smtClean="0"/>
                        <a:t>iesp.insurance_score.t_InsuranceScoreRequest</a:t>
                      </a:r>
                      <a:endParaRPr lang="en-US" sz="1200" dirty="0"/>
                    </a:p>
                  </a:txBody>
                  <a:tcPr/>
                </a:tc>
              </a:tr>
              <a:tr h="370840">
                <a:tc>
                  <a:txBody>
                    <a:bodyPr/>
                    <a:lstStyle/>
                    <a:p>
                      <a:r>
                        <a:rPr lang="en-US" sz="1200" b="1" dirty="0" err="1" smtClean="0"/>
                        <a:t>RiskXML</a:t>
                      </a:r>
                      <a:r>
                        <a:rPr lang="en-US" sz="1200" b="1" dirty="0" smtClean="0"/>
                        <a:t> Insurance Score</a:t>
                      </a:r>
                      <a:r>
                        <a:rPr lang="en-US" sz="1200" b="1" baseline="0" dirty="0" smtClean="0"/>
                        <a:t> Context</a:t>
                      </a:r>
                      <a:endParaRPr lang="en-US" sz="1200" b="1" dirty="0"/>
                    </a:p>
                  </a:txBody>
                  <a:tcPr/>
                </a:tc>
                <a:tc>
                  <a:txBody>
                    <a:bodyPr/>
                    <a:lstStyle/>
                    <a:p>
                      <a:r>
                        <a:rPr lang="en-US" sz="1200" dirty="0" smtClean="0"/>
                        <a:t>InsuranceContext_iesp.insurance_risk_context.t_InsuranceScoreContext</a:t>
                      </a:r>
                      <a:endParaRPr lang="en-US" sz="1200" dirty="0"/>
                    </a:p>
                  </a:txBody>
                  <a:tcPr/>
                </a:tc>
              </a:tr>
              <a:tr h="386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RiskXML</a:t>
                      </a:r>
                      <a:r>
                        <a:rPr lang="en-US" sz="1200" b="1" baseline="0" dirty="0" smtClean="0"/>
                        <a:t> Insurance Score Response</a:t>
                      </a:r>
                      <a:endParaRPr lang="en-US" sz="1200" b="1" dirty="0" smtClean="0"/>
                    </a:p>
                  </a:txBody>
                  <a:tcPr/>
                </a:tc>
                <a:tc>
                  <a:txBody>
                    <a:bodyPr/>
                    <a:lstStyle/>
                    <a:p>
                      <a:r>
                        <a:rPr lang="en-US" sz="1200" dirty="0" err="1" smtClean="0"/>
                        <a:t>iesp.insurance_score.t_InsuranceScoreResponse</a:t>
                      </a:r>
                      <a:endParaRPr lang="en-US" sz="1200" dirty="0"/>
                    </a:p>
                  </a:txBody>
                  <a:tcPr/>
                </a:tc>
              </a:tr>
            </a:tbl>
          </a:graphicData>
        </a:graphic>
      </p:graphicFrame>
      <p:sp>
        <p:nvSpPr>
          <p:cNvPr id="3" name="TextBox 2"/>
          <p:cNvSpPr txBox="1"/>
          <p:nvPr/>
        </p:nvSpPr>
        <p:spPr>
          <a:xfrm>
            <a:off x="374403" y="5181600"/>
            <a:ext cx="7276351" cy="646331"/>
          </a:xfrm>
          <a:prstGeom prst="rect">
            <a:avLst/>
          </a:prstGeom>
          <a:noFill/>
        </p:spPr>
        <p:txBody>
          <a:bodyPr wrap="none" rtlCol="0">
            <a:spAutoFit/>
          </a:bodyPr>
          <a:lstStyle/>
          <a:p>
            <a:r>
              <a:rPr lang="en-US" dirty="0" smtClean="0"/>
              <a:t>Using common interfaces allows parallel development of ISS and the </a:t>
            </a:r>
          </a:p>
          <a:p>
            <a:r>
              <a:rPr lang="en-US" dirty="0" smtClean="0"/>
              <a:t>calling products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48093696"/>
              </p:ext>
            </p:extLst>
          </p:nvPr>
        </p:nvGraphicFramePr>
        <p:xfrm>
          <a:off x="381000" y="3797300"/>
          <a:ext cx="8382000" cy="1107440"/>
        </p:xfrm>
        <a:graphic>
          <a:graphicData uri="http://schemas.openxmlformats.org/drawingml/2006/table">
            <a:tbl>
              <a:tblPr firstRow="1" bandRow="1">
                <a:tableStyleId>{5C22544A-7EE6-4342-B048-85BDC9FD1C3A}</a:tableStyleId>
              </a:tblPr>
              <a:tblGrid>
                <a:gridCol w="2971800"/>
                <a:gridCol w="5410200"/>
              </a:tblGrid>
              <a:tr h="0">
                <a:tc>
                  <a:txBody>
                    <a:bodyPr/>
                    <a:lstStyle/>
                    <a:p>
                      <a:r>
                        <a:rPr lang="en-US" dirty="0" smtClean="0">
                          <a:solidFill>
                            <a:schemeClr val="tx1"/>
                          </a:solidFill>
                        </a:rPr>
                        <a:t>Service Names</a:t>
                      </a:r>
                    </a:p>
                  </a:txBody>
                  <a:tcPr/>
                </a:tc>
                <a:tc>
                  <a:txBody>
                    <a:bodyPr/>
                    <a:lstStyle/>
                    <a:p>
                      <a:endParaRPr lang="en-US" dirty="0"/>
                    </a:p>
                  </a:txBody>
                  <a:tcPr/>
                </a:tc>
              </a:tr>
              <a:tr h="370840">
                <a:tc>
                  <a:txBody>
                    <a:bodyPr/>
                    <a:lstStyle/>
                    <a:p>
                      <a:r>
                        <a:rPr lang="en-US" sz="1200" b="1" dirty="0" err="1" smtClean="0"/>
                        <a:t>ISS_CORE.Service_ISS</a:t>
                      </a:r>
                      <a:endParaRPr lang="en-US" sz="1200" b="1" dirty="0"/>
                    </a:p>
                  </a:txBody>
                  <a:tcPr/>
                </a:tc>
                <a:tc>
                  <a:txBody>
                    <a:bodyPr/>
                    <a:lstStyle/>
                    <a:p>
                      <a:r>
                        <a:rPr lang="en-US" sz="1200" dirty="0" smtClean="0"/>
                        <a:t>ISS </a:t>
                      </a:r>
                      <a:r>
                        <a:rPr lang="en-US" sz="1200" dirty="0" err="1" smtClean="0"/>
                        <a:t>NonFCRA</a:t>
                      </a:r>
                      <a:r>
                        <a:rPr lang="en-US" sz="1200" dirty="0" smtClean="0"/>
                        <a:t> Service</a:t>
                      </a:r>
                      <a:r>
                        <a:rPr lang="en-US" sz="1200" baseline="0" dirty="0" smtClean="0"/>
                        <a:t> Name</a:t>
                      </a:r>
                      <a:endParaRPr lang="en-US" sz="1200" dirty="0"/>
                    </a:p>
                  </a:txBody>
                  <a:tcPr/>
                </a:tc>
              </a:tr>
              <a:tr h="370840">
                <a:tc>
                  <a:txBody>
                    <a:bodyPr/>
                    <a:lstStyle/>
                    <a:p>
                      <a:r>
                        <a:rPr lang="en-US" sz="1200" b="1" dirty="0" err="1" smtClean="0"/>
                        <a:t>ISS_CORE.Service_ISS_FCRA</a:t>
                      </a:r>
                      <a:endParaRPr lang="en-US" sz="1200" b="1" dirty="0"/>
                    </a:p>
                  </a:txBody>
                  <a:tcPr/>
                </a:tc>
                <a:tc>
                  <a:txBody>
                    <a:bodyPr/>
                    <a:lstStyle/>
                    <a:p>
                      <a:r>
                        <a:rPr lang="en-US" sz="1200" dirty="0" smtClean="0"/>
                        <a:t>ISS FCRA Version Service Name</a:t>
                      </a:r>
                      <a:endParaRPr lang="en-US" sz="1200" dirty="0"/>
                    </a:p>
                  </a:txBody>
                  <a:tcPr/>
                </a:tc>
              </a:tr>
            </a:tbl>
          </a:graphicData>
        </a:graphic>
      </p:graphicFrame>
    </p:spTree>
    <p:extLst>
      <p:ext uri="{BB962C8B-B14F-4D97-AF65-F5344CB8AC3E}">
        <p14:creationId xmlns:p14="http://schemas.microsoft.com/office/powerpoint/2010/main" val="2737537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743200"/>
            <a:ext cx="70104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7030A0"/>
                </a:solidFill>
              </a:rPr>
              <a:t>…</a:t>
            </a:r>
          </a:p>
          <a:p>
            <a:r>
              <a:rPr lang="en-US" sz="1100" dirty="0" smtClean="0">
                <a:solidFill>
                  <a:srgbClr val="7030A0"/>
                </a:solidFill>
              </a:rPr>
              <a:t>EXPORT </a:t>
            </a:r>
            <a:r>
              <a:rPr lang="en-US" sz="1100" dirty="0" err="1">
                <a:solidFill>
                  <a:srgbClr val="7030A0"/>
                </a:solidFill>
              </a:rPr>
              <a:t>AllProducts</a:t>
            </a:r>
            <a:r>
              <a:rPr lang="en-US" sz="1100" dirty="0">
                <a:solidFill>
                  <a:srgbClr val="7030A0"/>
                </a:solidFill>
              </a:rPr>
              <a:t> := DATASET([</a:t>
            </a:r>
          </a:p>
          <a:p>
            <a:r>
              <a:rPr lang="en-US" sz="1100" dirty="0">
                <a:solidFill>
                  <a:srgbClr val="7030A0"/>
                </a:solidFill>
              </a:rPr>
              <a:t>    {</a:t>
            </a:r>
            <a:r>
              <a:rPr lang="en-US" sz="1100" dirty="0" err="1">
                <a:solidFill>
                  <a:srgbClr val="7030A0"/>
                </a:solidFill>
              </a:rPr>
              <a:t>Products.CDF</a:t>
            </a:r>
            <a:r>
              <a:rPr lang="en-US" sz="1100" dirty="0">
                <a:solidFill>
                  <a:srgbClr val="7030A0"/>
                </a:solidFill>
              </a:rPr>
              <a:t> , 'Claims Data Fill',[Models.CF01]},</a:t>
            </a:r>
          </a:p>
          <a:p>
            <a:r>
              <a:rPr lang="en-US" sz="1100" dirty="0">
                <a:solidFill>
                  <a:srgbClr val="7030A0"/>
                </a:solidFill>
              </a:rPr>
              <a:t>    {</a:t>
            </a:r>
            <a:r>
              <a:rPr lang="en-US" sz="1100" dirty="0" err="1">
                <a:solidFill>
                  <a:srgbClr val="7030A0"/>
                </a:solidFill>
              </a:rPr>
              <a:t>Products.HSI</a:t>
            </a:r>
            <a:r>
              <a:rPr lang="en-US" sz="1100" dirty="0">
                <a:solidFill>
                  <a:srgbClr val="7030A0"/>
                </a:solidFill>
              </a:rPr>
              <a:t> , 'Home Status Indicator 1',[Models.HSI1]},</a:t>
            </a:r>
          </a:p>
          <a:p>
            <a:r>
              <a:rPr lang="en-US" sz="1100" dirty="0">
                <a:solidFill>
                  <a:srgbClr val="7030A0"/>
                </a:solidFill>
              </a:rPr>
              <a:t>    {</a:t>
            </a:r>
            <a:r>
              <a:rPr lang="en-US" sz="1100" dirty="0" err="1">
                <a:solidFill>
                  <a:srgbClr val="7030A0"/>
                </a:solidFill>
              </a:rPr>
              <a:t>Products.LDW</a:t>
            </a:r>
            <a:r>
              <a:rPr lang="en-US" sz="1100" dirty="0">
                <a:solidFill>
                  <a:srgbClr val="7030A0"/>
                </a:solidFill>
              </a:rPr>
              <a:t> , 'LDW 1',[Models.LDW1]},</a:t>
            </a:r>
          </a:p>
          <a:p>
            <a:r>
              <a:rPr lang="en-US" sz="1100" dirty="0">
                <a:solidFill>
                  <a:srgbClr val="7030A0"/>
                </a:solidFill>
              </a:rPr>
              <a:t>    {</a:t>
            </a:r>
            <a:r>
              <a:rPr lang="en-US" sz="1100" dirty="0" err="1">
                <a:solidFill>
                  <a:srgbClr val="7030A0"/>
                </a:solidFill>
              </a:rPr>
              <a:t>Products.LIFE</a:t>
            </a:r>
            <a:r>
              <a:rPr lang="en-US" sz="1100" dirty="0">
                <a:solidFill>
                  <a:srgbClr val="7030A0"/>
                </a:solidFill>
              </a:rPr>
              <a:t> , 'Life',[Models.L502]},</a:t>
            </a:r>
          </a:p>
          <a:p>
            <a:r>
              <a:rPr lang="en-US" sz="1100" dirty="0">
                <a:solidFill>
                  <a:srgbClr val="7030A0"/>
                </a:solidFill>
              </a:rPr>
              <a:t>    {</a:t>
            </a:r>
            <a:r>
              <a:rPr lang="en-US" sz="1100" dirty="0" err="1">
                <a:solidFill>
                  <a:srgbClr val="7030A0"/>
                </a:solidFill>
              </a:rPr>
              <a:t>Products.LIFE_FCRA</a:t>
            </a:r>
            <a:r>
              <a:rPr lang="en-US" sz="1100" dirty="0">
                <a:solidFill>
                  <a:srgbClr val="7030A0"/>
                </a:solidFill>
              </a:rPr>
              <a:t> , 'Life FCRA',[Models.L503,Models.L504]},</a:t>
            </a:r>
          </a:p>
          <a:p>
            <a:r>
              <a:rPr lang="en-US" sz="1100" dirty="0">
                <a:solidFill>
                  <a:srgbClr val="7030A0"/>
                </a:solidFill>
              </a:rPr>
              <a:t>		{</a:t>
            </a:r>
            <a:r>
              <a:rPr lang="en-US" sz="1100" dirty="0" err="1">
                <a:solidFill>
                  <a:srgbClr val="7030A0"/>
                </a:solidFill>
              </a:rPr>
              <a:t>Products.ATTRACT</a:t>
            </a:r>
            <a:r>
              <a:rPr lang="en-US" sz="1100" dirty="0">
                <a:solidFill>
                  <a:srgbClr val="7030A0"/>
                </a:solidFill>
              </a:rPr>
              <a:t>, 'Attract Commercial',[Models.C114, Models.C115]}	</a:t>
            </a:r>
          </a:p>
          <a:p>
            <a:r>
              <a:rPr lang="en-US" sz="1100" dirty="0">
                <a:solidFill>
                  <a:srgbClr val="7030A0"/>
                </a:solidFill>
              </a:rPr>
              <a:t>	], </a:t>
            </a:r>
            <a:r>
              <a:rPr lang="en-US" sz="1100" dirty="0" err="1">
                <a:solidFill>
                  <a:srgbClr val="7030A0"/>
                </a:solidFill>
              </a:rPr>
              <a:t>ProductTable_Layout</a:t>
            </a:r>
            <a:r>
              <a:rPr lang="en-US" sz="1100" dirty="0" smtClean="0">
                <a:solidFill>
                  <a:srgbClr val="7030A0"/>
                </a:solidFill>
              </a:rPr>
              <a:t>);</a:t>
            </a:r>
          </a:p>
          <a:p>
            <a:r>
              <a:rPr lang="en-US" sz="1100" dirty="0" smtClean="0">
                <a:solidFill>
                  <a:srgbClr val="7030A0"/>
                </a:solidFill>
              </a:rPr>
              <a:t>…</a:t>
            </a:r>
          </a:p>
          <a:p>
            <a:endParaRPr lang="en-US" sz="1000" dirty="0">
              <a:solidFill>
                <a:srgbClr val="7030A0"/>
              </a:solidFill>
            </a:endParaRPr>
          </a:p>
        </p:txBody>
      </p:sp>
      <p:sp>
        <p:nvSpPr>
          <p:cNvPr id="4" name="TextBox 3"/>
          <p:cNvSpPr txBox="1"/>
          <p:nvPr/>
        </p:nvSpPr>
        <p:spPr>
          <a:xfrm>
            <a:off x="76200" y="1299865"/>
            <a:ext cx="8001000" cy="461665"/>
          </a:xfrm>
          <a:prstGeom prst="rect">
            <a:avLst/>
          </a:prstGeom>
          <a:noFill/>
        </p:spPr>
        <p:txBody>
          <a:bodyPr wrap="square" rtlCol="0">
            <a:spAutoFit/>
          </a:bodyPr>
          <a:lstStyle/>
          <a:p>
            <a:r>
              <a:rPr lang="en-US" sz="2400" dirty="0" err="1" smtClean="0"/>
              <a:t>ISS_CORE.MetaModel</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24</a:t>
            </a:fld>
            <a:endParaRPr lang="en-US" dirty="0" smtClean="0"/>
          </a:p>
        </p:txBody>
      </p:sp>
      <p:sp>
        <p:nvSpPr>
          <p:cNvPr id="3" name="TextBox 2"/>
          <p:cNvSpPr txBox="1"/>
          <p:nvPr/>
        </p:nvSpPr>
        <p:spPr>
          <a:xfrm>
            <a:off x="228600" y="1905000"/>
            <a:ext cx="8430578" cy="646331"/>
          </a:xfrm>
          <a:prstGeom prst="rect">
            <a:avLst/>
          </a:prstGeom>
          <a:noFill/>
        </p:spPr>
        <p:txBody>
          <a:bodyPr wrap="none" rtlCol="0">
            <a:spAutoFit/>
          </a:bodyPr>
          <a:lstStyle/>
          <a:p>
            <a:r>
              <a:rPr lang="en-US" dirty="0" smtClean="0"/>
              <a:t>Attribute contains all the model and product mappings. Contains both FCRA and </a:t>
            </a:r>
          </a:p>
          <a:p>
            <a:r>
              <a:rPr lang="en-US" dirty="0" err="1" smtClean="0"/>
              <a:t>NonFCRA</a:t>
            </a:r>
            <a:r>
              <a:rPr lang="en-US" dirty="0" smtClean="0"/>
              <a:t> models. </a:t>
            </a:r>
            <a:endParaRPr lang="en-US" dirty="0"/>
          </a:p>
        </p:txBody>
      </p:sp>
      <p:sp>
        <p:nvSpPr>
          <p:cNvPr id="9" name="TextBox 8"/>
          <p:cNvSpPr txBox="1"/>
          <p:nvPr/>
        </p:nvSpPr>
        <p:spPr>
          <a:xfrm>
            <a:off x="307022" y="5334000"/>
            <a:ext cx="5455468" cy="369332"/>
          </a:xfrm>
          <a:prstGeom prst="rect">
            <a:avLst/>
          </a:prstGeom>
          <a:noFill/>
        </p:spPr>
        <p:txBody>
          <a:bodyPr wrap="none" rtlCol="0">
            <a:spAutoFit/>
          </a:bodyPr>
          <a:lstStyle/>
          <a:p>
            <a:r>
              <a:rPr lang="en-US" dirty="0" smtClean="0"/>
              <a:t>Note: A model can only be assigned to one product.</a:t>
            </a:r>
            <a:endParaRPr lang="en-US" dirty="0"/>
          </a:p>
        </p:txBody>
      </p:sp>
    </p:spTree>
    <p:extLst>
      <p:ext uri="{BB962C8B-B14F-4D97-AF65-F5344CB8AC3E}">
        <p14:creationId xmlns:p14="http://schemas.microsoft.com/office/powerpoint/2010/main" val="3400266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ISS_CORE Common, Layouts and </a:t>
            </a:r>
            <a:r>
              <a:rPr lang="en-US" sz="2400" dirty="0" err="1" smtClean="0"/>
              <a:t>Utils</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25</a:t>
            </a:fld>
            <a:endParaRPr lang="en-US" dirty="0" smtClean="0"/>
          </a:p>
        </p:txBody>
      </p:sp>
      <p:sp>
        <p:nvSpPr>
          <p:cNvPr id="3" name="TextBox 2"/>
          <p:cNvSpPr txBox="1"/>
          <p:nvPr/>
        </p:nvSpPr>
        <p:spPr>
          <a:xfrm>
            <a:off x="228600" y="1905000"/>
            <a:ext cx="8742521" cy="2031325"/>
          </a:xfrm>
          <a:prstGeom prst="rect">
            <a:avLst/>
          </a:prstGeom>
          <a:noFill/>
        </p:spPr>
        <p:txBody>
          <a:bodyPr wrap="none" rtlCol="0">
            <a:spAutoFit/>
          </a:bodyPr>
          <a:lstStyle/>
          <a:p>
            <a:r>
              <a:rPr lang="en-US" dirty="0" smtClean="0"/>
              <a:t>All common code, functions  and layouts that can be used in any layer of the </a:t>
            </a:r>
          </a:p>
          <a:p>
            <a:r>
              <a:rPr lang="en-US" dirty="0" smtClean="0"/>
              <a:t>framework should be contained here. Other layers can override the codes or </a:t>
            </a:r>
          </a:p>
          <a:p>
            <a:r>
              <a:rPr lang="en-US" dirty="0" smtClean="0"/>
              <a:t>layouts here with their own implementation. </a:t>
            </a:r>
          </a:p>
          <a:p>
            <a:endParaRPr lang="en-US" dirty="0"/>
          </a:p>
          <a:p>
            <a:r>
              <a:rPr lang="en-US" dirty="0" smtClean="0"/>
              <a:t>Common </a:t>
            </a:r>
            <a:r>
              <a:rPr lang="en-US" dirty="0" err="1" smtClean="0"/>
              <a:t>utils</a:t>
            </a:r>
            <a:r>
              <a:rPr lang="en-US" dirty="0" smtClean="0"/>
              <a:t> provide basic transforms and convenience functions not readily </a:t>
            </a:r>
          </a:p>
          <a:p>
            <a:r>
              <a:rPr lang="en-US" dirty="0" smtClean="0"/>
              <a:t>provided by the ECL language, standard library or </a:t>
            </a:r>
            <a:r>
              <a:rPr lang="en-US" dirty="0" err="1" smtClean="0"/>
              <a:t>ut</a:t>
            </a:r>
            <a:r>
              <a:rPr lang="en-US" dirty="0" smtClean="0"/>
              <a:t> attributes. If a function already </a:t>
            </a:r>
          </a:p>
          <a:p>
            <a:r>
              <a:rPr lang="en-US" dirty="0" smtClean="0"/>
              <a:t>exists elsewhere, it is best to use that function rather than adding a new one for ISS.</a:t>
            </a:r>
            <a:endParaRPr lang="en-US" dirty="0"/>
          </a:p>
        </p:txBody>
      </p:sp>
    </p:spTree>
    <p:extLst>
      <p:ext uri="{BB962C8B-B14F-4D97-AF65-F5344CB8AC3E}">
        <p14:creationId xmlns:p14="http://schemas.microsoft.com/office/powerpoint/2010/main" val="3815497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ISS_EXTERNAL_DATA_SERVICES</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26</a:t>
            </a:fld>
            <a:endParaRPr lang="en-US" dirty="0" smtClean="0"/>
          </a:p>
        </p:txBody>
      </p:sp>
      <p:sp>
        <p:nvSpPr>
          <p:cNvPr id="3" name="TextBox 2"/>
          <p:cNvSpPr txBox="1"/>
          <p:nvPr/>
        </p:nvSpPr>
        <p:spPr>
          <a:xfrm>
            <a:off x="76200" y="1905000"/>
            <a:ext cx="8839200" cy="2308324"/>
          </a:xfrm>
          <a:prstGeom prst="rect">
            <a:avLst/>
          </a:prstGeom>
          <a:noFill/>
        </p:spPr>
        <p:txBody>
          <a:bodyPr wrap="square" rtlCol="0">
            <a:spAutoFit/>
          </a:bodyPr>
          <a:lstStyle/>
          <a:p>
            <a:r>
              <a:rPr lang="en-US" dirty="0" smtClean="0"/>
              <a:t>Contains all the data service attributes. Data services can be a function call to another attribute, a key-file join, or a SOAP call to an external service. It can also be a record/dataset passed in from the request.</a:t>
            </a:r>
          </a:p>
          <a:p>
            <a:endParaRPr lang="en-US" dirty="0"/>
          </a:p>
          <a:p>
            <a:r>
              <a:rPr lang="en-US" dirty="0" smtClean="0"/>
              <a:t>There is no fixed interface requirement for the data service other than passing in the request and context and a test flag. </a:t>
            </a:r>
          </a:p>
          <a:p>
            <a:endParaRPr lang="en-US" dirty="0"/>
          </a:p>
          <a:p>
            <a:r>
              <a:rPr lang="en-US" dirty="0" smtClean="0"/>
              <a:t>The following attributes need to be returned/exported:</a:t>
            </a:r>
          </a:p>
        </p:txBody>
      </p:sp>
      <p:sp>
        <p:nvSpPr>
          <p:cNvPr id="7" name="Rectangle 6"/>
          <p:cNvSpPr/>
          <p:nvPr/>
        </p:nvSpPr>
        <p:spPr>
          <a:xfrm>
            <a:off x="228600" y="4213324"/>
            <a:ext cx="7010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7030A0"/>
                </a:solidFill>
              </a:rPr>
              <a:t>EXPORT results  </a:t>
            </a:r>
            <a:r>
              <a:rPr lang="en-US" sz="1100" dirty="0">
                <a:solidFill>
                  <a:srgbClr val="7030A0"/>
                </a:solidFill>
              </a:rPr>
              <a:t>:= </a:t>
            </a:r>
            <a:r>
              <a:rPr lang="en-US" sz="1100" dirty="0" smtClean="0">
                <a:solidFill>
                  <a:srgbClr val="7030A0"/>
                </a:solidFill>
              </a:rPr>
              <a:t> // result dataset or record to be returned</a:t>
            </a:r>
          </a:p>
          <a:p>
            <a:r>
              <a:rPr lang="en-US" sz="1100" dirty="0" smtClean="0">
                <a:solidFill>
                  <a:srgbClr val="7030A0"/>
                </a:solidFill>
              </a:rPr>
              <a:t>EXPORT </a:t>
            </a:r>
            <a:r>
              <a:rPr lang="en-US" sz="1100" dirty="0" err="1" smtClean="0">
                <a:solidFill>
                  <a:srgbClr val="7030A0"/>
                </a:solidFill>
              </a:rPr>
              <a:t>CompletionCode</a:t>
            </a:r>
            <a:r>
              <a:rPr lang="en-US" sz="1100" dirty="0" smtClean="0">
                <a:solidFill>
                  <a:srgbClr val="7030A0"/>
                </a:solidFill>
              </a:rPr>
              <a:t> // 0 for Completed. Anything else for different error condition</a:t>
            </a:r>
          </a:p>
          <a:p>
            <a:endParaRPr lang="en-US" sz="1000" dirty="0" smtClean="0">
              <a:solidFill>
                <a:srgbClr val="7030A0"/>
              </a:solidFill>
            </a:endParaRPr>
          </a:p>
          <a:p>
            <a:r>
              <a:rPr lang="en-US" sz="1000" dirty="0">
                <a:solidFill>
                  <a:srgbClr val="7030A0"/>
                </a:solidFill>
              </a:rPr>
              <a:t>EXPORT </a:t>
            </a:r>
            <a:r>
              <a:rPr lang="en-US" sz="1000" dirty="0" err="1" smtClean="0">
                <a:solidFill>
                  <a:srgbClr val="7030A0"/>
                </a:solidFill>
              </a:rPr>
              <a:t>ServiceRequestIntermediateLog</a:t>
            </a:r>
            <a:r>
              <a:rPr lang="en-US" sz="1000" dirty="0" smtClean="0">
                <a:solidFill>
                  <a:srgbClr val="7030A0"/>
                </a:solidFill>
              </a:rPr>
              <a:t> //When applicable, the log data for the service request</a:t>
            </a:r>
          </a:p>
          <a:p>
            <a:r>
              <a:rPr lang="en-US" sz="1000" dirty="0">
                <a:solidFill>
                  <a:srgbClr val="7030A0"/>
                </a:solidFill>
              </a:rPr>
              <a:t>EXPORT </a:t>
            </a:r>
            <a:r>
              <a:rPr lang="en-US" sz="1000" dirty="0" err="1" smtClean="0">
                <a:solidFill>
                  <a:srgbClr val="7030A0"/>
                </a:solidFill>
              </a:rPr>
              <a:t>ServiceResponseIntermediateLog</a:t>
            </a:r>
            <a:r>
              <a:rPr lang="en-US" sz="1000" dirty="0" smtClean="0">
                <a:solidFill>
                  <a:srgbClr val="7030A0"/>
                </a:solidFill>
              </a:rPr>
              <a:t> //When applicable, the log data for the service response</a:t>
            </a:r>
            <a:endParaRPr lang="en-US" sz="1000" dirty="0">
              <a:solidFill>
                <a:srgbClr val="7030A0"/>
              </a:solidFill>
            </a:endParaRPr>
          </a:p>
        </p:txBody>
      </p:sp>
      <p:sp>
        <p:nvSpPr>
          <p:cNvPr id="9" name="TextBox 8"/>
          <p:cNvSpPr txBox="1"/>
          <p:nvPr/>
        </p:nvSpPr>
        <p:spPr>
          <a:xfrm>
            <a:off x="152400" y="5486400"/>
            <a:ext cx="8839200" cy="369332"/>
          </a:xfrm>
          <a:prstGeom prst="rect">
            <a:avLst/>
          </a:prstGeom>
          <a:noFill/>
        </p:spPr>
        <p:txBody>
          <a:bodyPr wrap="square" rtlCol="0">
            <a:spAutoFit/>
          </a:bodyPr>
          <a:lstStyle/>
          <a:p>
            <a:r>
              <a:rPr lang="en-US" dirty="0" smtClean="0"/>
              <a:t>Other attributes can also exported when needed. E.g. result count or extra logs.</a:t>
            </a:r>
          </a:p>
        </p:txBody>
      </p:sp>
    </p:spTree>
    <p:extLst>
      <p:ext uri="{BB962C8B-B14F-4D97-AF65-F5344CB8AC3E}">
        <p14:creationId xmlns:p14="http://schemas.microsoft.com/office/powerpoint/2010/main" val="1951700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ISS_MODELS</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27</a:t>
            </a:fld>
            <a:endParaRPr lang="en-US" dirty="0" smtClean="0"/>
          </a:p>
        </p:txBody>
      </p:sp>
      <p:sp>
        <p:nvSpPr>
          <p:cNvPr id="3" name="TextBox 2"/>
          <p:cNvSpPr txBox="1"/>
          <p:nvPr/>
        </p:nvSpPr>
        <p:spPr>
          <a:xfrm>
            <a:off x="76200" y="1905000"/>
            <a:ext cx="8839200" cy="2031325"/>
          </a:xfrm>
          <a:prstGeom prst="rect">
            <a:avLst/>
          </a:prstGeom>
          <a:noFill/>
        </p:spPr>
        <p:txBody>
          <a:bodyPr wrap="square" rtlCol="0">
            <a:spAutoFit/>
          </a:bodyPr>
          <a:lstStyle/>
          <a:p>
            <a:r>
              <a:rPr lang="en-US" dirty="0" smtClean="0"/>
              <a:t>All native models known to ISS should be placed here. The interface to the model is a layout of attributes required by the model. This can be a simple name-value pair layout or a composite ECL record layout. Additionally, the request and context can also be passed in but is not really required.</a:t>
            </a:r>
          </a:p>
          <a:p>
            <a:endParaRPr lang="en-US" dirty="0"/>
          </a:p>
          <a:p>
            <a:r>
              <a:rPr lang="en-US" dirty="0" smtClean="0"/>
              <a:t>The models should export these two attributes:</a:t>
            </a:r>
          </a:p>
          <a:p>
            <a:endParaRPr lang="en-US" dirty="0" smtClean="0"/>
          </a:p>
        </p:txBody>
      </p:sp>
      <p:sp>
        <p:nvSpPr>
          <p:cNvPr id="7" name="Rectangle 6"/>
          <p:cNvSpPr/>
          <p:nvPr/>
        </p:nvSpPr>
        <p:spPr>
          <a:xfrm>
            <a:off x="241300" y="3733800"/>
            <a:ext cx="7010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7030A0"/>
                </a:solidFill>
              </a:rPr>
              <a:t>EXPORT </a:t>
            </a:r>
            <a:r>
              <a:rPr lang="en-US" sz="1100" dirty="0" err="1" smtClean="0">
                <a:solidFill>
                  <a:srgbClr val="7030A0"/>
                </a:solidFill>
              </a:rPr>
              <a:t>model_result</a:t>
            </a:r>
            <a:r>
              <a:rPr lang="en-US" sz="1100" dirty="0" smtClean="0">
                <a:solidFill>
                  <a:srgbClr val="7030A0"/>
                </a:solidFill>
              </a:rPr>
              <a:t>  </a:t>
            </a:r>
            <a:r>
              <a:rPr lang="en-US" sz="1100" dirty="0">
                <a:solidFill>
                  <a:srgbClr val="7030A0"/>
                </a:solidFill>
              </a:rPr>
              <a:t>:= </a:t>
            </a:r>
            <a:r>
              <a:rPr lang="en-US" sz="1100" dirty="0" smtClean="0">
                <a:solidFill>
                  <a:srgbClr val="7030A0"/>
                </a:solidFill>
              </a:rPr>
              <a:t> // contains scores and reason codes</a:t>
            </a:r>
          </a:p>
          <a:p>
            <a:r>
              <a:rPr lang="en-US" sz="1100" dirty="0" smtClean="0">
                <a:solidFill>
                  <a:srgbClr val="7030A0"/>
                </a:solidFill>
              </a:rPr>
              <a:t>EXPORT </a:t>
            </a:r>
            <a:r>
              <a:rPr lang="en-US" sz="1100" dirty="0" err="1" smtClean="0">
                <a:solidFill>
                  <a:srgbClr val="7030A0"/>
                </a:solidFill>
              </a:rPr>
              <a:t>ProductModelResult</a:t>
            </a:r>
            <a:r>
              <a:rPr lang="en-US" sz="1100" dirty="0" smtClean="0">
                <a:solidFill>
                  <a:srgbClr val="7030A0"/>
                </a:solidFill>
              </a:rPr>
              <a:t> // Contains the </a:t>
            </a:r>
            <a:r>
              <a:rPr lang="en-US" sz="1100" dirty="0" err="1" smtClean="0">
                <a:solidFill>
                  <a:srgbClr val="7030A0"/>
                </a:solidFill>
              </a:rPr>
              <a:t>model_result</a:t>
            </a:r>
            <a:r>
              <a:rPr lang="en-US" sz="1100" dirty="0" smtClean="0">
                <a:solidFill>
                  <a:srgbClr val="7030A0"/>
                </a:solidFill>
              </a:rPr>
              <a:t>, along with product/model information and</a:t>
            </a:r>
          </a:p>
          <a:p>
            <a:r>
              <a:rPr lang="en-US" sz="1100" dirty="0">
                <a:solidFill>
                  <a:srgbClr val="7030A0"/>
                </a:solidFill>
              </a:rPr>
              <a:t> </a:t>
            </a:r>
            <a:r>
              <a:rPr lang="en-US" sz="1100" dirty="0" smtClean="0">
                <a:solidFill>
                  <a:srgbClr val="7030A0"/>
                </a:solidFill>
              </a:rPr>
              <a:t>                                                  // list of attributes</a:t>
            </a:r>
          </a:p>
        </p:txBody>
      </p:sp>
      <p:sp>
        <p:nvSpPr>
          <p:cNvPr id="9" name="TextBox 8"/>
          <p:cNvSpPr txBox="1"/>
          <p:nvPr/>
        </p:nvSpPr>
        <p:spPr>
          <a:xfrm>
            <a:off x="152400" y="5137834"/>
            <a:ext cx="8839200" cy="646331"/>
          </a:xfrm>
          <a:prstGeom prst="rect">
            <a:avLst/>
          </a:prstGeom>
          <a:noFill/>
        </p:spPr>
        <p:txBody>
          <a:bodyPr wrap="square" rtlCol="0">
            <a:spAutoFit/>
          </a:bodyPr>
          <a:lstStyle/>
          <a:p>
            <a:r>
              <a:rPr lang="en-US" dirty="0" smtClean="0"/>
              <a:t>The model should also be able to keep a NVP list of all the attributes and their values, scores and reason codes used in the scoring.</a:t>
            </a:r>
          </a:p>
        </p:txBody>
      </p:sp>
    </p:spTree>
    <p:extLst>
      <p:ext uri="{BB962C8B-B14F-4D97-AF65-F5344CB8AC3E}">
        <p14:creationId xmlns:p14="http://schemas.microsoft.com/office/powerpoint/2010/main" val="1235767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ISS_PRODUCTS_*</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28</a:t>
            </a:fld>
            <a:endParaRPr lang="en-US" dirty="0" smtClean="0"/>
          </a:p>
        </p:txBody>
      </p:sp>
      <p:sp>
        <p:nvSpPr>
          <p:cNvPr id="3" name="TextBox 2"/>
          <p:cNvSpPr txBox="1"/>
          <p:nvPr/>
        </p:nvSpPr>
        <p:spPr>
          <a:xfrm>
            <a:off x="76200" y="1905000"/>
            <a:ext cx="8839200" cy="3139321"/>
          </a:xfrm>
          <a:prstGeom prst="rect">
            <a:avLst/>
          </a:prstGeom>
          <a:noFill/>
        </p:spPr>
        <p:txBody>
          <a:bodyPr wrap="square" rtlCol="0">
            <a:spAutoFit/>
          </a:bodyPr>
          <a:lstStyle/>
          <a:p>
            <a:r>
              <a:rPr lang="en-US" dirty="0" smtClean="0"/>
              <a:t>Each product will have its own folder in the repository. Products work on a set of related models and the layer will have its own attribute to contain layouts, validation routines, constants and common functions used by that product layer.</a:t>
            </a:r>
          </a:p>
          <a:p>
            <a:endParaRPr lang="en-US" dirty="0"/>
          </a:p>
          <a:p>
            <a:r>
              <a:rPr lang="en-US" dirty="0" smtClean="0"/>
              <a:t> The product layer is responsible for calling the external data services and transforming the results to attributes that can be fed to the models. The product layer also performs additional validation on the request and the models. Finally, the product layer is responsible for executing the models to generate the scores and reason codes. The product layer does not concern itself on how the models generate the score. Only that it expects the models to return a result.</a:t>
            </a:r>
          </a:p>
          <a:p>
            <a:endParaRPr lang="en-US" dirty="0"/>
          </a:p>
        </p:txBody>
      </p:sp>
    </p:spTree>
    <p:extLst>
      <p:ext uri="{BB962C8B-B14F-4D97-AF65-F5344CB8AC3E}">
        <p14:creationId xmlns:p14="http://schemas.microsoft.com/office/powerpoint/2010/main" val="2833557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ISS_PRODUCTS_*</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29</a:t>
            </a:fld>
            <a:endParaRPr lang="en-US" dirty="0" smtClean="0"/>
          </a:p>
        </p:txBody>
      </p:sp>
      <p:sp>
        <p:nvSpPr>
          <p:cNvPr id="3" name="TextBox 2"/>
          <p:cNvSpPr txBox="1"/>
          <p:nvPr/>
        </p:nvSpPr>
        <p:spPr>
          <a:xfrm>
            <a:off x="76200" y="1905000"/>
            <a:ext cx="8839200" cy="2862322"/>
          </a:xfrm>
          <a:prstGeom prst="rect">
            <a:avLst/>
          </a:prstGeom>
          <a:noFill/>
        </p:spPr>
        <p:txBody>
          <a:bodyPr wrap="square" rtlCol="0">
            <a:spAutoFit/>
          </a:bodyPr>
          <a:lstStyle/>
          <a:p>
            <a:r>
              <a:rPr lang="en-US" dirty="0" smtClean="0"/>
              <a:t>The important attributes in this layer are as follows:</a:t>
            </a:r>
          </a:p>
          <a:p>
            <a:endParaRPr lang="en-US" dirty="0"/>
          </a:p>
          <a:p>
            <a:pPr marL="342900" indent="-342900">
              <a:buFont typeface="Arial" panose="020B0604020202020204" pitchFamily="34" charset="0"/>
              <a:buChar char="•"/>
            </a:pPr>
            <a:r>
              <a:rPr lang="en-US" dirty="0" smtClean="0"/>
              <a:t>Common – Common functions and routines</a:t>
            </a:r>
          </a:p>
          <a:p>
            <a:pPr marL="342900" indent="-342900">
              <a:buFont typeface="Arial" panose="020B0604020202020204" pitchFamily="34" charset="0"/>
              <a:buChar char="•"/>
            </a:pPr>
            <a:r>
              <a:rPr lang="en-US" dirty="0" smtClean="0"/>
              <a:t>Constants </a:t>
            </a:r>
          </a:p>
          <a:p>
            <a:pPr marL="342900" indent="-342900">
              <a:buFont typeface="Arial" panose="020B0604020202020204" pitchFamily="34" charset="0"/>
              <a:buChar char="•"/>
            </a:pPr>
            <a:r>
              <a:rPr lang="en-US" dirty="0" err="1" smtClean="0"/>
              <a:t>executeModels</a:t>
            </a:r>
            <a:r>
              <a:rPr lang="en-US" dirty="0" smtClean="0"/>
              <a:t> – calls each model and extract score results</a:t>
            </a:r>
          </a:p>
          <a:p>
            <a:pPr marL="342900" indent="-342900">
              <a:buFont typeface="Arial" panose="020B0604020202020204" pitchFamily="34" charset="0"/>
              <a:buChar char="•"/>
            </a:pPr>
            <a:r>
              <a:rPr lang="en-US" dirty="0" smtClean="0"/>
              <a:t>Layouts</a:t>
            </a:r>
          </a:p>
          <a:p>
            <a:pPr marL="342900" indent="-342900">
              <a:buFont typeface="Arial" panose="020B0604020202020204" pitchFamily="34" charset="0"/>
              <a:buChar char="•"/>
            </a:pPr>
            <a:r>
              <a:rPr lang="en-US" dirty="0" smtClean="0"/>
              <a:t>Validation – Routines that determine if scoring can proceed</a:t>
            </a:r>
          </a:p>
          <a:p>
            <a:pPr marL="342900" indent="-342900">
              <a:buFont typeface="Arial" panose="020B0604020202020204" pitchFamily="34" charset="0"/>
              <a:buChar char="•"/>
            </a:pPr>
            <a:endParaRPr lang="en-US" dirty="0"/>
          </a:p>
          <a:p>
            <a:r>
              <a:rPr lang="en-US" dirty="0" smtClean="0"/>
              <a:t>The product layer requires the request and context to be passed in and also a test flag.</a:t>
            </a:r>
            <a:endParaRPr lang="en-US" dirty="0"/>
          </a:p>
        </p:txBody>
      </p:sp>
      <p:sp>
        <p:nvSpPr>
          <p:cNvPr id="7" name="Rectangle 6"/>
          <p:cNvSpPr/>
          <p:nvPr/>
        </p:nvSpPr>
        <p:spPr>
          <a:xfrm>
            <a:off x="215900" y="4767322"/>
            <a:ext cx="7010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7030A0"/>
                </a:solidFill>
              </a:rPr>
              <a:t>EXPORT response  </a:t>
            </a:r>
            <a:r>
              <a:rPr lang="en-US" sz="1100" dirty="0">
                <a:solidFill>
                  <a:srgbClr val="7030A0"/>
                </a:solidFill>
              </a:rPr>
              <a:t>:= </a:t>
            </a:r>
            <a:r>
              <a:rPr lang="en-US" sz="1100" dirty="0" smtClean="0">
                <a:solidFill>
                  <a:srgbClr val="7030A0"/>
                </a:solidFill>
              </a:rPr>
              <a:t> // contains the </a:t>
            </a:r>
            <a:r>
              <a:rPr lang="en-US" sz="1100" dirty="0" err="1" smtClean="0">
                <a:solidFill>
                  <a:srgbClr val="7030A0"/>
                </a:solidFill>
              </a:rPr>
              <a:t>RiskXML</a:t>
            </a:r>
            <a:r>
              <a:rPr lang="en-US" sz="1100" dirty="0" smtClean="0">
                <a:solidFill>
                  <a:srgbClr val="7030A0"/>
                </a:solidFill>
              </a:rPr>
              <a:t> Score response and also the different logging datasets.</a:t>
            </a:r>
          </a:p>
        </p:txBody>
      </p:sp>
    </p:spTree>
    <p:extLst>
      <p:ext uri="{BB962C8B-B14F-4D97-AF65-F5344CB8AC3E}">
        <p14:creationId xmlns:p14="http://schemas.microsoft.com/office/powerpoint/2010/main" val="3626063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6096000" cy="461665"/>
          </a:xfrm>
          <a:prstGeom prst="rect">
            <a:avLst/>
          </a:prstGeom>
          <a:noFill/>
        </p:spPr>
        <p:txBody>
          <a:bodyPr wrap="square" rtlCol="0">
            <a:spAutoFit/>
          </a:bodyPr>
          <a:lstStyle/>
          <a:p>
            <a:r>
              <a:rPr lang="en-US" sz="2400" dirty="0" smtClean="0"/>
              <a:t>Insurance Score Service is :</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 y="1962834"/>
            <a:ext cx="8534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Redesigned Roxie scoring service.</a:t>
            </a:r>
          </a:p>
          <a:p>
            <a:endParaRPr lang="en-US" dirty="0" smtClean="0"/>
          </a:p>
          <a:p>
            <a:pPr marL="285750" indent="-285750">
              <a:buFont typeface="Arial" panose="020B0604020202020204" pitchFamily="34" charset="0"/>
              <a:buChar char="•"/>
            </a:pPr>
            <a:r>
              <a:rPr lang="en-US" dirty="0" smtClean="0"/>
              <a:t>Service can score using different models.</a:t>
            </a:r>
          </a:p>
          <a:p>
            <a:endParaRPr lang="en-US" dirty="0" smtClean="0"/>
          </a:p>
          <a:p>
            <a:pPr marL="285750" indent="-285750">
              <a:buFont typeface="Arial" panose="020B0604020202020204" pitchFamily="34" charset="0"/>
              <a:buChar char="•"/>
            </a:pPr>
            <a:r>
              <a:rPr lang="en-US" dirty="0" smtClean="0"/>
              <a:t>Design allows for multi-model scoring.</a:t>
            </a:r>
          </a:p>
          <a:p>
            <a:endParaRPr lang="en-US" dirty="0" smtClean="0"/>
          </a:p>
          <a:p>
            <a:pPr marL="285750" indent="-285750">
              <a:buFont typeface="Arial" panose="020B0604020202020204" pitchFamily="34" charset="0"/>
              <a:buChar char="•"/>
            </a:pPr>
            <a:r>
              <a:rPr lang="en-US" dirty="0" smtClean="0"/>
              <a:t>Decoupled architecture allows for separate component to be developed concurrently.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74802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err="1" smtClean="0"/>
              <a:t>ISS_Continuous_Integration</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30</a:t>
            </a:fld>
            <a:endParaRPr lang="en-US" dirty="0" smtClean="0"/>
          </a:p>
        </p:txBody>
      </p:sp>
      <p:sp>
        <p:nvSpPr>
          <p:cNvPr id="3" name="TextBox 2"/>
          <p:cNvSpPr txBox="1"/>
          <p:nvPr/>
        </p:nvSpPr>
        <p:spPr>
          <a:xfrm>
            <a:off x="76200" y="1905000"/>
            <a:ext cx="8839200" cy="923330"/>
          </a:xfrm>
          <a:prstGeom prst="rect">
            <a:avLst/>
          </a:prstGeom>
          <a:noFill/>
        </p:spPr>
        <p:txBody>
          <a:bodyPr wrap="square" rtlCol="0">
            <a:spAutoFit/>
          </a:bodyPr>
          <a:lstStyle/>
          <a:p>
            <a:r>
              <a:rPr lang="en-US" dirty="0" smtClean="0"/>
              <a:t>This layer contains the test cases that are executed manually, or through the automated Munson test framework. For automated testing, the structure is as follows:</a:t>
            </a:r>
          </a:p>
          <a:p>
            <a:endParaRPr lang="en-US" dirty="0"/>
          </a:p>
        </p:txBody>
      </p:sp>
      <p:sp>
        <p:nvSpPr>
          <p:cNvPr id="7" name="Rectangle 6"/>
          <p:cNvSpPr/>
          <p:nvPr/>
        </p:nvSpPr>
        <p:spPr>
          <a:xfrm>
            <a:off x="114300" y="2667000"/>
            <a:ext cx="70104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7030A0"/>
                </a:solidFill>
              </a:rPr>
              <a:t>EXPORT </a:t>
            </a:r>
            <a:r>
              <a:rPr lang="en-US" sz="1100" dirty="0" smtClean="0">
                <a:solidFill>
                  <a:srgbClr val="7030A0"/>
                </a:solidFill>
              </a:rPr>
              <a:t>&lt;</a:t>
            </a:r>
            <a:r>
              <a:rPr lang="en-US" sz="1100" dirty="0" err="1" smtClean="0">
                <a:solidFill>
                  <a:srgbClr val="7030A0"/>
                </a:solidFill>
              </a:rPr>
              <a:t>module_name</a:t>
            </a:r>
            <a:r>
              <a:rPr lang="en-US" sz="1100" dirty="0" smtClean="0">
                <a:solidFill>
                  <a:srgbClr val="7030A0"/>
                </a:solidFill>
              </a:rPr>
              <a:t>&gt; </a:t>
            </a:r>
            <a:r>
              <a:rPr lang="en-US" sz="1100" dirty="0">
                <a:solidFill>
                  <a:srgbClr val="7030A0"/>
                </a:solidFill>
              </a:rPr>
              <a:t>:= MODULE</a:t>
            </a:r>
          </a:p>
          <a:p>
            <a:r>
              <a:rPr lang="en-US" sz="1100" dirty="0">
                <a:solidFill>
                  <a:srgbClr val="7030A0"/>
                </a:solidFill>
              </a:rPr>
              <a:t>	</a:t>
            </a:r>
          </a:p>
          <a:p>
            <a:r>
              <a:rPr lang="en-US" sz="1100" dirty="0">
                <a:solidFill>
                  <a:srgbClr val="7030A0"/>
                </a:solidFill>
              </a:rPr>
              <a:t> </a:t>
            </a:r>
            <a:r>
              <a:rPr lang="en-US" sz="1100" dirty="0" smtClean="0">
                <a:solidFill>
                  <a:srgbClr val="7030A0"/>
                </a:solidFill>
              </a:rPr>
              <a:t> EXPORT </a:t>
            </a:r>
            <a:r>
              <a:rPr lang="en-US" sz="1100" dirty="0">
                <a:solidFill>
                  <a:srgbClr val="7030A0"/>
                </a:solidFill>
              </a:rPr>
              <a:t>RUN() := </a:t>
            </a:r>
            <a:r>
              <a:rPr lang="en-US" sz="1100" dirty="0" smtClean="0">
                <a:solidFill>
                  <a:srgbClr val="7030A0"/>
                </a:solidFill>
              </a:rPr>
              <a:t>FUNCTION</a:t>
            </a:r>
          </a:p>
          <a:p>
            <a:endParaRPr lang="en-US" sz="1100" dirty="0" smtClean="0">
              <a:solidFill>
                <a:srgbClr val="7030A0"/>
              </a:solidFill>
            </a:endParaRPr>
          </a:p>
          <a:p>
            <a:r>
              <a:rPr lang="en-US" sz="1100" dirty="0">
                <a:solidFill>
                  <a:srgbClr val="7030A0"/>
                </a:solidFill>
              </a:rPr>
              <a:t> </a:t>
            </a:r>
            <a:r>
              <a:rPr lang="en-US" sz="1100" dirty="0" smtClean="0">
                <a:solidFill>
                  <a:srgbClr val="7030A0"/>
                </a:solidFill>
              </a:rPr>
              <a:t>    //add test routines here</a:t>
            </a:r>
            <a:endParaRPr lang="en-US" sz="1100" dirty="0">
              <a:solidFill>
                <a:srgbClr val="7030A0"/>
              </a:solidFill>
            </a:endParaRPr>
          </a:p>
          <a:p>
            <a:r>
              <a:rPr lang="en-US" sz="1100" dirty="0">
                <a:solidFill>
                  <a:srgbClr val="7030A0"/>
                </a:solidFill>
              </a:rPr>
              <a:t> </a:t>
            </a:r>
            <a:r>
              <a:rPr lang="en-US" sz="1100" dirty="0" smtClean="0">
                <a:solidFill>
                  <a:srgbClr val="7030A0"/>
                </a:solidFill>
              </a:rPr>
              <a:t>    // Add ASSERTs here</a:t>
            </a:r>
            <a:endParaRPr lang="en-US" sz="1100" dirty="0">
              <a:solidFill>
                <a:srgbClr val="7030A0"/>
              </a:solidFill>
            </a:endParaRPr>
          </a:p>
          <a:p>
            <a:r>
              <a:rPr lang="en-US" sz="1100" dirty="0">
                <a:solidFill>
                  <a:srgbClr val="7030A0"/>
                </a:solidFill>
              </a:rPr>
              <a:t> </a:t>
            </a:r>
            <a:r>
              <a:rPr lang="en-US" sz="1100" dirty="0" smtClean="0">
                <a:solidFill>
                  <a:srgbClr val="7030A0"/>
                </a:solidFill>
              </a:rPr>
              <a:t>   RETURN </a:t>
            </a:r>
            <a:r>
              <a:rPr lang="en-US" sz="1100" dirty="0">
                <a:solidFill>
                  <a:srgbClr val="7030A0"/>
                </a:solidFill>
              </a:rPr>
              <a:t>'PASSED</a:t>
            </a:r>
            <a:r>
              <a:rPr lang="en-US" sz="1100" dirty="0" smtClean="0">
                <a:solidFill>
                  <a:srgbClr val="7030A0"/>
                </a:solidFill>
              </a:rPr>
              <a:t>';  //This is the only return value allowed. Any failures should be caught by ASSERT</a:t>
            </a:r>
            <a:endParaRPr lang="en-US" sz="1100" dirty="0">
              <a:solidFill>
                <a:srgbClr val="7030A0"/>
              </a:solidFill>
            </a:endParaRPr>
          </a:p>
          <a:p>
            <a:r>
              <a:rPr lang="en-US" sz="1100" dirty="0" smtClean="0">
                <a:solidFill>
                  <a:srgbClr val="7030A0"/>
                </a:solidFill>
              </a:rPr>
              <a:t>  END</a:t>
            </a:r>
            <a:r>
              <a:rPr lang="en-US" sz="1100" dirty="0">
                <a:solidFill>
                  <a:srgbClr val="7030A0"/>
                </a:solidFill>
              </a:rPr>
              <a:t>;</a:t>
            </a:r>
          </a:p>
          <a:p>
            <a:r>
              <a:rPr lang="en-US" sz="1100" dirty="0">
                <a:solidFill>
                  <a:srgbClr val="7030A0"/>
                </a:solidFill>
              </a:rPr>
              <a:t>END;</a:t>
            </a:r>
          </a:p>
          <a:p>
            <a:r>
              <a:rPr lang="en-US" sz="1100" dirty="0" smtClean="0">
                <a:solidFill>
                  <a:srgbClr val="7030A0"/>
                </a:solidFill>
              </a:rPr>
              <a:t>.</a:t>
            </a:r>
          </a:p>
        </p:txBody>
      </p:sp>
    </p:spTree>
    <p:extLst>
      <p:ext uri="{BB962C8B-B14F-4D97-AF65-F5344CB8AC3E}">
        <p14:creationId xmlns:p14="http://schemas.microsoft.com/office/powerpoint/2010/main" val="1326336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Account And Model Validation</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31</a:t>
            </a:fld>
            <a:endParaRPr lang="en-US" dirty="0" smtClean="0"/>
          </a:p>
        </p:txBody>
      </p:sp>
      <p:sp>
        <p:nvSpPr>
          <p:cNvPr id="3" name="TextBox 2"/>
          <p:cNvSpPr txBox="1"/>
          <p:nvPr/>
        </p:nvSpPr>
        <p:spPr>
          <a:xfrm>
            <a:off x="76200" y="1905000"/>
            <a:ext cx="8839200" cy="1200329"/>
          </a:xfrm>
          <a:prstGeom prst="rect">
            <a:avLst/>
          </a:prstGeom>
          <a:noFill/>
        </p:spPr>
        <p:txBody>
          <a:bodyPr wrap="square" rtlCol="0">
            <a:spAutoFit/>
          </a:bodyPr>
          <a:lstStyle/>
          <a:p>
            <a:r>
              <a:rPr lang="en-US" dirty="0" smtClean="0"/>
              <a:t>ISS will look at the account and model status in the Insurance Context for validation.</a:t>
            </a:r>
          </a:p>
          <a:p>
            <a:r>
              <a:rPr lang="en-US" dirty="0" smtClean="0"/>
              <a:t>A status of ‘A’ for the account or model indicates that the account or model is active and can be used.</a:t>
            </a:r>
          </a:p>
          <a:p>
            <a:endParaRPr lang="en-US" dirty="0"/>
          </a:p>
        </p:txBody>
      </p:sp>
      <p:sp>
        <p:nvSpPr>
          <p:cNvPr id="7" name="Rectangle 6"/>
          <p:cNvSpPr/>
          <p:nvPr/>
        </p:nvSpPr>
        <p:spPr>
          <a:xfrm>
            <a:off x="349250" y="2971800"/>
            <a:ext cx="81407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Account Validation</a:t>
            </a:r>
          </a:p>
          <a:p>
            <a:endParaRPr lang="en-US" sz="1200" dirty="0" smtClean="0">
              <a:solidFill>
                <a:schemeClr val="tx1"/>
              </a:solidFill>
            </a:endParaRPr>
          </a:p>
          <a:p>
            <a:r>
              <a:rPr lang="en-US" sz="1200" dirty="0" smtClean="0">
                <a:solidFill>
                  <a:srgbClr val="7030A0"/>
                </a:solidFill>
              </a:rPr>
              <a:t> </a:t>
            </a:r>
            <a:r>
              <a:rPr lang="en-US" sz="1200" dirty="0" err="1" smtClean="0">
                <a:solidFill>
                  <a:srgbClr val="7030A0"/>
                </a:solidFill>
              </a:rPr>
              <a:t>Account.Status</a:t>
            </a:r>
            <a:r>
              <a:rPr lang="en-US" sz="1200" dirty="0" smtClean="0">
                <a:solidFill>
                  <a:srgbClr val="7030A0"/>
                </a:solidFill>
              </a:rPr>
              <a:t> = ‘A’ and </a:t>
            </a:r>
            <a:r>
              <a:rPr lang="en-US" sz="1200" dirty="0" err="1" smtClean="0">
                <a:solidFill>
                  <a:srgbClr val="7030A0"/>
                </a:solidFill>
              </a:rPr>
              <a:t>Account.Legacy.Base</a:t>
            </a:r>
            <a:r>
              <a:rPr lang="en-US" sz="1200" dirty="0" smtClean="0">
                <a:solidFill>
                  <a:srgbClr val="7030A0"/>
                </a:solidFill>
              </a:rPr>
              <a:t> &lt;&gt; ‘’</a:t>
            </a:r>
          </a:p>
          <a:p>
            <a:endParaRPr lang="en-US" sz="1200" dirty="0" smtClean="0">
              <a:solidFill>
                <a:srgbClr val="7030A0"/>
              </a:solidFill>
            </a:endParaRPr>
          </a:p>
          <a:p>
            <a:r>
              <a:rPr lang="en-US" sz="1200" dirty="0" smtClean="0">
                <a:solidFill>
                  <a:srgbClr val="7030A0"/>
                </a:solidFill>
              </a:rPr>
              <a:t>&lt;Account&gt;</a:t>
            </a:r>
          </a:p>
          <a:p>
            <a:r>
              <a:rPr lang="en-US" sz="1200" dirty="0">
                <a:solidFill>
                  <a:srgbClr val="7030A0"/>
                </a:solidFill>
              </a:rPr>
              <a:t> </a:t>
            </a:r>
            <a:r>
              <a:rPr lang="en-US" sz="1200" dirty="0" smtClean="0">
                <a:solidFill>
                  <a:srgbClr val="7030A0"/>
                </a:solidFill>
              </a:rPr>
              <a:t>&lt;</a:t>
            </a:r>
            <a:r>
              <a:rPr lang="en-US" sz="1200" dirty="0" err="1" smtClean="0">
                <a:solidFill>
                  <a:srgbClr val="7030A0"/>
                </a:solidFill>
              </a:rPr>
              <a:t>MBSId</a:t>
            </a:r>
            <a:r>
              <a:rPr lang="en-US" sz="1200" dirty="0" smtClean="0">
                <a:solidFill>
                  <a:srgbClr val="7030A0"/>
                </a:solidFill>
              </a:rPr>
              <a:t>/&gt; &lt;</a:t>
            </a:r>
            <a:r>
              <a:rPr lang="en-US" sz="1200" dirty="0">
                <a:solidFill>
                  <a:srgbClr val="7030A0"/>
                </a:solidFill>
              </a:rPr>
              <a:t>Name&gt;LN_ISS_ACCT &lt;/Name</a:t>
            </a:r>
            <a:r>
              <a:rPr lang="en-US" sz="1200" dirty="0" smtClean="0">
                <a:solidFill>
                  <a:srgbClr val="7030A0"/>
                </a:solidFill>
              </a:rPr>
              <a:t>&gt;</a:t>
            </a:r>
          </a:p>
          <a:p>
            <a:r>
              <a:rPr lang="en-US" sz="1200" dirty="0">
                <a:solidFill>
                  <a:srgbClr val="7030A0"/>
                </a:solidFill>
              </a:rPr>
              <a:t> </a:t>
            </a:r>
            <a:r>
              <a:rPr lang="en-US" sz="1200" dirty="0" smtClean="0">
                <a:solidFill>
                  <a:srgbClr val="7030A0"/>
                </a:solidFill>
              </a:rPr>
              <a:t>&lt;</a:t>
            </a:r>
            <a:r>
              <a:rPr lang="en-US" sz="1200" dirty="0" err="1" smtClean="0">
                <a:solidFill>
                  <a:srgbClr val="7030A0"/>
                </a:solidFill>
              </a:rPr>
              <a:t>DisplayName</a:t>
            </a:r>
            <a:r>
              <a:rPr lang="en-US" sz="1200" dirty="0" smtClean="0">
                <a:solidFill>
                  <a:srgbClr val="7030A0"/>
                </a:solidFill>
              </a:rPr>
              <a:t>/&gt;  &lt;</a:t>
            </a:r>
            <a:r>
              <a:rPr lang="en-US" sz="1200" dirty="0" err="1" smtClean="0">
                <a:solidFill>
                  <a:srgbClr val="7030A0"/>
                </a:solidFill>
              </a:rPr>
              <a:t>AccountType</a:t>
            </a:r>
            <a:r>
              <a:rPr lang="en-US" sz="1200" dirty="0" smtClean="0">
                <a:solidFill>
                  <a:srgbClr val="7030A0"/>
                </a:solidFill>
              </a:rPr>
              <a:t>/&gt;  &lt;</a:t>
            </a:r>
            <a:r>
              <a:rPr lang="en-US" sz="1200" dirty="0" err="1" smtClean="0">
                <a:solidFill>
                  <a:srgbClr val="7030A0"/>
                </a:solidFill>
              </a:rPr>
              <a:t>CompanyId</a:t>
            </a:r>
            <a:r>
              <a:rPr lang="en-US" sz="1200" dirty="0" smtClean="0">
                <a:solidFill>
                  <a:srgbClr val="7030A0"/>
                </a:solidFill>
              </a:rPr>
              <a:t>/&gt;</a:t>
            </a:r>
          </a:p>
          <a:p>
            <a:r>
              <a:rPr lang="en-US" sz="1200" dirty="0">
                <a:solidFill>
                  <a:srgbClr val="7030A0"/>
                </a:solidFill>
              </a:rPr>
              <a:t> </a:t>
            </a:r>
            <a:r>
              <a:rPr lang="en-US" sz="1200" dirty="0" smtClean="0">
                <a:solidFill>
                  <a:srgbClr val="7030A0"/>
                </a:solidFill>
              </a:rPr>
              <a:t>&lt;</a:t>
            </a:r>
            <a:r>
              <a:rPr lang="en-US" sz="1200" dirty="0">
                <a:solidFill>
                  <a:srgbClr val="7030A0"/>
                </a:solidFill>
              </a:rPr>
              <a:t>Status&gt;A&lt;/Status</a:t>
            </a:r>
            <a:r>
              <a:rPr lang="en-US" sz="1200" dirty="0" smtClean="0">
                <a:solidFill>
                  <a:srgbClr val="7030A0"/>
                </a:solidFill>
              </a:rPr>
              <a:t>&gt;</a:t>
            </a:r>
          </a:p>
          <a:p>
            <a:r>
              <a:rPr lang="en-US" sz="1200" dirty="0">
                <a:solidFill>
                  <a:srgbClr val="7030A0"/>
                </a:solidFill>
              </a:rPr>
              <a:t> </a:t>
            </a:r>
            <a:r>
              <a:rPr lang="en-US" sz="1200" dirty="0" smtClean="0">
                <a:solidFill>
                  <a:srgbClr val="7030A0"/>
                </a:solidFill>
              </a:rPr>
              <a:t>&lt;AddressLine1/&gt;&lt;AddressLine2/&gt;</a:t>
            </a:r>
          </a:p>
          <a:p>
            <a:r>
              <a:rPr lang="en-US" sz="1200" dirty="0">
                <a:solidFill>
                  <a:srgbClr val="7030A0"/>
                </a:solidFill>
              </a:rPr>
              <a:t> </a:t>
            </a:r>
            <a:r>
              <a:rPr lang="en-US" sz="1200" dirty="0" smtClean="0">
                <a:solidFill>
                  <a:srgbClr val="7030A0"/>
                </a:solidFill>
              </a:rPr>
              <a:t>&lt;City/&gt;&lt;State/&gt;&lt;Zip/&gt;&lt;Zip4/&gt;</a:t>
            </a:r>
          </a:p>
          <a:p>
            <a:r>
              <a:rPr lang="en-US" sz="1200" dirty="0">
                <a:solidFill>
                  <a:srgbClr val="7030A0"/>
                </a:solidFill>
              </a:rPr>
              <a:t> </a:t>
            </a:r>
            <a:r>
              <a:rPr lang="en-US" sz="1200" dirty="0" smtClean="0">
                <a:solidFill>
                  <a:srgbClr val="7030A0"/>
                </a:solidFill>
              </a:rPr>
              <a:t>&lt;Legacy&gt;&lt;Base</a:t>
            </a:r>
            <a:r>
              <a:rPr lang="en-US" sz="1200" dirty="0">
                <a:solidFill>
                  <a:srgbClr val="7030A0"/>
                </a:solidFill>
              </a:rPr>
              <a:t>&gt; </a:t>
            </a:r>
            <a:endParaRPr lang="en-US" sz="1200" dirty="0" smtClean="0">
              <a:solidFill>
                <a:srgbClr val="7030A0"/>
              </a:solidFill>
            </a:endParaRPr>
          </a:p>
          <a:p>
            <a:r>
              <a:rPr lang="en-US" sz="1200" dirty="0">
                <a:solidFill>
                  <a:srgbClr val="7030A0"/>
                </a:solidFill>
              </a:rPr>
              <a:t> </a:t>
            </a:r>
            <a:r>
              <a:rPr lang="en-US" sz="1200" dirty="0" smtClean="0">
                <a:solidFill>
                  <a:srgbClr val="7030A0"/>
                </a:solidFill>
              </a:rPr>
              <a:t> &lt;/</a:t>
            </a:r>
            <a:r>
              <a:rPr lang="en-US" sz="1200" dirty="0">
                <a:solidFill>
                  <a:srgbClr val="7030A0"/>
                </a:solidFill>
              </a:rPr>
              <a:t>Base&gt;&lt;Suffix&gt; &lt;/Suffix</a:t>
            </a:r>
            <a:r>
              <a:rPr lang="en-US" sz="1200" dirty="0" smtClean="0">
                <a:solidFill>
                  <a:srgbClr val="7030A0"/>
                </a:solidFill>
              </a:rPr>
              <a:t>&gt;&lt;</a:t>
            </a:r>
          </a:p>
          <a:p>
            <a:r>
              <a:rPr lang="en-US" sz="1200" dirty="0">
                <a:solidFill>
                  <a:srgbClr val="7030A0"/>
                </a:solidFill>
              </a:rPr>
              <a:t> </a:t>
            </a:r>
            <a:r>
              <a:rPr lang="en-US" sz="1200" dirty="0" smtClean="0">
                <a:solidFill>
                  <a:srgbClr val="7030A0"/>
                </a:solidFill>
              </a:rPr>
              <a:t>&lt;/</a:t>
            </a:r>
            <a:r>
              <a:rPr lang="en-US" sz="1200" dirty="0">
                <a:solidFill>
                  <a:srgbClr val="7030A0"/>
                </a:solidFill>
              </a:rPr>
              <a:t>Legacy</a:t>
            </a:r>
            <a:r>
              <a:rPr lang="en-US" sz="1200" dirty="0" smtClean="0">
                <a:solidFill>
                  <a:srgbClr val="7030A0"/>
                </a:solidFill>
              </a:rPr>
              <a:t>&gt;</a:t>
            </a:r>
          </a:p>
          <a:p>
            <a:r>
              <a:rPr lang="en-US" sz="1200" dirty="0" smtClean="0">
                <a:solidFill>
                  <a:srgbClr val="7030A0"/>
                </a:solidFill>
              </a:rPr>
              <a:t>&lt;/</a:t>
            </a:r>
            <a:r>
              <a:rPr lang="en-US" sz="1200" dirty="0">
                <a:solidFill>
                  <a:srgbClr val="7030A0"/>
                </a:solidFill>
              </a:rPr>
              <a:t>Account&gt;</a:t>
            </a:r>
            <a:endParaRPr lang="en-US" sz="1200" dirty="0" smtClean="0">
              <a:solidFill>
                <a:srgbClr val="7030A0"/>
              </a:solidFill>
            </a:endParaRPr>
          </a:p>
        </p:txBody>
      </p:sp>
    </p:spTree>
    <p:extLst>
      <p:ext uri="{BB962C8B-B14F-4D97-AF65-F5344CB8AC3E}">
        <p14:creationId xmlns:p14="http://schemas.microsoft.com/office/powerpoint/2010/main" val="3473397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Account And Model Validation</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32</a:t>
            </a:fld>
            <a:endParaRPr lang="en-US" dirty="0" smtClean="0"/>
          </a:p>
        </p:txBody>
      </p:sp>
      <p:sp>
        <p:nvSpPr>
          <p:cNvPr id="7" name="Rectangle 6"/>
          <p:cNvSpPr/>
          <p:nvPr/>
        </p:nvSpPr>
        <p:spPr>
          <a:xfrm>
            <a:off x="349250" y="1930400"/>
            <a:ext cx="8140700" cy="393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Model Validation</a:t>
            </a:r>
          </a:p>
          <a:p>
            <a:endParaRPr lang="en-US" sz="1200" dirty="0" smtClean="0">
              <a:solidFill>
                <a:schemeClr val="tx1"/>
              </a:solidFill>
            </a:endParaRPr>
          </a:p>
          <a:p>
            <a:r>
              <a:rPr lang="en-US" sz="1200" dirty="0" smtClean="0">
                <a:solidFill>
                  <a:srgbClr val="7030A0"/>
                </a:solidFill>
              </a:rPr>
              <a:t> </a:t>
            </a:r>
            <a:r>
              <a:rPr lang="en-US" sz="1200" dirty="0" err="1" smtClean="0">
                <a:solidFill>
                  <a:srgbClr val="7030A0"/>
                </a:solidFill>
              </a:rPr>
              <a:t>Products.ISS.ScoreModels.ScoreModel.Status</a:t>
            </a:r>
            <a:r>
              <a:rPr lang="en-US" sz="1200" dirty="0" smtClean="0">
                <a:solidFill>
                  <a:srgbClr val="7030A0"/>
                </a:solidFill>
              </a:rPr>
              <a:t> = ‘A’ and </a:t>
            </a:r>
          </a:p>
          <a:p>
            <a:r>
              <a:rPr lang="en-US" sz="1200" dirty="0">
                <a:solidFill>
                  <a:srgbClr val="7030A0"/>
                </a:solidFill>
              </a:rPr>
              <a:t> </a:t>
            </a:r>
            <a:r>
              <a:rPr lang="en-US" sz="1200" dirty="0" err="1" smtClean="0">
                <a:solidFill>
                  <a:srgbClr val="7030A0"/>
                </a:solidFill>
              </a:rPr>
              <a:t>Products.ISS.ScoreModels.ScoreModel.ModelID</a:t>
            </a:r>
            <a:r>
              <a:rPr lang="en-US" sz="1200" dirty="0" smtClean="0">
                <a:solidFill>
                  <a:srgbClr val="7030A0"/>
                </a:solidFill>
              </a:rPr>
              <a:t> &lt;&gt; ‘’ and</a:t>
            </a:r>
          </a:p>
          <a:p>
            <a:r>
              <a:rPr lang="en-US" sz="1200" dirty="0">
                <a:solidFill>
                  <a:srgbClr val="7030A0"/>
                </a:solidFill>
              </a:rPr>
              <a:t> </a:t>
            </a:r>
            <a:r>
              <a:rPr lang="en-US" sz="1200" dirty="0" err="1" smtClean="0">
                <a:solidFill>
                  <a:srgbClr val="7030A0"/>
                </a:solidFill>
              </a:rPr>
              <a:t>Products.ISS.ScoreModels.ScoreModel.ModelID</a:t>
            </a:r>
            <a:r>
              <a:rPr lang="en-US" sz="1200" dirty="0" smtClean="0">
                <a:solidFill>
                  <a:srgbClr val="7030A0"/>
                </a:solidFill>
              </a:rPr>
              <a:t>  in </a:t>
            </a:r>
          </a:p>
          <a:p>
            <a:r>
              <a:rPr lang="en-US" sz="1200" dirty="0">
                <a:solidFill>
                  <a:srgbClr val="7030A0"/>
                </a:solidFill>
              </a:rPr>
              <a:t> </a:t>
            </a:r>
            <a:r>
              <a:rPr lang="en-US" sz="1200" dirty="0" smtClean="0">
                <a:solidFill>
                  <a:srgbClr val="7030A0"/>
                </a:solidFill>
              </a:rPr>
              <a:t>request.ProductOptions.InsuranceScore.Options.Models.model.name</a:t>
            </a:r>
          </a:p>
          <a:p>
            <a:endParaRPr lang="en-US" sz="1200" dirty="0" smtClean="0">
              <a:solidFill>
                <a:srgbClr val="7030A0"/>
              </a:solidFill>
            </a:endParaRPr>
          </a:p>
          <a:p>
            <a:r>
              <a:rPr lang="en-US" sz="1200" dirty="0" smtClean="0">
                <a:solidFill>
                  <a:srgbClr val="7030A0"/>
                </a:solidFill>
              </a:rPr>
              <a:t>&lt;Products&gt;&lt;ISS&gt;</a:t>
            </a:r>
          </a:p>
          <a:p>
            <a:r>
              <a:rPr lang="en-US" sz="1200" dirty="0" smtClean="0">
                <a:solidFill>
                  <a:srgbClr val="7030A0"/>
                </a:solidFill>
              </a:rPr>
              <a:t>&lt;</a:t>
            </a:r>
            <a:r>
              <a:rPr lang="en-US" sz="1200" dirty="0" err="1" smtClean="0">
                <a:solidFill>
                  <a:srgbClr val="7030A0"/>
                </a:solidFill>
              </a:rPr>
              <a:t>CustomerName</a:t>
            </a:r>
            <a:r>
              <a:rPr lang="en-US" sz="1200" dirty="0" smtClean="0">
                <a:solidFill>
                  <a:srgbClr val="7030A0"/>
                </a:solidFill>
              </a:rPr>
              <a:t>/&gt;&lt;</a:t>
            </a:r>
            <a:r>
              <a:rPr lang="en-US" sz="1200" dirty="0" err="1" smtClean="0">
                <a:solidFill>
                  <a:srgbClr val="7030A0"/>
                </a:solidFill>
              </a:rPr>
              <a:t>CustomerNumber</a:t>
            </a:r>
            <a:r>
              <a:rPr lang="en-US" sz="1200" dirty="0" smtClean="0">
                <a:solidFill>
                  <a:srgbClr val="7030A0"/>
                </a:solidFill>
              </a:rPr>
              <a:t>/&gt; </a:t>
            </a:r>
          </a:p>
          <a:p>
            <a:r>
              <a:rPr lang="en-US" sz="1200" dirty="0">
                <a:solidFill>
                  <a:srgbClr val="7030A0"/>
                </a:solidFill>
              </a:rPr>
              <a:t> </a:t>
            </a:r>
            <a:r>
              <a:rPr lang="en-US" sz="1200" dirty="0" smtClean="0">
                <a:solidFill>
                  <a:srgbClr val="7030A0"/>
                </a:solidFill>
              </a:rPr>
              <a:t>&lt;</a:t>
            </a:r>
            <a:r>
              <a:rPr lang="en-US" sz="1200" dirty="0">
                <a:solidFill>
                  <a:srgbClr val="7030A0"/>
                </a:solidFill>
              </a:rPr>
              <a:t>Status&gt;A&lt;/Status</a:t>
            </a:r>
            <a:r>
              <a:rPr lang="en-US" sz="1200" dirty="0" smtClean="0">
                <a:solidFill>
                  <a:srgbClr val="7030A0"/>
                </a:solidFill>
              </a:rPr>
              <a:t>&gt;</a:t>
            </a:r>
          </a:p>
          <a:p>
            <a:r>
              <a:rPr lang="en-US" sz="1200" dirty="0" smtClean="0">
                <a:solidFill>
                  <a:srgbClr val="7030A0"/>
                </a:solidFill>
              </a:rPr>
              <a:t>&lt;</a:t>
            </a:r>
            <a:r>
              <a:rPr lang="en-US" sz="1200" dirty="0" err="1">
                <a:solidFill>
                  <a:srgbClr val="7030A0"/>
                </a:solidFill>
              </a:rPr>
              <a:t>CCFCAllowed</a:t>
            </a:r>
            <a:r>
              <a:rPr lang="en-US" sz="1200" dirty="0">
                <a:solidFill>
                  <a:srgbClr val="7030A0"/>
                </a:solidFill>
              </a:rPr>
              <a:t>/&gt;&lt;</a:t>
            </a:r>
            <a:r>
              <a:rPr lang="en-US" sz="1200" dirty="0" err="1">
                <a:solidFill>
                  <a:srgbClr val="7030A0"/>
                </a:solidFill>
              </a:rPr>
              <a:t>CDSCAllowed</a:t>
            </a:r>
            <a:r>
              <a:rPr lang="en-US" sz="1200" dirty="0" smtClean="0">
                <a:solidFill>
                  <a:srgbClr val="7030A0"/>
                </a:solidFill>
              </a:rPr>
              <a:t>/&gt;</a:t>
            </a:r>
          </a:p>
          <a:p>
            <a:r>
              <a:rPr lang="en-US" sz="1200" dirty="0">
                <a:solidFill>
                  <a:srgbClr val="7030A0"/>
                </a:solidFill>
              </a:rPr>
              <a:t> </a:t>
            </a:r>
            <a:r>
              <a:rPr lang="en-US" sz="1200" dirty="0" smtClean="0">
                <a:solidFill>
                  <a:srgbClr val="7030A0"/>
                </a:solidFill>
              </a:rPr>
              <a:t>&lt;</a:t>
            </a:r>
            <a:r>
              <a:rPr lang="en-US" sz="1200" dirty="0" err="1" smtClean="0">
                <a:solidFill>
                  <a:srgbClr val="7030A0"/>
                </a:solidFill>
              </a:rPr>
              <a:t>ScoreModels</a:t>
            </a:r>
            <a:r>
              <a:rPr lang="en-US" sz="1200" dirty="0" smtClean="0">
                <a:solidFill>
                  <a:srgbClr val="7030A0"/>
                </a:solidFill>
              </a:rPr>
              <a:t>&gt;&lt;</a:t>
            </a:r>
            <a:r>
              <a:rPr lang="en-US" sz="1200" dirty="0" err="1" smtClean="0">
                <a:solidFill>
                  <a:srgbClr val="7030A0"/>
                </a:solidFill>
              </a:rPr>
              <a:t>ScoreModel</a:t>
            </a:r>
            <a:r>
              <a:rPr lang="en-US" sz="1200" dirty="0" smtClean="0">
                <a:solidFill>
                  <a:srgbClr val="7030A0"/>
                </a:solidFill>
              </a:rPr>
              <a:t>&gt;</a:t>
            </a:r>
            <a:r>
              <a:rPr lang="en-US" sz="1200" dirty="0" smtClean="0">
                <a:solidFill>
                  <a:srgbClr val="7030A0"/>
                </a:solidFill>
                <a:hlinkClick r:id="rId2"/>
              </a:rPr>
              <a:t> </a:t>
            </a:r>
            <a:r>
              <a:rPr lang="en-US" sz="1200" dirty="0" smtClean="0">
                <a:solidFill>
                  <a:srgbClr val="7030A0"/>
                </a:solidFill>
              </a:rPr>
              <a:t>  </a:t>
            </a:r>
          </a:p>
          <a:p>
            <a:r>
              <a:rPr lang="en-US" sz="1200" dirty="0">
                <a:solidFill>
                  <a:srgbClr val="FF0000"/>
                </a:solidFill>
              </a:rPr>
              <a:t> </a:t>
            </a:r>
            <a:r>
              <a:rPr lang="en-US" sz="1200" dirty="0" smtClean="0">
                <a:solidFill>
                  <a:srgbClr val="FF0000"/>
                </a:solidFill>
              </a:rPr>
              <a:t>  </a:t>
            </a:r>
            <a:r>
              <a:rPr lang="en-US" sz="1200" b="1" dirty="0" smtClean="0">
                <a:solidFill>
                  <a:srgbClr val="FF0000"/>
                </a:solidFill>
              </a:rPr>
              <a:t>&lt;</a:t>
            </a:r>
            <a:r>
              <a:rPr lang="en-US" sz="1200" b="1" dirty="0" err="1">
                <a:solidFill>
                  <a:srgbClr val="FF0000"/>
                </a:solidFill>
              </a:rPr>
              <a:t>ModelId</a:t>
            </a:r>
            <a:r>
              <a:rPr lang="en-US" sz="1200" b="1" dirty="0">
                <a:solidFill>
                  <a:srgbClr val="FF0000"/>
                </a:solidFill>
              </a:rPr>
              <a:t>&gt;L502&lt;/</a:t>
            </a:r>
            <a:r>
              <a:rPr lang="en-US" sz="1200" b="1" dirty="0" err="1">
                <a:solidFill>
                  <a:srgbClr val="FF0000"/>
                </a:solidFill>
              </a:rPr>
              <a:t>ModelId</a:t>
            </a:r>
            <a:r>
              <a:rPr lang="en-US" sz="1200" b="1" dirty="0" smtClean="0">
                <a:solidFill>
                  <a:srgbClr val="FF0000"/>
                </a:solidFill>
              </a:rPr>
              <a:t>&gt;</a:t>
            </a:r>
          </a:p>
          <a:p>
            <a:r>
              <a:rPr lang="en-US" sz="1200" b="1" dirty="0" smtClean="0">
                <a:solidFill>
                  <a:srgbClr val="FF0000"/>
                </a:solidFill>
              </a:rPr>
              <a:t>   &lt;</a:t>
            </a:r>
            <a:r>
              <a:rPr lang="en-US" sz="1200" b="1" dirty="0">
                <a:solidFill>
                  <a:srgbClr val="FF0000"/>
                </a:solidFill>
              </a:rPr>
              <a:t>Status&gt;A&lt;/Status</a:t>
            </a:r>
            <a:r>
              <a:rPr lang="en-US" sz="1200" b="1" dirty="0" smtClean="0">
                <a:solidFill>
                  <a:srgbClr val="FF0000"/>
                </a:solidFill>
              </a:rPr>
              <a:t>&gt;</a:t>
            </a:r>
          </a:p>
          <a:p>
            <a:r>
              <a:rPr lang="en-US" sz="1200" b="1" dirty="0">
                <a:solidFill>
                  <a:srgbClr val="7030A0"/>
                </a:solidFill>
              </a:rPr>
              <a:t> </a:t>
            </a:r>
            <a:r>
              <a:rPr lang="en-US" sz="1200" b="1" dirty="0" smtClean="0">
                <a:solidFill>
                  <a:srgbClr val="7030A0"/>
                </a:solidFill>
              </a:rPr>
              <a:t>  </a:t>
            </a:r>
            <a:r>
              <a:rPr lang="en-US" sz="1200" dirty="0" smtClean="0">
                <a:solidFill>
                  <a:srgbClr val="7030A0"/>
                </a:solidFill>
              </a:rPr>
              <a:t>&lt;</a:t>
            </a:r>
            <a:r>
              <a:rPr lang="en-US" sz="1200" dirty="0" err="1">
                <a:solidFill>
                  <a:srgbClr val="7030A0"/>
                </a:solidFill>
              </a:rPr>
              <a:t>PurposeCode</a:t>
            </a:r>
            <a:r>
              <a:rPr lang="en-US" sz="1200" dirty="0">
                <a:solidFill>
                  <a:srgbClr val="7030A0"/>
                </a:solidFill>
              </a:rPr>
              <a:t>/&gt;&lt;</a:t>
            </a:r>
            <a:r>
              <a:rPr lang="en-US" sz="1200" dirty="0" err="1">
                <a:solidFill>
                  <a:srgbClr val="7030A0"/>
                </a:solidFill>
              </a:rPr>
              <a:t>AttributeNames</a:t>
            </a:r>
            <a:r>
              <a:rPr lang="en-US" sz="1200" dirty="0" smtClean="0">
                <a:solidFill>
                  <a:srgbClr val="7030A0"/>
                </a:solidFill>
              </a:rPr>
              <a:t>/&gt;</a:t>
            </a:r>
          </a:p>
          <a:p>
            <a:r>
              <a:rPr lang="en-US" sz="1200" dirty="0" smtClean="0">
                <a:solidFill>
                  <a:srgbClr val="7030A0"/>
                </a:solidFill>
              </a:rPr>
              <a:t>&lt;/</a:t>
            </a:r>
            <a:r>
              <a:rPr lang="en-US" sz="1200" dirty="0" err="1">
                <a:solidFill>
                  <a:srgbClr val="7030A0"/>
                </a:solidFill>
              </a:rPr>
              <a:t>ScoreModel</a:t>
            </a:r>
            <a:r>
              <a:rPr lang="en-US" sz="1200" dirty="0">
                <a:solidFill>
                  <a:srgbClr val="7030A0"/>
                </a:solidFill>
              </a:rPr>
              <a:t>&gt;&lt;/</a:t>
            </a:r>
            <a:r>
              <a:rPr lang="en-US" sz="1200" dirty="0" err="1">
                <a:solidFill>
                  <a:srgbClr val="7030A0"/>
                </a:solidFill>
              </a:rPr>
              <a:t>ScoreModels</a:t>
            </a:r>
            <a:r>
              <a:rPr lang="en-US" sz="1200" dirty="0" smtClean="0">
                <a:solidFill>
                  <a:srgbClr val="7030A0"/>
                </a:solidFill>
              </a:rPr>
              <a:t>&gt;</a:t>
            </a:r>
          </a:p>
          <a:p>
            <a:r>
              <a:rPr lang="en-US" sz="1200" dirty="0" smtClean="0">
                <a:solidFill>
                  <a:srgbClr val="7030A0"/>
                </a:solidFill>
              </a:rPr>
              <a:t>&lt;/</a:t>
            </a:r>
            <a:r>
              <a:rPr lang="en-US" sz="1200" dirty="0">
                <a:solidFill>
                  <a:srgbClr val="7030A0"/>
                </a:solidFill>
              </a:rPr>
              <a:t>ISS&gt;&lt;/</a:t>
            </a:r>
            <a:r>
              <a:rPr lang="en-US" sz="1200" dirty="0" smtClean="0">
                <a:solidFill>
                  <a:srgbClr val="7030A0"/>
                </a:solidFill>
              </a:rPr>
              <a:t>Products&gt;</a:t>
            </a:r>
          </a:p>
        </p:txBody>
      </p:sp>
    </p:spTree>
    <p:extLst>
      <p:ext uri="{BB962C8B-B14F-4D97-AF65-F5344CB8AC3E}">
        <p14:creationId xmlns:p14="http://schemas.microsoft.com/office/powerpoint/2010/main" val="960862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err="1" smtClean="0"/>
              <a:t>ISS_CORE.MetaModel</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33</a:t>
            </a:fld>
            <a:endParaRPr lang="en-US" dirty="0" smtClean="0"/>
          </a:p>
        </p:txBody>
      </p:sp>
      <p:sp>
        <p:nvSpPr>
          <p:cNvPr id="7" name="Rectangle 6"/>
          <p:cNvSpPr/>
          <p:nvPr/>
        </p:nvSpPr>
        <p:spPr>
          <a:xfrm>
            <a:off x="349250" y="3810000"/>
            <a:ext cx="81407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endParaRPr>
          </a:p>
          <a:p>
            <a:r>
              <a:rPr lang="en-US" sz="1200" dirty="0">
                <a:solidFill>
                  <a:srgbClr val="7030A0"/>
                </a:solidFill>
              </a:rPr>
              <a:t>EXPORT </a:t>
            </a:r>
            <a:r>
              <a:rPr lang="en-US" sz="1200" dirty="0" err="1">
                <a:solidFill>
                  <a:srgbClr val="7030A0"/>
                </a:solidFill>
              </a:rPr>
              <a:t>AllProducts</a:t>
            </a:r>
            <a:r>
              <a:rPr lang="en-US" sz="1200" dirty="0">
                <a:solidFill>
                  <a:srgbClr val="7030A0"/>
                </a:solidFill>
              </a:rPr>
              <a:t> := DATASET([</a:t>
            </a:r>
          </a:p>
          <a:p>
            <a:r>
              <a:rPr lang="en-US" sz="1200" dirty="0">
                <a:solidFill>
                  <a:srgbClr val="7030A0"/>
                </a:solidFill>
              </a:rPr>
              <a:t>    {</a:t>
            </a:r>
            <a:r>
              <a:rPr lang="en-US" sz="1200" dirty="0" err="1">
                <a:solidFill>
                  <a:srgbClr val="7030A0"/>
                </a:solidFill>
              </a:rPr>
              <a:t>Products.CDF</a:t>
            </a:r>
            <a:r>
              <a:rPr lang="en-US" sz="1200" dirty="0">
                <a:solidFill>
                  <a:srgbClr val="7030A0"/>
                </a:solidFill>
              </a:rPr>
              <a:t> , 'Claims Data Fill',[Models.CF01]},</a:t>
            </a:r>
          </a:p>
          <a:p>
            <a:r>
              <a:rPr lang="en-US" sz="1200" dirty="0">
                <a:solidFill>
                  <a:srgbClr val="7030A0"/>
                </a:solidFill>
              </a:rPr>
              <a:t>    {</a:t>
            </a:r>
            <a:r>
              <a:rPr lang="en-US" sz="1200" dirty="0" err="1">
                <a:solidFill>
                  <a:srgbClr val="7030A0"/>
                </a:solidFill>
              </a:rPr>
              <a:t>Products.HSI</a:t>
            </a:r>
            <a:r>
              <a:rPr lang="en-US" sz="1200" dirty="0">
                <a:solidFill>
                  <a:srgbClr val="7030A0"/>
                </a:solidFill>
              </a:rPr>
              <a:t> , 'Home Status Indicator 1',[Models.HSI1]},</a:t>
            </a:r>
          </a:p>
          <a:p>
            <a:r>
              <a:rPr lang="en-US" sz="1200" dirty="0">
                <a:solidFill>
                  <a:srgbClr val="7030A0"/>
                </a:solidFill>
              </a:rPr>
              <a:t>    {</a:t>
            </a:r>
            <a:r>
              <a:rPr lang="en-US" sz="1200" dirty="0" err="1">
                <a:solidFill>
                  <a:srgbClr val="7030A0"/>
                </a:solidFill>
              </a:rPr>
              <a:t>Products.LDW</a:t>
            </a:r>
            <a:r>
              <a:rPr lang="en-US" sz="1200" dirty="0">
                <a:solidFill>
                  <a:srgbClr val="7030A0"/>
                </a:solidFill>
              </a:rPr>
              <a:t> , 'LDW 1',[Models.LDW1]},</a:t>
            </a:r>
          </a:p>
          <a:p>
            <a:r>
              <a:rPr lang="en-US" sz="1200" dirty="0">
                <a:solidFill>
                  <a:srgbClr val="7030A0"/>
                </a:solidFill>
              </a:rPr>
              <a:t>    {</a:t>
            </a:r>
            <a:r>
              <a:rPr lang="en-US" sz="1200" dirty="0" err="1">
                <a:solidFill>
                  <a:srgbClr val="7030A0"/>
                </a:solidFill>
              </a:rPr>
              <a:t>Products.LIFE</a:t>
            </a:r>
            <a:r>
              <a:rPr lang="en-US" sz="1200" dirty="0">
                <a:solidFill>
                  <a:srgbClr val="7030A0"/>
                </a:solidFill>
              </a:rPr>
              <a:t> , 'Life',[Models.L502]},</a:t>
            </a:r>
          </a:p>
          <a:p>
            <a:r>
              <a:rPr lang="en-US" sz="1200" dirty="0">
                <a:solidFill>
                  <a:srgbClr val="7030A0"/>
                </a:solidFill>
              </a:rPr>
              <a:t>    {</a:t>
            </a:r>
            <a:r>
              <a:rPr lang="en-US" sz="1200" dirty="0" err="1">
                <a:solidFill>
                  <a:srgbClr val="7030A0"/>
                </a:solidFill>
              </a:rPr>
              <a:t>Products.LIFE_FCRA</a:t>
            </a:r>
            <a:r>
              <a:rPr lang="en-US" sz="1200" dirty="0">
                <a:solidFill>
                  <a:srgbClr val="7030A0"/>
                </a:solidFill>
              </a:rPr>
              <a:t> , 'Life FCRA',[Models.L503,Models.L504]},</a:t>
            </a:r>
          </a:p>
          <a:p>
            <a:r>
              <a:rPr lang="en-US" sz="1200" dirty="0">
                <a:solidFill>
                  <a:srgbClr val="7030A0"/>
                </a:solidFill>
              </a:rPr>
              <a:t>		{</a:t>
            </a:r>
            <a:r>
              <a:rPr lang="en-US" sz="1200" dirty="0" err="1">
                <a:solidFill>
                  <a:srgbClr val="7030A0"/>
                </a:solidFill>
              </a:rPr>
              <a:t>Products.ATTRACT</a:t>
            </a:r>
            <a:r>
              <a:rPr lang="en-US" sz="1200" dirty="0">
                <a:solidFill>
                  <a:srgbClr val="7030A0"/>
                </a:solidFill>
              </a:rPr>
              <a:t>, 'Attract Commercial',[Models.C114, Models.C115]}	</a:t>
            </a:r>
          </a:p>
          <a:p>
            <a:r>
              <a:rPr lang="en-US" sz="1200" dirty="0">
                <a:solidFill>
                  <a:srgbClr val="7030A0"/>
                </a:solidFill>
              </a:rPr>
              <a:t>	], </a:t>
            </a:r>
            <a:r>
              <a:rPr lang="en-US" sz="1200" dirty="0" err="1">
                <a:solidFill>
                  <a:srgbClr val="7030A0"/>
                </a:solidFill>
              </a:rPr>
              <a:t>ProductTable_Layout</a:t>
            </a:r>
            <a:r>
              <a:rPr lang="en-US" sz="1200" dirty="0">
                <a:solidFill>
                  <a:srgbClr val="7030A0"/>
                </a:solidFill>
              </a:rPr>
              <a:t>);</a:t>
            </a:r>
            <a:endParaRPr lang="en-US" sz="1200" dirty="0" smtClean="0">
              <a:solidFill>
                <a:srgbClr val="7030A0"/>
              </a:solidFill>
            </a:endParaRPr>
          </a:p>
        </p:txBody>
      </p:sp>
      <p:sp>
        <p:nvSpPr>
          <p:cNvPr id="9" name="TextBox 8"/>
          <p:cNvSpPr txBox="1"/>
          <p:nvPr/>
        </p:nvSpPr>
        <p:spPr>
          <a:xfrm>
            <a:off x="76200" y="1905000"/>
            <a:ext cx="8839200" cy="1754326"/>
          </a:xfrm>
          <a:prstGeom prst="rect">
            <a:avLst/>
          </a:prstGeom>
          <a:noFill/>
        </p:spPr>
        <p:txBody>
          <a:bodyPr wrap="square" rtlCol="0">
            <a:spAutoFit/>
          </a:bodyPr>
          <a:lstStyle/>
          <a:p>
            <a:r>
              <a:rPr lang="en-US" dirty="0" smtClean="0"/>
              <a:t>Contains the mapping between products and models attached to the product. A models can be associated only with one product. This attribute is used by ISS to identify which product will handle the scoring based on the model coming in from the request. If ISS cannot identify the model or the product from the model, an ‘Invalid Data: Unknown Model’ error is returned.</a:t>
            </a:r>
          </a:p>
          <a:p>
            <a:endParaRPr lang="en-US" dirty="0"/>
          </a:p>
        </p:txBody>
      </p:sp>
    </p:spTree>
    <p:extLst>
      <p:ext uri="{BB962C8B-B14F-4D97-AF65-F5344CB8AC3E}">
        <p14:creationId xmlns:p14="http://schemas.microsoft.com/office/powerpoint/2010/main" val="32010479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dirty="0" smtClean="0"/>
              <a:t>Technical Design</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34</a:t>
            </a:fld>
            <a:endParaRPr lang="en-US" dirty="0" smtClean="0"/>
          </a:p>
        </p:txBody>
      </p:sp>
      <p:sp>
        <p:nvSpPr>
          <p:cNvPr id="7" name="TextBox 6"/>
          <p:cNvSpPr txBox="1"/>
          <p:nvPr/>
        </p:nvSpPr>
        <p:spPr>
          <a:xfrm>
            <a:off x="419100" y="3581400"/>
            <a:ext cx="8001000" cy="461665"/>
          </a:xfrm>
          <a:prstGeom prst="rect">
            <a:avLst/>
          </a:prstGeom>
          <a:noFill/>
        </p:spPr>
        <p:txBody>
          <a:bodyPr wrap="square" rtlCol="0">
            <a:spAutoFit/>
          </a:bodyPr>
          <a:lstStyle/>
          <a:p>
            <a:pPr algn="ctr"/>
            <a:r>
              <a:rPr lang="en-US" sz="2400" dirty="0" smtClean="0"/>
              <a:t>Q &amp; A</a:t>
            </a:r>
            <a:endParaRPr lang="en-US" sz="2400" dirty="0"/>
          </a:p>
        </p:txBody>
      </p:sp>
    </p:spTree>
    <p:extLst>
      <p:ext uri="{BB962C8B-B14F-4D97-AF65-F5344CB8AC3E}">
        <p14:creationId xmlns:p14="http://schemas.microsoft.com/office/powerpoint/2010/main" val="1785807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6096000" cy="461665"/>
          </a:xfrm>
          <a:prstGeom prst="rect">
            <a:avLst/>
          </a:prstGeom>
          <a:noFill/>
        </p:spPr>
        <p:txBody>
          <a:bodyPr wrap="square" rtlCol="0">
            <a:spAutoFit/>
          </a:bodyPr>
          <a:lstStyle/>
          <a:p>
            <a:r>
              <a:rPr lang="en-US" sz="2400" dirty="0" smtClean="0"/>
              <a:t>What is this architecture you speak of?</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926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6096000" cy="461665"/>
          </a:xfrm>
          <a:prstGeom prst="rect">
            <a:avLst/>
          </a:prstGeom>
          <a:noFill/>
        </p:spPr>
        <p:txBody>
          <a:bodyPr wrap="square" rtlCol="0">
            <a:spAutoFit/>
          </a:bodyPr>
          <a:lstStyle/>
          <a:p>
            <a:r>
              <a:rPr lang="en-US" sz="2400" dirty="0" smtClean="0"/>
              <a:t>Insurance Score Service Framework</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b="1" smtClean="0"/>
              <a:pPr algn="l"/>
              <a:t>5</a:t>
            </a:fld>
            <a:endParaRPr lang="en-US" b="1" dirty="0" smtClean="0"/>
          </a:p>
        </p:txBody>
      </p:sp>
      <p:sp>
        <p:nvSpPr>
          <p:cNvPr id="3" name="Flowchart: Process 2"/>
          <p:cNvSpPr/>
          <p:nvPr/>
        </p:nvSpPr>
        <p:spPr>
          <a:xfrm>
            <a:off x="167640" y="2397773"/>
            <a:ext cx="8595360" cy="1056346"/>
          </a:xfrm>
          <a:prstGeom prst="flowChartProcess">
            <a:avLst/>
          </a:prstGeom>
          <a:solidFill>
            <a:srgbClr val="00206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solidFill>
                  <a:schemeClr val="bg1"/>
                </a:solidFill>
              </a:rPr>
              <a:t>ISS Interface</a:t>
            </a:r>
          </a:p>
        </p:txBody>
      </p:sp>
      <p:sp>
        <p:nvSpPr>
          <p:cNvPr id="27" name="Flowchart: Process 26"/>
          <p:cNvSpPr/>
          <p:nvPr/>
        </p:nvSpPr>
        <p:spPr>
          <a:xfrm>
            <a:off x="167640" y="3505200"/>
            <a:ext cx="3566160" cy="1143000"/>
          </a:xfrm>
          <a:prstGeom prst="flowChartProcess">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r>
              <a:rPr lang="en-US" b="1" dirty="0" smtClean="0"/>
              <a:t>Product</a:t>
            </a:r>
          </a:p>
        </p:txBody>
      </p:sp>
      <p:sp>
        <p:nvSpPr>
          <p:cNvPr id="28" name="Flowchart: Process 27"/>
          <p:cNvSpPr/>
          <p:nvPr/>
        </p:nvSpPr>
        <p:spPr>
          <a:xfrm>
            <a:off x="3886200" y="3505200"/>
            <a:ext cx="4876800" cy="1143000"/>
          </a:xfrm>
          <a:prstGeom prst="flowChartProcess">
            <a:avLst/>
          </a:prstGeom>
          <a:solidFill>
            <a:srgbClr val="7030A0"/>
          </a:solidFill>
        </p:spPr>
        <p:style>
          <a:lnRef idx="1">
            <a:schemeClr val="accent5"/>
          </a:lnRef>
          <a:fillRef idx="3">
            <a:schemeClr val="accent5"/>
          </a:fillRef>
          <a:effectRef idx="2">
            <a:schemeClr val="accent5"/>
          </a:effectRef>
          <a:fontRef idx="minor">
            <a:schemeClr val="lt1"/>
          </a:fontRef>
        </p:style>
        <p:txBody>
          <a:bodyPr rtlCol="0" anchor="ctr"/>
          <a:lstStyle/>
          <a:p>
            <a:r>
              <a:rPr lang="en-US" b="1" dirty="0" smtClean="0"/>
              <a:t>Data </a:t>
            </a:r>
          </a:p>
          <a:p>
            <a:r>
              <a:rPr lang="en-US" b="1" dirty="0" smtClean="0"/>
              <a:t>Services</a:t>
            </a:r>
          </a:p>
        </p:txBody>
      </p:sp>
      <p:sp>
        <p:nvSpPr>
          <p:cNvPr id="29" name="Flowchart: Process 28"/>
          <p:cNvSpPr/>
          <p:nvPr/>
        </p:nvSpPr>
        <p:spPr>
          <a:xfrm>
            <a:off x="3886200" y="4688919"/>
            <a:ext cx="4876800" cy="1234441"/>
          </a:xfrm>
          <a:prstGeom prst="flowChartProcess">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r>
              <a:rPr lang="en-US" b="1" dirty="0" smtClean="0"/>
              <a:t>Models</a:t>
            </a:r>
          </a:p>
        </p:txBody>
      </p:sp>
      <p:sp>
        <p:nvSpPr>
          <p:cNvPr id="31" name="TextBox 30"/>
          <p:cNvSpPr txBox="1"/>
          <p:nvPr/>
        </p:nvSpPr>
        <p:spPr>
          <a:xfrm>
            <a:off x="5135880" y="4688919"/>
            <a:ext cx="3779520" cy="209288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Produce scores and reason codes</a:t>
            </a:r>
          </a:p>
          <a:p>
            <a:pPr marL="285750" indent="-285750">
              <a:buFont typeface="Arial" panose="020B0604020202020204" pitchFamily="34" charset="0"/>
              <a:buChar char="•"/>
            </a:pPr>
            <a:r>
              <a:rPr lang="en-US" sz="1400" dirty="0" smtClean="0">
                <a:solidFill>
                  <a:schemeClr val="bg1"/>
                </a:solidFill>
              </a:rPr>
              <a:t>Exclusions and other business logic</a:t>
            </a:r>
          </a:p>
          <a:p>
            <a:pPr marL="285750" indent="-285750">
              <a:buFont typeface="Arial" panose="020B0604020202020204" pitchFamily="34" charset="0"/>
              <a:buChar char="•"/>
            </a:pPr>
            <a:r>
              <a:rPr lang="en-US" sz="1400" dirty="0" smtClean="0">
                <a:solidFill>
                  <a:schemeClr val="bg1"/>
                </a:solidFill>
              </a:rPr>
              <a:t>Can keep a copy of attributes used for scoring</a:t>
            </a:r>
          </a:p>
          <a:p>
            <a:pPr marL="285750" indent="-285750">
              <a:buFont typeface="Arial" panose="020B0604020202020204" pitchFamily="34" charset="0"/>
              <a:buChar char="•"/>
            </a:pPr>
            <a:r>
              <a:rPr lang="en-US" sz="1400" dirty="0" smtClean="0">
                <a:solidFill>
                  <a:schemeClr val="bg1"/>
                </a:solidFill>
              </a:rPr>
              <a:t>Produces information for logging</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dirty="0"/>
          </a:p>
        </p:txBody>
      </p:sp>
      <p:cxnSp>
        <p:nvCxnSpPr>
          <p:cNvPr id="33" name="Straight Connector 32"/>
          <p:cNvCxnSpPr/>
          <p:nvPr/>
        </p:nvCxnSpPr>
        <p:spPr>
          <a:xfrm>
            <a:off x="5029200" y="4800600"/>
            <a:ext cx="0" cy="104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295400" y="3626704"/>
            <a:ext cx="0" cy="911983"/>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47800" y="3505200"/>
            <a:ext cx="2438400" cy="209288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Data Validation</a:t>
            </a:r>
          </a:p>
          <a:p>
            <a:pPr marL="285750" indent="-285750">
              <a:buFont typeface="Arial" panose="020B0604020202020204" pitchFamily="34" charset="0"/>
              <a:buChar char="•"/>
            </a:pPr>
            <a:r>
              <a:rPr lang="en-US" sz="1400" dirty="0" smtClean="0">
                <a:solidFill>
                  <a:schemeClr val="bg1"/>
                </a:solidFill>
              </a:rPr>
              <a:t>Calls data service</a:t>
            </a:r>
          </a:p>
          <a:p>
            <a:pPr marL="285750" indent="-285750">
              <a:buFont typeface="Arial" panose="020B0604020202020204" pitchFamily="34" charset="0"/>
              <a:buChar char="•"/>
            </a:pPr>
            <a:r>
              <a:rPr lang="en-US" sz="1400" dirty="0" smtClean="0">
                <a:solidFill>
                  <a:schemeClr val="bg1"/>
                </a:solidFill>
              </a:rPr>
              <a:t>Assembles  log Data</a:t>
            </a:r>
          </a:p>
          <a:p>
            <a:pPr marL="285750" indent="-285750">
              <a:buFont typeface="Arial" panose="020B0604020202020204" pitchFamily="34" charset="0"/>
              <a:buChar char="•"/>
            </a:pPr>
            <a:r>
              <a:rPr lang="en-US" sz="1400" dirty="0" smtClean="0">
                <a:solidFill>
                  <a:schemeClr val="bg1"/>
                </a:solidFill>
              </a:rPr>
              <a:t>Create Attributes</a:t>
            </a:r>
          </a:p>
          <a:p>
            <a:pPr marL="285750" indent="-285750">
              <a:buFont typeface="Arial" panose="020B0604020202020204" pitchFamily="34" charset="0"/>
              <a:buChar char="•"/>
            </a:pPr>
            <a:r>
              <a:rPr lang="en-US" sz="1400" dirty="0" smtClean="0">
                <a:solidFill>
                  <a:schemeClr val="bg1"/>
                </a:solidFill>
              </a:rPr>
              <a:t>Runs scoring</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dirty="0"/>
          </a:p>
        </p:txBody>
      </p:sp>
      <p:sp>
        <p:nvSpPr>
          <p:cNvPr id="38" name="TextBox 37"/>
          <p:cNvSpPr txBox="1"/>
          <p:nvPr/>
        </p:nvSpPr>
        <p:spPr>
          <a:xfrm>
            <a:off x="5105400" y="3657600"/>
            <a:ext cx="3779520" cy="187743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Calls external functions and services</a:t>
            </a:r>
          </a:p>
          <a:p>
            <a:pPr marL="285750" indent="-285750">
              <a:buFont typeface="Arial" panose="020B0604020202020204" pitchFamily="34" charset="0"/>
              <a:buChar char="•"/>
            </a:pPr>
            <a:r>
              <a:rPr lang="en-US" sz="1400" dirty="0" smtClean="0">
                <a:solidFill>
                  <a:schemeClr val="bg1"/>
                </a:solidFill>
              </a:rPr>
              <a:t>Returns raw results</a:t>
            </a:r>
          </a:p>
          <a:p>
            <a:pPr marL="285750" indent="-285750">
              <a:buFont typeface="Arial" panose="020B0604020202020204" pitchFamily="34" charset="0"/>
              <a:buChar char="•"/>
            </a:pPr>
            <a:r>
              <a:rPr lang="en-US" sz="1400" dirty="0" smtClean="0">
                <a:solidFill>
                  <a:schemeClr val="bg1"/>
                </a:solidFill>
              </a:rPr>
              <a:t>Typically devoid of business logic</a:t>
            </a:r>
          </a:p>
          <a:p>
            <a:pPr marL="285750" indent="-285750">
              <a:buFont typeface="Arial" panose="020B0604020202020204" pitchFamily="34" charset="0"/>
              <a:buChar char="•"/>
            </a:pPr>
            <a:r>
              <a:rPr lang="en-US" sz="1400" dirty="0" smtClean="0">
                <a:solidFill>
                  <a:schemeClr val="bg1"/>
                </a:solidFill>
              </a:rPr>
              <a:t>Generates log information</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dirty="0"/>
          </a:p>
        </p:txBody>
      </p:sp>
      <p:cxnSp>
        <p:nvCxnSpPr>
          <p:cNvPr id="39" name="Straight Connector 38"/>
          <p:cNvCxnSpPr/>
          <p:nvPr/>
        </p:nvCxnSpPr>
        <p:spPr>
          <a:xfrm>
            <a:off x="5044440" y="3657600"/>
            <a:ext cx="0" cy="881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981200" y="25908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33600" y="2465963"/>
            <a:ext cx="3779520" cy="187743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Common  interface</a:t>
            </a:r>
          </a:p>
          <a:p>
            <a:pPr marL="285750" indent="-285750">
              <a:buFont typeface="Arial" panose="020B0604020202020204" pitchFamily="34" charset="0"/>
              <a:buChar char="•"/>
            </a:pPr>
            <a:r>
              <a:rPr lang="en-US" sz="1400" dirty="0" smtClean="0">
                <a:solidFill>
                  <a:schemeClr val="bg1"/>
                </a:solidFill>
              </a:rPr>
              <a:t>Account Validation</a:t>
            </a:r>
          </a:p>
          <a:p>
            <a:pPr marL="285750" indent="-285750">
              <a:buFont typeface="Arial" panose="020B0604020202020204" pitchFamily="34" charset="0"/>
              <a:buChar char="•"/>
            </a:pPr>
            <a:r>
              <a:rPr lang="en-US" sz="1400" dirty="0" smtClean="0">
                <a:solidFill>
                  <a:schemeClr val="bg1"/>
                </a:solidFill>
              </a:rPr>
              <a:t>Routing</a:t>
            </a:r>
          </a:p>
          <a:p>
            <a:pPr marL="285750" indent="-285750">
              <a:buFont typeface="Arial" panose="020B0604020202020204" pitchFamily="34" charset="0"/>
              <a:buChar char="•"/>
            </a:pPr>
            <a:r>
              <a:rPr lang="en-US" sz="1400" dirty="0" smtClean="0">
                <a:solidFill>
                  <a:schemeClr val="bg1"/>
                </a:solidFill>
              </a:rPr>
              <a:t>Output  logs and results</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dirty="0"/>
          </a:p>
        </p:txBody>
      </p:sp>
      <p:sp>
        <p:nvSpPr>
          <p:cNvPr id="48" name="Flowchart: Process 47"/>
          <p:cNvSpPr/>
          <p:nvPr/>
        </p:nvSpPr>
        <p:spPr>
          <a:xfrm>
            <a:off x="167640" y="4688919"/>
            <a:ext cx="3566160" cy="1249682"/>
          </a:xfrm>
          <a:prstGeom prst="flowChartProcess">
            <a:avLst/>
          </a:prstGeom>
          <a:solidFill>
            <a:schemeClr val="accent1">
              <a:lumMod val="25000"/>
            </a:schemeClr>
          </a:solidFill>
        </p:spPr>
        <p:style>
          <a:lnRef idx="1">
            <a:schemeClr val="accent5"/>
          </a:lnRef>
          <a:fillRef idx="3">
            <a:schemeClr val="accent5"/>
          </a:fillRef>
          <a:effectRef idx="2">
            <a:schemeClr val="accent5"/>
          </a:effectRef>
          <a:fontRef idx="minor">
            <a:schemeClr val="lt1"/>
          </a:fontRef>
        </p:style>
        <p:txBody>
          <a:bodyPr rtlCol="0" anchor="ctr"/>
          <a:lstStyle/>
          <a:p>
            <a:r>
              <a:rPr lang="en-US" b="1" dirty="0" smtClean="0"/>
              <a:t>Tools</a:t>
            </a:r>
          </a:p>
        </p:txBody>
      </p:sp>
      <p:cxnSp>
        <p:nvCxnSpPr>
          <p:cNvPr id="49" name="Straight Connector 48"/>
          <p:cNvCxnSpPr/>
          <p:nvPr/>
        </p:nvCxnSpPr>
        <p:spPr>
          <a:xfrm>
            <a:off x="1295400" y="4845904"/>
            <a:ext cx="0" cy="1021496"/>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17320" y="4724400"/>
            <a:ext cx="2438400" cy="1661993"/>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Continuous Integration</a:t>
            </a:r>
          </a:p>
          <a:p>
            <a:pPr marL="285750" indent="-285750">
              <a:buFont typeface="Arial" panose="020B0604020202020204" pitchFamily="34" charset="0"/>
              <a:buChar char="•"/>
            </a:pPr>
            <a:r>
              <a:rPr lang="en-US" sz="1400" dirty="0" smtClean="0">
                <a:solidFill>
                  <a:schemeClr val="bg1"/>
                </a:solidFill>
              </a:rPr>
              <a:t>Code generators*</a:t>
            </a:r>
          </a:p>
          <a:p>
            <a:pPr marL="285750" indent="-285750">
              <a:buFont typeface="Arial" panose="020B0604020202020204" pitchFamily="34" charset="0"/>
              <a:buChar char="•"/>
            </a:pPr>
            <a:r>
              <a:rPr lang="en-US" sz="1400" dirty="0" smtClean="0">
                <a:solidFill>
                  <a:schemeClr val="bg1"/>
                </a:solidFill>
              </a:rPr>
              <a:t>Audit*</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2931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6096000" cy="461665"/>
          </a:xfrm>
          <a:prstGeom prst="rect">
            <a:avLst/>
          </a:prstGeom>
          <a:noFill/>
        </p:spPr>
        <p:txBody>
          <a:bodyPr wrap="square" rtlCol="0">
            <a:spAutoFit/>
          </a:bodyPr>
          <a:lstStyle/>
          <a:p>
            <a:r>
              <a:rPr lang="en-US" sz="2400" dirty="0" smtClean="0"/>
              <a:t>.. and how does it work?</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567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7509510" y="2377440"/>
            <a:ext cx="1482090" cy="17449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Process 43"/>
          <p:cNvSpPr/>
          <p:nvPr/>
        </p:nvSpPr>
        <p:spPr>
          <a:xfrm>
            <a:off x="7391400" y="2453640"/>
            <a:ext cx="1482090" cy="17373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Process 38"/>
          <p:cNvSpPr/>
          <p:nvPr/>
        </p:nvSpPr>
        <p:spPr>
          <a:xfrm>
            <a:off x="4960620" y="4343400"/>
            <a:ext cx="2438400" cy="1447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Process 37"/>
          <p:cNvSpPr/>
          <p:nvPr/>
        </p:nvSpPr>
        <p:spPr>
          <a:xfrm>
            <a:off x="4808220" y="4419600"/>
            <a:ext cx="2438400" cy="13827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1299865"/>
            <a:ext cx="6096000" cy="461665"/>
          </a:xfrm>
          <a:prstGeom prst="rect">
            <a:avLst/>
          </a:prstGeom>
          <a:noFill/>
        </p:spPr>
        <p:txBody>
          <a:bodyPr wrap="square" rtlCol="0">
            <a:spAutoFit/>
          </a:bodyPr>
          <a:lstStyle/>
          <a:p>
            <a:r>
              <a:rPr lang="en-US" sz="2400" dirty="0" smtClean="0"/>
              <a:t>Typical ISS process flow</a:t>
            </a:r>
            <a:endParaRPr lang="en-US" sz="2400" dirty="0"/>
          </a:p>
        </p:txBody>
      </p:sp>
      <p:cxnSp>
        <p:nvCxnSpPr>
          <p:cNvPr id="6" name="Straight Connector 5"/>
          <p:cNvCxnSpPr/>
          <p:nvPr/>
        </p:nvCxnSpPr>
        <p:spPr>
          <a:xfrm>
            <a:off x="1524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7</a:t>
            </a:fld>
            <a:endParaRPr lang="en-US" dirty="0" smtClean="0"/>
          </a:p>
        </p:txBody>
      </p:sp>
      <p:sp>
        <p:nvSpPr>
          <p:cNvPr id="2" name="Flowchart: Document 1"/>
          <p:cNvSpPr/>
          <p:nvPr/>
        </p:nvSpPr>
        <p:spPr>
          <a:xfrm>
            <a:off x="152400" y="1981200"/>
            <a:ext cx="12954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Insurance Score Request</a:t>
            </a:r>
            <a:endParaRPr lang="en-US" sz="1600" dirty="0">
              <a:solidFill>
                <a:schemeClr val="tx2"/>
              </a:solidFill>
            </a:endParaRPr>
          </a:p>
        </p:txBody>
      </p:sp>
      <p:sp>
        <p:nvSpPr>
          <p:cNvPr id="25" name="Flowchart: Document 24"/>
          <p:cNvSpPr/>
          <p:nvPr/>
        </p:nvSpPr>
        <p:spPr>
          <a:xfrm>
            <a:off x="152400" y="3124200"/>
            <a:ext cx="12954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Insurance Score Context</a:t>
            </a:r>
            <a:endParaRPr lang="en-US" sz="1600" dirty="0">
              <a:solidFill>
                <a:schemeClr val="tx2"/>
              </a:solidFill>
            </a:endParaRPr>
          </a:p>
        </p:txBody>
      </p:sp>
      <p:sp>
        <p:nvSpPr>
          <p:cNvPr id="3" name="Flowchart: Process 2"/>
          <p:cNvSpPr/>
          <p:nvPr/>
        </p:nvSpPr>
        <p:spPr>
          <a:xfrm>
            <a:off x="1790700" y="1981200"/>
            <a:ext cx="2628900" cy="3962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2"/>
              </a:solidFill>
            </a:endParaRPr>
          </a:p>
        </p:txBody>
      </p:sp>
      <p:sp>
        <p:nvSpPr>
          <p:cNvPr id="13" name="TextBox 12"/>
          <p:cNvSpPr txBox="1"/>
          <p:nvPr/>
        </p:nvSpPr>
        <p:spPr>
          <a:xfrm>
            <a:off x="1905000" y="2045493"/>
            <a:ext cx="2743200" cy="307777"/>
          </a:xfrm>
          <a:prstGeom prst="rect">
            <a:avLst/>
          </a:prstGeom>
          <a:noFill/>
        </p:spPr>
        <p:txBody>
          <a:bodyPr wrap="square" rtlCol="0">
            <a:spAutoFit/>
          </a:bodyPr>
          <a:lstStyle/>
          <a:p>
            <a:r>
              <a:rPr lang="en-US" sz="1400" b="1" dirty="0" smtClean="0"/>
              <a:t>ISS Layer (</a:t>
            </a:r>
            <a:r>
              <a:rPr lang="en-US" sz="1400" b="1" dirty="0" err="1" smtClean="0"/>
              <a:t>NonFCRA</a:t>
            </a:r>
            <a:r>
              <a:rPr lang="en-US" sz="1400" b="1" dirty="0" smtClean="0"/>
              <a:t>/FCRA)</a:t>
            </a:r>
            <a:endParaRPr lang="en-US" sz="1400" b="1" dirty="0"/>
          </a:p>
        </p:txBody>
      </p:sp>
      <p:sp>
        <p:nvSpPr>
          <p:cNvPr id="29" name="TextBox 28"/>
          <p:cNvSpPr txBox="1"/>
          <p:nvPr/>
        </p:nvSpPr>
        <p:spPr>
          <a:xfrm>
            <a:off x="1943100" y="2353270"/>
            <a:ext cx="24765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Validate Account</a:t>
            </a:r>
          </a:p>
          <a:p>
            <a:pPr marL="285750" indent="-285750">
              <a:buFont typeface="Arial" panose="020B0604020202020204" pitchFamily="34" charset="0"/>
              <a:buChar char="•"/>
            </a:pPr>
            <a:r>
              <a:rPr lang="en-US" sz="1400" dirty="0" smtClean="0"/>
              <a:t>Identify Model</a:t>
            </a:r>
          </a:p>
          <a:p>
            <a:pPr marL="285750" indent="-285750">
              <a:buFont typeface="Arial" panose="020B0604020202020204" pitchFamily="34" charset="0"/>
              <a:buChar char="•"/>
            </a:pPr>
            <a:r>
              <a:rPr lang="en-US" sz="1400" dirty="0" smtClean="0"/>
              <a:t>Route to product handler</a:t>
            </a:r>
            <a:endParaRPr lang="en-US" sz="1400" dirty="0"/>
          </a:p>
        </p:txBody>
      </p:sp>
      <p:sp>
        <p:nvSpPr>
          <p:cNvPr id="30" name="Flowchart: Process 29"/>
          <p:cNvSpPr/>
          <p:nvPr/>
        </p:nvSpPr>
        <p:spPr>
          <a:xfrm>
            <a:off x="4648200" y="1981200"/>
            <a:ext cx="2438400" cy="1981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648200" y="2030253"/>
            <a:ext cx="1219200" cy="307777"/>
          </a:xfrm>
          <a:prstGeom prst="rect">
            <a:avLst/>
          </a:prstGeom>
          <a:noFill/>
        </p:spPr>
        <p:txBody>
          <a:bodyPr wrap="square" rtlCol="0">
            <a:spAutoFit/>
          </a:bodyPr>
          <a:lstStyle/>
          <a:p>
            <a:r>
              <a:rPr lang="en-US" sz="1400" b="1" dirty="0" smtClean="0"/>
              <a:t>Product</a:t>
            </a:r>
            <a:endParaRPr lang="en-US" sz="1400" b="1" dirty="0"/>
          </a:p>
        </p:txBody>
      </p:sp>
      <p:sp>
        <p:nvSpPr>
          <p:cNvPr id="34" name="TextBox 33"/>
          <p:cNvSpPr txBox="1"/>
          <p:nvPr/>
        </p:nvSpPr>
        <p:spPr>
          <a:xfrm>
            <a:off x="4724400" y="2338030"/>
            <a:ext cx="24765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Validate request</a:t>
            </a:r>
          </a:p>
          <a:p>
            <a:pPr marL="285750" indent="-285750">
              <a:buFont typeface="Arial" panose="020B0604020202020204" pitchFamily="34" charset="0"/>
              <a:buChar char="•"/>
            </a:pPr>
            <a:r>
              <a:rPr lang="en-US" sz="1400" dirty="0" smtClean="0"/>
              <a:t>Call Data Services</a:t>
            </a:r>
          </a:p>
          <a:p>
            <a:pPr marL="285750" indent="-285750">
              <a:buFont typeface="Arial" panose="020B0604020202020204" pitchFamily="34" charset="0"/>
              <a:buChar char="•"/>
            </a:pPr>
            <a:r>
              <a:rPr lang="en-US" sz="1400" dirty="0" smtClean="0"/>
              <a:t>Create attributes</a:t>
            </a:r>
          </a:p>
          <a:p>
            <a:pPr marL="285750" indent="-285750">
              <a:buFont typeface="Arial" panose="020B0604020202020204" pitchFamily="34" charset="0"/>
              <a:buChar char="•"/>
            </a:pPr>
            <a:r>
              <a:rPr lang="en-US" sz="1400" dirty="0" smtClean="0"/>
              <a:t>Execute model scoring</a:t>
            </a:r>
          </a:p>
          <a:p>
            <a:pPr marL="285750" indent="-285750">
              <a:buFont typeface="Arial" panose="020B0604020202020204" pitchFamily="34" charset="0"/>
              <a:buChar char="•"/>
            </a:pPr>
            <a:r>
              <a:rPr lang="en-US" sz="1400" dirty="0" smtClean="0"/>
              <a:t>Assemble log data</a:t>
            </a:r>
            <a:endParaRPr lang="en-US" sz="1400" dirty="0"/>
          </a:p>
        </p:txBody>
      </p:sp>
      <p:sp>
        <p:nvSpPr>
          <p:cNvPr id="35" name="Flowchart: Process 34"/>
          <p:cNvSpPr/>
          <p:nvPr/>
        </p:nvSpPr>
        <p:spPr>
          <a:xfrm>
            <a:off x="4648200" y="4495800"/>
            <a:ext cx="2438400" cy="13671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730436" y="4572000"/>
            <a:ext cx="1207129" cy="307777"/>
          </a:xfrm>
          <a:prstGeom prst="rect">
            <a:avLst/>
          </a:prstGeom>
          <a:noFill/>
        </p:spPr>
        <p:txBody>
          <a:bodyPr wrap="square" rtlCol="0">
            <a:spAutoFit/>
          </a:bodyPr>
          <a:lstStyle/>
          <a:p>
            <a:r>
              <a:rPr lang="en-US" sz="1400" b="1" dirty="0" smtClean="0"/>
              <a:t>Models</a:t>
            </a:r>
            <a:endParaRPr lang="en-US" sz="1400" b="1" dirty="0"/>
          </a:p>
        </p:txBody>
      </p:sp>
      <p:sp>
        <p:nvSpPr>
          <p:cNvPr id="37" name="TextBox 36"/>
          <p:cNvSpPr txBox="1"/>
          <p:nvPr/>
        </p:nvSpPr>
        <p:spPr>
          <a:xfrm>
            <a:off x="4754880" y="4886087"/>
            <a:ext cx="24765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Produce Score</a:t>
            </a:r>
          </a:p>
          <a:p>
            <a:pPr marL="285750" indent="-285750">
              <a:buFont typeface="Arial" panose="020B0604020202020204" pitchFamily="34" charset="0"/>
              <a:buChar char="•"/>
            </a:pPr>
            <a:r>
              <a:rPr lang="en-US" sz="1400" dirty="0" smtClean="0"/>
              <a:t>Produce Reason Code</a:t>
            </a:r>
          </a:p>
          <a:p>
            <a:pPr marL="285750" indent="-285750">
              <a:buFont typeface="Arial" panose="020B0604020202020204" pitchFamily="34" charset="0"/>
              <a:buChar char="•"/>
            </a:pPr>
            <a:r>
              <a:rPr lang="en-US" sz="1400" dirty="0" smtClean="0"/>
              <a:t>Logging Info</a:t>
            </a:r>
          </a:p>
        </p:txBody>
      </p:sp>
      <p:sp>
        <p:nvSpPr>
          <p:cNvPr id="41" name="Flowchart: Process 40"/>
          <p:cNvSpPr/>
          <p:nvPr/>
        </p:nvSpPr>
        <p:spPr>
          <a:xfrm>
            <a:off x="7280910" y="2529840"/>
            <a:ext cx="1482090" cy="17373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15200" y="2587823"/>
            <a:ext cx="1219200" cy="307777"/>
          </a:xfrm>
          <a:prstGeom prst="rect">
            <a:avLst/>
          </a:prstGeom>
          <a:noFill/>
        </p:spPr>
        <p:txBody>
          <a:bodyPr wrap="square" rtlCol="0">
            <a:spAutoFit/>
          </a:bodyPr>
          <a:lstStyle/>
          <a:p>
            <a:r>
              <a:rPr lang="en-US" sz="1400" b="1" dirty="0" smtClean="0"/>
              <a:t>Data </a:t>
            </a:r>
            <a:r>
              <a:rPr lang="en-US" sz="1400" b="1" dirty="0" smtClean="0"/>
              <a:t>Layer*</a:t>
            </a:r>
          </a:p>
        </p:txBody>
      </p:sp>
      <p:sp>
        <p:nvSpPr>
          <p:cNvPr id="45" name="Flowchart: Magnetic Disk 44"/>
          <p:cNvSpPr/>
          <p:nvPr/>
        </p:nvSpPr>
        <p:spPr>
          <a:xfrm>
            <a:off x="7543800" y="3048000"/>
            <a:ext cx="94869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1" name="Down Arrow 50"/>
          <p:cNvSpPr/>
          <p:nvPr/>
        </p:nvSpPr>
        <p:spPr>
          <a:xfrm>
            <a:off x="6019800" y="3741420"/>
            <a:ext cx="649605" cy="46482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2" name="Down Arrow 51"/>
          <p:cNvSpPr/>
          <p:nvPr/>
        </p:nvSpPr>
        <p:spPr>
          <a:xfrm flipV="1">
            <a:off x="5410200" y="4122420"/>
            <a:ext cx="636270" cy="44958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3" name="Right Arrow 52"/>
          <p:cNvSpPr/>
          <p:nvPr/>
        </p:nvSpPr>
        <p:spPr>
          <a:xfrm>
            <a:off x="4245292" y="2270760"/>
            <a:ext cx="348615" cy="6248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flipH="1">
            <a:off x="4419600" y="3352800"/>
            <a:ext cx="373380" cy="51816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954054" y="3886200"/>
            <a:ext cx="2302192" cy="0"/>
          </a:xfrm>
          <a:prstGeom prst="line">
            <a:avLst/>
          </a:prstGeom>
        </p:spPr>
        <p:style>
          <a:lnRef idx="2">
            <a:schemeClr val="accent2"/>
          </a:lnRef>
          <a:fillRef idx="0">
            <a:schemeClr val="accent2"/>
          </a:fillRef>
          <a:effectRef idx="1">
            <a:schemeClr val="accent2"/>
          </a:effectRef>
          <a:fontRef idx="minor">
            <a:schemeClr val="tx1"/>
          </a:fontRef>
        </p:style>
      </p:cxnSp>
      <p:sp>
        <p:nvSpPr>
          <p:cNvPr id="59" name="Left-Right Arrow 58"/>
          <p:cNvSpPr/>
          <p:nvPr/>
        </p:nvSpPr>
        <p:spPr>
          <a:xfrm>
            <a:off x="6821805" y="3326130"/>
            <a:ext cx="685800" cy="4953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923574" y="4648200"/>
            <a:ext cx="24765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Return ISS response</a:t>
            </a:r>
          </a:p>
          <a:p>
            <a:pPr marL="285750" indent="-285750">
              <a:buFont typeface="Arial" panose="020B0604020202020204" pitchFamily="34" charset="0"/>
              <a:buChar char="•"/>
            </a:pPr>
            <a:r>
              <a:rPr lang="en-US" sz="1400" dirty="0" smtClean="0"/>
              <a:t>Output logging info</a:t>
            </a:r>
          </a:p>
          <a:p>
            <a:pPr marL="285750" indent="-285750">
              <a:buFont typeface="Arial" panose="020B0604020202020204" pitchFamily="34" charset="0"/>
              <a:buChar char="•"/>
            </a:pPr>
            <a:endParaRPr lang="en-US" sz="1400" dirty="0" smtClean="0"/>
          </a:p>
        </p:txBody>
      </p:sp>
      <p:sp>
        <p:nvSpPr>
          <p:cNvPr id="62" name="Right Arrow 61"/>
          <p:cNvSpPr/>
          <p:nvPr/>
        </p:nvSpPr>
        <p:spPr>
          <a:xfrm>
            <a:off x="1295400" y="2245400"/>
            <a:ext cx="457200" cy="1488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flipH="1">
            <a:off x="1493520" y="4293126"/>
            <a:ext cx="449580" cy="1488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Document 63"/>
          <p:cNvSpPr/>
          <p:nvPr/>
        </p:nvSpPr>
        <p:spPr>
          <a:xfrm>
            <a:off x="152400" y="4724400"/>
            <a:ext cx="12954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Insurance Score Response</a:t>
            </a:r>
            <a:endParaRPr lang="en-US" sz="1600" dirty="0">
              <a:solidFill>
                <a:schemeClr val="tx2"/>
              </a:solidFill>
            </a:endParaRPr>
          </a:p>
        </p:txBody>
      </p:sp>
      <p:sp>
        <p:nvSpPr>
          <p:cNvPr id="5" name="TextBox 4"/>
          <p:cNvSpPr txBox="1"/>
          <p:nvPr/>
        </p:nvSpPr>
        <p:spPr>
          <a:xfrm>
            <a:off x="7475932" y="4528066"/>
            <a:ext cx="1549246" cy="507831"/>
          </a:xfrm>
          <a:prstGeom prst="rect">
            <a:avLst/>
          </a:prstGeom>
          <a:noFill/>
        </p:spPr>
        <p:txBody>
          <a:bodyPr wrap="square" rtlCol="0">
            <a:spAutoFit/>
          </a:bodyPr>
          <a:lstStyle/>
          <a:p>
            <a:r>
              <a:rPr lang="en-US" sz="900" dirty="0" smtClean="0"/>
              <a:t>*Data attribute services.</a:t>
            </a:r>
          </a:p>
          <a:p>
            <a:r>
              <a:rPr lang="en-US" sz="900" dirty="0" smtClean="0"/>
              <a:t> Not a database. </a:t>
            </a:r>
          </a:p>
          <a:p>
            <a:r>
              <a:rPr lang="en-US" sz="900" dirty="0"/>
              <a:t> </a:t>
            </a:r>
            <a:r>
              <a:rPr lang="en-US" sz="900" dirty="0" smtClean="0"/>
              <a:t>Nothing is persisted.</a:t>
            </a:r>
            <a:endParaRPr lang="en-US" sz="900" dirty="0"/>
          </a:p>
        </p:txBody>
      </p:sp>
    </p:spTree>
    <p:extLst>
      <p:ext uri="{BB962C8B-B14F-4D97-AF65-F5344CB8AC3E}">
        <p14:creationId xmlns:p14="http://schemas.microsoft.com/office/powerpoint/2010/main" val="2151988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6096000" cy="461665"/>
          </a:xfrm>
          <a:prstGeom prst="rect">
            <a:avLst/>
          </a:prstGeom>
          <a:noFill/>
        </p:spPr>
        <p:txBody>
          <a:bodyPr wrap="square" rtlCol="0">
            <a:spAutoFit/>
          </a:bodyPr>
          <a:lstStyle/>
          <a:p>
            <a:r>
              <a:rPr lang="en-US" sz="2400" dirty="0" smtClean="0"/>
              <a:t>Interface Requirements</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8</a:t>
            </a:fld>
            <a:endParaRPr lang="en-US" dirty="0" smtClean="0"/>
          </a:p>
        </p:txBody>
      </p:sp>
      <p:sp>
        <p:nvSpPr>
          <p:cNvPr id="40" name="TextBox 39"/>
          <p:cNvSpPr txBox="1"/>
          <p:nvPr/>
        </p:nvSpPr>
        <p:spPr>
          <a:xfrm>
            <a:off x="152400" y="1905000"/>
            <a:ext cx="6705600" cy="3416320"/>
          </a:xfrm>
          <a:prstGeom prst="rect">
            <a:avLst/>
          </a:prstGeom>
          <a:noFill/>
        </p:spPr>
        <p:txBody>
          <a:bodyPr wrap="square" rtlCol="0">
            <a:spAutoFit/>
          </a:bodyPr>
          <a:lstStyle/>
          <a:p>
            <a:pPr marL="342900" indent="-342900">
              <a:buFont typeface="Arial" panose="020B0604020202020204" pitchFamily="34" charset="0"/>
              <a:buChar char="•"/>
            </a:pPr>
            <a:r>
              <a:rPr lang="en-US" dirty="0" smtClean="0"/>
              <a:t>Request and Response in </a:t>
            </a:r>
            <a:r>
              <a:rPr lang="en-US" dirty="0" err="1" smtClean="0"/>
              <a:t>RiskXML</a:t>
            </a:r>
            <a:r>
              <a:rPr lang="en-US" dirty="0" smtClean="0"/>
              <a:t> Format.</a:t>
            </a:r>
          </a:p>
          <a:p>
            <a:pPr marL="342900" indent="-342900">
              <a:buFont typeface="Arial" panose="020B0604020202020204" pitchFamily="34" charset="0"/>
              <a:buChar char="•"/>
            </a:pPr>
            <a:r>
              <a:rPr lang="en-US" dirty="0" smtClean="0"/>
              <a:t>Request and Response layouts are the same for FCRA and Non-FCRA.</a:t>
            </a:r>
          </a:p>
          <a:p>
            <a:pPr marL="342900" indent="-342900">
              <a:buFont typeface="Arial" panose="020B0604020202020204" pitchFamily="34" charset="0"/>
              <a:buChar char="•"/>
            </a:pPr>
            <a:r>
              <a:rPr lang="en-US" dirty="0" smtClean="0"/>
              <a:t>Request contains the model to be used for scoring.</a:t>
            </a:r>
          </a:p>
          <a:p>
            <a:pPr marL="342900" indent="-342900">
              <a:buFont typeface="Arial" panose="020B0604020202020204" pitchFamily="34" charset="0"/>
              <a:buChar char="•"/>
            </a:pPr>
            <a:r>
              <a:rPr lang="en-US" dirty="0" smtClean="0"/>
              <a:t>Insurance Context contains account, customer and information on active models.</a:t>
            </a:r>
          </a:p>
          <a:p>
            <a:pPr marL="342900" indent="-342900">
              <a:buFont typeface="Arial" panose="020B0604020202020204" pitchFamily="34" charset="0"/>
              <a:buChar char="•"/>
            </a:pPr>
            <a:r>
              <a:rPr lang="en-US" dirty="0" smtClean="0"/>
              <a:t>Context can contain information needed to call other data services.</a:t>
            </a:r>
          </a:p>
          <a:p>
            <a:pPr marL="342900" indent="-342900">
              <a:buFont typeface="Arial" panose="020B0604020202020204" pitchFamily="34" charset="0"/>
              <a:buChar char="•"/>
            </a:pPr>
            <a:r>
              <a:rPr lang="en-US" dirty="0" smtClean="0"/>
              <a:t>Response will contain service codes, score and reason codes.</a:t>
            </a:r>
          </a:p>
          <a:p>
            <a:pPr marL="342900" indent="-342900">
              <a:buFont typeface="Arial" panose="020B0604020202020204" pitchFamily="34" charset="0"/>
              <a:buChar char="•"/>
            </a:pPr>
            <a:r>
              <a:rPr lang="en-US" dirty="0" smtClean="0"/>
              <a:t>Service may output logging data depending on product/model.</a:t>
            </a:r>
            <a:endParaRPr lang="en-US" dirty="0"/>
          </a:p>
        </p:txBody>
      </p:sp>
    </p:spTree>
    <p:extLst>
      <p:ext uri="{BB962C8B-B14F-4D97-AF65-F5344CB8AC3E}">
        <p14:creationId xmlns:p14="http://schemas.microsoft.com/office/powerpoint/2010/main" val="2063363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99865"/>
            <a:ext cx="8001000" cy="461665"/>
          </a:xfrm>
          <a:prstGeom prst="rect">
            <a:avLst/>
          </a:prstGeom>
          <a:noFill/>
        </p:spPr>
        <p:txBody>
          <a:bodyPr wrap="square" rtlCol="0">
            <a:spAutoFit/>
          </a:bodyPr>
          <a:lstStyle/>
          <a:p>
            <a:r>
              <a:rPr lang="en-US" sz="2400" smtClean="0"/>
              <a:t>What external </a:t>
            </a:r>
            <a:r>
              <a:rPr lang="en-US" sz="2400" dirty="0" smtClean="0"/>
              <a:t>data </a:t>
            </a:r>
            <a:r>
              <a:rPr lang="en-US" sz="2400" smtClean="0"/>
              <a:t>services exist </a:t>
            </a:r>
            <a:r>
              <a:rPr lang="en-US" sz="2400" dirty="0" smtClean="0"/>
              <a:t>in ISS?</a:t>
            </a:r>
            <a:endParaRPr lang="en-US" sz="2400" dirty="0"/>
          </a:p>
        </p:txBody>
      </p:sp>
      <p:cxnSp>
        <p:nvCxnSpPr>
          <p:cNvPr id="6" name="Straight Connector 5"/>
          <p:cNvCxnSpPr/>
          <p:nvPr/>
        </p:nvCxnSpPr>
        <p:spPr>
          <a:xfrm>
            <a:off x="76200" y="176153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0" y="6248400"/>
            <a:ext cx="2133600" cy="476250"/>
          </a:xfrm>
          <a:noFill/>
        </p:spPr>
        <p:txBody>
          <a:bodyPr/>
          <a:lstStyle/>
          <a:p>
            <a:pPr algn="l"/>
            <a:fld id="{FABF0E8A-E43B-4738-BDE6-BE5EF28EBA8B}" type="slidenum">
              <a:rPr lang="en-US" smtClean="0"/>
              <a:pPr algn="l"/>
              <a:t>9</a:t>
            </a:fld>
            <a:endParaRPr lang="en-US" dirty="0" smtClean="0"/>
          </a:p>
        </p:txBody>
      </p:sp>
    </p:spTree>
    <p:extLst>
      <p:ext uri="{BB962C8B-B14F-4D97-AF65-F5344CB8AC3E}">
        <p14:creationId xmlns:p14="http://schemas.microsoft.com/office/powerpoint/2010/main" val="3607381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12795</TotalTime>
  <Words>2096</Words>
  <Application>Microsoft Office PowerPoint</Application>
  <PresentationFormat>On-screen Show (4:3)</PresentationFormat>
  <Paragraphs>325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Design</vt:lpstr>
      <vt:lpstr>Introduction to  Insurance Score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LexisNexis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ISS</dc:title>
  <dc:creator>DyHoCX</dc:creator>
  <cp:lastModifiedBy>Dy Ho, Clarence (RIS-MDW)</cp:lastModifiedBy>
  <cp:revision>192</cp:revision>
  <cp:lastPrinted>2014-01-15T19:14:09Z</cp:lastPrinted>
  <dcterms:created xsi:type="dcterms:W3CDTF">2007-07-02T18:25:21Z</dcterms:created>
  <dcterms:modified xsi:type="dcterms:W3CDTF">2014-03-31T20:57:42Z</dcterms:modified>
</cp:coreProperties>
</file>