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57" r:id="rId2"/>
    <p:sldId id="265" r:id="rId3"/>
    <p:sldId id="266" r:id="rId4"/>
    <p:sldId id="256" r:id="rId5"/>
    <p:sldId id="261" r:id="rId6"/>
    <p:sldId id="267" r:id="rId7"/>
    <p:sldId id="258" r:id="rId8"/>
    <p:sldId id="259" r:id="rId9"/>
    <p:sldId id="260" r:id="rId10"/>
    <p:sldId id="262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BDE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7A02-A0B7-4B9C-8E61-628629ACF98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751A1-A1EB-4610-8EF1-BE9F29A7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3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0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0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4015" y="548681"/>
            <a:ext cx="6243971" cy="5736196"/>
            <a:chOff x="2121271" y="404664"/>
            <a:chExt cx="4901459" cy="5952221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271" y="404664"/>
              <a:ext cx="4901459" cy="541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 descr="C:\Users\김현용\Desktop\제호.jpg">
              <a:extLst>
                <a:ext uri="{FF2B5EF4-FFF2-40B4-BE49-F238E27FC236}">
                  <a16:creationId xmlns:a16="http://schemas.microsoft.com/office/drawing/2014/main" id="{BE07CC8D-77BF-445C-B1CC-57A0F565E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373" y="6118343"/>
              <a:ext cx="1431255" cy="23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3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278901" y="171480"/>
            <a:ext cx="7798748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47862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359" y="202726"/>
            <a:ext cx="2323459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Spoqa Han Sans Neo" panose="020B0500000000000000" pitchFamily="50" charset="-127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169241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8501" y="2565401"/>
            <a:ext cx="7967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Spoqa Han Sans Neo" panose="020B0500000000000000" pitchFamily="50" charset="-127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655" y="6309321"/>
            <a:ext cx="2770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302811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7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700213"/>
            <a:ext cx="10655300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[</a:t>
            </a:r>
            <a:r>
              <a:rPr kumimoji="0" lang="ko-KR" altLang="en-US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강의교안 이용 안내</a:t>
            </a: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우재남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과 </a:t>
            </a:r>
            <a:r>
              <a:rPr kumimoji="0" lang="ko-KR" altLang="en-US" sz="1400" b="1" u="none" spc="-100" baseline="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㈜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있습니다</a:t>
            </a:r>
            <a:r>
              <a:rPr kumimoji="0" lang="en-US" altLang="ko-KR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442" y="5661248"/>
            <a:ext cx="2309092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pic>
        <p:nvPicPr>
          <p:cNvPr id="8" name="Picture 4" descr="D:\00_출간완료\A552_난생처음 파이썬(우재남)\05_도서관리\05_기타\신간안내 패키지_난생처음 파이썬 프로그래밍\01_표지\A552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2" r="92480" b="39013"/>
          <a:stretch/>
        </p:blipFill>
        <p:spPr bwMode="auto">
          <a:xfrm rot="16200000">
            <a:off x="9216243" y="-979744"/>
            <a:ext cx="378984" cy="3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클라우드 컴퓨팅 윤곽선">
            <a:extLst>
              <a:ext uri="{FF2B5EF4-FFF2-40B4-BE49-F238E27FC236}">
                <a16:creationId xmlns:a16="http://schemas.microsoft.com/office/drawing/2014/main" id="{4A0B78A2-AFA3-6D42-C52D-98C57A971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FC5313-388B-D0E5-4CBE-565591413A82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020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498263"/>
            <a:ext cx="444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도전</a:t>
            </a:r>
            <a:r>
              <a:rPr kumimoji="0" lang="en-US" altLang="ko-KR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!</a:t>
            </a:r>
            <a:endParaRPr kumimoji="0"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273141" cy="4711237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12619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" name="그래픽 2" descr="질문 윤곽선">
            <a:extLst>
              <a:ext uri="{FF2B5EF4-FFF2-40B4-BE49-F238E27FC236}">
                <a16:creationId xmlns:a16="http://schemas.microsoft.com/office/drawing/2014/main" id="{68C3A1A1-8BC2-FA8B-8AA8-29E17E847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9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723205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54612"/>
            <a:ext cx="10380133" cy="667064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21211" y="93795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258BA-31E2-2F92-315C-6EF3823F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EDFD2-9951-DCAE-BAEF-7296E5F12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61794" y="188641"/>
            <a:ext cx="8578623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08721"/>
            <a:ext cx="11151029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28667" y="154732"/>
            <a:ext cx="11924565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93027" y="175940"/>
            <a:ext cx="832731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  <a:latin typeface="Spoqa Han Sans Neo" panose="020B0500000000000000" pitchFamily="50" charset="-127"/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1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3CDF47D3-804C-4C2E-998F-438DB481BD7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FA42760E-51E9-4DAF-9455-355129C5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685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 sz="32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E2827-1CC8-43BC-8D35-D1DFBB2E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1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D0FC9-ADDA-A197-A80C-3E6D65F2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입력</a:t>
            </a:r>
            <a:r>
              <a:rPr lang="en-US" altLang="ko-KR"/>
              <a:t>, </a:t>
            </a:r>
            <a:r>
              <a:rPr lang="ko-KR" altLang="en-US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419027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0FBEE2-8E4D-3D96-7CB0-9950A29F8265}"/>
              </a:ext>
            </a:extLst>
          </p:cNvPr>
          <p:cNvSpPr txBox="1"/>
          <p:nvPr/>
        </p:nvSpPr>
        <p:spPr>
          <a:xfrm>
            <a:off x="1198880" y="2214622"/>
            <a:ext cx="10200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/>
                </a:solidFill>
              </a:rPr>
              <a:t>1. input()</a:t>
            </a:r>
            <a:r>
              <a:rPr lang="ko-KR" altLang="en-US" sz="3200" b="1">
                <a:solidFill>
                  <a:schemeClr val="tx1"/>
                </a:solidFill>
              </a:rPr>
              <a:t>함수는 </a:t>
            </a:r>
            <a:r>
              <a:rPr lang="ko-KR" altLang="en-US" sz="3200" b="1"/>
              <a:t>입력값을 무조건 </a:t>
            </a:r>
            <a:r>
              <a:rPr lang="en-US" altLang="ko-KR" sz="3200" b="1"/>
              <a:t>[     ]</a:t>
            </a:r>
            <a:r>
              <a:rPr lang="ko-KR" altLang="en-US" sz="3200" b="1"/>
              <a:t>로 저장한다</a:t>
            </a:r>
            <a:r>
              <a:rPr lang="en-US" altLang="ko-KR" sz="3200" b="1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12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3EEE4-FACC-D871-65FA-EFC129991337}"/>
              </a:ext>
            </a:extLst>
          </p:cNvPr>
          <p:cNvSpPr txBox="1"/>
          <p:nvPr/>
        </p:nvSpPr>
        <p:spPr>
          <a:xfrm>
            <a:off x="2743200" y="2184908"/>
            <a:ext cx="70595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/>
              <a:t>설명 넣기</a:t>
            </a:r>
            <a:endParaRPr lang="en-US" altLang="ko-KR" sz="6000"/>
          </a:p>
          <a:p>
            <a:pPr algn="ctr"/>
            <a:endParaRPr lang="en-US" altLang="ko-KR" sz="6000"/>
          </a:p>
          <a:p>
            <a:pPr algn="ctr"/>
            <a:r>
              <a:rPr lang="ko-KR" altLang="en-US" sz="6000"/>
              <a:t>주석</a:t>
            </a:r>
            <a:r>
              <a:rPr lang="en-US" altLang="ko-KR" sz="6000"/>
              <a:t>(comment)</a:t>
            </a:r>
          </a:p>
        </p:txBody>
      </p:sp>
    </p:spTree>
    <p:extLst>
      <p:ext uri="{BB962C8B-B14F-4D97-AF65-F5344CB8AC3E}">
        <p14:creationId xmlns:p14="http://schemas.microsoft.com/office/powerpoint/2010/main" val="290283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B3818-D3AB-F421-A6A3-9FB40FB5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주석</a:t>
            </a:r>
            <a:r>
              <a:rPr lang="en-US" altLang="ko-KR"/>
              <a:t>(comment)</a:t>
            </a:r>
            <a:r>
              <a:rPr lang="ko-KR" altLang="en-US"/>
              <a:t> 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8F63-C4D2-5BCD-F591-66C280C5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줄 주석      </a:t>
            </a:r>
            <a:r>
              <a:rPr lang="en-US" altLang="ko-KR"/>
              <a:t>: #</a:t>
            </a:r>
          </a:p>
          <a:p>
            <a:r>
              <a:rPr lang="ko-KR" altLang="en-US" sz="2400">
                <a:latin typeface="+mj-lt"/>
              </a:rPr>
              <a:t>여러 줄 주석 </a:t>
            </a:r>
            <a:r>
              <a:rPr lang="en-US" altLang="ko-KR">
                <a:latin typeface="+mj-lt"/>
              </a:rPr>
              <a:t>: </a:t>
            </a:r>
            <a:r>
              <a:rPr lang="en-US" altLang="ko-KR" sz="2400">
                <a:latin typeface="+mj-lt"/>
              </a:rPr>
              <a:t>'''  '''  or """  """</a:t>
            </a:r>
            <a:endParaRPr lang="ko-KR" alt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55C1822-DAFE-BBAA-294C-21F8E6B4D475}"/>
              </a:ext>
            </a:extLst>
          </p:cNvPr>
          <p:cNvSpPr txBox="1"/>
          <p:nvPr/>
        </p:nvSpPr>
        <p:spPr>
          <a:xfrm>
            <a:off x="0" y="1940484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EAF7F-E8D3-217A-1237-AD5451965415}"/>
              </a:ext>
            </a:extLst>
          </p:cNvPr>
          <p:cNvSpPr txBox="1"/>
          <p:nvPr/>
        </p:nvSpPr>
        <p:spPr>
          <a:xfrm>
            <a:off x="707664" y="2100720"/>
            <a:ext cx="114274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>
                <a:latin typeface="+mj-lt"/>
              </a:rPr>
              <a:t>'''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3200">
                <a:latin typeface="+mj-lt"/>
              </a:rPr>
              <a:t>작성자</a:t>
            </a:r>
            <a:r>
              <a:rPr lang="en-US" altLang="ko-KR" sz="3200">
                <a:latin typeface="+mj-lt"/>
              </a:rPr>
              <a:t>: </a:t>
            </a:r>
            <a:r>
              <a:rPr lang="ko-KR" altLang="en-US" sz="3200">
                <a:latin typeface="+mj-lt"/>
              </a:rPr>
              <a:t>아우라</a:t>
            </a:r>
            <a:endParaRPr lang="en-US" altLang="ko-KR" sz="32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3200">
                <a:latin typeface="+mj-lt"/>
              </a:rPr>
              <a:t>작성일</a:t>
            </a:r>
            <a:r>
              <a:rPr lang="en-US" altLang="ko-KR" sz="3200">
                <a:latin typeface="+mj-lt"/>
              </a:rPr>
              <a:t>: 2022-12-01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>
                <a:latin typeface="+mj-lt"/>
              </a:rPr>
              <a:t>'''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>
                <a:latin typeface="+mj-lt"/>
              </a:rPr>
              <a:t># int()</a:t>
            </a:r>
            <a:r>
              <a:rPr lang="ko-KR" altLang="en-US" sz="3200">
                <a:latin typeface="+mj-lt"/>
              </a:rPr>
              <a:t>로 숫자화</a:t>
            </a:r>
            <a:endParaRPr lang="en-US" altLang="ko-KR" sz="32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>
                <a:latin typeface="+mj-lt"/>
              </a:rPr>
              <a:t>age=</a:t>
            </a:r>
            <a:r>
              <a:rPr lang="en-US" altLang="ko-KR" sz="3200">
                <a:solidFill>
                  <a:srgbClr val="C00000"/>
                </a:solidFill>
                <a:latin typeface="+mj-lt"/>
              </a:rPr>
              <a:t>int</a:t>
            </a:r>
            <a:r>
              <a:rPr lang="en-US" altLang="ko-KR" sz="3200">
                <a:latin typeface="+mj-lt"/>
              </a:rPr>
              <a:t>(input('</a:t>
            </a:r>
            <a:r>
              <a:rPr lang="ko-KR" altLang="en-US" sz="3200">
                <a:latin typeface="+mj-lt"/>
              </a:rPr>
              <a:t>나이를 입력하세요</a:t>
            </a:r>
            <a:r>
              <a:rPr lang="en-US" altLang="ko-KR" sz="3200">
                <a:latin typeface="+mj-lt"/>
              </a:rPr>
              <a:t>: </a:t>
            </a:r>
            <a:r>
              <a:rPr lang="en-US" altLang="ko-KR" sz="3200"/>
              <a:t>'</a:t>
            </a:r>
            <a:r>
              <a:rPr lang="en-US" altLang="ko-KR" sz="3200">
                <a:latin typeface="+mj-lt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>
                <a:latin typeface="+mj-lt"/>
              </a:rPr>
              <a:t>print(age-1)</a:t>
            </a:r>
          </a:p>
        </p:txBody>
      </p:sp>
    </p:spTree>
    <p:extLst>
      <p:ext uri="{BB962C8B-B14F-4D97-AF65-F5344CB8AC3E}">
        <p14:creationId xmlns:p14="http://schemas.microsoft.com/office/powerpoint/2010/main" val="251000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4C1185-D668-93E7-60C4-2D1C369F7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[</a:t>
            </a:r>
            <a:r>
              <a:rPr lang="ko-KR" altLang="en-US" sz="2000"/>
              <a:t>문제</a:t>
            </a:r>
            <a:r>
              <a:rPr lang="en-US" altLang="ko-KR" sz="2000"/>
              <a:t>]</a:t>
            </a:r>
            <a:r>
              <a:rPr lang="ko-KR" altLang="en-US" sz="2000"/>
              <a:t>두 수를 입력받아 사칙연산</a:t>
            </a:r>
            <a:r>
              <a:rPr lang="en-US" altLang="ko-KR" sz="2000"/>
              <a:t>(+, -, *, /) </a:t>
            </a:r>
            <a:r>
              <a:rPr lang="ko-KR" altLang="en-US" sz="2000"/>
              <a:t>값을 출력하는 계산기 프로그램을 작성하세요</a:t>
            </a:r>
            <a:r>
              <a:rPr lang="en-US" altLang="ko-KR" sz="200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/>
              <a:t>아래 이미지를 참조하세요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AF004B-7088-5CF7-764E-C574DCEC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3059285"/>
            <a:ext cx="5240965" cy="23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4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C24662-6300-4177-9B23-7E7EA4D84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print()</a:t>
            </a:r>
          </a:p>
          <a:p>
            <a:r>
              <a:rPr lang="en-US" altLang="ko-KR"/>
              <a:t>input()</a:t>
            </a:r>
          </a:p>
          <a:p>
            <a:r>
              <a:rPr lang="ko-KR" altLang="en-US"/>
              <a:t>주석</a:t>
            </a:r>
            <a:r>
              <a:rPr lang="en-US" altLang="ko-KR"/>
              <a:t>(comment)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3EEE4-FACC-D871-65FA-EFC129991337}"/>
              </a:ext>
            </a:extLst>
          </p:cNvPr>
          <p:cNvSpPr txBox="1"/>
          <p:nvPr/>
        </p:nvSpPr>
        <p:spPr>
          <a:xfrm>
            <a:off x="2772696" y="1860444"/>
            <a:ext cx="70595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/>
              <a:t>출력하기</a:t>
            </a:r>
            <a:endParaRPr lang="en-US" altLang="ko-KR" sz="6000"/>
          </a:p>
          <a:p>
            <a:pPr algn="ctr"/>
            <a:endParaRPr lang="en-US" altLang="ko-KR" sz="6000"/>
          </a:p>
          <a:p>
            <a:pPr algn="ctr"/>
            <a:r>
              <a:rPr lang="en-US" altLang="ko-KR" sz="6000"/>
              <a:t>print(</a:t>
            </a:r>
            <a:r>
              <a:rPr lang="ko-KR" altLang="en-US" sz="6000"/>
              <a:t>출력할 내용</a:t>
            </a:r>
            <a:r>
              <a:rPr lang="en-US" altLang="ko-KR" sz="6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960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print() </a:t>
            </a:r>
            <a:r>
              <a:rPr lang="ko-KR" altLang="en-US"/>
              <a:t>함수로 출력하기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print(</a:t>
            </a:r>
            <a:r>
              <a:rPr lang="ko-KR" altLang="en-US"/>
              <a:t>출력할 내용</a:t>
            </a:r>
            <a:r>
              <a:rPr lang="en-US" altLang="ko-KR"/>
              <a:t>)</a:t>
            </a:r>
          </a:p>
          <a:p>
            <a:pPr lvl="1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764540" y="1515253"/>
            <a:ext cx="610108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print(10)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print(‘Hello human’)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print(1+2+3)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print(“python”+‘study’)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print(1,2,3)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print(‘a’,‘b’,‘c’)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8067D41-A95D-73D1-F1D8-16C28AE94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4"/>
          <a:stretch/>
        </p:blipFill>
        <p:spPr>
          <a:xfrm>
            <a:off x="7755462" y="1529349"/>
            <a:ext cx="2679623" cy="2732184"/>
          </a:xfrm>
          <a:prstGeom prst="rect">
            <a:avLst/>
          </a:prstGeom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0" y="1388312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754FDDA-4F4A-BF8D-90D2-28A72873F249}"/>
              </a:ext>
            </a:extLst>
          </p:cNvPr>
          <p:cNvSpPr/>
          <p:nvPr/>
        </p:nvSpPr>
        <p:spPr>
          <a:xfrm>
            <a:off x="870371" y="1766319"/>
            <a:ext cx="10451258" cy="2460241"/>
          </a:xfrm>
          <a:prstGeom prst="roundRect">
            <a:avLst>
              <a:gd name="adj" fmla="val 66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>
                <a:solidFill>
                  <a:schemeClr val="tx1"/>
                </a:solidFill>
              </a:rPr>
              <a:t>1.</a:t>
            </a:r>
            <a:r>
              <a:rPr lang="ko-KR" altLang="en-US" sz="3200">
                <a:solidFill>
                  <a:schemeClr val="tx1"/>
                </a:solidFill>
              </a:rPr>
              <a:t>텍스트는 </a:t>
            </a:r>
            <a:r>
              <a:rPr lang="en-US" altLang="ko-KR" sz="3200">
                <a:solidFill>
                  <a:schemeClr val="tx1"/>
                </a:solidFill>
              </a:rPr>
              <a:t>[   ]</a:t>
            </a:r>
            <a:r>
              <a:rPr lang="ko-KR" altLang="en-US" sz="3200">
                <a:solidFill>
                  <a:schemeClr val="tx1"/>
                </a:solidFill>
              </a:rPr>
              <a:t>안에 입력해야 한다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2.print()</a:t>
            </a:r>
            <a:r>
              <a:rPr lang="ko-KR" altLang="en-US" sz="3200">
                <a:solidFill>
                  <a:schemeClr val="tx1"/>
                </a:solidFill>
              </a:rPr>
              <a:t>함수에서 문자</a:t>
            </a:r>
            <a:r>
              <a:rPr lang="en-US" altLang="ko-KR" sz="3200">
                <a:solidFill>
                  <a:schemeClr val="tx1"/>
                </a:solidFill>
              </a:rPr>
              <a:t>+</a:t>
            </a:r>
            <a:r>
              <a:rPr lang="ko-KR" altLang="en-US" sz="3200">
                <a:solidFill>
                  <a:schemeClr val="tx1"/>
                </a:solidFill>
              </a:rPr>
              <a:t>문자는 문자를 </a:t>
            </a:r>
            <a:r>
              <a:rPr lang="en-US" altLang="ko-KR" sz="3200">
                <a:solidFill>
                  <a:schemeClr val="tx1"/>
                </a:solidFill>
              </a:rPr>
              <a:t>[   ]</a:t>
            </a:r>
            <a:r>
              <a:rPr lang="ko-KR" altLang="en-US" sz="3200">
                <a:solidFill>
                  <a:schemeClr val="tx1"/>
                </a:solidFill>
              </a:rPr>
              <a:t>한다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98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3EEE4-FACC-D871-65FA-EFC129991337}"/>
              </a:ext>
            </a:extLst>
          </p:cNvPr>
          <p:cNvSpPr txBox="1"/>
          <p:nvPr/>
        </p:nvSpPr>
        <p:spPr>
          <a:xfrm>
            <a:off x="2762864" y="1997839"/>
            <a:ext cx="70595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/>
              <a:t>입력받기</a:t>
            </a:r>
            <a:endParaRPr lang="en-US" altLang="ko-KR" sz="6000"/>
          </a:p>
          <a:p>
            <a:pPr algn="ctr"/>
            <a:endParaRPr lang="en-US" altLang="ko-KR" sz="6000"/>
          </a:p>
          <a:p>
            <a:pPr algn="ctr"/>
            <a:r>
              <a:rPr lang="en-US" altLang="ko-KR" sz="6000"/>
              <a:t>input('</a:t>
            </a:r>
            <a:r>
              <a:rPr lang="ko-KR" altLang="en-US" sz="6000"/>
              <a:t>표시할 내용</a:t>
            </a:r>
            <a:r>
              <a:rPr lang="en-US" altLang="ko-KR" sz="600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91752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B3818-D3AB-F421-A6A3-9FB40FB5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input()</a:t>
            </a:r>
            <a:r>
              <a:rPr lang="ko-KR" altLang="en-US"/>
              <a:t>함수로 값 입력받기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8F63-C4D2-5BCD-F591-66C280C5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input()</a:t>
            </a:r>
          </a:p>
          <a:p>
            <a:r>
              <a:rPr lang="en-US" altLang="ko-KR"/>
              <a:t>input(</a:t>
            </a:r>
            <a:r>
              <a:rPr lang="en-US" altLang="ko-KR">
                <a:latin typeface="Segoe WPC"/>
              </a:rPr>
              <a:t>‘</a:t>
            </a:r>
            <a:r>
              <a:rPr lang="ko-KR" altLang="en-US">
                <a:latin typeface="Segoe WPC"/>
              </a:rPr>
              <a:t>표시할 내용</a:t>
            </a:r>
            <a:r>
              <a:rPr lang="en-US" altLang="ko-KR">
                <a:latin typeface="Segoe WPC"/>
              </a:rPr>
              <a:t>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C4B4E-9223-0692-3DD8-C10AC20589B6}"/>
              </a:ext>
            </a:extLst>
          </p:cNvPr>
          <p:cNvSpPr txBox="1"/>
          <p:nvPr/>
        </p:nvSpPr>
        <p:spPr>
          <a:xfrm>
            <a:off x="764540" y="2094373"/>
            <a:ext cx="11427460" cy="306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name=input()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print(name+'</a:t>
            </a:r>
            <a:r>
              <a:rPr lang="ko-KR" altLang="en-US" sz="3600">
                <a:latin typeface="+mj-lt"/>
              </a:rPr>
              <a:t>님</a:t>
            </a:r>
            <a:r>
              <a:rPr lang="en-US" altLang="ko-KR" sz="3600">
                <a:latin typeface="+mj-lt"/>
              </a:rPr>
              <a:t>! </a:t>
            </a:r>
            <a:r>
              <a:rPr lang="ko-KR" altLang="en-US" sz="3600">
                <a:latin typeface="+mj-lt"/>
              </a:rPr>
              <a:t>환영합니다</a:t>
            </a:r>
            <a:r>
              <a:rPr lang="en-US" altLang="ko-KR" sz="3600">
                <a:latin typeface="+mj-lt"/>
              </a:rPr>
              <a:t>.')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altLang="ko-KR" sz="3600">
              <a:latin typeface="+mj-lt"/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name=input('</a:t>
            </a:r>
            <a:r>
              <a:rPr lang="ko-KR" altLang="en-US" sz="3600">
                <a:latin typeface="+mj-lt"/>
              </a:rPr>
              <a:t>이름을 입력하세요</a:t>
            </a:r>
            <a:r>
              <a:rPr lang="en-US" altLang="ko-KR" sz="3600">
                <a:latin typeface="+mj-lt"/>
              </a:rPr>
              <a:t>: ')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print(name+'</a:t>
            </a:r>
            <a:r>
              <a:rPr lang="ko-KR" altLang="en-US" sz="3600">
                <a:latin typeface="+mj-lt"/>
              </a:rPr>
              <a:t>님</a:t>
            </a:r>
            <a:r>
              <a:rPr lang="en-US" altLang="ko-KR" sz="3600">
                <a:latin typeface="+mj-lt"/>
              </a:rPr>
              <a:t>! </a:t>
            </a:r>
            <a:r>
              <a:rPr lang="ko-KR" altLang="en-US" sz="3600">
                <a:latin typeface="+mj-lt"/>
              </a:rPr>
              <a:t>환영합니다</a:t>
            </a:r>
            <a:r>
              <a:rPr lang="en-US" altLang="ko-KR" sz="3600">
                <a:latin typeface="+mj-lt"/>
              </a:rPr>
              <a:t>.')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33CFAC-03E9-0CE4-DF26-1AF2EE81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54" y="4737391"/>
            <a:ext cx="3993345" cy="6728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CD577E-D24F-73A1-50A6-1DE421B1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312" y="2457134"/>
            <a:ext cx="3802808" cy="760561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555C1822-DAFE-BBAA-294C-21F8E6B4D475}"/>
              </a:ext>
            </a:extLst>
          </p:cNvPr>
          <p:cNvSpPr txBox="1"/>
          <p:nvPr/>
        </p:nvSpPr>
        <p:spPr>
          <a:xfrm>
            <a:off x="0" y="1940484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B3818-D3AB-F421-A6A3-9FB40FB5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input()</a:t>
            </a:r>
            <a:r>
              <a:rPr lang="ko-KR" altLang="en-US"/>
              <a:t>함수로 값 입력받기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8F63-C4D2-5BCD-F591-66C280C5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input()</a:t>
            </a:r>
          </a:p>
          <a:p>
            <a:r>
              <a:rPr lang="en-US" altLang="ko-KR"/>
              <a:t>input(</a:t>
            </a:r>
            <a:r>
              <a:rPr lang="en-US" altLang="ko-KR">
                <a:latin typeface="Segoe WPC"/>
              </a:rPr>
              <a:t>‘</a:t>
            </a:r>
            <a:r>
              <a:rPr lang="ko-KR" altLang="en-US">
                <a:latin typeface="Segoe WPC"/>
              </a:rPr>
              <a:t>표시할 내용</a:t>
            </a:r>
            <a:r>
              <a:rPr lang="en-US" altLang="ko-KR">
                <a:latin typeface="Segoe WPC"/>
              </a:rPr>
              <a:t>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C4B4E-9223-0692-3DD8-C10AC20589B6}"/>
              </a:ext>
            </a:extLst>
          </p:cNvPr>
          <p:cNvSpPr txBox="1"/>
          <p:nvPr/>
        </p:nvSpPr>
        <p:spPr>
          <a:xfrm>
            <a:off x="764540" y="2094373"/>
            <a:ext cx="11427460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age=input('</a:t>
            </a:r>
            <a:r>
              <a:rPr lang="ko-KR" altLang="en-US" sz="3600">
                <a:latin typeface="+mj-lt"/>
              </a:rPr>
              <a:t>나이를 입력하세요</a:t>
            </a:r>
            <a:r>
              <a:rPr lang="en-US" altLang="ko-KR" sz="3600">
                <a:latin typeface="+mj-lt"/>
              </a:rPr>
              <a:t>: ')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print(age-1)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DA9DEA-94A6-3DAD-CA6B-B32D5E63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85" y="3618684"/>
            <a:ext cx="8563630" cy="144099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5AEA59-E478-2A5B-EA66-D2A364027A15}"/>
              </a:ext>
            </a:extLst>
          </p:cNvPr>
          <p:cNvGrpSpPr/>
          <p:nvPr/>
        </p:nvGrpSpPr>
        <p:grpSpPr>
          <a:xfrm>
            <a:off x="5332789" y="937955"/>
            <a:ext cx="6799519" cy="744646"/>
            <a:chOff x="2745372" y="5193472"/>
            <a:chExt cx="6799519" cy="7446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9EAC22A-8DEA-BD08-D403-E056F13562D8}"/>
                </a:ext>
              </a:extLst>
            </p:cNvPr>
            <p:cNvGrpSpPr/>
            <p:nvPr/>
          </p:nvGrpSpPr>
          <p:grpSpPr>
            <a:xfrm>
              <a:off x="2745372" y="5193472"/>
              <a:ext cx="1605586" cy="744646"/>
              <a:chOff x="6808684" y="854281"/>
              <a:chExt cx="1605586" cy="74464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70CF64D-B00A-1B94-E0CC-BA5E9E6FADEB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15" name="object 45">
                  <a:extLst>
                    <a:ext uri="{FF2B5EF4-FFF2-40B4-BE49-F238E27FC236}">
                      <a16:creationId xmlns:a16="http://schemas.microsoft.com/office/drawing/2014/main" id="{6335F0A6-F16A-75BC-54A7-D3A4A803828B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" name="object 46">
                  <a:extLst>
                    <a:ext uri="{FF2B5EF4-FFF2-40B4-BE49-F238E27FC236}">
                      <a16:creationId xmlns:a16="http://schemas.microsoft.com/office/drawing/2014/main" id="{3094F16E-5BA3-D630-D033-BF26D2C74B21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pic>
            <p:nvPicPr>
              <p:cNvPr id="14" name="그래픽 13" descr="전구 및 기어  단색으로 채워진">
                <a:extLst>
                  <a:ext uri="{FF2B5EF4-FFF2-40B4-BE49-F238E27FC236}">
                    <a16:creationId xmlns:a16="http://schemas.microsoft.com/office/drawing/2014/main" id="{09C03281-88FD-CBCB-E29C-96561182E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8684" y="854281"/>
                <a:ext cx="744646" cy="744646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89305B-F137-E1AE-A2EF-7570925F9C56}"/>
                </a:ext>
              </a:extLst>
            </p:cNvPr>
            <p:cNvSpPr txBox="1"/>
            <p:nvPr/>
          </p:nvSpPr>
          <p:spPr>
            <a:xfrm>
              <a:off x="3443811" y="5519935"/>
              <a:ext cx="61010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tx1"/>
                  </a:solidFill>
                </a:rPr>
                <a:t>input()</a:t>
              </a:r>
              <a:r>
                <a:rPr lang="ko-KR" altLang="en-US" sz="2000" b="1">
                  <a:solidFill>
                    <a:schemeClr val="tx1"/>
                  </a:solidFill>
                </a:rPr>
                <a:t>함수는 </a:t>
              </a:r>
              <a:r>
                <a:rPr lang="ko-KR" altLang="en-US" sz="2000" b="1">
                  <a:solidFill>
                    <a:srgbClr val="0070C0"/>
                  </a:solidFill>
                </a:rPr>
                <a:t>입력값을 무조건 문자열로 저장</a:t>
              </a:r>
              <a:r>
                <a:rPr lang="ko-KR" altLang="en-US" sz="2000" b="1">
                  <a:solidFill>
                    <a:schemeClr val="tx1"/>
                  </a:solidFill>
                </a:rPr>
                <a:t>한다</a:t>
              </a:r>
              <a:r>
                <a:rPr lang="en-US" altLang="ko-KR" sz="2000" b="1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B43ECFC6-48B0-3FBE-3AE5-558F8A2A7A19}"/>
              </a:ext>
            </a:extLst>
          </p:cNvPr>
          <p:cNvSpPr txBox="1"/>
          <p:nvPr/>
        </p:nvSpPr>
        <p:spPr>
          <a:xfrm>
            <a:off x="0" y="1940484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B3818-D3AB-F421-A6A3-9FB40FB5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input()</a:t>
            </a:r>
            <a:r>
              <a:rPr lang="ko-KR" altLang="en-US"/>
              <a:t>함수로 값 입력받기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8F63-C4D2-5BCD-F591-66C280C5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input()</a:t>
            </a:r>
          </a:p>
          <a:p>
            <a:r>
              <a:rPr lang="en-US" altLang="ko-KR"/>
              <a:t>input(</a:t>
            </a:r>
            <a:r>
              <a:rPr lang="en-US" altLang="ko-KR">
                <a:latin typeface="Segoe WPC"/>
              </a:rPr>
              <a:t>‘</a:t>
            </a:r>
            <a:r>
              <a:rPr lang="ko-KR" altLang="en-US">
                <a:latin typeface="Segoe WPC"/>
              </a:rPr>
              <a:t>표시할 내용</a:t>
            </a:r>
            <a:r>
              <a:rPr lang="en-US" altLang="ko-KR">
                <a:latin typeface="Segoe WPC"/>
              </a:rPr>
              <a:t>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C4B4E-9223-0692-3DD8-C10AC20589B6}"/>
              </a:ext>
            </a:extLst>
          </p:cNvPr>
          <p:cNvSpPr txBox="1"/>
          <p:nvPr/>
        </p:nvSpPr>
        <p:spPr>
          <a:xfrm>
            <a:off x="764540" y="2094373"/>
            <a:ext cx="11427460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age=</a:t>
            </a:r>
            <a:r>
              <a:rPr lang="en-US" altLang="ko-KR" sz="3600">
                <a:solidFill>
                  <a:srgbClr val="C00000"/>
                </a:solidFill>
                <a:latin typeface="+mj-lt"/>
              </a:rPr>
              <a:t>int</a:t>
            </a:r>
            <a:r>
              <a:rPr lang="en-US" altLang="ko-KR" sz="3600">
                <a:latin typeface="+mj-lt"/>
              </a:rPr>
              <a:t>(input('</a:t>
            </a:r>
            <a:r>
              <a:rPr lang="ko-KR" altLang="en-US" sz="3600">
                <a:latin typeface="+mj-lt"/>
              </a:rPr>
              <a:t>나이를 입력하세요</a:t>
            </a:r>
            <a:r>
              <a:rPr lang="en-US" altLang="ko-KR" sz="3600">
                <a:latin typeface="+mj-lt"/>
              </a:rPr>
              <a:t>: </a:t>
            </a:r>
            <a:r>
              <a:rPr lang="en-US" altLang="ko-KR" sz="3600"/>
              <a:t>'</a:t>
            </a:r>
            <a:r>
              <a:rPr lang="en-US" altLang="ko-KR" sz="3600">
                <a:latin typeface="+mj-lt"/>
              </a:rPr>
              <a:t>))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ko-KR" sz="3600">
                <a:latin typeface="+mj-lt"/>
              </a:rPr>
              <a:t>print(age-1)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283AD8-5366-0771-C8FA-D26A4FAF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66" y="2926552"/>
            <a:ext cx="4175429" cy="856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9F6856-3935-2A8A-D1A2-B7EC0A3E3A7C}"/>
              </a:ext>
            </a:extLst>
          </p:cNvPr>
          <p:cNvSpPr txBox="1"/>
          <p:nvPr/>
        </p:nvSpPr>
        <p:spPr>
          <a:xfrm>
            <a:off x="0" y="1940484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3E621E-3161-93D3-C5C3-449F21F7D2C3}"/>
              </a:ext>
            </a:extLst>
          </p:cNvPr>
          <p:cNvGrpSpPr/>
          <p:nvPr/>
        </p:nvGrpSpPr>
        <p:grpSpPr>
          <a:xfrm>
            <a:off x="726773" y="3618684"/>
            <a:ext cx="5176187" cy="2133503"/>
            <a:chOff x="707664" y="4078060"/>
            <a:chExt cx="5176187" cy="213350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2BFA118-DD70-B0E2-ED69-AAACCDCEDCCA}"/>
                </a:ext>
              </a:extLst>
            </p:cNvPr>
            <p:cNvGrpSpPr/>
            <p:nvPr/>
          </p:nvGrpSpPr>
          <p:grpSpPr>
            <a:xfrm>
              <a:off x="707664" y="4078060"/>
              <a:ext cx="5176187" cy="1034349"/>
              <a:chOff x="2745372" y="5193472"/>
              <a:chExt cx="5176187" cy="103434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9EAC22A-8DEA-BD08-D403-E056F13562D8}"/>
                  </a:ext>
                </a:extLst>
              </p:cNvPr>
              <p:cNvGrpSpPr/>
              <p:nvPr/>
            </p:nvGrpSpPr>
            <p:grpSpPr>
              <a:xfrm>
                <a:off x="2745372" y="5193472"/>
                <a:ext cx="1605586" cy="744646"/>
                <a:chOff x="6808684" y="854281"/>
                <a:chExt cx="1605586" cy="744646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A70CF64D-B00A-1B94-E0CC-BA5E9E6FADEB}"/>
                    </a:ext>
                  </a:extLst>
                </p:cNvPr>
                <p:cNvGrpSpPr/>
                <p:nvPr/>
              </p:nvGrpSpPr>
              <p:grpSpPr>
                <a:xfrm>
                  <a:off x="7553330" y="1038152"/>
                  <a:ext cx="860940" cy="50477"/>
                  <a:chOff x="7712573" y="4394199"/>
                  <a:chExt cx="860940" cy="50477"/>
                </a:xfrm>
              </p:grpSpPr>
              <p:sp>
                <p:nvSpPr>
                  <p:cNvPr id="15" name="object 45">
                    <a:extLst>
                      <a:ext uri="{FF2B5EF4-FFF2-40B4-BE49-F238E27FC236}">
                        <a16:creationId xmlns:a16="http://schemas.microsoft.com/office/drawing/2014/main" id="{6335F0A6-F16A-75BC-54A7-D3A4A803828B}"/>
                      </a:ext>
                    </a:extLst>
                  </p:cNvPr>
                  <p:cNvSpPr/>
                  <p:nvPr/>
                </p:nvSpPr>
                <p:spPr>
                  <a:xfrm>
                    <a:off x="7712573" y="4397354"/>
                    <a:ext cx="545553" cy="47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989" h="45720">
                        <a:moveTo>
                          <a:pt x="173736" y="0"/>
                        </a:moveTo>
                        <a:lnTo>
                          <a:pt x="0" y="0"/>
                        </a:lnTo>
                        <a:lnTo>
                          <a:pt x="0" y="45719"/>
                        </a:lnTo>
                        <a:lnTo>
                          <a:pt x="173736" y="45719"/>
                        </a:lnTo>
                        <a:lnTo>
                          <a:pt x="173736" y="0"/>
                        </a:lnTo>
                        <a:close/>
                      </a:path>
                    </a:pathLst>
                  </a:custGeom>
                  <a:solidFill>
                    <a:srgbClr val="EC7C30"/>
                  </a:solidFill>
                </p:spPr>
                <p:txBody>
                  <a:bodyPr wrap="square" lIns="0" tIns="0" rIns="0" bIns="0" rtlCol="0"/>
                  <a:lstStyle/>
                  <a:p>
                    <a:endParaRPr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6" name="object 46">
                    <a:extLst>
                      <a:ext uri="{FF2B5EF4-FFF2-40B4-BE49-F238E27FC236}">
                        <a16:creationId xmlns:a16="http://schemas.microsoft.com/office/drawing/2014/main" id="{3094F16E-5BA3-D630-D033-BF26D2C74B21}"/>
                      </a:ext>
                    </a:extLst>
                  </p:cNvPr>
                  <p:cNvSpPr/>
                  <p:nvPr/>
                </p:nvSpPr>
                <p:spPr>
                  <a:xfrm>
                    <a:off x="8027960" y="4394199"/>
                    <a:ext cx="545553" cy="47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989" h="45720">
                        <a:moveTo>
                          <a:pt x="173736" y="0"/>
                        </a:moveTo>
                        <a:lnTo>
                          <a:pt x="0" y="0"/>
                        </a:lnTo>
                        <a:lnTo>
                          <a:pt x="0" y="45719"/>
                        </a:lnTo>
                        <a:lnTo>
                          <a:pt x="173736" y="45719"/>
                        </a:lnTo>
                        <a:lnTo>
                          <a:pt x="173736" y="0"/>
                        </a:lnTo>
                        <a:close/>
                      </a:path>
                    </a:pathLst>
                  </a:custGeom>
                  <a:solidFill>
                    <a:srgbClr val="F8E82F"/>
                  </a:solidFill>
                </p:spPr>
                <p:txBody>
                  <a:bodyPr wrap="square" lIns="0" tIns="0" rIns="0" bIns="0" rtlCol="0"/>
                  <a:lstStyle/>
                  <a:p>
                    <a:endParaRPr>
                      <a:solidFill>
                        <a:schemeClr val="accent2"/>
                      </a:solidFill>
                    </a:endParaRPr>
                  </a:p>
                </p:txBody>
              </p:sp>
            </p:grpSp>
            <p:pic>
              <p:nvPicPr>
                <p:cNvPr id="14" name="그래픽 13" descr="전구 및 기어  단색으로 채워진">
                  <a:extLst>
                    <a:ext uri="{FF2B5EF4-FFF2-40B4-BE49-F238E27FC236}">
                      <a16:creationId xmlns:a16="http://schemas.microsoft.com/office/drawing/2014/main" id="{09C03281-88FD-CBCB-E29C-96561182EC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8684" y="854281"/>
                  <a:ext cx="744646" cy="744646"/>
                </a:xfrm>
                <a:prstGeom prst="rect">
                  <a:avLst/>
                </a:prstGeom>
              </p:spPr>
            </p:pic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89305B-F137-E1AE-A2EF-7570925F9C56}"/>
                  </a:ext>
                </a:extLst>
              </p:cNvPr>
              <p:cNvSpPr txBox="1"/>
              <p:nvPr/>
            </p:nvSpPr>
            <p:spPr>
              <a:xfrm>
                <a:off x="3443811" y="5519935"/>
                <a:ext cx="447774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/>
                  <a:t>문자열 → 숫자</a:t>
                </a:r>
                <a:r>
                  <a:rPr lang="en-US" altLang="ko-KR" sz="2000" b="1"/>
                  <a:t>		:</a:t>
                </a:r>
                <a:r>
                  <a:rPr lang="ko-KR" altLang="en-US" sz="2000" b="1"/>
                  <a:t>  </a:t>
                </a:r>
                <a:r>
                  <a:rPr lang="en-US" altLang="ko-KR" sz="2000" b="1"/>
                  <a:t>int()</a:t>
                </a:r>
                <a:r>
                  <a:rPr lang="ko-KR" altLang="en-US" sz="2000" b="1"/>
                  <a:t>함수</a:t>
                </a:r>
                <a:endParaRPr lang="en-US" altLang="ko-KR" sz="2000" b="1"/>
              </a:p>
              <a:p>
                <a:r>
                  <a:rPr lang="ko-KR" altLang="en-US" sz="2000" b="1">
                    <a:solidFill>
                      <a:schemeClr val="tx1"/>
                    </a:solidFill>
                  </a:rPr>
                  <a:t>숫자 </a:t>
                </a:r>
                <a:r>
                  <a:rPr lang="ko-KR" altLang="en-US" sz="2000" b="1"/>
                  <a:t>→ 문자</a:t>
                </a:r>
                <a:r>
                  <a:rPr lang="ko-KR" altLang="en-US" sz="2000" b="1">
                    <a:solidFill>
                      <a:schemeClr val="tx1"/>
                    </a:solidFill>
                  </a:rPr>
                  <a:t>열로 변경</a:t>
                </a:r>
                <a:r>
                  <a:rPr lang="en-US" altLang="ko-KR" sz="2000" b="1">
                    <a:solidFill>
                      <a:schemeClr val="tx1"/>
                    </a:solidFill>
                  </a:rPr>
                  <a:t>	:  str()</a:t>
                </a:r>
                <a:r>
                  <a:rPr lang="ko-KR" altLang="en-US" sz="2000" b="1">
                    <a:solidFill>
                      <a:schemeClr val="tx1"/>
                    </a:solidFill>
                  </a:rPr>
                  <a:t>함수</a:t>
                </a:r>
                <a:endParaRPr lang="en-US" altLang="ko-KR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39C609-5DFE-D977-3E6F-ECC4ED054F34}"/>
                </a:ext>
              </a:extLst>
            </p:cNvPr>
            <p:cNvSpPr txBox="1"/>
            <p:nvPr/>
          </p:nvSpPr>
          <p:spPr>
            <a:xfrm>
              <a:off x="1452310" y="5195900"/>
              <a:ext cx="37145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2000">
                  <a:solidFill>
                    <a:schemeClr val="bg1">
                      <a:lumMod val="50000"/>
                    </a:schemeClr>
                  </a:solidFill>
                </a:rPr>
                <a:t>참고</a:t>
              </a:r>
              <a:r>
                <a:rPr lang="en-US" altLang="ko-KR" sz="20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sz="2000">
                  <a:solidFill>
                    <a:schemeClr val="bg1">
                      <a:lumMod val="50000"/>
                    </a:schemeClr>
                  </a:solidFill>
                </a:rPr>
                <a:t>int: integer, </a:t>
              </a:r>
              <a:r>
                <a:rPr lang="ko-KR" altLang="en-US" sz="2000">
                  <a:solidFill>
                    <a:schemeClr val="bg1">
                      <a:lumMod val="50000"/>
                    </a:schemeClr>
                  </a:solidFill>
                </a:rPr>
                <a:t>정수의 약자</a:t>
              </a:r>
              <a:endParaRPr lang="en-US" altLang="ko-KR" sz="20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2000">
                  <a:solidFill>
                    <a:schemeClr val="bg1">
                      <a:lumMod val="50000"/>
                    </a:schemeClr>
                  </a:solidFill>
                </a:rPr>
                <a:t>str: string, </a:t>
              </a:r>
              <a:r>
                <a:rPr lang="ko-KR" altLang="en-US" sz="2000">
                  <a:solidFill>
                    <a:schemeClr val="bg1">
                      <a:lumMod val="50000"/>
                    </a:schemeClr>
                  </a:solidFill>
                </a:rPr>
                <a:t>문자열의 약자</a:t>
              </a:r>
              <a:endParaRPr lang="en-US" altLang="ko-KR" sz="20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0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한빛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한빛테마" id="{637E2F21-64D6-4F55-8E0F-E3BCCE0CA9FC}" vid="{13AB6D60-19FD-40D7-ACCF-013FB5FB1D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한빛테마</Template>
  <TotalTime>1651</TotalTime>
  <Words>315</Words>
  <Application>Microsoft Office PowerPoint</Application>
  <PresentationFormat>와이드스크린</PresentationFormat>
  <Paragraphs>70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Segoe WPC</vt:lpstr>
      <vt:lpstr>Spoqa Han Sans Neo</vt:lpstr>
      <vt:lpstr>Arial</vt:lpstr>
      <vt:lpstr>Arial Black</vt:lpstr>
      <vt:lpstr>Consolas</vt:lpstr>
      <vt:lpstr>HY견고딕</vt:lpstr>
      <vt:lpstr>Wingdings</vt:lpstr>
      <vt:lpstr>맑은 고딕</vt:lpstr>
      <vt:lpstr>한빛테마</vt:lpstr>
      <vt:lpstr>출력, 입력, 주석</vt:lpstr>
      <vt:lpstr>PowerPoint 프레젠테이션</vt:lpstr>
      <vt:lpstr>PowerPoint 프레젠테이션</vt:lpstr>
      <vt:lpstr>print() 함수로 출력하기</vt:lpstr>
      <vt:lpstr>PowerPoint 프레젠테이션</vt:lpstr>
      <vt:lpstr>PowerPoint 프레젠테이션</vt:lpstr>
      <vt:lpstr>input()함수로 값 입력받기</vt:lpstr>
      <vt:lpstr>input()함수로 값 입력받기</vt:lpstr>
      <vt:lpstr>input()함수로 값 입력받기</vt:lpstr>
      <vt:lpstr>PowerPoint 프레젠테이션</vt:lpstr>
      <vt:lpstr>PowerPoint 프레젠테이션</vt:lpstr>
      <vt:lpstr>주석(comment) 넣기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출력</dc:title>
  <dc:creator>16387</dc:creator>
  <cp:lastModifiedBy>16387</cp:lastModifiedBy>
  <cp:revision>43</cp:revision>
  <dcterms:created xsi:type="dcterms:W3CDTF">2022-12-16T06:07:15Z</dcterms:created>
  <dcterms:modified xsi:type="dcterms:W3CDTF">2022-12-19T01:50:05Z</dcterms:modified>
</cp:coreProperties>
</file>