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57" r:id="rId2"/>
    <p:sldId id="418" r:id="rId3"/>
    <p:sldId id="256" r:id="rId4"/>
    <p:sldId id="416" r:id="rId5"/>
    <p:sldId id="265" r:id="rId6"/>
    <p:sldId id="417" r:id="rId7"/>
    <p:sldId id="266" r:id="rId8"/>
    <p:sldId id="267" r:id="rId9"/>
    <p:sldId id="268" r:id="rId10"/>
    <p:sldId id="270" r:id="rId11"/>
    <p:sldId id="262" r:id="rId1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BDE"/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07:05.5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36:59.0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61 1 24575,'2'20'0,"0"0"0,1-1 0,1 1 0,1 0 0,1-1 0,1 0 0,13 26 0,8 28 0,-18-46 0,0 0 0,2-1 0,1-1 0,1 0 0,1-1 0,32 40 0,-43-60 0,-1 0 0,1 0 0,-1 0 0,0 1 0,0-1 0,-1 1 0,1 0 0,-1 0 0,0 0 0,0 0 0,-1 0 0,2 8 0,-3-10 0,0 1 0,-1 0 0,1-1 0,-1 1 0,1-1 0,-1 1 0,0-1 0,-1 1 0,1-1 0,0 0 0,-1 1 0,0-1 0,0 0 0,0 0 0,0 0 0,0 0 0,-1-1 0,1 1 0,-5 3 0,-1 0 0,-1 0 0,1 0 0,-1 0 0,0-2 0,-14 7 0,15-8 0,-1 1 0,1 1 0,-1-1 0,1 1 0,1 1 0,-1-1 0,-7 8 0,4 1 0,1 0 0,0 0 0,-13 26 0,15-26 0,0 0 0,-1 0 0,-17 19 0,26-32 0,0-1 0,0 0 0,0 1 0,-1-1 0,1 0 0,0 0 0,0 1 0,0-1 0,-1 0 0,1 0 0,0 0 0,0 1 0,-1-1 0,1 0 0,0 0 0,-1 0 0,1 0 0,0 0 0,-1 1 0,1-1 0,0 0 0,0 0 0,-1 0 0,1 0 0,0 0 0,-1 0 0,1 0 0,0 0 0,-1 0 0,1 0 0,0 0 0,-1-1 0,1 1 0,0 0 0,-1 0 0,1 0 0,0 0 0,-1-1 0,-4-13 0,2-25 0,3 37 0,5-627-1365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37:02.7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0 680 24575,'1'-4'0,"1"-1"0,-1 1 0,1-1 0,-1 1 0,1 0 0,0 0 0,1 0 0,-1 0 0,1 0 0,0 0 0,0 1 0,4-4 0,0-3 0,23-26 0,2 2 0,50-43 0,82-52 0,-135 111 0,0 1 0,1 1 0,0 2 0,1 1 0,43-11 0,44-20 0,-65 24 0,1 1 0,0 3 0,1 3 0,1 2 0,76-6 0,288 7 0,-326 11 0,1346 0 0,-1270 5 0,195 30 0,1 30 0,-126-20 0,-20-12 0,-147-26 0,0-3 0,101-6 0,-70-1 0,-27 2 0,423-17 0,-371 2 0,159-39 0,28-19 0,-118 40 0,-131 24 0,33-12 0,19-2 0,173 10 0,21-2 0,-187 5 0,159 8 0,-157 3 0,543 0-1365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37:05.4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24575,'91'93'0,"101"97"0,-155-160 0,-23-20 0,0 1 0,0 1 0,-1 1 0,12 14 0,-23-25 0,0 1 0,0 0 0,0 0 0,0 0 0,-1 0 0,1 0 0,-1 0 0,0 0 0,0 0 0,0 0 0,0 1 0,0-1 0,-1 0 0,1 1 0,-1-1 0,0 0 0,0 1 0,0-1 0,-1 1 0,1-1 0,-1 0 0,0 0 0,0 1 0,0-1 0,0 0 0,-3 6 0,-6 4 0,0 0 0,-1-1 0,0 0 0,-1-1 0,0 0 0,-1-1 0,0 0 0,-19 10 0,-19 15 0,32-20 0,-25 19 0,0 1 0,-63 68 0,104-99 0,-2 3 0,0-1 0,-1 0 0,1 0 0,-1 0 0,-1-1 0,1 0 0,-1 0 0,0-1 0,-12 7 0,18-11 0,0 1 0,0-1 0,0 0 0,0 0 0,0 0 0,0 0 0,0 0 0,0 0 0,0 0 0,0 0 0,1 0 0,-1 0 0,0-1 0,0 1 0,0 0 0,0-1 0,0 1 0,0-1 0,1 1 0,-1-1 0,0 1 0,0-1 0,1 1 0,-1-1 0,0 0 0,1 1 0,-1-1 0,1 0 0,-1 0 0,1 1 0,-1-1 0,1 0 0,-1 0 0,1 0 0,0 0 0,-1 1 0,1-1 0,0 0 0,0-1 0,-6-43 0,6 39 0,2-54 0,1-1 0,4 1 0,19-84 0,-15 90 0,-2 1 0,-6 31 0,1 0 0,0 0 0,2 1 0,9-22 0,31-73-1365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37:10.4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3666 24575,'-2'-2'0,"-1"0"0,1-1 0,1 1 0,-1-1 0,0 0 0,1 1 0,-1-1 0,1 0 0,0 0 0,0 0 0,0 0 0,0 0 0,1 0 0,-1 0 0,1 0 0,0-1 0,0 1 0,0 0 0,1-6 0,0 4 0,0 0 0,0 1 0,1-1 0,0 0 0,0 1 0,0-1 0,0 1 0,1 0 0,-1 0 0,1 0 0,0 0 0,5-5 0,11-7 0,0 0 0,1 1 0,1 0 0,0 2 0,41-19 0,122-39 0,-98 40 0,19-9 0,210-49 0,-120 54 0,249-61 0,-398 84 0,80-9 0,-51 9 0,176-21 0,2 10 0,273 12 0,327-16 0,-242 2 0,1176 20 16,-989 7-578,-138-2-6335,-223 0 13602,-386 0-6520,-1-3-1,1-2 1,65-15-1,332-100-184,-383 101 0,-44 15 0,-1-2 0,0-1 0,22-9 0,-7-5 0,0-1 0,-1-2 0,44-39 0,7-5 0,32-29 0,-74 59 0,2 1 0,52-31 0,-57 44 0,67-39 0,124-96 0,-185 119 0,-27 22 0,0 2 0,24-15 0,280-182 0,-258 172 0,-1-3 0,63-57 0,-77 60 0,102-65 0,-1 2 0,-106 69 0,19-16 0,1 2 0,3 3 0,80-41 0,-108 66 0,68-50 0,-59 36 0,69-54 0,-76 56 0,1 1 0,74-41 0,-69 49 0,65-46 0,44-32 0,-126 80 0,-2-2 0,27-27 0,-36 32 0,-5 5 0,124-110 0,-110 101 0,0 2 0,2 0 0,35-16 0,-24 12 0,-34 19 0,0 1 0,1 0 0,0 0 0,-1 1 0,2 1 0,-1-1 0,0 1 0,12-2 0,173-22-1365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37:13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 16 24575,'0'-1'0,"0"0"0,0 1 0,0-1 0,0 0 0,0 1 0,1-1 0,-1 1 0,0-1 0,0 0 0,1 1 0,-1-1 0,0 1 0,1-1 0,-1 0 0,0 1 0,1-1 0,-1 1 0,1 0 0,-1-1 0,1 1 0,-1-1 0,1 1 0,-1 0 0,1-1 0,-1 1 0,1 0 0,0-1 0,-1 1 0,1 0 0,0 0 0,-1 0 0,1 0 0,0 0 0,-1-1 0,1 1 0,-1 0 0,2 1 0,24 2 0,-25-3 0,24 7 0,-1 1 0,0 2 0,-1 0 0,0 2 0,-1 0 0,0 1 0,31 26 0,-29-24 0,1-1 0,0-1 0,1-1 0,41 12 0,14 8 0,-75-29 0,0 0 0,0 0 0,-1 1 0,1 0 0,-1 0 0,0 1 0,0-1 0,-1 1 0,1 0 0,-1 0 0,0 1 0,0-1 0,-1 1 0,0 0 0,0 0 0,0 0 0,-1 0 0,0 0 0,2 8 0,-2-6 0,-1-1 0,0 1 0,0 0 0,0 0 0,-1 0 0,-1-1 0,1 1 0,-1 0 0,0 0 0,-1-1 0,0 1 0,0-1 0,-1 1 0,1-1 0,-2 0 0,-3 8 0,-54 89 0,35-56 0,-54 74 0,57-85 0,18-29 0,1 0 0,-1 0 0,0-1 0,-1 1 0,-11 11 0,15-18 0,0 1 0,0-1 0,0 0 0,0 0 0,0 0 0,0 0 0,0 0 0,0 0 0,-1 0 0,1-1 0,0 1 0,0-1 0,-1 0 0,1 1 0,0-1 0,-1 0 0,1 0 0,0-1 0,-1 1 0,1 0 0,0-1 0,0 0 0,-1 1 0,1-1 0,0 0 0,0 0 0,-3-2 0,-4-3 0,1 0 0,-1 0 0,1-1 0,1 0 0,-1-1 0,2 0 0,-1 0 0,1 0 0,0-1 0,0 1 0,-4-11 0,-9-19 0,-17-50 0,36 88 0,-10-26 0,-1 1 0,-1 0 0,-23-33 0,28 45 0,0-1 0,1 1 0,0-1 0,1 0 0,1 0 0,-3-19 0,-13-36 0,13 48 0,0 1 0,2-1 0,0-1 0,1 1 0,1-1 0,1 1 0,1-1 0,3-33 0,-2 54 0,0 0 0,0 0 0,0 0 0,0 0 0,0 0 0,0 0 0,0 0 0,1 0 0,-1 0 0,0 1 0,1-1 0,-1 0 0,0 0 0,1 0 0,-1 0 0,1 1 0,0-1 0,-1 0 0,1 0 0,-1 1 0,1-1 0,0 1 0,0-1 0,-1 0 0,1 1 0,0-1 0,1 1 0,-1 0 0,0 0 0,1 0 0,-1 0 0,0 0 0,1 0 0,-1 1 0,0-1 0,1 1 0,-1-1 0,0 1 0,1-1 0,-1 1 0,0 0 0,0-1 0,0 1 0,1 1 0,8 7 0,-1-1 0,0 1 0,8 11 0,-15-16 0,30 31 0,-22-24 0,0 1 0,0-1 0,-1 1 0,0 1 0,-1 0 0,0 0 0,10 28 0,-8-12 0,2-1 0,0-1 0,2 0 0,0-1 0,2 0 0,1-1 0,25 27 0,-24-31-1365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07:06.7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1840 0 24575,'-3'6'0,"0"1"0,0-1 0,0 0 0,-1-1 0,0 1 0,-1 0 0,1-1 0,-1 0 0,0 0 0,0-1 0,-7 5 0,0 4 0,-419 482 0,218-236 0,-102 93 50,-28 32-396,131-116-5403,29-19 4776,108-148-200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07:07.6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24575,'31'1'0,"-1"1"0,0 1 0,0 1 0,0 2 0,31 11 0,139 63 0,-187-74 0,604 312-33,-9 46-826,-147-86 435,208 102 424,49 28 0,-680-385 0,26 12 0,-3 4 0,-1 2 0,81 72 0,-135-108-127,-1 0-1,0 1 1,0 0 0,0 0-1,-1 0 1,0 0 0,0 1 0,6 12-1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07:50.54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1185 85 24575,'-1'-3'0,"1"0"0,-1 0 0,0 0 0,0 1 0,0-1 0,0 0 0,-1 0 0,1 0 0,-1 1 0,0-1 0,1 1 0,-1-1 0,0 1 0,-1 0 0,1 0 0,0 0 0,-1 0 0,1 0 0,-1 1 0,1-1 0,-1 0 0,0 1 0,0 0 0,0 0 0,0 0 0,0 0 0,0 0 0,0 1 0,-3-1 0,-19-4 0,1 1 0,-41 0 0,42 2 0,-6 0 0,-40-3 0,-1 2 0,-78 8 0,126-3 0,1 1 0,0 1 0,0 1 0,1 1 0,-1 0 0,1 2 0,1 1 0,0 0 0,0 1 0,0 1 0,-22 18 0,5-1 0,2 2 0,1 1 0,1 1 0,2 2 0,2 1 0,1 2 0,1 0 0,2 2 0,2 0 0,-17 45 0,23-40 0,2 1 0,2 1 0,2 0 0,2 0 0,2 1 0,2 0 0,2 0 0,8 89 0,-1-97 0,1-2 0,3 1 0,1-1 0,1 0 0,2-1 0,2-1 0,1 0 0,2-1 0,1 0 0,2-2 0,32 40 0,-1-11 0,2-2 0,100 84 0,-122-117 0,2-2 0,0-2 0,1-1 0,1-2 0,1-1 0,77 25 0,137 41 0,-210-74 0,1-2 0,0-1 0,1-3 0,-1-1 0,71-4 0,-102 0 0,1 0 0,-1-1 0,0 0 0,0-1 0,0 0 0,-1-1 0,1 0 0,-1 0 0,1-1 0,-2-1 0,1 1 0,0-2 0,8-7 0,-6 3 0,0-1 0,-1 0 0,0-1 0,-1 0 0,0 0 0,-1-1 0,-1-1 0,7-15 0,1-12 0,-1 0 0,-2-1 0,-2 0 0,-2-1 0,5-70 0,-6-388 0,-11 284 0,5 138 0,1 27 0,-7-75 0,3 115 0,0 0 0,-1 0 0,-1 1 0,0-1 0,-1 1 0,0 0 0,-1 0 0,0 0 0,-1 1 0,-1 0 0,-8-13 0,10 18 0,-1 1 0,0-1 0,0 1 0,0 0 0,-1 1 0,1 0 0,-1 0 0,0 0 0,-1 1 0,-8-4 0,-82-18 0,46 13 0,34 7 0,-175-41 0,159 40 0,1 2 0,-1 1 0,-62 3 0,87 0-170,0 2-1,0-1 0,0 1 1,0 0-1,1 1 0,-1 0 1,-12 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09:34.74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6 24575,'4'-5'0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09:40.19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2394 1296 24575,'1'-9'0,"0"0"0,0 0 0,1 1 0,0-1 0,4-9 0,5-28 0,5-147 0,-12-268 0,-7 266 0,3 179 0,0-1 0,-1 0 0,-1 1 0,-1-1 0,-5-18 0,5 28 0,1 0 0,-1 0 0,-1 1 0,1-1 0,-1 1 0,0 0 0,-1 0 0,1 0 0,-1 1 0,-1-1 0,1 1 0,0 1 0,-1-1 0,-8-4 0,-19-10 0,-1 2 0,0 1 0,-1 2 0,-1 1 0,0 2 0,0 2 0,-1 1 0,-60-5 0,-33 5 0,-148 9 0,179 2 0,71-1 0,-1 1 0,1 1 0,0 1 0,0 2 0,-52 20 0,-125 69 0,113-49 0,-58 23 0,-151 77 0,265-125 0,0 1 0,2 1 0,1 2 0,1 2 0,1 0 0,-30 39 0,22-20 0,2 2 0,2 2 0,-44 84 0,72-118 0,0-1 0,1 1 0,1 0 0,1 0 0,0 0 0,1 1 0,-1 23 0,8 128 0,0-84 0,-3-23 0,16 99 0,-13-139 0,2 1 0,0-1 0,1 0 0,1-1 0,2 0 0,0 0 0,21 32 0,-11-24 0,1-1 0,2 0 0,41 38 0,-49-53 0,0-1 0,0-1 0,1 0 0,0-1 0,1-1 0,0 0 0,1-2 0,25 9 0,-5-3 0,-1 2 0,43 22 0,-54-22 0,1-2 0,1-1 0,0-2 0,0 0 0,1-2 0,30 5 0,80-3 0,260-14 0,-372 2 0,-1-1 0,0-1 0,0-1 0,0-1 0,-1-1 0,1-1 0,-2-2 0,1 0 0,-1-2 0,-1 0 0,0-2 0,-1-1 0,-1 0 0,23-22 0,-11 3 0,-2-1 0,-1-1 0,-2-2 0,-2-1 0,32-65 0,-38 70-195,0 2 0,3 0 0,0 1 0,2 1 0,1 1 0,43-36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09:44.90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1300 176 24575,'-26'-24'0,"-1"0"0,-1 2 0,-2 1 0,-43-24 0,59 38 0,0 1 0,-1 0 0,1 1 0,-1 1 0,-1 0 0,1 1 0,-30-2 0,-113 6 0,82 2 0,40-2 0,1 2 0,-1 1 0,1 1 0,0 2 0,0 2 0,1 1 0,0 1 0,1 2 0,-56 30 0,62-28 0,0 2 0,2 0 0,0 2 0,1 0 0,1 2 0,0 0 0,2 2 0,1 0 0,0 1 0,-25 44 0,37-52 0,1 0 0,1 1 0,1 0 0,0 1 0,1-1 0,-2 25 0,-3 111 0,9-113 0,-2 422 0,4-222 0,-2-214 0,1-1 0,1 1 0,2-1 0,0 1 0,2-1 0,12 33 0,-10-37 0,1-2 0,1 1 0,1-2 0,1 1 0,0-1 0,1-1 0,1 0 0,18 15 0,-11-13 0,1-1 0,0-1 0,2-1 0,0-1 0,1-2 0,0 0 0,43 15 0,196 45 0,-164-49 0,-53-11 0,141 28 0,-168-38 0,0-1 0,1-1 0,-1 0 0,1-2 0,-1-1 0,0 0 0,25-6 0,-35 4 0,-1 0 0,1 0 0,-1 0 0,0-1 0,0-1 0,-1 1 0,1-2 0,12-11 0,56-65 0,-59 62 0,11-12 0,-1-2 0,-1-1 0,-2 0 0,-1-2 0,-3-1 0,20-47 0,-14 21 0,-17 45 0,-1-1 0,-1 0 0,0-1 0,-2 0 0,-1 0 0,5-39 0,-10-274 0,-3 140 0,-3 16 0,3 146 0,-2 0 0,-1 0 0,-14-42 0,10 44 0,-2 0 0,-1 0 0,-2 1 0,-1 1 0,-1 0 0,-1 1 0,-1 1 0,-2 1 0,-1 1 0,-36-33 0,-109-85-1365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09:47.48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2006 510 24575,'-1'-3'0,"1"1"0,-1 0 0,0-1 0,0 1 0,0 0 0,0 0 0,0 0 0,-1 0 0,1 0 0,-1 0 0,1 0 0,-4-3 0,-23-20 0,8 10 0,-1 1 0,-1 1 0,-40-19 0,-78-23 0,78 32 0,-15-6 0,0 4 0,-2 2 0,-1 5 0,0 2 0,-1 4 0,0 4 0,-88 2 0,89 8 0,-162 7 0,188-4 0,1 2 0,-76 20 0,112-22 0,-14 3 0,1 1 0,-1 2 0,-38 19 0,61-25 0,-1 0 0,1 0 0,0 1 0,0 0 0,1 0 0,0 1 0,0 0 0,1 1 0,0-1 0,0 1 0,0 0 0,1 0 0,1 1 0,-1 0 0,-4 12 0,-6 30 0,2 0 0,1 0 0,4 1 0,-4 58 0,8 214 0,6-212 0,-2-77 0,3 0 0,0 1 0,3-1 0,1-1 0,1 1 0,2-1 0,1-1 0,2 0 0,1-1 0,2 0 0,1-1 0,37 51 0,181 211 0,-24-32 0,-186-228 0,51 53 0,-63-74 0,0-1 0,1 0 0,1-1 0,0 0 0,0-1 0,29 12 0,49 14 0,1-5 0,156 29 0,-177-48 0,126 4 0,76-18 0,-90 0 0,-148 3 0,0-2 0,0-1 0,0-2 0,0-2 0,-1-1 0,64-23 0,-94 29 0,26-11 0,53-28 0,-74 35 0,-2 0 0,1-1 0,-1-1 0,0 1 0,0-1 0,-1-1 0,0 0 0,13-19 0,129-237 0,-138 236 0,-1-1 0,-2-1 0,-1 1 0,8-62 0,-8 43 0,8-61 0,3-131 0,-17-115 0,-3 222 0,1 115 0,-1 0 0,-1 0 0,0 0 0,-1 1 0,-1-1 0,-1 1 0,-1 0 0,0 0 0,-1 1 0,-1 0 0,-17-27 0,-26-38 0,29 43 0,-2 2 0,-2 0 0,-48-53 0,42 59 0,0 2 0,-2 1 0,-1 1 0,-1 3 0,-2 0 0,-62-28 0,-2 5 0,-141-55 0,211 93 0,-2 2 0,1 2 0,-47-3 0,39 5 0,-63-13 0,51 5 30,-1 2-1,-70-2 0,-110 9-767,179 3 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01:36:56.7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1190 24575,'10'-11'0,"0"-2"0,-1 1 0,-1-1 0,0 0 0,6-15 0,15-25 0,-14 28 0,134-199 0,-113 175 0,3 2 0,63-62 0,-79 90 0,0 0 0,2 2 0,0 0 0,1 2 0,0 1 0,1 1 0,1 2 0,44-13 0,-41 17 0,44-3 0,-43 6 0,41-9 0,-3-4 0,-33 10 0,0-3 0,-1-1 0,59-26 0,-44 12 0,1 3 0,2 1 0,0 3 0,68-13 0,45 7 0,5-1 0,-36-3 0,-66 13 0,140-12 0,131-15 0,-128 6 0,-131 28 0,0 3 0,99 7 0,-58 0 0,-51 1 0,89 16 0,-161-19 0,87 8 0,-68-8 0,0 1 0,-1 0 0,1 2 0,0 0 0,-1 1 0,0 1 0,0 1 0,0 1 0,18 9 0,153 113 0,-64-39 0,-62-48 0,65 43 0,125 107 0,-212-159 0,2-2 0,1-2 0,78 37 0,54 40 0,-93-55 0,36 20 0,-104-63 0,1-1 0,-1-1 0,2 0 0,-1-1 0,33 5 0,-26-7 0,0 2 0,1 0 0,-1 2 0,-1 1 0,24 10 0,-2 4 0,58 39 0,-83-50 0,0-2 0,1 0 0,-1-1 0,30 7 0,-26-8 0,0 1 0,0 0 0,24 15 0,9 11 0,-35-20 0,1 0 0,0-2 0,1 0 0,1-2 0,23 8 0,-35-15-227,0 1-1,0 1 1,-1-1-1,0 2 1,15 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7A02-A0B7-4B9C-8E61-628629ACF987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751A1-A1EB-4610-8EF1-BE9F29A7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6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74015" y="548681"/>
            <a:ext cx="6243971" cy="5736196"/>
            <a:chOff x="2121271" y="404664"/>
            <a:chExt cx="4901459" cy="5952221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271" y="404664"/>
              <a:ext cx="4901459" cy="541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 descr="C:\Users\김현용\Desktop\제호.jpg">
              <a:extLst>
                <a:ext uri="{FF2B5EF4-FFF2-40B4-BE49-F238E27FC236}">
                  <a16:creationId xmlns:a16="http://schemas.microsoft.com/office/drawing/2014/main" id="{BE07CC8D-77BF-445C-B1CC-57A0F565E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373" y="6118343"/>
              <a:ext cx="1431255" cy="23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3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5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278901" y="171480"/>
            <a:ext cx="7798748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47862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359" y="202726"/>
            <a:ext cx="2323459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Spoqa Han Sans Neo" panose="020B0500000000000000" pitchFamily="50" charset="-127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169241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68501" y="2565401"/>
            <a:ext cx="7967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Spoqa Han Sans Neo" panose="020B0500000000000000" pitchFamily="50" charset="-127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655" y="6309321"/>
            <a:ext cx="2770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302811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7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1700213"/>
            <a:ext cx="10655300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[</a:t>
            </a:r>
            <a:r>
              <a:rPr kumimoji="0" lang="ko-KR" altLang="en-US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강의교안 이용 안내</a:t>
            </a: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우재남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과 </a:t>
            </a:r>
            <a:r>
              <a:rPr kumimoji="0" lang="ko-KR" altLang="en-US" sz="1400" b="1" u="none" spc="-100" baseline="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㈜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에 있습니다</a:t>
            </a:r>
            <a:r>
              <a:rPr kumimoji="0" lang="en-US" altLang="ko-KR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442" y="5661248"/>
            <a:ext cx="2309092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pic>
        <p:nvPicPr>
          <p:cNvPr id="8" name="Picture 4" descr="D:\00_출간완료\A552_난생처음 파이썬(우재남)\05_도서관리\05_기타\신간안내 패키지_난생처음 파이썬 프로그래밍\01_표지\A552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2" r="92480" b="39013"/>
          <a:stretch/>
        </p:blipFill>
        <p:spPr bwMode="auto">
          <a:xfrm rot="16200000">
            <a:off x="9216243" y="-979744"/>
            <a:ext cx="378984" cy="3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3" name="그래픽 2" descr="클라우드 컴퓨팅 윤곽선">
            <a:extLst>
              <a:ext uri="{FF2B5EF4-FFF2-40B4-BE49-F238E27FC236}">
                <a16:creationId xmlns:a16="http://schemas.microsoft.com/office/drawing/2014/main" id="{4A0B78A2-AFA3-6D42-C52D-98C57A971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4CEE1-DEED-6022-3D57-4DA0B019CA03}"/>
              </a:ext>
            </a:extLst>
          </p:cNvPr>
          <p:cNvCxnSpPr>
            <a:cxnSpLocks/>
          </p:cNvCxnSpPr>
          <p:nvPr userDrawn="1"/>
        </p:nvCxnSpPr>
        <p:spPr>
          <a:xfrm>
            <a:off x="375602" y="2356802"/>
            <a:ext cx="11308398" cy="2476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8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020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498263"/>
            <a:ext cx="4447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도전</a:t>
            </a:r>
            <a:r>
              <a:rPr kumimoji="0" lang="en-US" altLang="ko-KR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!</a:t>
            </a:r>
            <a:endParaRPr kumimoji="0"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238043"/>
            <a:ext cx="10273141" cy="4711237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12619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3" name="그래픽 2" descr="질문 윤곽선">
            <a:extLst>
              <a:ext uri="{FF2B5EF4-FFF2-40B4-BE49-F238E27FC236}">
                <a16:creationId xmlns:a16="http://schemas.microsoft.com/office/drawing/2014/main" id="{68C3A1A1-8BC2-FA8B-8AA8-29E17E847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273" y="404811"/>
            <a:ext cx="1231952" cy="12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98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723205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54612"/>
            <a:ext cx="10380133" cy="667064"/>
          </a:xfrm>
        </p:spPr>
        <p:txBody>
          <a:bodyPr>
            <a:noAutofit/>
          </a:bodyPr>
          <a:lstStyle>
            <a:lvl1pPr algn="l">
              <a:defRPr sz="3200" b="1" spc="-100" baseline="0">
                <a:solidFill>
                  <a:schemeClr val="accent6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21211" y="93795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C258BA-31E2-2F92-315C-6EF3823F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EDFD2-9951-DCAE-BAEF-7296E5F12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61794" y="188641"/>
            <a:ext cx="8578623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08721"/>
            <a:ext cx="11151029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28667" y="154732"/>
            <a:ext cx="11924565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93027" y="175940"/>
            <a:ext cx="832731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  <a:latin typeface="Spoqa Han Sans Neo" panose="020B0500000000000000" pitchFamily="50" charset="-127"/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15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3CDF47D3-804C-4C2E-998F-438DB481BD75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FA42760E-51E9-4DAF-9455-355129C5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685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 sz="32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8.png"/><Relationship Id="rId18" Type="http://schemas.openxmlformats.org/officeDocument/2006/relationships/customXml" Target="../ink/ink8.xml"/><Relationship Id="rId3" Type="http://schemas.openxmlformats.org/officeDocument/2006/relationships/image" Target="../media/image13.svg"/><Relationship Id="rId7" Type="http://schemas.openxmlformats.org/officeDocument/2006/relationships/image" Target="../media/image15.png"/><Relationship Id="rId12" Type="http://schemas.openxmlformats.org/officeDocument/2006/relationships/customXml" Target="../ink/ink5.xml"/><Relationship Id="rId17" Type="http://schemas.openxmlformats.org/officeDocument/2006/relationships/image" Target="../media/image20.png"/><Relationship Id="rId2" Type="http://schemas.openxmlformats.org/officeDocument/2006/relationships/image" Target="../media/image1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4.xml"/><Relationship Id="rId19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16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13.xml"/><Relationship Id="rId3" Type="http://schemas.openxmlformats.org/officeDocument/2006/relationships/image" Target="../media/image12.png"/><Relationship Id="rId7" Type="http://schemas.openxmlformats.org/officeDocument/2006/relationships/customXml" Target="../ink/ink10.xml"/><Relationship Id="rId12" Type="http://schemas.openxmlformats.org/officeDocument/2006/relationships/image" Target="../media/image27.png"/><Relationship Id="rId2" Type="http://schemas.openxmlformats.org/officeDocument/2006/relationships/image" Target="../media/image2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26.png"/><Relationship Id="rId4" Type="http://schemas.openxmlformats.org/officeDocument/2006/relationships/image" Target="../media/image13.svg"/><Relationship Id="rId9" Type="http://schemas.openxmlformats.org/officeDocument/2006/relationships/customXml" Target="../ink/ink11.xml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E2827-1CC8-43BC-8D35-D1DFBB2E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2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D0FC9-ADDA-A197-A80C-3E6D65F2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2627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변수</a:t>
            </a:r>
            <a:r>
              <a:rPr lang="en-US" altLang="ko-KR"/>
              <a:t>(Variable)</a:t>
            </a:r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7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A356-D3CD-2362-778D-4CCF9067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변수명 표기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BD237-B54F-C5F5-1BEC-5218EFFD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0" i="0">
                <a:solidFill>
                  <a:srgbClr val="000000"/>
                </a:solidFill>
                <a:effectLst/>
                <a:latin typeface="-apple-system"/>
              </a:rPr>
              <a:t>여러 단어를 붙여서 한 단어로 표기할 때 </a:t>
            </a:r>
            <a:endParaRPr lang="en-US" altLang="ko-KR" b="0" i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endParaRPr lang="en-US" altLang="ko-KR" b="0" i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7A1FD-BC25-EAFA-75BC-D041C1434BDF}"/>
              </a:ext>
            </a:extLst>
          </p:cNvPr>
          <p:cNvSpPr txBox="1"/>
          <p:nvPr/>
        </p:nvSpPr>
        <p:spPr>
          <a:xfrm>
            <a:off x="1420914" y="1581110"/>
            <a:ext cx="995828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/>
              <a:t>snake case </a:t>
            </a:r>
            <a:r>
              <a:rPr lang="en-US" altLang="ko-KR" sz="2800" b="1"/>
              <a:t>: </a:t>
            </a:r>
            <a:r>
              <a:rPr lang="ko-KR" altLang="en-US" sz="2800" b="1"/>
              <a:t>단어와 단어를 밑줄</a:t>
            </a:r>
            <a:r>
              <a:rPr lang="en-US" altLang="ko-KR" sz="2800" b="1"/>
              <a:t>(_)</a:t>
            </a:r>
            <a:r>
              <a:rPr lang="ko-KR" altLang="en-US" sz="2800" b="1"/>
              <a:t>로 연결</a:t>
            </a:r>
            <a:endParaRPr lang="en-US" altLang="ko-KR" sz="2800" b="1"/>
          </a:p>
          <a:p>
            <a:r>
              <a:rPr lang="en-US" altLang="ko-KR" sz="2800"/>
              <a:t>	</a:t>
            </a:r>
            <a:r>
              <a:rPr lang="ko-KR" altLang="en-US" sz="2800"/>
              <a:t>파이썬의 기본 표기 방식(변수명, 함수명)</a:t>
            </a:r>
            <a:endParaRPr lang="en-US" altLang="ko-KR" sz="2800"/>
          </a:p>
          <a:p>
            <a:r>
              <a:rPr lang="en-US" altLang="ko-KR" sz="2800"/>
              <a:t>	ex) </a:t>
            </a:r>
            <a:r>
              <a:rPr lang="ko-KR" altLang="en-US" sz="2800"/>
              <a:t>user_name</a:t>
            </a:r>
            <a:endParaRPr lang="en-US" altLang="ko-KR" sz="2800"/>
          </a:p>
          <a:p>
            <a:endParaRPr lang="en-US" altLang="ko-KR" sz="2800"/>
          </a:p>
          <a:p>
            <a:r>
              <a:rPr lang="ko-KR" altLang="en-US" sz="2800" b="1"/>
              <a:t>pascal case </a:t>
            </a:r>
            <a:r>
              <a:rPr lang="en-US" altLang="ko-KR" sz="2800" b="1"/>
              <a:t>: </a:t>
            </a:r>
            <a:r>
              <a:rPr lang="ko-KR" altLang="en-US" sz="2800" b="1"/>
              <a:t>각 단어의 첫 문자는 대문자로</a:t>
            </a:r>
            <a:endParaRPr lang="en-US" altLang="ko-KR" sz="2800" b="1"/>
          </a:p>
          <a:p>
            <a:r>
              <a:rPr lang="en-US" altLang="ko-KR" sz="2800"/>
              <a:t>	</a:t>
            </a:r>
            <a:r>
              <a:rPr lang="ko-KR" altLang="en-US" sz="2800"/>
              <a:t> 클래스명</a:t>
            </a:r>
            <a:endParaRPr lang="en-US" altLang="ko-KR" sz="2800"/>
          </a:p>
          <a:p>
            <a:r>
              <a:rPr lang="en-US" altLang="ko-KR" sz="2800"/>
              <a:t>	ex) </a:t>
            </a:r>
            <a:r>
              <a:rPr lang="ko-KR" altLang="en-US" sz="2800"/>
              <a:t>UserName</a:t>
            </a:r>
          </a:p>
          <a:p>
            <a:endParaRPr lang="en-US" altLang="ko-KR" sz="2800" b="1"/>
          </a:p>
          <a:p>
            <a:r>
              <a:rPr lang="ko-KR" altLang="en-US" sz="2800" b="1"/>
              <a:t>camel case </a:t>
            </a:r>
            <a:r>
              <a:rPr lang="en-US" altLang="ko-KR" sz="2800" b="1"/>
              <a:t>: </a:t>
            </a:r>
            <a:r>
              <a:rPr lang="ko-KR" altLang="en-US" sz="2800" b="1"/>
              <a:t>두 번째 단어부터 첫 문자는 대문자로</a:t>
            </a:r>
            <a:endParaRPr lang="en-US" altLang="ko-KR" sz="2800" b="1"/>
          </a:p>
          <a:p>
            <a:r>
              <a:rPr lang="en-US" altLang="ko-KR" sz="2800"/>
              <a:t>	ex)</a:t>
            </a:r>
            <a:r>
              <a:rPr lang="ko-KR" altLang="en-US" sz="2800"/>
              <a:t> userName</a:t>
            </a:r>
            <a:endParaRPr lang="en-US" altLang="ko-KR" sz="2800"/>
          </a:p>
          <a:p>
            <a:endParaRPr lang="en-US" altLang="ko-KR" sz="2800"/>
          </a:p>
        </p:txBody>
      </p:sp>
      <p:pic>
        <p:nvPicPr>
          <p:cNvPr id="7" name="그래픽 6" descr="뱀 윤곽선">
            <a:extLst>
              <a:ext uri="{FF2B5EF4-FFF2-40B4-BE49-F238E27FC236}">
                <a16:creationId xmlns:a16="http://schemas.microsoft.com/office/drawing/2014/main" id="{63C8A9B2-BE3B-FDA4-BF16-C99691A8D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71881">
            <a:off x="4981358" y="2409832"/>
            <a:ext cx="702861" cy="702861"/>
          </a:xfrm>
          <a:prstGeom prst="rect">
            <a:avLst/>
          </a:prstGeom>
        </p:spPr>
      </p:pic>
      <p:pic>
        <p:nvPicPr>
          <p:cNvPr id="9" name="그래픽 8" descr="낙타 윤곽선">
            <a:extLst>
              <a:ext uri="{FF2B5EF4-FFF2-40B4-BE49-F238E27FC236}">
                <a16:creationId xmlns:a16="http://schemas.microsoft.com/office/drawing/2014/main" id="{F4B2FE9D-44B5-1412-05A0-E5214E1B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31290" y="5385014"/>
            <a:ext cx="802993" cy="9144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BA1CE32-606E-6809-D840-359E0B1F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681" y="3864429"/>
            <a:ext cx="993963" cy="82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85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0FBEE2-8E4D-3D96-7CB0-9950A29F8265}"/>
              </a:ext>
            </a:extLst>
          </p:cNvPr>
          <p:cNvSpPr txBox="1"/>
          <p:nvPr/>
        </p:nvSpPr>
        <p:spPr>
          <a:xfrm>
            <a:off x="1198880" y="2214622"/>
            <a:ext cx="102006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/>
                </a:solidFill>
              </a:rPr>
              <a:t>1.</a:t>
            </a:r>
            <a:r>
              <a:rPr lang="ko-KR" altLang="en-US" sz="3200" b="1"/>
              <a:t>변수 선언 방식이 틀린 것은</a:t>
            </a:r>
            <a:r>
              <a:rPr lang="en-US" altLang="ko-KR" sz="3200" b="1"/>
              <a:t>?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  </a:t>
            </a:r>
            <a:r>
              <a:rPr lang="en-US" altLang="ko-KR" sz="3200" b="1"/>
              <a:t>1) a=6		2)</a:t>
            </a:r>
            <a:r>
              <a:rPr lang="ko-KR" altLang="en-US" sz="3200" b="1"/>
              <a:t> </a:t>
            </a:r>
            <a:r>
              <a:rPr lang="en-US" altLang="ko-KR" sz="3200" b="1"/>
              <a:t>x,y=10,4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  3) 10</a:t>
            </a:r>
            <a:r>
              <a:rPr lang="en-US" altLang="ko-KR" sz="3200" b="1"/>
              <a:t>='a'     4) a,b,c=3,4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</a:p>
          <a:p>
            <a:endParaRPr lang="en-US" altLang="ko-KR" sz="3200" b="1"/>
          </a:p>
          <a:p>
            <a:r>
              <a:rPr lang="en-US" altLang="ko-KR" sz="3200" b="1">
                <a:solidFill>
                  <a:schemeClr val="tx1"/>
                </a:solidFill>
              </a:rPr>
              <a:t>2.</a:t>
            </a:r>
            <a:r>
              <a:rPr lang="ko-KR" altLang="en-US" sz="3200" b="1">
                <a:solidFill>
                  <a:schemeClr val="tx1"/>
                </a:solidFill>
              </a:rPr>
              <a:t>변수명으로 사용할 수 없는 것을 모두 고르시오</a:t>
            </a:r>
            <a:r>
              <a:rPr lang="en-US" altLang="ko-KR" sz="3200" b="1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 b="1"/>
              <a:t>  1)user-name		2)c_2_2		3)5box</a:t>
            </a:r>
          </a:p>
          <a:p>
            <a:r>
              <a:rPr lang="en-US" altLang="ko-KR" sz="3200" b="1">
                <a:solidFill>
                  <a:schemeClr val="tx1"/>
                </a:solidFill>
              </a:rPr>
              <a:t>  4)int			5)</a:t>
            </a:r>
            <a:r>
              <a:rPr lang="ko-KR" altLang="en-US" sz="3200" b="1">
                <a:solidFill>
                  <a:schemeClr val="tx1"/>
                </a:solidFill>
              </a:rPr>
              <a:t>이름</a:t>
            </a:r>
            <a:r>
              <a:rPr lang="en-US" altLang="ko-KR" sz="3200" b="1">
                <a:solidFill>
                  <a:schemeClr val="tx1"/>
                </a:solidFill>
              </a:rPr>
              <a:t>		6)total num</a:t>
            </a:r>
          </a:p>
        </p:txBody>
      </p:sp>
    </p:spTree>
    <p:extLst>
      <p:ext uri="{BB962C8B-B14F-4D97-AF65-F5344CB8AC3E}">
        <p14:creationId xmlns:p14="http://schemas.microsoft.com/office/powerpoint/2010/main" val="278412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5B4D65-FF33-B458-A070-EAE51EEBD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변수란</a:t>
            </a:r>
            <a:r>
              <a:rPr lang="en-US" altLang="ko-KR"/>
              <a:t>?</a:t>
            </a:r>
          </a:p>
          <a:p>
            <a:r>
              <a:rPr lang="ko-KR" altLang="en-US"/>
              <a:t>변수 선언</a:t>
            </a:r>
            <a:endParaRPr lang="en-US" altLang="ko-KR"/>
          </a:p>
          <a:p>
            <a:r>
              <a:rPr lang="ko-KR" altLang="en-US"/>
              <a:t>변수의 주소 확인</a:t>
            </a:r>
            <a:endParaRPr lang="en-US" altLang="ko-KR"/>
          </a:p>
          <a:p>
            <a:r>
              <a:rPr lang="ko-KR" altLang="en-US"/>
              <a:t>변수명 작성 규칙</a:t>
            </a:r>
            <a:endParaRPr lang="en-US" altLang="ko-KR"/>
          </a:p>
          <a:p>
            <a:r>
              <a:rPr lang="ko-KR" altLang="en-US"/>
              <a:t>변수명 표기법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2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데이터를 저장하는 메모리 공간</a:t>
            </a:r>
            <a:endParaRPr lang="en-US" altLang="ko-KR"/>
          </a:p>
          <a:p>
            <a:pPr lvl="1"/>
            <a:r>
              <a:rPr lang="ko-KR" altLang="en-US"/>
              <a:t>대입 연산자</a:t>
            </a:r>
            <a:r>
              <a:rPr lang="en-US" altLang="ko-KR"/>
              <a:t>(=) </a:t>
            </a:r>
            <a:r>
              <a:rPr lang="ko-KR" altLang="en-US"/>
              <a:t>사용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7EE662C-4B3F-72ED-28DD-F68FDD4931FA}"/>
              </a:ext>
            </a:extLst>
          </p:cNvPr>
          <p:cNvGrpSpPr/>
          <p:nvPr/>
        </p:nvGrpSpPr>
        <p:grpSpPr>
          <a:xfrm>
            <a:off x="4446270" y="3886414"/>
            <a:ext cx="2413000" cy="2413000"/>
            <a:chOff x="2495550" y="3156404"/>
            <a:chExt cx="2413000" cy="2413000"/>
          </a:xfrm>
        </p:grpSpPr>
        <p:pic>
          <p:nvPicPr>
            <p:cNvPr id="55" name="그래픽 54" descr="열린 포장 상자 윤곽선">
              <a:extLst>
                <a:ext uri="{FF2B5EF4-FFF2-40B4-BE49-F238E27FC236}">
                  <a16:creationId xmlns:a16="http://schemas.microsoft.com/office/drawing/2014/main" id="{B17F0519-B083-69DB-1C2E-5E9EE544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5550" y="3156404"/>
              <a:ext cx="2413000" cy="2413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61ADF2-F0CA-E31A-DC1A-44A16E8CB20F}"/>
                </a:ext>
              </a:extLst>
            </p:cNvPr>
            <p:cNvSpPr txBox="1"/>
            <p:nvPr/>
          </p:nvSpPr>
          <p:spPr>
            <a:xfrm>
              <a:off x="3208020" y="3618684"/>
              <a:ext cx="1036320" cy="80264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2800" b="1">
                  <a:solidFill>
                    <a:srgbClr val="C00000"/>
                  </a:solidFill>
                </a:rPr>
                <a:t>25</a:t>
              </a:r>
              <a:endParaRPr lang="ko-KR" altLang="en-US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C0906FE-9BAB-9639-33CC-E9E695053501}"/>
              </a:ext>
            </a:extLst>
          </p:cNvPr>
          <p:cNvSpPr txBox="1"/>
          <p:nvPr/>
        </p:nvSpPr>
        <p:spPr>
          <a:xfrm>
            <a:off x="3435985" y="2378552"/>
            <a:ext cx="4358640" cy="120947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5400">
                <a:latin typeface="+mj-lt"/>
              </a:rPr>
              <a:t>age=25</a:t>
            </a:r>
            <a:endParaRPr lang="ko-KR" altLang="en-US" sz="5400" dirty="0"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C8A1C0-2787-3D7C-25B0-B2EE9F8270D9}"/>
              </a:ext>
            </a:extLst>
          </p:cNvPr>
          <p:cNvSpPr txBox="1"/>
          <p:nvPr/>
        </p:nvSpPr>
        <p:spPr>
          <a:xfrm>
            <a:off x="4615180" y="3492807"/>
            <a:ext cx="924560" cy="544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>
                <a:solidFill>
                  <a:schemeClr val="bg1">
                    <a:lumMod val="65000"/>
                  </a:schemeClr>
                </a:solidFill>
              </a:rPr>
              <a:t>변수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16DD58-374D-AC5A-07E2-14BD8D7597CE}"/>
              </a:ext>
            </a:extLst>
          </p:cNvPr>
          <p:cNvSpPr txBox="1"/>
          <p:nvPr/>
        </p:nvSpPr>
        <p:spPr>
          <a:xfrm>
            <a:off x="5708650" y="3463805"/>
            <a:ext cx="1111250" cy="544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2000">
                <a:solidFill>
                  <a:schemeClr val="bg1">
                    <a:lumMod val="65000"/>
                  </a:schemeClr>
                </a:solidFill>
              </a:rPr>
              <a:t>데이터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화살표: 아래로 구부러짐 74">
            <a:extLst>
              <a:ext uri="{FF2B5EF4-FFF2-40B4-BE49-F238E27FC236}">
                <a16:creationId xmlns:a16="http://schemas.microsoft.com/office/drawing/2014/main" id="{A56A7B6A-668E-5016-25C0-7FECC23A41E3}"/>
              </a:ext>
            </a:extLst>
          </p:cNvPr>
          <p:cNvSpPr/>
          <p:nvPr/>
        </p:nvSpPr>
        <p:spPr>
          <a:xfrm flipH="1">
            <a:off x="5128895" y="2227174"/>
            <a:ext cx="1263650" cy="46032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46E1D23-00F9-D258-5A7E-72B95C4B54AA}"/>
              </a:ext>
            </a:extLst>
          </p:cNvPr>
          <p:cNvSpPr txBox="1"/>
          <p:nvPr/>
        </p:nvSpPr>
        <p:spPr>
          <a:xfrm>
            <a:off x="5425440" y="6225654"/>
            <a:ext cx="670560" cy="2900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/>
              <a:t>age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475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파이썬은 동적 타입 언어이다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동적</a:t>
            </a:r>
            <a:r>
              <a:rPr lang="en-US" altLang="ko-KR"/>
              <a:t>(Dynamic)</a:t>
            </a:r>
            <a:r>
              <a:rPr lang="ko-KR" altLang="en-US"/>
              <a:t> 타입 언어</a:t>
            </a:r>
          </a:p>
        </p:txBody>
      </p:sp>
      <p:pic>
        <p:nvPicPr>
          <p:cNvPr id="10" name="그래픽 9" descr="그릇 윤곽선">
            <a:extLst>
              <a:ext uri="{FF2B5EF4-FFF2-40B4-BE49-F238E27FC236}">
                <a16:creationId xmlns:a16="http://schemas.microsoft.com/office/drawing/2014/main" id="{1FCC6254-BBFE-3495-4588-6B7A69DD9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1494" y="4238451"/>
            <a:ext cx="1877120" cy="1877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F29C38-F588-9B4A-A427-3BF781D2B881}"/>
              </a:ext>
            </a:extLst>
          </p:cNvPr>
          <p:cNvSpPr txBox="1"/>
          <p:nvPr/>
        </p:nvSpPr>
        <p:spPr>
          <a:xfrm>
            <a:off x="619759" y="1521306"/>
            <a:ext cx="3881603" cy="951377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rmAutofit lnSpcReduction="10000"/>
          </a:bodyPr>
          <a:lstStyle/>
          <a:p>
            <a:pPr algn="ctr"/>
            <a:r>
              <a:rPr lang="ko-KR" altLang="en-US" sz="5400">
                <a:latin typeface="+mj-lt"/>
              </a:rPr>
              <a:t>변수명</a:t>
            </a:r>
            <a:r>
              <a:rPr lang="en-US" altLang="ko-KR" sz="5400">
                <a:latin typeface="+mj-lt"/>
              </a:rPr>
              <a:t>=</a:t>
            </a:r>
            <a:r>
              <a:rPr lang="ko-KR" altLang="en-US" sz="5400">
                <a:latin typeface="+mj-lt"/>
              </a:rPr>
              <a:t>값</a:t>
            </a:r>
            <a:endParaRPr lang="ko-KR" altLang="en-US" sz="5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6F292-554B-F542-A0B0-F364D7B3FEB8}"/>
              </a:ext>
            </a:extLst>
          </p:cNvPr>
          <p:cNvSpPr txBox="1"/>
          <p:nvPr/>
        </p:nvSpPr>
        <p:spPr>
          <a:xfrm>
            <a:off x="1848142" y="3636003"/>
            <a:ext cx="5867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+mj-lt"/>
              </a:rPr>
              <a:t>밥</a:t>
            </a:r>
            <a:endParaRPr lang="ko-KR" altLang="en-US" sz="4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E69C43-D2B9-0BA1-8732-E6319D172817}"/>
              </a:ext>
            </a:extLst>
          </p:cNvPr>
          <p:cNvSpPr txBox="1"/>
          <p:nvPr/>
        </p:nvSpPr>
        <p:spPr>
          <a:xfrm rot="20414627">
            <a:off x="1160094" y="3562392"/>
            <a:ext cx="5867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+mj-lt"/>
              </a:rPr>
              <a:t>국</a:t>
            </a:r>
            <a:endParaRPr lang="ko-KR" altLang="en-US" sz="4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687BB-3F2D-12EC-F806-09F17284C2B6}"/>
              </a:ext>
            </a:extLst>
          </p:cNvPr>
          <p:cNvSpPr txBox="1"/>
          <p:nvPr/>
        </p:nvSpPr>
        <p:spPr>
          <a:xfrm rot="436137">
            <a:off x="2462655" y="3419332"/>
            <a:ext cx="14668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/>
              <a:t>커피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FE6BA0-A4C7-1D0F-838E-53F6B4FBF3D0}"/>
              </a:ext>
            </a:extLst>
          </p:cNvPr>
          <p:cNvSpPr txBox="1"/>
          <p:nvPr/>
        </p:nvSpPr>
        <p:spPr>
          <a:xfrm>
            <a:off x="6563360" y="960799"/>
            <a:ext cx="4998720" cy="452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lvl="1" indent="185738"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</a:pPr>
            <a:r>
              <a:rPr lang="ko-KR" altLang="en-US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정적</a:t>
            </a:r>
            <a:r>
              <a:rPr lang="en-US" altLang="ko-KR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(Static)</a:t>
            </a:r>
            <a:r>
              <a:rPr lang="ko-KR" altLang="en-US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타입 언어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92C3F-28F5-C3C3-BB25-7DA31BB65119}"/>
              </a:ext>
            </a:extLst>
          </p:cNvPr>
          <p:cNvSpPr txBox="1"/>
          <p:nvPr/>
        </p:nvSpPr>
        <p:spPr>
          <a:xfrm>
            <a:off x="6166639" y="1521306"/>
            <a:ext cx="5221757" cy="950400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rmAutofit fontScale="85000" lnSpcReduction="10000"/>
          </a:bodyPr>
          <a:lstStyle/>
          <a:p>
            <a:pPr algn="ctr"/>
            <a:r>
              <a:rPr lang="ko-KR" altLang="en-US" sz="5400">
                <a:latin typeface="+mj-lt"/>
              </a:rPr>
              <a:t>자료형 변수명</a:t>
            </a:r>
            <a:r>
              <a:rPr lang="en-US" altLang="ko-KR" sz="5400">
                <a:latin typeface="+mj-lt"/>
              </a:rPr>
              <a:t>=</a:t>
            </a:r>
            <a:r>
              <a:rPr lang="ko-KR" altLang="en-US" sz="5400">
                <a:latin typeface="+mj-lt"/>
              </a:rPr>
              <a:t>값</a:t>
            </a:r>
            <a:endParaRPr lang="ko-KR" altLang="en-US" sz="5400" dirty="0">
              <a:latin typeface="+mj-lt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2553C51-22DC-D350-5AB7-B3BD392A385A}"/>
              </a:ext>
            </a:extLst>
          </p:cNvPr>
          <p:cNvGrpSpPr/>
          <p:nvPr/>
        </p:nvGrpSpPr>
        <p:grpSpPr>
          <a:xfrm>
            <a:off x="7710175" y="2990799"/>
            <a:ext cx="2609757" cy="3124772"/>
            <a:chOff x="7671594" y="2942622"/>
            <a:chExt cx="2609757" cy="3124772"/>
          </a:xfrm>
        </p:grpSpPr>
        <p:pic>
          <p:nvPicPr>
            <p:cNvPr id="22" name="그래픽 21" descr="그릇 윤곽선">
              <a:extLst>
                <a:ext uri="{FF2B5EF4-FFF2-40B4-BE49-F238E27FC236}">
                  <a16:creationId xmlns:a16="http://schemas.microsoft.com/office/drawing/2014/main" id="{04B23B75-C0A0-6F43-01E9-970D5690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7102" y="4098085"/>
              <a:ext cx="1877120" cy="18771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C705C9-D341-AF7B-36E7-09D12FB45E77}"/>
                </a:ext>
              </a:extLst>
            </p:cNvPr>
            <p:cNvSpPr txBox="1"/>
            <p:nvPr/>
          </p:nvSpPr>
          <p:spPr>
            <a:xfrm>
              <a:off x="8447067" y="5640674"/>
              <a:ext cx="1381760" cy="426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70000" lnSpcReduction="20000"/>
            </a:bodyPr>
            <a:lstStyle/>
            <a:p>
              <a:r>
                <a:rPr lang="ko-KR" altLang="en-US" sz="3600"/>
                <a:t>밥 그릇</a:t>
              </a:r>
              <a:endParaRPr lang="ko-KR" altLang="en-US" sz="3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448326-2095-F59C-CE40-F08784EF1FB6}"/>
                </a:ext>
              </a:extLst>
            </p:cNvPr>
            <p:cNvSpPr txBox="1"/>
            <p:nvPr/>
          </p:nvSpPr>
          <p:spPr>
            <a:xfrm>
              <a:off x="8393521" y="3161181"/>
              <a:ext cx="146683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4000"/>
                <a:t>커피</a:t>
              </a: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E695B2D-B5DB-2480-82AB-752D05A2E141}"/>
                </a:ext>
              </a:extLst>
            </p:cNvPr>
            <p:cNvSpPr/>
            <p:nvPr/>
          </p:nvSpPr>
          <p:spPr>
            <a:xfrm rot="840147">
              <a:off x="9195609" y="3793698"/>
              <a:ext cx="257921" cy="8490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2733A51-0737-0998-AC7B-000D87898E52}"/>
                </a:ext>
              </a:extLst>
            </p:cNvPr>
            <p:cNvGrpSpPr/>
            <p:nvPr/>
          </p:nvGrpSpPr>
          <p:grpSpPr>
            <a:xfrm>
              <a:off x="8873788" y="2942622"/>
              <a:ext cx="1407563" cy="892080"/>
              <a:chOff x="7294760" y="3444080"/>
              <a:chExt cx="948600" cy="60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2" name="잉크 31">
                    <a:extLst>
                      <a:ext uri="{FF2B5EF4-FFF2-40B4-BE49-F238E27FC236}">
                        <a16:creationId xmlns:a16="http://schemas.microsoft.com/office/drawing/2014/main" id="{E71D16F9-820C-A3E2-E9BE-E77739DB45F7}"/>
                      </a:ext>
                    </a:extLst>
                  </p14:cNvPr>
                  <p14:cNvContentPartPr/>
                  <p14:nvPr/>
                </p14:nvContentPartPr>
                <p14:xfrm>
                  <a:off x="7771760" y="3515000"/>
                  <a:ext cx="360" cy="360"/>
                </p14:xfrm>
              </p:contentPart>
            </mc:Choice>
            <mc:Fallback xmlns="">
              <p:pic>
                <p:nvPicPr>
                  <p:cNvPr id="32" name="잉크 31">
                    <a:extLst>
                      <a:ext uri="{FF2B5EF4-FFF2-40B4-BE49-F238E27FC236}">
                        <a16:creationId xmlns:a16="http://schemas.microsoft.com/office/drawing/2014/main" id="{E71D16F9-820C-A3E2-E9BE-E77739DB45F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736120" y="34790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F2798703-8F55-FDAC-4CBD-E4236AFB20D5}"/>
                      </a:ext>
                    </a:extLst>
                  </p14:cNvPr>
                  <p14:cNvContentPartPr/>
                  <p14:nvPr/>
                </p14:nvContentPartPr>
                <p14:xfrm>
                  <a:off x="7376480" y="3444080"/>
                  <a:ext cx="446760" cy="532080"/>
                </p14:xfrm>
              </p:contentPart>
            </mc:Choice>
            <mc:Fallback xmlns="">
              <p:pic>
                <p:nvPicPr>
                  <p:cNvPr id="33" name="잉크 32">
                    <a:extLst>
                      <a:ext uri="{FF2B5EF4-FFF2-40B4-BE49-F238E27FC236}">
                        <a16:creationId xmlns:a16="http://schemas.microsoft.com/office/drawing/2014/main" id="{F2798703-8F55-FDAC-4CBD-E4236AFB20D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352200" y="3419806"/>
                    <a:ext cx="495078" cy="5803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4" name="잉크 33">
                    <a:extLst>
                      <a:ext uri="{FF2B5EF4-FFF2-40B4-BE49-F238E27FC236}">
                        <a16:creationId xmlns:a16="http://schemas.microsoft.com/office/drawing/2014/main" id="{6B420A84-9D9B-F7BC-0B6A-CF8DFA303514}"/>
                      </a:ext>
                    </a:extLst>
                  </p14:cNvPr>
                  <p14:cNvContentPartPr/>
                  <p14:nvPr/>
                </p14:nvContentPartPr>
                <p14:xfrm>
                  <a:off x="7294760" y="3515000"/>
                  <a:ext cx="948600" cy="530280"/>
                </p14:xfrm>
              </p:contentPart>
            </mc:Choice>
            <mc:Fallback xmlns="">
              <p:pic>
                <p:nvPicPr>
                  <p:cNvPr id="34" name="잉크 33">
                    <a:extLst>
                      <a:ext uri="{FF2B5EF4-FFF2-40B4-BE49-F238E27FC236}">
                        <a16:creationId xmlns:a16="http://schemas.microsoft.com/office/drawing/2014/main" id="{6B420A84-9D9B-F7BC-0B6A-CF8DFA30351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270499" y="3490731"/>
                    <a:ext cx="996879" cy="578576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488C22-5929-E07D-37A1-B2DD565EF1D5}"/>
                </a:ext>
              </a:extLst>
            </p:cNvPr>
            <p:cNvSpPr txBox="1"/>
            <p:nvPr/>
          </p:nvSpPr>
          <p:spPr>
            <a:xfrm>
              <a:off x="7684488" y="3616563"/>
              <a:ext cx="5867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4000">
                  <a:latin typeface="+mj-lt"/>
                </a:rPr>
                <a:t>밥</a:t>
              </a:r>
              <a:endParaRPr lang="ko-KR" altLang="en-US" sz="4000"/>
            </a:p>
          </p:txBody>
        </p:sp>
        <p:sp>
          <p:nvSpPr>
            <p:cNvPr id="37" name="화살표: 아래쪽 36">
              <a:extLst>
                <a:ext uri="{FF2B5EF4-FFF2-40B4-BE49-F238E27FC236}">
                  <a16:creationId xmlns:a16="http://schemas.microsoft.com/office/drawing/2014/main" id="{55EE57E2-A018-B5E7-906D-7C8B9DEF88B9}"/>
                </a:ext>
              </a:extLst>
            </p:cNvPr>
            <p:cNvSpPr/>
            <p:nvPr/>
          </p:nvSpPr>
          <p:spPr>
            <a:xfrm rot="18653804">
              <a:off x="8464100" y="4030431"/>
              <a:ext cx="293704" cy="7727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D65FC03-5255-809E-6BF0-D22F1E2D12F8}"/>
                    </a:ext>
                  </a:extLst>
                </p14:cNvPr>
                <p14:cNvContentPartPr/>
                <p14:nvPr/>
              </p14:nvContentPartPr>
              <p14:xfrm>
                <a:off x="7671594" y="3600509"/>
                <a:ext cx="612528" cy="740452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D65FC03-5255-809E-6BF0-D22F1E2D12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35944" y="3564495"/>
                  <a:ext cx="684188" cy="812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6F39D5-E8F9-6321-AB58-0CBA70D41D30}"/>
                </a:ext>
              </a:extLst>
            </p:cNvPr>
            <p:cNvSpPr txBox="1"/>
            <p:nvPr/>
          </p:nvSpPr>
          <p:spPr>
            <a:xfrm>
              <a:off x="9562797" y="3114442"/>
              <a:ext cx="5867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4000">
                  <a:latin typeface="+mj-lt"/>
                </a:rPr>
                <a:t>국</a:t>
              </a:r>
              <a:endParaRPr lang="ko-KR" altLang="en-US" sz="4000"/>
            </a:p>
          </p:txBody>
        </p:sp>
      </p:grp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F5D0CE5B-0FBA-7A86-CC43-94B747FB73B5}"/>
              </a:ext>
            </a:extLst>
          </p:cNvPr>
          <p:cNvSpPr/>
          <p:nvPr/>
        </p:nvSpPr>
        <p:spPr>
          <a:xfrm rot="19340269">
            <a:off x="2302809" y="4170796"/>
            <a:ext cx="293704" cy="77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FC79484F-C2D2-C2F1-A073-CFEEDEAD95AC}"/>
              </a:ext>
            </a:extLst>
          </p:cNvPr>
          <p:cNvSpPr/>
          <p:nvPr/>
        </p:nvSpPr>
        <p:spPr>
          <a:xfrm rot="1642525">
            <a:off x="2835586" y="3986951"/>
            <a:ext cx="293704" cy="77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5A772CA-1C80-849D-85D3-C1041C845519}"/>
              </a:ext>
            </a:extLst>
          </p:cNvPr>
          <p:cNvSpPr/>
          <p:nvPr/>
        </p:nvSpPr>
        <p:spPr>
          <a:xfrm rot="19340269">
            <a:off x="1734176" y="4107304"/>
            <a:ext cx="293704" cy="77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0D9E9809-8810-5EF0-0D89-C63338522B67}"/>
                  </a:ext>
                </a:extLst>
              </p14:cNvPr>
              <p14:cNvContentPartPr/>
              <p14:nvPr/>
            </p14:nvContentPartPr>
            <p14:xfrm>
              <a:off x="2052080" y="4275320"/>
              <a:ext cx="2160" cy="21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0D9E9809-8810-5EF0-0D89-C63338522B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6440" y="4239680"/>
                <a:ext cx="738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8FB91880-58E0-C5E6-5D45-B3488D7EAF89}"/>
                  </a:ext>
                </a:extLst>
              </p14:cNvPr>
              <p14:cNvContentPartPr/>
              <p14:nvPr/>
            </p14:nvContentPartPr>
            <p14:xfrm>
              <a:off x="1114280" y="3563960"/>
              <a:ext cx="877916" cy="777768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8FB91880-58E0-C5E6-5D45-B3488D7EAF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8270" y="3528312"/>
                <a:ext cx="949575" cy="849423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B8F00E3B-57B7-7FBD-DC63-1E9E35E20661}"/>
              </a:ext>
            </a:extLst>
          </p:cNvPr>
          <p:cNvGrpSpPr/>
          <p:nvPr/>
        </p:nvGrpSpPr>
        <p:grpSpPr>
          <a:xfrm>
            <a:off x="1909160" y="3189560"/>
            <a:ext cx="1626840" cy="1182600"/>
            <a:chOff x="1909160" y="3189560"/>
            <a:chExt cx="1626840" cy="11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565CBEC-C704-04EA-35E5-C5348DE08899}"/>
                    </a:ext>
                  </a:extLst>
                </p14:cNvPr>
                <p14:cNvContentPartPr/>
                <p14:nvPr/>
              </p14:nvContentPartPr>
              <p14:xfrm>
                <a:off x="1909160" y="3614360"/>
                <a:ext cx="591480" cy="7578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565CBEC-C704-04EA-35E5-C5348DE088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73160" y="3578360"/>
                  <a:ext cx="66312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40493A6-805C-195E-7171-69D9449CC053}"/>
                    </a:ext>
                  </a:extLst>
                </p14:cNvPr>
                <p14:cNvContentPartPr/>
                <p14:nvPr/>
              </p14:nvContentPartPr>
              <p14:xfrm>
                <a:off x="2528720" y="3189560"/>
                <a:ext cx="1007280" cy="9176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40493A6-805C-195E-7171-69D9449CC0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92720" y="3153560"/>
                  <a:ext cx="1078920" cy="9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558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선언과 할당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변수명</a:t>
            </a:r>
            <a:r>
              <a:rPr lang="en-US" altLang="ko-KR"/>
              <a:t>=</a:t>
            </a:r>
            <a:r>
              <a:rPr lang="ko-KR" altLang="en-US"/>
              <a:t>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CEB67-BCB6-8187-81F1-E022FC821B59}"/>
              </a:ext>
            </a:extLst>
          </p:cNvPr>
          <p:cNvSpPr txBox="1"/>
          <p:nvPr/>
        </p:nvSpPr>
        <p:spPr>
          <a:xfrm>
            <a:off x="906780" y="2190848"/>
            <a:ext cx="65074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>
                <a:latin typeface="+mj-lt"/>
              </a:rPr>
              <a:t>a=10</a:t>
            </a:r>
            <a:endParaRPr lang="en-US" altLang="ko-KR" sz="3600">
              <a:latin typeface="+mj-lt"/>
            </a:endParaRPr>
          </a:p>
          <a:p>
            <a:r>
              <a:rPr lang="ko-KR" altLang="en-US" sz="3600">
                <a:latin typeface="+mj-lt"/>
              </a:rPr>
              <a:t>b='hello'</a:t>
            </a:r>
            <a:endParaRPr lang="en-US" altLang="ko-KR" sz="3600">
              <a:latin typeface="+mj-lt"/>
            </a:endParaRPr>
          </a:p>
          <a:p>
            <a:r>
              <a:rPr lang="ko-KR" altLang="en-US" sz="3600">
                <a:latin typeface="+mj-lt"/>
              </a:rPr>
              <a:t>c=</a:t>
            </a:r>
            <a:r>
              <a:rPr lang="en-US" altLang="ko-KR" sz="3600">
                <a:latin typeface="+mj-lt"/>
              </a:rPr>
              <a:t>3.3</a:t>
            </a:r>
          </a:p>
          <a:p>
            <a:r>
              <a:rPr lang="ko-KR" altLang="en-US" sz="3600">
                <a:latin typeface="+mj-lt"/>
              </a:rPr>
              <a:t>print(a)</a:t>
            </a:r>
            <a:endParaRPr lang="en-US" altLang="ko-KR" sz="3600">
              <a:latin typeface="+mj-lt"/>
            </a:endParaRPr>
          </a:p>
          <a:p>
            <a:r>
              <a:rPr lang="ko-KR" altLang="en-US" sz="3600">
                <a:latin typeface="+mj-lt"/>
              </a:rPr>
              <a:t>print(b)</a:t>
            </a:r>
          </a:p>
          <a:p>
            <a:r>
              <a:rPr lang="ko-KR" altLang="en-US" sz="3600">
                <a:latin typeface="+mj-lt"/>
              </a:rPr>
              <a:t>print(c)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07B4A97-7843-2441-CEC6-18E6674C6B96}"/>
              </a:ext>
            </a:extLst>
          </p:cNvPr>
          <p:cNvSpPr txBox="1"/>
          <p:nvPr/>
        </p:nvSpPr>
        <p:spPr>
          <a:xfrm>
            <a:off x="0" y="1940484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F231581B-FDCE-F7AC-9E92-3897ABB82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98893"/>
              </p:ext>
            </p:extLst>
          </p:nvPr>
        </p:nvGraphicFramePr>
        <p:xfrm>
          <a:off x="8275599" y="2035629"/>
          <a:ext cx="3086035" cy="18354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7207">
                  <a:extLst>
                    <a:ext uri="{9D8B030D-6E8A-4147-A177-3AD203B41FA5}">
                      <a16:colId xmlns:a16="http://schemas.microsoft.com/office/drawing/2014/main" val="2803119517"/>
                    </a:ext>
                  </a:extLst>
                </a:gridCol>
                <a:gridCol w="617207">
                  <a:extLst>
                    <a:ext uri="{9D8B030D-6E8A-4147-A177-3AD203B41FA5}">
                      <a16:colId xmlns:a16="http://schemas.microsoft.com/office/drawing/2014/main" val="2441950931"/>
                    </a:ext>
                  </a:extLst>
                </a:gridCol>
                <a:gridCol w="617207">
                  <a:extLst>
                    <a:ext uri="{9D8B030D-6E8A-4147-A177-3AD203B41FA5}">
                      <a16:colId xmlns:a16="http://schemas.microsoft.com/office/drawing/2014/main" val="4215673187"/>
                    </a:ext>
                  </a:extLst>
                </a:gridCol>
                <a:gridCol w="617207">
                  <a:extLst>
                    <a:ext uri="{9D8B030D-6E8A-4147-A177-3AD203B41FA5}">
                      <a16:colId xmlns:a16="http://schemas.microsoft.com/office/drawing/2014/main" val="3221259679"/>
                    </a:ext>
                  </a:extLst>
                </a:gridCol>
                <a:gridCol w="617207">
                  <a:extLst>
                    <a:ext uri="{9D8B030D-6E8A-4147-A177-3AD203B41FA5}">
                      <a16:colId xmlns:a16="http://schemas.microsoft.com/office/drawing/2014/main" val="2138936090"/>
                    </a:ext>
                  </a:extLst>
                </a:gridCol>
              </a:tblGrid>
              <a:tr h="458866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108791"/>
                  </a:ext>
                </a:extLst>
              </a:tr>
              <a:tr h="458866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hello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3.3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11614"/>
                  </a:ext>
                </a:extLst>
              </a:tr>
              <a:tr h="458866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571701"/>
                  </a:ext>
                </a:extLst>
              </a:tr>
              <a:tr h="458866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869411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9EE8772A-FB29-AA7F-D59E-158B4B01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79" y="3899008"/>
            <a:ext cx="1498121" cy="156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선언과 할당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변수명</a:t>
            </a:r>
            <a:r>
              <a:rPr lang="en-US" altLang="ko-KR"/>
              <a:t>=</a:t>
            </a:r>
            <a:r>
              <a:rPr lang="ko-KR" altLang="en-US"/>
              <a:t>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CEB67-BCB6-8187-81F1-E022FC821B59}"/>
              </a:ext>
            </a:extLst>
          </p:cNvPr>
          <p:cNvSpPr txBox="1"/>
          <p:nvPr/>
        </p:nvSpPr>
        <p:spPr>
          <a:xfrm>
            <a:off x="858166" y="2183094"/>
            <a:ext cx="6507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>
                <a:latin typeface="+mj-lt"/>
              </a:rPr>
              <a:t>a=10</a:t>
            </a:r>
            <a:endParaRPr lang="en-US" altLang="ko-KR" sz="3600">
              <a:latin typeface="+mj-lt"/>
            </a:endParaRPr>
          </a:p>
          <a:p>
            <a:r>
              <a:rPr lang="ko-KR" altLang="en-US" sz="3600">
                <a:latin typeface="+mj-lt"/>
              </a:rPr>
              <a:t>b='hello'</a:t>
            </a:r>
            <a:endParaRPr lang="en-US" altLang="ko-KR" sz="3600">
              <a:latin typeface="+mj-lt"/>
            </a:endParaRPr>
          </a:p>
          <a:p>
            <a:r>
              <a:rPr lang="ko-KR" altLang="en-US" sz="3600">
                <a:latin typeface="+mj-lt"/>
              </a:rPr>
              <a:t>c=</a:t>
            </a:r>
            <a:r>
              <a:rPr lang="en-US" altLang="ko-KR" sz="3600">
                <a:latin typeface="+mj-lt"/>
              </a:rPr>
              <a:t>3.3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07B4A97-7843-2441-CEC6-18E6674C6B96}"/>
              </a:ext>
            </a:extLst>
          </p:cNvPr>
          <p:cNvSpPr txBox="1"/>
          <p:nvPr/>
        </p:nvSpPr>
        <p:spPr>
          <a:xfrm>
            <a:off x="0" y="1940484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A11FCF-058F-0A3E-FCA6-2A358DB1148F}"/>
              </a:ext>
            </a:extLst>
          </p:cNvPr>
          <p:cNvGrpSpPr/>
          <p:nvPr/>
        </p:nvGrpSpPr>
        <p:grpSpPr>
          <a:xfrm>
            <a:off x="7098409" y="1940484"/>
            <a:ext cx="4895042" cy="3657206"/>
            <a:chOff x="7072519" y="1602622"/>
            <a:chExt cx="4895042" cy="36572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8CF86E-8FA8-9B76-1D82-59F4CF01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2519" y="1943317"/>
              <a:ext cx="4212701" cy="331651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F2E28F1-BFFA-568A-7E49-F523998EE6A8}"/>
                </a:ext>
              </a:extLst>
            </p:cNvPr>
            <p:cNvSpPr txBox="1"/>
            <p:nvPr/>
          </p:nvSpPr>
          <p:spPr>
            <a:xfrm rot="20040233">
              <a:off x="8105183" y="1602622"/>
              <a:ext cx="1629065" cy="40976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ko-KR" altLang="en-US" sz="2000" b="1">
                  <a:solidFill>
                    <a:srgbClr val="FF0000"/>
                  </a:solidFill>
                </a:rPr>
                <a:t>주소</a:t>
              </a:r>
              <a:r>
                <a:rPr lang="en-US" altLang="ko-KR" sz="2000" b="1">
                  <a:solidFill>
                    <a:srgbClr val="FF0000"/>
                  </a:solidFill>
                </a:rPr>
                <a:t>:1000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82AE2C-5166-B57E-560A-F6AD012D03BC}"/>
                </a:ext>
              </a:extLst>
            </p:cNvPr>
            <p:cNvSpPr txBox="1"/>
            <p:nvPr/>
          </p:nvSpPr>
          <p:spPr>
            <a:xfrm rot="19923275">
              <a:off x="9076529" y="2636017"/>
              <a:ext cx="1391791" cy="32330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ko-KR" altLang="en-US" sz="2000" b="1">
                  <a:solidFill>
                    <a:srgbClr val="FF0000"/>
                  </a:solidFill>
                </a:rPr>
                <a:t>주소</a:t>
              </a:r>
              <a:r>
                <a:rPr lang="en-US" altLang="ko-KR" sz="2000" b="1">
                  <a:solidFill>
                    <a:srgbClr val="FF0000"/>
                  </a:solidFill>
                </a:rPr>
                <a:t>:2000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ED8944-0D62-4EDE-109A-8D93EBAF371F}"/>
                </a:ext>
              </a:extLst>
            </p:cNvPr>
            <p:cNvSpPr txBox="1"/>
            <p:nvPr/>
          </p:nvSpPr>
          <p:spPr>
            <a:xfrm rot="19923275">
              <a:off x="10575770" y="2570245"/>
              <a:ext cx="1391791" cy="32330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ko-KR" altLang="en-US" sz="2000" b="1">
                  <a:solidFill>
                    <a:srgbClr val="FF0000"/>
                  </a:solidFill>
                </a:rPr>
                <a:t>주소</a:t>
              </a:r>
              <a:r>
                <a:rPr lang="en-US" altLang="ko-KR" sz="2000" b="1">
                  <a:solidFill>
                    <a:srgbClr val="FF0000"/>
                  </a:solidFill>
                </a:rPr>
                <a:t>:2500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19DCD16-1136-943B-769E-01E54BD08374}"/>
              </a:ext>
            </a:extLst>
          </p:cNvPr>
          <p:cNvGrpSpPr/>
          <p:nvPr/>
        </p:nvGrpSpPr>
        <p:grpSpPr>
          <a:xfrm>
            <a:off x="4816766" y="2094372"/>
            <a:ext cx="1359239" cy="1466070"/>
            <a:chOff x="4816766" y="2094372"/>
            <a:chExt cx="1359239" cy="1466070"/>
          </a:xfrm>
        </p:grpSpPr>
        <p:pic>
          <p:nvPicPr>
            <p:cNvPr id="16" name="그래픽 15" descr="그릇 윤곽선">
              <a:extLst>
                <a:ext uri="{FF2B5EF4-FFF2-40B4-BE49-F238E27FC236}">
                  <a16:creationId xmlns:a16="http://schemas.microsoft.com/office/drawing/2014/main" id="{DC1B2D43-1926-D8DD-C317-5D6FB90B3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16766" y="2094372"/>
              <a:ext cx="1359239" cy="135923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5B6A57-CFAA-9278-F150-A97987DAEB16}"/>
                </a:ext>
              </a:extLst>
            </p:cNvPr>
            <p:cNvSpPr txBox="1"/>
            <p:nvPr/>
          </p:nvSpPr>
          <p:spPr>
            <a:xfrm>
              <a:off x="5299117" y="3042282"/>
              <a:ext cx="697608" cy="51816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r>
                <a:rPr lang="en-US" altLang="ko-KR" sz="3600"/>
                <a:t>a</a:t>
              </a:r>
              <a:endParaRPr lang="ko-KR" alt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42B5B9-BE6B-6267-F9F1-E94C61881C96}"/>
                </a:ext>
              </a:extLst>
            </p:cNvPr>
            <p:cNvSpPr txBox="1"/>
            <p:nvPr/>
          </p:nvSpPr>
          <p:spPr>
            <a:xfrm>
              <a:off x="5102943" y="2342282"/>
              <a:ext cx="8539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>
                  <a:solidFill>
                    <a:srgbClr val="FF0000"/>
                  </a:solidFill>
                </a:rPr>
                <a:t>1000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85BC7E-88E5-2EFB-8CAC-80BDF1E28A14}"/>
              </a:ext>
            </a:extLst>
          </p:cNvPr>
          <p:cNvGrpSpPr/>
          <p:nvPr/>
        </p:nvGrpSpPr>
        <p:grpSpPr>
          <a:xfrm>
            <a:off x="4816766" y="3420564"/>
            <a:ext cx="1359239" cy="1466070"/>
            <a:chOff x="4816766" y="2094372"/>
            <a:chExt cx="1359239" cy="1466070"/>
          </a:xfrm>
        </p:grpSpPr>
        <p:pic>
          <p:nvPicPr>
            <p:cNvPr id="22" name="그래픽 21" descr="그릇 윤곽선">
              <a:extLst>
                <a:ext uri="{FF2B5EF4-FFF2-40B4-BE49-F238E27FC236}">
                  <a16:creationId xmlns:a16="http://schemas.microsoft.com/office/drawing/2014/main" id="{F7F54423-D1CE-E9F0-2149-CE617783B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16766" y="2094372"/>
              <a:ext cx="1359239" cy="13592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7595D1-F981-4E1A-928B-6495214C98FD}"/>
                </a:ext>
              </a:extLst>
            </p:cNvPr>
            <p:cNvSpPr txBox="1"/>
            <p:nvPr/>
          </p:nvSpPr>
          <p:spPr>
            <a:xfrm>
              <a:off x="5299117" y="3042282"/>
              <a:ext cx="697608" cy="51816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r>
                <a:rPr lang="en-US" altLang="ko-KR" sz="3600"/>
                <a:t>b</a:t>
              </a:r>
              <a:endParaRPr lang="ko-KR" altLang="en-US" sz="3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335601-C87A-4D5E-8399-4B4E61694DA7}"/>
                </a:ext>
              </a:extLst>
            </p:cNvPr>
            <p:cNvSpPr txBox="1"/>
            <p:nvPr/>
          </p:nvSpPr>
          <p:spPr>
            <a:xfrm>
              <a:off x="5102943" y="2342282"/>
              <a:ext cx="8539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>
                  <a:solidFill>
                    <a:srgbClr val="FF0000"/>
                  </a:solidFill>
                </a:rPr>
                <a:t>2000</a:t>
              </a:r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0E533C8-384A-1722-CE3B-3D9DA5BB5015}"/>
              </a:ext>
            </a:extLst>
          </p:cNvPr>
          <p:cNvGrpSpPr/>
          <p:nvPr/>
        </p:nvGrpSpPr>
        <p:grpSpPr>
          <a:xfrm>
            <a:off x="4816766" y="4698750"/>
            <a:ext cx="1359239" cy="1466070"/>
            <a:chOff x="4816766" y="2094372"/>
            <a:chExt cx="1359239" cy="1466070"/>
          </a:xfrm>
        </p:grpSpPr>
        <p:pic>
          <p:nvPicPr>
            <p:cNvPr id="27" name="그래픽 26" descr="그릇 윤곽선">
              <a:extLst>
                <a:ext uri="{FF2B5EF4-FFF2-40B4-BE49-F238E27FC236}">
                  <a16:creationId xmlns:a16="http://schemas.microsoft.com/office/drawing/2014/main" id="{DABF93DD-A120-E501-EC0C-5EFA5BD7E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16766" y="2094372"/>
              <a:ext cx="1359239" cy="13592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5DA99A-CE6D-721A-D1B7-F3C061CF246B}"/>
                </a:ext>
              </a:extLst>
            </p:cNvPr>
            <p:cNvSpPr txBox="1"/>
            <p:nvPr/>
          </p:nvSpPr>
          <p:spPr>
            <a:xfrm>
              <a:off x="5299117" y="3042282"/>
              <a:ext cx="697608" cy="51816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r>
                <a:rPr lang="en-US" altLang="ko-KR" sz="3600"/>
                <a:t>c</a:t>
              </a:r>
              <a:endParaRPr lang="ko-KR" altLang="en-US" sz="3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EAAE62-E9E9-E3DC-02C4-7A48E1423C10}"/>
                </a:ext>
              </a:extLst>
            </p:cNvPr>
            <p:cNvSpPr txBox="1"/>
            <p:nvPr/>
          </p:nvSpPr>
          <p:spPr>
            <a:xfrm>
              <a:off x="5102943" y="2342282"/>
              <a:ext cx="8539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>
                  <a:solidFill>
                    <a:srgbClr val="FF0000"/>
                  </a:solidFill>
                </a:rPr>
                <a:t>2500</a:t>
              </a:r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2DC8C90-7AD9-1BF0-C988-53B7A2BD54A4}"/>
              </a:ext>
            </a:extLst>
          </p:cNvPr>
          <p:cNvGrpSpPr/>
          <p:nvPr/>
        </p:nvGrpSpPr>
        <p:grpSpPr>
          <a:xfrm>
            <a:off x="5618240" y="1989320"/>
            <a:ext cx="2278440" cy="634680"/>
            <a:chOff x="5618240" y="1989320"/>
            <a:chExt cx="2278440" cy="63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E7275F4-7898-688D-BD24-BC14C55E89FE}"/>
                    </a:ext>
                  </a:extLst>
                </p14:cNvPr>
                <p14:cNvContentPartPr/>
                <p14:nvPr/>
              </p14:nvContentPartPr>
              <p14:xfrm>
                <a:off x="5618240" y="1989320"/>
                <a:ext cx="2226600" cy="513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E7275F4-7898-688D-BD24-BC14C55E89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82240" y="1953680"/>
                  <a:ext cx="229824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08260F8-8ED5-CEE0-ADC1-9508C240160E}"/>
                    </a:ext>
                  </a:extLst>
                </p14:cNvPr>
                <p14:cNvContentPartPr/>
                <p14:nvPr/>
              </p14:nvContentPartPr>
              <p14:xfrm>
                <a:off x="7790840" y="2315840"/>
                <a:ext cx="105840" cy="3081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08260F8-8ED5-CEE0-ADC1-9508C24016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54840" y="2280200"/>
                  <a:ext cx="17748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3F814DF-1160-056E-D653-90450E901B63}"/>
              </a:ext>
            </a:extLst>
          </p:cNvPr>
          <p:cNvGrpSpPr/>
          <p:nvPr/>
        </p:nvGrpSpPr>
        <p:grpSpPr>
          <a:xfrm>
            <a:off x="5679080" y="3311960"/>
            <a:ext cx="4673880" cy="1686600"/>
            <a:chOff x="5679080" y="3311960"/>
            <a:chExt cx="4673880" cy="168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32A9EEF-1CE5-292D-038E-43B14553ECE9}"/>
                    </a:ext>
                  </a:extLst>
                </p14:cNvPr>
                <p14:cNvContentPartPr/>
                <p14:nvPr/>
              </p14:nvContentPartPr>
              <p14:xfrm>
                <a:off x="5679080" y="3463160"/>
                <a:ext cx="3038760" cy="2451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32A9EEF-1CE5-292D-038E-43B14553EC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43080" y="3427520"/>
                  <a:ext cx="31104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79D9A67-6206-EC43-4240-6FFDCD3B783F}"/>
                    </a:ext>
                  </a:extLst>
                </p14:cNvPr>
                <p14:cNvContentPartPr/>
                <p14:nvPr/>
              </p14:nvContentPartPr>
              <p14:xfrm>
                <a:off x="8604080" y="3311960"/>
                <a:ext cx="183600" cy="3160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79D9A67-6206-EC43-4240-6FFDCD3B78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68080" y="3275960"/>
                  <a:ext cx="2552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2E9D6911-272E-0C21-1B46-3C9E0CFCB734}"/>
                    </a:ext>
                  </a:extLst>
                </p14:cNvPr>
                <p14:cNvContentPartPr/>
                <p14:nvPr/>
              </p14:nvContentPartPr>
              <p14:xfrm>
                <a:off x="5732360" y="3678440"/>
                <a:ext cx="4620600" cy="1320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2E9D6911-272E-0C21-1B46-3C9E0CFCB73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96720" y="3642440"/>
                  <a:ext cx="4692240" cy="139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0E9192FF-0ABE-4221-7D59-789D29B529F0}"/>
                  </a:ext>
                </a:extLst>
              </p14:cNvPr>
              <p14:cNvContentPartPr/>
              <p14:nvPr/>
            </p14:nvContentPartPr>
            <p14:xfrm>
              <a:off x="10158920" y="3550280"/>
              <a:ext cx="226800" cy="30600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0E9192FF-0ABE-4221-7D59-789D29B529F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22920" y="3514280"/>
                <a:ext cx="298440" cy="3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62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주소 확인하기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/>
              <a:t>id(</a:t>
            </a:r>
            <a:r>
              <a:rPr lang="ko-KR" altLang="en-US"/>
              <a:t>변수명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CEB67-BCB6-8187-81F1-E022FC821B59}"/>
              </a:ext>
            </a:extLst>
          </p:cNvPr>
          <p:cNvSpPr txBox="1"/>
          <p:nvPr/>
        </p:nvSpPr>
        <p:spPr>
          <a:xfrm>
            <a:off x="906780" y="2190848"/>
            <a:ext cx="65074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>
                <a:latin typeface="+mj-lt"/>
              </a:rPr>
              <a:t>a=10</a:t>
            </a:r>
            <a:endParaRPr lang="en-US" altLang="ko-KR" sz="3600">
              <a:latin typeface="+mj-lt"/>
            </a:endParaRPr>
          </a:p>
          <a:p>
            <a:r>
              <a:rPr lang="ko-KR" altLang="en-US" sz="3600">
                <a:latin typeface="+mj-lt"/>
              </a:rPr>
              <a:t>b='hello'</a:t>
            </a:r>
            <a:endParaRPr lang="en-US" altLang="ko-KR" sz="3600">
              <a:latin typeface="+mj-lt"/>
            </a:endParaRPr>
          </a:p>
          <a:p>
            <a:r>
              <a:rPr lang="ko-KR" altLang="en-US" sz="3600">
                <a:latin typeface="+mj-lt"/>
              </a:rPr>
              <a:t>c=</a:t>
            </a:r>
            <a:r>
              <a:rPr lang="en-US" altLang="ko-KR" sz="3600">
                <a:latin typeface="+mj-lt"/>
              </a:rPr>
              <a:t>3.3</a:t>
            </a:r>
          </a:p>
          <a:p>
            <a:r>
              <a:rPr lang="ko-KR" altLang="en-US" sz="3600">
                <a:latin typeface="+mj-lt"/>
              </a:rPr>
              <a:t>print(</a:t>
            </a:r>
            <a:r>
              <a:rPr lang="en-US" altLang="ko-KR" sz="3600">
                <a:latin typeface="+mj-lt"/>
              </a:rPr>
              <a:t>id(</a:t>
            </a:r>
            <a:r>
              <a:rPr lang="ko-KR" altLang="en-US" sz="3600">
                <a:latin typeface="+mj-lt"/>
              </a:rPr>
              <a:t>a)</a:t>
            </a:r>
            <a:r>
              <a:rPr lang="en-US" altLang="ko-KR" sz="3600">
                <a:latin typeface="+mj-lt"/>
              </a:rPr>
              <a:t>)</a:t>
            </a:r>
          </a:p>
          <a:p>
            <a:r>
              <a:rPr lang="ko-KR" altLang="en-US" sz="3600">
                <a:latin typeface="+mj-lt"/>
              </a:rPr>
              <a:t>print(</a:t>
            </a:r>
            <a:r>
              <a:rPr lang="en-US" altLang="ko-KR" sz="3600">
                <a:latin typeface="+mj-lt"/>
              </a:rPr>
              <a:t>id(</a:t>
            </a:r>
            <a:r>
              <a:rPr lang="ko-KR" altLang="en-US" sz="3600">
                <a:latin typeface="+mj-lt"/>
              </a:rPr>
              <a:t>b)</a:t>
            </a:r>
            <a:r>
              <a:rPr lang="en-US" altLang="ko-KR" sz="3600">
                <a:latin typeface="+mj-lt"/>
              </a:rPr>
              <a:t>)</a:t>
            </a:r>
            <a:endParaRPr lang="ko-KR" altLang="en-US" sz="3600">
              <a:latin typeface="+mj-lt"/>
            </a:endParaRPr>
          </a:p>
          <a:p>
            <a:r>
              <a:rPr lang="ko-KR" altLang="en-US" sz="3600">
                <a:latin typeface="+mj-lt"/>
              </a:rPr>
              <a:t>print(</a:t>
            </a:r>
            <a:r>
              <a:rPr lang="en-US" altLang="ko-KR" sz="3600">
                <a:latin typeface="+mj-lt"/>
              </a:rPr>
              <a:t>id(</a:t>
            </a:r>
            <a:r>
              <a:rPr lang="ko-KR" altLang="en-US" sz="3600">
                <a:latin typeface="+mj-lt"/>
              </a:rPr>
              <a:t>c)</a:t>
            </a:r>
            <a:r>
              <a:rPr lang="en-US" altLang="ko-KR" sz="3600">
                <a:latin typeface="+mj-lt"/>
              </a:rPr>
              <a:t>)</a:t>
            </a:r>
            <a:endParaRPr lang="ko-KR" altLang="en-US" sz="3600">
              <a:latin typeface="+mj-lt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07B4A97-7843-2441-CEC6-18E6674C6B96}"/>
              </a:ext>
            </a:extLst>
          </p:cNvPr>
          <p:cNvSpPr txBox="1"/>
          <p:nvPr/>
        </p:nvSpPr>
        <p:spPr>
          <a:xfrm>
            <a:off x="0" y="1940484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F231581B-FDCE-F7AC-9E92-3897ABB82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16643"/>
              </p:ext>
            </p:extLst>
          </p:nvPr>
        </p:nvGraphicFramePr>
        <p:xfrm>
          <a:off x="8275599" y="2035629"/>
          <a:ext cx="3086035" cy="18354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7207">
                  <a:extLst>
                    <a:ext uri="{9D8B030D-6E8A-4147-A177-3AD203B41FA5}">
                      <a16:colId xmlns:a16="http://schemas.microsoft.com/office/drawing/2014/main" val="2803119517"/>
                    </a:ext>
                  </a:extLst>
                </a:gridCol>
                <a:gridCol w="617207">
                  <a:extLst>
                    <a:ext uri="{9D8B030D-6E8A-4147-A177-3AD203B41FA5}">
                      <a16:colId xmlns:a16="http://schemas.microsoft.com/office/drawing/2014/main" val="2441950931"/>
                    </a:ext>
                  </a:extLst>
                </a:gridCol>
                <a:gridCol w="617207">
                  <a:extLst>
                    <a:ext uri="{9D8B030D-6E8A-4147-A177-3AD203B41FA5}">
                      <a16:colId xmlns:a16="http://schemas.microsoft.com/office/drawing/2014/main" val="4215673187"/>
                    </a:ext>
                  </a:extLst>
                </a:gridCol>
                <a:gridCol w="617207">
                  <a:extLst>
                    <a:ext uri="{9D8B030D-6E8A-4147-A177-3AD203B41FA5}">
                      <a16:colId xmlns:a16="http://schemas.microsoft.com/office/drawing/2014/main" val="3221259679"/>
                    </a:ext>
                  </a:extLst>
                </a:gridCol>
                <a:gridCol w="617207">
                  <a:extLst>
                    <a:ext uri="{9D8B030D-6E8A-4147-A177-3AD203B41FA5}">
                      <a16:colId xmlns:a16="http://schemas.microsoft.com/office/drawing/2014/main" val="2138936090"/>
                    </a:ext>
                  </a:extLst>
                </a:gridCol>
              </a:tblGrid>
              <a:tr h="458866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108791"/>
                  </a:ext>
                </a:extLst>
              </a:tr>
              <a:tr h="458866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hello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3.3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11614"/>
                  </a:ext>
                </a:extLst>
              </a:tr>
              <a:tr h="458866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571701"/>
                  </a:ext>
                </a:extLst>
              </a:tr>
              <a:tr h="458866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86941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9A5E12C-9714-D722-DA0F-C5981CE0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09" y="4178812"/>
            <a:ext cx="6187125" cy="13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동시 선언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변수</a:t>
            </a:r>
            <a:r>
              <a:rPr lang="en-US" altLang="ko-KR"/>
              <a:t>1,</a:t>
            </a:r>
            <a:r>
              <a:rPr lang="ko-KR" altLang="en-US"/>
              <a:t>변수</a:t>
            </a:r>
            <a:r>
              <a:rPr lang="en-US" altLang="ko-KR"/>
              <a:t>2,</a:t>
            </a:r>
            <a:r>
              <a:rPr lang="ko-KR" altLang="en-US"/>
              <a:t>변수</a:t>
            </a:r>
            <a:r>
              <a:rPr lang="en-US" altLang="ko-KR"/>
              <a:t>3,...=</a:t>
            </a:r>
            <a:r>
              <a:rPr lang="ko-KR" altLang="en-US"/>
              <a:t>값</a:t>
            </a:r>
            <a:r>
              <a:rPr lang="en-US" altLang="ko-KR"/>
              <a:t>1,</a:t>
            </a:r>
            <a:r>
              <a:rPr lang="ko-KR" altLang="en-US"/>
              <a:t>값</a:t>
            </a:r>
            <a:r>
              <a:rPr lang="en-US" altLang="ko-KR"/>
              <a:t>2,</a:t>
            </a:r>
            <a:r>
              <a:rPr lang="ko-KR" altLang="en-US"/>
              <a:t>값</a:t>
            </a:r>
            <a:r>
              <a:rPr lang="en-US" altLang="ko-KR"/>
              <a:t>3,...</a:t>
            </a:r>
          </a:p>
          <a:p>
            <a:pPr lvl="1"/>
            <a:r>
              <a:rPr lang="ko-KR" altLang="en-US"/>
              <a:t>변수</a:t>
            </a:r>
            <a:r>
              <a:rPr lang="en-US" altLang="ko-KR"/>
              <a:t>1=</a:t>
            </a:r>
            <a:r>
              <a:rPr lang="ko-KR" altLang="en-US"/>
              <a:t>변수</a:t>
            </a:r>
            <a:r>
              <a:rPr lang="en-US" altLang="ko-KR"/>
              <a:t>2=</a:t>
            </a:r>
            <a:r>
              <a:rPr lang="ko-KR" altLang="en-US"/>
              <a:t>변수</a:t>
            </a:r>
            <a:r>
              <a:rPr lang="en-US" altLang="ko-KR"/>
              <a:t>3...=</a:t>
            </a:r>
            <a:r>
              <a:rPr lang="ko-KR" altLang="en-US"/>
              <a:t>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76255-4652-1E16-2BF4-2E17364D76B0}"/>
              </a:ext>
            </a:extLst>
          </p:cNvPr>
          <p:cNvSpPr txBox="1"/>
          <p:nvPr/>
        </p:nvSpPr>
        <p:spPr>
          <a:xfrm>
            <a:off x="906780" y="2190848"/>
            <a:ext cx="65074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>
                <a:latin typeface="+mj-lt"/>
              </a:rPr>
              <a:t>a</a:t>
            </a:r>
            <a:r>
              <a:rPr lang="en-US" altLang="ko-KR" sz="3600">
                <a:latin typeface="+mj-lt"/>
              </a:rPr>
              <a:t>,b,c=10,'</a:t>
            </a:r>
            <a:r>
              <a:rPr lang="ko-KR" altLang="en-US" sz="3600">
                <a:latin typeface="+mj-lt"/>
              </a:rPr>
              <a:t>hello'</a:t>
            </a:r>
            <a:r>
              <a:rPr lang="en-US" altLang="ko-KR" sz="3600">
                <a:latin typeface="+mj-lt"/>
              </a:rPr>
              <a:t>,3.3</a:t>
            </a:r>
          </a:p>
          <a:p>
            <a:r>
              <a:rPr lang="ko-KR" altLang="en-US" sz="3600">
                <a:latin typeface="+mj-lt"/>
              </a:rPr>
              <a:t>print(a)</a:t>
            </a:r>
            <a:endParaRPr lang="en-US" altLang="ko-KR" sz="3600">
              <a:latin typeface="+mj-lt"/>
            </a:endParaRPr>
          </a:p>
          <a:p>
            <a:r>
              <a:rPr lang="ko-KR" altLang="en-US" sz="3600">
                <a:latin typeface="+mj-lt"/>
              </a:rPr>
              <a:t>print(b)</a:t>
            </a:r>
          </a:p>
          <a:p>
            <a:r>
              <a:rPr lang="ko-KR" altLang="en-US" sz="3600">
                <a:latin typeface="+mj-lt"/>
              </a:rPr>
              <a:t>print(c)</a:t>
            </a:r>
            <a:endParaRPr lang="en-US" altLang="ko-KR" sz="3600">
              <a:latin typeface="+mj-lt"/>
            </a:endParaRPr>
          </a:p>
          <a:p>
            <a:endParaRPr lang="en-US" altLang="ko-KR" sz="3600">
              <a:latin typeface="+mj-lt"/>
            </a:endParaRPr>
          </a:p>
          <a:p>
            <a:r>
              <a:rPr lang="en-US" altLang="ko-KR" sz="3600">
                <a:latin typeface="+mj-lt"/>
              </a:rPr>
              <a:t>x=y=z=50</a:t>
            </a:r>
          </a:p>
          <a:p>
            <a:r>
              <a:rPr lang="en-US" altLang="ko-KR" sz="3600">
                <a:latin typeface="+mj-lt"/>
              </a:rPr>
              <a:t>print(x,y,z)</a:t>
            </a:r>
            <a:endParaRPr lang="ko-KR" altLang="en-US" sz="3600">
              <a:latin typeface="+mj-lt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CBE90293-62AA-258B-ED3F-599A798F6EEB}"/>
              </a:ext>
            </a:extLst>
          </p:cNvPr>
          <p:cNvSpPr txBox="1"/>
          <p:nvPr/>
        </p:nvSpPr>
        <p:spPr>
          <a:xfrm>
            <a:off x="0" y="1940484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368886-4A48-9236-91C2-CF0EC6C3D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091" y="2895986"/>
            <a:ext cx="1498121" cy="1567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13436A-52CD-74C0-73B2-A13F021E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164" y="5324294"/>
            <a:ext cx="2510228" cy="69330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1B6E5C5-BCCD-75A4-C662-8D134DABF517}"/>
              </a:ext>
            </a:extLst>
          </p:cNvPr>
          <p:cNvSpPr/>
          <p:nvPr/>
        </p:nvSpPr>
        <p:spPr>
          <a:xfrm>
            <a:off x="782320" y="2241648"/>
            <a:ext cx="5437892" cy="56156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DEA7358-CC23-FADF-B2E9-49546563D07A}"/>
              </a:ext>
            </a:extLst>
          </p:cNvPr>
          <p:cNvSpPr/>
          <p:nvPr/>
        </p:nvSpPr>
        <p:spPr>
          <a:xfrm>
            <a:off x="782320" y="4982550"/>
            <a:ext cx="2960096" cy="56156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4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변수명 작성 규칙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영문</a:t>
            </a:r>
            <a:r>
              <a:rPr lang="en-US" altLang="ko-KR"/>
              <a:t>, </a:t>
            </a:r>
            <a:r>
              <a:rPr lang="ko-KR" altLang="en-US"/>
              <a:t>한글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밑줄</a:t>
            </a:r>
            <a:r>
              <a:rPr lang="en-US" altLang="ko-KR"/>
              <a:t>(_)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변수명은 반드시 문자나 밑줄로 시작한다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특수문자나 공백 사용 불가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알파벳은 대소문자를 구분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파이썬의 예약어는 사용 불가</a:t>
            </a:r>
            <a:r>
              <a:rPr lang="en-US" altLang="ko-KR"/>
              <a:t>.</a:t>
            </a:r>
          </a:p>
          <a:p>
            <a:pPr lvl="1" indent="0">
              <a:buNone/>
            </a:pPr>
            <a:r>
              <a:rPr lang="en-US" altLang="ko-KR">
                <a:latin typeface="+mj-lt"/>
              </a:rPr>
              <a:t>['False', 'None', 'True', 'and', 'as', 'assert', 'async', 'await', 'break', 'class', 'continue', 'def', 'del', 'elif', 'else', 'except', 'finally', 'for', 'from', 'global', 'if', 'import', 'in', 'is', 'lambda', 'nonlocal', 'not', 'or', 'pass', 'raise', 'return', 'try', 'while', 'with', 'yield']</a:t>
            </a:r>
          </a:p>
          <a:p>
            <a:pPr lvl="1" indent="0">
              <a:buNone/>
            </a:pPr>
            <a:endParaRPr lang="ko-KR" altLang="en-US"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A79A7A-153B-BC80-F317-B7206F3F7C24}"/>
              </a:ext>
            </a:extLst>
          </p:cNvPr>
          <p:cNvGrpSpPr/>
          <p:nvPr/>
        </p:nvGrpSpPr>
        <p:grpSpPr>
          <a:xfrm>
            <a:off x="5288709" y="5173567"/>
            <a:ext cx="6482080" cy="1342126"/>
            <a:chOff x="2745372" y="5193472"/>
            <a:chExt cx="6482080" cy="134212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EDFC22-E345-7EF2-7676-E83B3CF407B8}"/>
                </a:ext>
              </a:extLst>
            </p:cNvPr>
            <p:cNvGrpSpPr/>
            <p:nvPr/>
          </p:nvGrpSpPr>
          <p:grpSpPr>
            <a:xfrm>
              <a:off x="2745372" y="5193472"/>
              <a:ext cx="1605586" cy="744646"/>
              <a:chOff x="6808684" y="854281"/>
              <a:chExt cx="1605586" cy="744646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21A2574-EDE5-D47C-8804-7BC0E518F7C2}"/>
                  </a:ext>
                </a:extLst>
              </p:cNvPr>
              <p:cNvGrpSpPr/>
              <p:nvPr/>
            </p:nvGrpSpPr>
            <p:grpSpPr>
              <a:xfrm>
                <a:off x="7553330" y="1038152"/>
                <a:ext cx="860940" cy="50477"/>
                <a:chOff x="7712573" y="4394199"/>
                <a:chExt cx="860940" cy="50477"/>
              </a:xfrm>
            </p:grpSpPr>
            <p:sp>
              <p:nvSpPr>
                <p:cNvPr id="16" name="object 45">
                  <a:extLst>
                    <a:ext uri="{FF2B5EF4-FFF2-40B4-BE49-F238E27FC236}">
                      <a16:creationId xmlns:a16="http://schemas.microsoft.com/office/drawing/2014/main" id="{CFDAB792-0328-C0ED-8147-6AED1822017F}"/>
                    </a:ext>
                  </a:extLst>
                </p:cNvPr>
                <p:cNvSpPr/>
                <p:nvPr/>
              </p:nvSpPr>
              <p:spPr>
                <a:xfrm>
                  <a:off x="7712573" y="4397354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EC7C3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" name="object 46">
                  <a:extLst>
                    <a:ext uri="{FF2B5EF4-FFF2-40B4-BE49-F238E27FC236}">
                      <a16:creationId xmlns:a16="http://schemas.microsoft.com/office/drawing/2014/main" id="{2B135E7D-6300-7834-9D39-22C9976CEF80}"/>
                    </a:ext>
                  </a:extLst>
                </p:cNvPr>
                <p:cNvSpPr/>
                <p:nvPr/>
              </p:nvSpPr>
              <p:spPr>
                <a:xfrm>
                  <a:off x="8027960" y="4394199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F8E82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  <p:pic>
            <p:nvPicPr>
              <p:cNvPr id="15" name="그래픽 14" descr="전구 및 기어  단색으로 채워진">
                <a:extLst>
                  <a:ext uri="{FF2B5EF4-FFF2-40B4-BE49-F238E27FC236}">
                    <a16:creationId xmlns:a16="http://schemas.microsoft.com/office/drawing/2014/main" id="{571812DA-1283-1DB4-EF6F-EADBCD7A9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08684" y="854281"/>
                <a:ext cx="744646" cy="744646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B273F8-0119-4512-9BC1-836AB84E58A7}"/>
                </a:ext>
              </a:extLst>
            </p:cNvPr>
            <p:cNvSpPr txBox="1"/>
            <p:nvPr/>
          </p:nvSpPr>
          <p:spPr>
            <a:xfrm>
              <a:off x="3443811" y="5519935"/>
              <a:ext cx="5783641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0" i="0">
                  <a:solidFill>
                    <a:srgbClr val="000000"/>
                  </a:solidFill>
                  <a:effectLst/>
                  <a:latin typeface="IropkeBatang"/>
                </a:rPr>
                <a:t>예약어</a:t>
              </a:r>
              <a:r>
                <a:rPr lang="en-US" altLang="ko-KR" sz="2000" b="0" i="0">
                  <a:solidFill>
                    <a:srgbClr val="000000"/>
                  </a:solidFill>
                  <a:effectLst/>
                  <a:latin typeface="IropkeBatang"/>
                </a:rPr>
                <a:t>: Reserved words </a:t>
              </a:r>
              <a:r>
                <a:rPr lang="ko-KR" altLang="en-US" sz="2000" b="0" i="0">
                  <a:solidFill>
                    <a:srgbClr val="000000"/>
                  </a:solidFill>
                  <a:effectLst/>
                  <a:latin typeface="IropkeBatang"/>
                </a:rPr>
                <a:t>혹은 </a:t>
              </a:r>
              <a:r>
                <a:rPr lang="en-US" altLang="ko-KR" sz="2000" b="0" i="0">
                  <a:solidFill>
                    <a:srgbClr val="000000"/>
                  </a:solidFill>
                  <a:effectLst/>
                  <a:latin typeface="IropkeBatang"/>
                </a:rPr>
                <a:t>keyword </a:t>
              </a:r>
              <a:r>
                <a:rPr lang="ko-KR" altLang="en-US" sz="2000" b="0" i="0">
                  <a:solidFill>
                    <a:srgbClr val="000000"/>
                  </a:solidFill>
                  <a:effectLst/>
                  <a:latin typeface="IropkeBatang"/>
                </a:rPr>
                <a:t>라고 함</a:t>
              </a:r>
              <a:r>
                <a:rPr lang="en-US" altLang="ko-KR" sz="2000" b="0" i="0">
                  <a:solidFill>
                    <a:srgbClr val="000000"/>
                  </a:solidFill>
                  <a:effectLst/>
                  <a:latin typeface="IropkeBatang"/>
                </a:rPr>
                <a:t>. </a:t>
              </a:r>
              <a:r>
                <a:rPr lang="ko-KR" altLang="en-US" sz="2000" b="0" i="0">
                  <a:solidFill>
                    <a:srgbClr val="666666"/>
                  </a:solidFill>
                  <a:effectLst/>
                  <a:latin typeface="Avenir"/>
                </a:rPr>
                <a:t>예약어란 특정 기능을 수행하도록 미리 예약되어 있는 단어</a:t>
              </a:r>
              <a:r>
                <a:rPr lang="en-US" altLang="ko-KR" sz="2000" b="0" i="0">
                  <a:solidFill>
                    <a:srgbClr val="666666"/>
                  </a:solidFill>
                  <a:effectLst/>
                  <a:latin typeface="Avenir"/>
                </a:rPr>
                <a:t>.</a:t>
              </a:r>
              <a:endParaRPr lang="en-US" altLang="ko-KR" sz="2000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42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한빛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한빛테마" id="{637E2F21-64D6-4F55-8E0F-E3BCCE0CA9FC}" vid="{13AB6D60-19FD-40D7-ACCF-013FB5FB1D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한빛테마</Template>
  <TotalTime>1233</TotalTime>
  <Words>510</Words>
  <Application>Microsoft Office PowerPoint</Application>
  <PresentationFormat>와이드스크린</PresentationFormat>
  <Paragraphs>104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-apple-system</vt:lpstr>
      <vt:lpstr>Avenir</vt:lpstr>
      <vt:lpstr>HY견고딕</vt:lpstr>
      <vt:lpstr>IropkeBatang</vt:lpstr>
      <vt:lpstr>Spoqa Han Sans Neo</vt:lpstr>
      <vt:lpstr>맑은 고딕</vt:lpstr>
      <vt:lpstr>Arial</vt:lpstr>
      <vt:lpstr>Arial Black</vt:lpstr>
      <vt:lpstr>Consolas</vt:lpstr>
      <vt:lpstr>Wingdings</vt:lpstr>
      <vt:lpstr>한빛테마</vt:lpstr>
      <vt:lpstr>변수(Variable) </vt:lpstr>
      <vt:lpstr>PowerPoint 프레젠테이션</vt:lpstr>
      <vt:lpstr>변수란?</vt:lpstr>
      <vt:lpstr>파이썬은 동적 타입 언어이다</vt:lpstr>
      <vt:lpstr>변수 선언과 할당</vt:lpstr>
      <vt:lpstr>변수 선언과 할당</vt:lpstr>
      <vt:lpstr>변수의 주소 확인하기</vt:lpstr>
      <vt:lpstr>변수의 동시 선언</vt:lpstr>
      <vt:lpstr>변수명 작성 규칙</vt:lpstr>
      <vt:lpstr>변수명 표기 방식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출력</dc:title>
  <dc:creator>16387</dc:creator>
  <cp:lastModifiedBy>16387</cp:lastModifiedBy>
  <cp:revision>111</cp:revision>
  <dcterms:created xsi:type="dcterms:W3CDTF">2022-12-16T06:07:15Z</dcterms:created>
  <dcterms:modified xsi:type="dcterms:W3CDTF">2022-12-17T08:49:36Z</dcterms:modified>
</cp:coreProperties>
</file>