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30"/>
  </p:notesMasterIdLst>
  <p:sldIdLst>
    <p:sldId id="257" r:id="rId2"/>
    <p:sldId id="412" r:id="rId3"/>
    <p:sldId id="440" r:id="rId4"/>
    <p:sldId id="414" r:id="rId5"/>
    <p:sldId id="415" r:id="rId6"/>
    <p:sldId id="441" r:id="rId7"/>
    <p:sldId id="419" r:id="rId8"/>
    <p:sldId id="420" r:id="rId9"/>
    <p:sldId id="421" r:id="rId10"/>
    <p:sldId id="422" r:id="rId11"/>
    <p:sldId id="418" r:id="rId12"/>
    <p:sldId id="423" r:id="rId13"/>
    <p:sldId id="424" r:id="rId14"/>
    <p:sldId id="425" r:id="rId15"/>
    <p:sldId id="429" r:id="rId16"/>
    <p:sldId id="426" r:id="rId17"/>
    <p:sldId id="427" r:id="rId18"/>
    <p:sldId id="431" r:id="rId19"/>
    <p:sldId id="428" r:id="rId20"/>
    <p:sldId id="430" r:id="rId21"/>
    <p:sldId id="432" r:id="rId22"/>
    <p:sldId id="433" r:id="rId23"/>
    <p:sldId id="434" r:id="rId24"/>
    <p:sldId id="437" r:id="rId25"/>
    <p:sldId id="438" r:id="rId26"/>
    <p:sldId id="435" r:id="rId27"/>
    <p:sldId id="436" r:id="rId28"/>
    <p:sldId id="439" r:id="rId29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BDE"/>
    <a:srgbClr val="FFD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0" autoAdjust="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47A02-A0B7-4B9C-8E61-628629ACF987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751A1-A1EB-4610-8EF1-BE9F29A7A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6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751A1-A1EB-4610-8EF1-BE9F29A7A5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04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751A1-A1EB-4610-8EF1-BE9F29A7A5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667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751A1-A1EB-4610-8EF1-BE9F29A7A52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21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/56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74015" y="548681"/>
            <a:ext cx="6243971" cy="5736196"/>
            <a:chOff x="2121271" y="404664"/>
            <a:chExt cx="4901459" cy="5952221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1271" y="404664"/>
              <a:ext cx="4901459" cy="5417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4" descr="C:\Users\김현용\Desktop\제호.jpg">
              <a:extLst>
                <a:ext uri="{FF2B5EF4-FFF2-40B4-BE49-F238E27FC236}">
                  <a16:creationId xmlns:a16="http://schemas.microsoft.com/office/drawing/2014/main" id="{BE07CC8D-77BF-445C-B1CC-57A0F565E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6373" y="6118343"/>
              <a:ext cx="1431255" cy="238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131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53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/>
        </p:nvSpPr>
        <p:spPr bwMode="invGray">
          <a:xfrm>
            <a:off x="0" y="-1529"/>
            <a:ext cx="12192000" cy="617311"/>
          </a:xfrm>
          <a:prstGeom prst="rect">
            <a:avLst/>
          </a:prstGeom>
          <a:solidFill>
            <a:schemeClr val="accent4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278901" y="171480"/>
            <a:ext cx="7798748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431371" y="947862"/>
            <a:ext cx="11151029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7030A0"/>
              </a:buClr>
              <a:buSzPct val="100000"/>
              <a:buFont typeface="+mj-lt"/>
              <a:buAutoNum type="arabicPeriod"/>
              <a:defRPr sz="1800"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359" y="202726"/>
            <a:ext cx="2323459" cy="4434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Spoqa Han Sans Neo" panose="020B0500000000000000" pitchFamily="50" charset="-127"/>
                <a:ea typeface="Noto Sans CJK KR Bold" pitchFamily="34" charset="-127"/>
              </a:rPr>
              <a:t>실전 예제</a:t>
            </a:r>
          </a:p>
        </p:txBody>
      </p:sp>
    </p:spTree>
    <p:extLst>
      <p:ext uri="{BB962C8B-B14F-4D97-AF65-F5344CB8AC3E}">
        <p14:creationId xmlns:p14="http://schemas.microsoft.com/office/powerpoint/2010/main" val="1692412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968501" y="2565401"/>
            <a:ext cx="7967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FABE00"/>
                </a:solidFill>
                <a:latin typeface="Arial Black" pitchFamily="34" charset="0"/>
                <a:ea typeface="Spoqa Han Sans Neo" panose="020B0500000000000000" pitchFamily="50" charset="-127"/>
              </a:rPr>
              <a:t>Thank</a:t>
            </a:r>
            <a:r>
              <a:rPr lang="en-US" altLang="ko-KR" sz="8000" b="1" baseline="0" dirty="0">
                <a:solidFill>
                  <a:srgbClr val="FABE00"/>
                </a:solidFill>
                <a:latin typeface="Arial Black" pitchFamily="34" charset="0"/>
                <a:ea typeface="Spoqa Han Sans Neo" panose="020B0500000000000000" pitchFamily="50" charset="-127"/>
              </a:rPr>
              <a:t> you!</a:t>
            </a:r>
            <a:endParaRPr lang="ko-KR" altLang="en-US" sz="8000" b="1" dirty="0">
              <a:solidFill>
                <a:srgbClr val="FABE00"/>
              </a:solidFill>
              <a:latin typeface="Arial Black" pitchFamily="34" charset="0"/>
              <a:ea typeface="Spoqa Han Sans Neo" panose="020B0500000000000000" pitchFamily="50" charset="-127"/>
            </a:endParaRPr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1ED32BD4-9132-4F42-A9B1-2274388B022B}"/>
              </a:ext>
            </a:extLst>
          </p:cNvPr>
          <p:cNvSpPr/>
          <p:nvPr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rgbClr val="96CFAC"/>
          </a:solidFill>
          <a:ln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637DD-835B-4D0D-A4B3-8FDDB1A2A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655" y="6309321"/>
            <a:ext cx="27703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Copyright© 2021 </a:t>
            </a:r>
            <a:r>
              <a:rPr lang="en-US" altLang="ko-KR" sz="1100" dirty="0" err="1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Spoqa Han Sans Neo" panose="020B0500000000000000" pitchFamily="50" charset="-127"/>
              <a:ea typeface="Spoqa Han Sans Neo" panose="020B0500000000000000" pitchFamily="50" charset="-127"/>
              <a:cs typeface="Times New Roman" pitchFamily="18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</p:spTree>
    <p:extLst>
      <p:ext uri="{BB962C8B-B14F-4D97-AF65-F5344CB8AC3E}">
        <p14:creationId xmlns:p14="http://schemas.microsoft.com/office/powerpoint/2010/main" val="3028119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/>
        </p:nvSpPr>
        <p:spPr bwMode="invGray">
          <a:xfrm>
            <a:off x="0" y="647700"/>
            <a:ext cx="12192000" cy="6210300"/>
          </a:xfrm>
          <a:prstGeom prst="rect">
            <a:avLst/>
          </a:prstGeom>
          <a:gradFill flip="none" rotWithShape="1">
            <a:gsLst>
              <a:gs pos="0">
                <a:srgbClr val="FFD44B"/>
              </a:gs>
              <a:gs pos="100000">
                <a:srgbClr val="FFC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/>
        </p:nvSpPr>
        <p:spPr bwMode="invGray">
          <a:xfrm>
            <a:off x="0" y="587375"/>
            <a:ext cx="12192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9" name="그래픽 8" descr="클라우드 컴퓨팅 윤곽선">
            <a:extLst>
              <a:ext uri="{FF2B5EF4-FFF2-40B4-BE49-F238E27FC236}">
                <a16:creationId xmlns:a16="http://schemas.microsoft.com/office/drawing/2014/main" id="{47AC0B4D-D9BD-33C5-A9CC-E9498DD225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720" y="3899796"/>
            <a:ext cx="3083280" cy="3083280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24808BF5-081C-6ECC-C4B2-E84C4066AE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02" y="1047114"/>
            <a:ext cx="10363517" cy="1309688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6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/>
              <a:t>제목 입력</a:t>
            </a: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96A8ABF3-306A-7F63-A039-F065C2C7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02" y="2381568"/>
            <a:ext cx="9062719" cy="1143000"/>
          </a:xfrm>
        </p:spPr>
        <p:txBody>
          <a:bodyPr/>
          <a:lstStyle>
            <a:lvl1pPr algn="l"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4ACFCA-086D-F88F-BBEB-5244533EB99B}"/>
              </a:ext>
            </a:extLst>
          </p:cNvPr>
          <p:cNvSpPr/>
          <p:nvPr userDrawn="1"/>
        </p:nvSpPr>
        <p:spPr>
          <a:xfrm>
            <a:off x="375602" y="2402840"/>
            <a:ext cx="1036351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7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801" y="1700213"/>
            <a:ext cx="10655300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[</a:t>
            </a:r>
            <a:r>
              <a:rPr kumimoji="0" lang="ko-KR" altLang="en-US" sz="1600" b="1" u="none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강의교안 이용 안내</a:t>
            </a:r>
            <a:r>
              <a:rPr kumimoji="0" lang="en-US" altLang="ko-KR" sz="1600" b="1" u="none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우재남</a:t>
            </a:r>
            <a:r>
              <a:rPr kumimoji="0" lang="ko-KR" altLang="en-US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과 </a:t>
            </a:r>
            <a:r>
              <a:rPr kumimoji="0" lang="ko-KR" altLang="en-US" sz="1400" b="1" u="none" spc="-100" baseline="0" dirty="0" err="1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㈜</a:t>
            </a:r>
            <a:r>
              <a:rPr kumimoji="0" lang="ko-KR" altLang="en-US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에 있습니다</a:t>
            </a:r>
            <a:r>
              <a:rPr kumimoji="0" lang="en-US" altLang="ko-KR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442" y="5661248"/>
            <a:ext cx="2309092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/56</a:t>
            </a:r>
          </a:p>
        </p:txBody>
      </p:sp>
      <p:pic>
        <p:nvPicPr>
          <p:cNvPr id="8" name="Picture 4" descr="D:\00_출간완료\A552_난생처음 파이썬(우재남)\05_도서관리\05_기타\신간안내 패키지_난생처음 파이썬 프로그래밍\01_표지\A552_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2" r="92480" b="39013"/>
          <a:stretch/>
        </p:blipFill>
        <p:spPr bwMode="auto">
          <a:xfrm rot="16200000">
            <a:off x="9216243" y="-979744"/>
            <a:ext cx="378984" cy="360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48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/>
        </p:nvSpPr>
        <p:spPr bwMode="invGray">
          <a:xfrm>
            <a:off x="0" y="647700"/>
            <a:ext cx="12192000" cy="6210300"/>
          </a:xfrm>
          <a:prstGeom prst="rect">
            <a:avLst/>
          </a:prstGeom>
          <a:gradFill flip="none" rotWithShape="1">
            <a:gsLst>
              <a:gs pos="0">
                <a:srgbClr val="FFD44B"/>
              </a:gs>
              <a:gs pos="100000">
                <a:srgbClr val="FFC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12192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9" name="그래픽 8" descr="클라우드 컴퓨팅 윤곽선">
            <a:extLst>
              <a:ext uri="{FF2B5EF4-FFF2-40B4-BE49-F238E27FC236}">
                <a16:creationId xmlns:a16="http://schemas.microsoft.com/office/drawing/2014/main" id="{47AC0B4D-D9BD-33C5-A9CC-E9498DD22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720" y="3899796"/>
            <a:ext cx="3083280" cy="3083280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24808BF5-081C-6ECC-C4B2-E84C4066AE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02" y="1047114"/>
            <a:ext cx="10363517" cy="1309688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6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/>
              <a:t>제목 입력</a:t>
            </a: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96A8ABF3-306A-7F63-A039-F065C2C7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02" y="2381568"/>
            <a:ext cx="9062719" cy="1143000"/>
          </a:xfrm>
        </p:spPr>
        <p:txBody>
          <a:bodyPr/>
          <a:lstStyle>
            <a:lvl1pPr algn="l"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3" name="그래픽 2" descr="클라우드 컴퓨팅 윤곽선">
            <a:extLst>
              <a:ext uri="{FF2B5EF4-FFF2-40B4-BE49-F238E27FC236}">
                <a16:creationId xmlns:a16="http://schemas.microsoft.com/office/drawing/2014/main" id="{4A0B78A2-AFA3-6D42-C52D-98C57A971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720" y="3899796"/>
            <a:ext cx="3083280" cy="308328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4CEE1-DEED-6022-3D57-4DA0B019CA03}"/>
              </a:ext>
            </a:extLst>
          </p:cNvPr>
          <p:cNvCxnSpPr>
            <a:cxnSpLocks/>
          </p:cNvCxnSpPr>
          <p:nvPr userDrawn="1"/>
        </p:nvCxnSpPr>
        <p:spPr>
          <a:xfrm>
            <a:off x="375602" y="2356802"/>
            <a:ext cx="11308398" cy="2476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98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/>
        </p:nvSpPr>
        <p:spPr>
          <a:xfrm>
            <a:off x="1007435" y="768922"/>
            <a:ext cx="544759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07435" y="1851323"/>
            <a:ext cx="10153352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모서리가 둥근 직사각형 8"/>
          <p:cNvSpPr/>
          <p:nvPr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11039012" y="6563253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</p:spTree>
    <p:extLst>
      <p:ext uri="{BB962C8B-B14F-4D97-AF65-F5344CB8AC3E}">
        <p14:creationId xmlns:p14="http://schemas.microsoft.com/office/powerpoint/2010/main" val="20204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/>
        </p:nvSpPr>
        <p:spPr>
          <a:xfrm>
            <a:off x="1007435" y="498263"/>
            <a:ext cx="4447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도전</a:t>
            </a:r>
            <a:r>
              <a:rPr kumimoji="0" lang="en-US" altLang="ko-KR" sz="3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!</a:t>
            </a:r>
            <a:endParaRPr kumimoji="0"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2AF7E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07435" y="1238043"/>
            <a:ext cx="10273141" cy="4711237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모서리가 둥근 직사각형 8"/>
          <p:cNvSpPr/>
          <p:nvPr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11039012" y="6563253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</p:spTree>
    <p:extLst>
      <p:ext uri="{BB962C8B-B14F-4D97-AF65-F5344CB8AC3E}">
        <p14:creationId xmlns:p14="http://schemas.microsoft.com/office/powerpoint/2010/main" val="212619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3" name="그래픽 2" descr="질문 윤곽선">
            <a:extLst>
              <a:ext uri="{FF2B5EF4-FFF2-40B4-BE49-F238E27FC236}">
                <a16:creationId xmlns:a16="http://schemas.microsoft.com/office/drawing/2014/main" id="{68C3A1A1-8BC2-FA8B-8AA8-29E17E8478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273" y="404811"/>
            <a:ext cx="1231952" cy="123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8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98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/>
        </p:nvSpPr>
        <p:spPr bwMode="invGray">
          <a:xfrm>
            <a:off x="0" y="-1529"/>
            <a:ext cx="12192000" cy="723205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42723" y="54612"/>
            <a:ext cx="10380133" cy="667064"/>
          </a:xfrm>
        </p:spPr>
        <p:txBody>
          <a:bodyPr>
            <a:noAutofit/>
          </a:bodyPr>
          <a:lstStyle>
            <a:lvl1pPr algn="l">
              <a:defRPr sz="3200" b="1" spc="-100" baseline="0">
                <a:solidFill>
                  <a:schemeClr val="accent6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421211" y="937955"/>
            <a:ext cx="11151029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400"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C258BA-31E2-2F92-315C-6EF3823FD12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56895" y="214750"/>
            <a:ext cx="1201066" cy="3467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5EDFD2-9951-DCAE-BAEF-7296E5F123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56895" y="214750"/>
            <a:ext cx="1201066" cy="3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/>
        </p:nvSpPr>
        <p:spPr bwMode="invGray">
          <a:xfrm>
            <a:off x="0" y="-1529"/>
            <a:ext cx="12192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261794" y="188641"/>
            <a:ext cx="8578623" cy="392283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431371" y="908721"/>
            <a:ext cx="11151029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00B0F0"/>
              </a:buClr>
              <a:buSzPct val="100000"/>
              <a:buFont typeface="+mj-lt"/>
              <a:buAutoNum type="arabicPeriod"/>
              <a:defRPr sz="1600"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28667" y="154732"/>
            <a:ext cx="11924565" cy="462996"/>
            <a:chOff x="156126" y="157693"/>
            <a:chExt cx="8943424" cy="462996"/>
          </a:xfrm>
        </p:grpSpPr>
        <p:grpSp>
          <p:nvGrpSpPr>
            <p:cNvPr id="7" name="그룹 6"/>
            <p:cNvGrpSpPr/>
            <p:nvPr/>
          </p:nvGrpSpPr>
          <p:grpSpPr>
            <a:xfrm>
              <a:off x="156126" y="157693"/>
              <a:ext cx="743466" cy="462996"/>
              <a:chOff x="19048" y="116632"/>
              <a:chExt cx="899594" cy="509295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19050" y="116632"/>
                <a:ext cx="899592" cy="504056"/>
              </a:xfrm>
              <a:prstGeom prst="roundRect">
                <a:avLst>
                  <a:gd name="adj" fmla="val 161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Spoqa Han Sans Neo" panose="020B0500000000000000" pitchFamily="50" charset="-127"/>
                  <a:ea typeface="Spoqa Han Sans Neo" panose="020B0500000000000000" pitchFamily="50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9048" y="337895"/>
                <a:ext cx="899592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u="dash" baseline="0" dirty="0">
                  <a:solidFill>
                    <a:srgbClr val="FFFF00"/>
                  </a:solidFill>
                  <a:latin typeface="Spoqa Han Sans Neo" panose="020B0500000000000000" pitchFamily="50" charset="-127"/>
                  <a:ea typeface="Spoqa Han Sans Neo" panose="020B0500000000000000" pitchFamily="50" charset="-127"/>
                </a:endParaRPr>
              </a:p>
            </p:txBody>
          </p:sp>
        </p:grpSp>
        <p:cxnSp>
          <p:nvCxnSpPr>
            <p:cNvPr id="10" name="직선 연결선 9"/>
            <p:cNvCxnSpPr/>
            <p:nvPr/>
          </p:nvCxnSpPr>
          <p:spPr>
            <a:xfrm>
              <a:off x="855142" y="607988"/>
              <a:ext cx="8244408" cy="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93027" y="175940"/>
            <a:ext cx="832731" cy="4351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u="none" baseline="0" dirty="0">
                <a:solidFill>
                  <a:schemeClr val="bg1"/>
                </a:solidFill>
                <a:latin typeface="Spoqa Han Sans Neo" panose="020B0500000000000000" pitchFamily="50" charset="-127"/>
              </a:rPr>
              <a:t>LAB</a:t>
            </a:r>
            <a:endParaRPr lang="ko-KR" altLang="en-US" sz="2000" b="1" u="none" baseline="0" dirty="0">
              <a:solidFill>
                <a:schemeClr val="bg1"/>
              </a:solidFill>
              <a:latin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15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fld id="{3CDF47D3-804C-4C2E-998F-438DB481BD75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fld id="{FA42760E-51E9-4DAF-9455-355129C50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7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685" r:id="rId13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15"/>
        </a:buBlip>
        <a:defRPr sz="32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C%95%84%EC%8A%A4%ED%82%A4%20%EC%BD%94%EB%93%9C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E2827-1CC8-43BC-8D35-D1DFBB2E1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Chapter 3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2D0FC9-ADDA-A197-A80C-3E6D65F2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02" y="2381568"/>
            <a:ext cx="9062719" cy="2627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데이터 타입</a:t>
            </a:r>
            <a:r>
              <a:rPr lang="en-US" altLang="ko-KR"/>
              <a:t>(Data type)</a:t>
            </a:r>
            <a:br>
              <a:rPr lang="en-US" altLang="ko-KR"/>
            </a:b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파이썬 기본 자료형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274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F15F8F-FDA0-AC27-7247-E2D5E6472309}"/>
              </a:ext>
            </a:extLst>
          </p:cNvPr>
          <p:cNvSpPr txBox="1"/>
          <p:nvPr/>
        </p:nvSpPr>
        <p:spPr>
          <a:xfrm>
            <a:off x="3611724" y="660400"/>
            <a:ext cx="4968552" cy="18407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ko-KR" altLang="en-US" sz="400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데이터 형 변경</a:t>
            </a:r>
            <a:endParaRPr lang="en-US" altLang="ko-KR" sz="400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F70D695-8D1C-AD92-287A-4C1AFA0B9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99954"/>
              </p:ext>
            </p:extLst>
          </p:nvPr>
        </p:nvGraphicFramePr>
        <p:xfrm>
          <a:off x="1272462" y="2351836"/>
          <a:ext cx="9647076" cy="2336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5692">
                  <a:extLst>
                    <a:ext uri="{9D8B030D-6E8A-4147-A177-3AD203B41FA5}">
                      <a16:colId xmlns:a16="http://schemas.microsoft.com/office/drawing/2014/main" val="1262230569"/>
                    </a:ext>
                  </a:extLst>
                </a:gridCol>
                <a:gridCol w="3215692">
                  <a:extLst>
                    <a:ext uri="{9D8B030D-6E8A-4147-A177-3AD203B41FA5}">
                      <a16:colId xmlns:a16="http://schemas.microsoft.com/office/drawing/2014/main" val="3162543018"/>
                    </a:ext>
                  </a:extLst>
                </a:gridCol>
                <a:gridCol w="3215692">
                  <a:extLst>
                    <a:ext uri="{9D8B030D-6E8A-4147-A177-3AD203B41FA5}">
                      <a16:colId xmlns:a16="http://schemas.microsoft.com/office/drawing/2014/main" val="2409023031"/>
                    </a:ext>
                  </a:extLst>
                </a:gridCol>
              </a:tblGrid>
              <a:tr h="584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>
                          <a:solidFill>
                            <a:schemeClr val="tx1"/>
                          </a:solidFill>
                        </a:rPr>
                        <a:t>문자열로</a:t>
                      </a:r>
                      <a:endParaRPr lang="en-US" altLang="ko-KR" sz="36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36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/>
                          </a:solidFill>
                        </a:rPr>
                        <a:t>str()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'3'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539518"/>
                  </a:ext>
                </a:extLst>
              </a:tr>
              <a:tr h="584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5.5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'5.5'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744048"/>
                  </a:ext>
                </a:extLst>
              </a:tr>
              <a:tr h="584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'True'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97039"/>
                  </a:ext>
                </a:extLst>
              </a:tr>
              <a:tr h="584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'False'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997161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359B3D5-0F32-D84D-4CDF-41224B07CE69}"/>
              </a:ext>
            </a:extLst>
          </p:cNvPr>
          <p:cNvCxnSpPr/>
          <p:nvPr/>
        </p:nvCxnSpPr>
        <p:spPr>
          <a:xfrm>
            <a:off x="4932680" y="3606800"/>
            <a:ext cx="232664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2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BE26C-BE61-6E03-DCEC-C9DF51D2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형 변경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D72AB-85B7-BE38-3CEB-518C6970C63F}"/>
              </a:ext>
            </a:extLst>
          </p:cNvPr>
          <p:cNvSpPr txBox="1"/>
          <p:nvPr/>
        </p:nvSpPr>
        <p:spPr>
          <a:xfrm>
            <a:off x="869872" y="1529256"/>
            <a:ext cx="61010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sz="3200" b="0">
                <a:effectLst/>
                <a:latin typeface="Consolas" panose="020B0609020204030204" pitchFamily="49" charset="0"/>
              </a:rPr>
              <a:t>print(int(1.5))</a:t>
            </a:r>
          </a:p>
          <a:p>
            <a:r>
              <a:rPr lang="fr-FR" altLang="ko-KR" sz="3200" b="0">
                <a:effectLst/>
                <a:latin typeface="Consolas" panose="020B0609020204030204" pitchFamily="49" charset="0"/>
              </a:rPr>
              <a:t>print(float(3))</a:t>
            </a:r>
          </a:p>
          <a:p>
            <a:r>
              <a:rPr lang="fr-FR" altLang="ko-KR" sz="3200" b="0">
                <a:effectLst/>
                <a:latin typeface="Consolas" panose="020B0609020204030204" pitchFamily="49" charset="0"/>
              </a:rPr>
              <a:t>print(bool(1))</a:t>
            </a:r>
          </a:p>
          <a:p>
            <a:r>
              <a:rPr lang="fr-FR" altLang="ko-KR" sz="3200" b="0">
                <a:effectLst/>
                <a:latin typeface="Consolas" panose="020B0609020204030204" pitchFamily="49" charset="0"/>
              </a:rPr>
              <a:t>print(str(10))</a:t>
            </a: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34D4F9EB-F3A2-0365-1E4F-B83E17DE256A}"/>
              </a:ext>
            </a:extLst>
          </p:cNvPr>
          <p:cNvSpPr txBox="1"/>
          <p:nvPr/>
        </p:nvSpPr>
        <p:spPr>
          <a:xfrm>
            <a:off x="0" y="1160379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B1EC1D-9F6B-F516-564C-9AB263A64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939" y="1560170"/>
            <a:ext cx="1561821" cy="22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C4F9282-36B0-DDFC-5BBE-F85C259E17D1}"/>
              </a:ext>
            </a:extLst>
          </p:cNvPr>
          <p:cNvSpPr/>
          <p:nvPr/>
        </p:nvSpPr>
        <p:spPr>
          <a:xfrm>
            <a:off x="870371" y="1766319"/>
            <a:ext cx="10451258" cy="4136641"/>
          </a:xfrm>
          <a:prstGeom prst="roundRect">
            <a:avLst>
              <a:gd name="adj" fmla="val 661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>
                <a:solidFill>
                  <a:schemeClr val="tx1"/>
                </a:solidFill>
              </a:rPr>
              <a:t>1.str(1+2+3) </a:t>
            </a:r>
            <a:r>
              <a:rPr lang="ko-KR" altLang="en-US" sz="3200">
                <a:solidFill>
                  <a:schemeClr val="tx1"/>
                </a:solidFill>
              </a:rPr>
              <a:t>의 결과는</a:t>
            </a:r>
            <a:r>
              <a:rPr lang="en-US" altLang="ko-KR" sz="3200">
                <a:solidFill>
                  <a:schemeClr val="tx1"/>
                </a:solidFill>
              </a:rPr>
              <a:t>?</a:t>
            </a:r>
          </a:p>
          <a:p>
            <a:endParaRPr lang="en-US" altLang="ko-KR" sz="3200">
              <a:solidFill>
                <a:schemeClr val="tx1"/>
              </a:solidFill>
            </a:endParaRPr>
          </a:p>
          <a:p>
            <a:r>
              <a:rPr lang="en-US" altLang="ko-KR" sz="3200">
                <a:solidFill>
                  <a:schemeClr val="tx1"/>
                </a:solidFill>
              </a:rPr>
              <a:t>2.bool(0)</a:t>
            </a:r>
            <a:r>
              <a:rPr lang="ko-KR" altLang="en-US" sz="3200">
                <a:solidFill>
                  <a:schemeClr val="tx1"/>
                </a:solidFill>
              </a:rPr>
              <a:t> 의 결과는</a:t>
            </a:r>
            <a:r>
              <a:rPr lang="en-US" altLang="ko-KR" sz="3200">
                <a:solidFill>
                  <a:schemeClr val="tx1"/>
                </a:solidFill>
              </a:rPr>
              <a:t>?</a:t>
            </a:r>
          </a:p>
          <a:p>
            <a:endParaRPr lang="en-US" altLang="ko-KR" sz="3200">
              <a:solidFill>
                <a:schemeClr val="tx1"/>
              </a:solidFill>
            </a:endParaRPr>
          </a:p>
          <a:p>
            <a:r>
              <a:rPr lang="en-US" altLang="ko-KR" sz="3200">
                <a:solidFill>
                  <a:schemeClr val="tx1"/>
                </a:solidFill>
              </a:rPr>
              <a:t>3.bool('ace')</a:t>
            </a:r>
            <a:r>
              <a:rPr lang="ko-KR" altLang="en-US" sz="3200">
                <a:solidFill>
                  <a:schemeClr val="tx1"/>
                </a:solidFill>
              </a:rPr>
              <a:t> 의 결과는</a:t>
            </a:r>
            <a:r>
              <a:rPr lang="en-US" altLang="ko-KR" sz="3200">
                <a:solidFill>
                  <a:schemeClr val="tx1"/>
                </a:solidFill>
              </a:rPr>
              <a:t>?</a:t>
            </a:r>
          </a:p>
          <a:p>
            <a:endParaRPr lang="en-US" altLang="ko-KR" sz="3200">
              <a:solidFill>
                <a:schemeClr val="tx1"/>
              </a:solidFill>
            </a:endParaRPr>
          </a:p>
          <a:p>
            <a:r>
              <a:rPr lang="en-US" altLang="ko-KR" sz="3200">
                <a:solidFill>
                  <a:schemeClr val="tx1"/>
                </a:solidFill>
              </a:rPr>
              <a:t>4.bool([]) </a:t>
            </a:r>
            <a:r>
              <a:rPr lang="ko-KR" altLang="en-US" sz="3200">
                <a:solidFill>
                  <a:schemeClr val="tx1"/>
                </a:solidFill>
              </a:rPr>
              <a:t>의 결과는</a:t>
            </a:r>
            <a:r>
              <a:rPr lang="en-US" altLang="ko-KR" sz="3200">
                <a:solidFill>
                  <a:schemeClr val="tx1"/>
                </a:solidFill>
              </a:rPr>
              <a:t>?</a:t>
            </a:r>
          </a:p>
          <a:p>
            <a:endParaRPr lang="en-US" altLang="ko-KR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298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1102" y="1828800"/>
            <a:ext cx="6042738" cy="3200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ko-KR" altLang="en-US" sz="4000" b="1">
                <a:latin typeface="Spoqa Han Sans Neo" panose="020B0500000000000000" pitchFamily="50" charset="-127"/>
              </a:rPr>
              <a:t>문자열</a:t>
            </a:r>
            <a:r>
              <a:rPr lang="en-US" altLang="ko-KR" sz="4000" b="1">
                <a:latin typeface="Spoqa Han Sans Neo" panose="020B0500000000000000" pitchFamily="50" charset="-127"/>
              </a:rPr>
              <a:t>(String)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AC8DA3-88F1-56EF-E2A5-39AFBCA622FF}"/>
              </a:ext>
            </a:extLst>
          </p:cNvPr>
          <p:cNvSpPr txBox="1"/>
          <p:nvPr/>
        </p:nvSpPr>
        <p:spPr>
          <a:xfrm>
            <a:off x="3037840" y="40672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>
                <a:solidFill>
                  <a:srgbClr val="C00000"/>
                </a:solidFill>
              </a:rPr>
              <a:t>따옴표로 묶인 모든 데이터</a:t>
            </a:r>
            <a:r>
              <a:rPr lang="en-US" altLang="ko-KR" sz="1800"/>
              <a:t> </a:t>
            </a:r>
            <a:endParaRPr lang="en-US" altLang="ko-KR" sz="1800" b="1">
              <a:latin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126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15A7-6ADE-5090-17F6-BA811E6B8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BB819-F3CD-2B98-06E0-1BF690DB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>
                <a:latin typeface="+mj-lt"/>
              </a:rPr>
              <a:t>+ : </a:t>
            </a:r>
            <a:r>
              <a:rPr lang="ko-KR" altLang="en-US">
                <a:latin typeface="+mj-lt"/>
              </a:rPr>
              <a:t>연결</a:t>
            </a:r>
            <a:endParaRPr lang="en-US" altLang="ko-KR">
              <a:latin typeface="+mj-lt"/>
            </a:endParaRPr>
          </a:p>
          <a:p>
            <a:pPr lvl="1"/>
            <a:r>
              <a:rPr lang="ko-KR" altLang="en-US">
                <a:latin typeface="+mj-lt"/>
              </a:rPr>
              <a:t>* </a:t>
            </a:r>
            <a:r>
              <a:rPr lang="en-US" altLang="ko-KR">
                <a:latin typeface="+mj-lt"/>
              </a:rPr>
              <a:t>: </a:t>
            </a:r>
            <a:r>
              <a:rPr lang="ko-KR" altLang="en-US">
                <a:latin typeface="+mj-lt"/>
              </a:rPr>
              <a:t>반복</a:t>
            </a:r>
            <a:endParaRPr lang="en-US" altLang="ko-KR">
              <a:latin typeface="+mj-lt"/>
            </a:endParaRPr>
          </a:p>
          <a:p>
            <a:pPr lvl="1"/>
            <a:r>
              <a:rPr lang="en-US" altLang="ko-KR">
                <a:latin typeface="+mj-lt"/>
              </a:rPr>
              <a:t>in : </a:t>
            </a:r>
            <a:r>
              <a:rPr lang="ko-KR" altLang="en-US">
                <a:latin typeface="+mj-lt"/>
              </a:rPr>
              <a:t>지정한 값이 있으면 </a:t>
            </a:r>
            <a:r>
              <a:rPr lang="en-US" altLang="ko-KR">
                <a:latin typeface="+mj-lt"/>
              </a:rPr>
              <a:t>True</a:t>
            </a:r>
          </a:p>
          <a:p>
            <a:pPr lvl="1"/>
            <a:r>
              <a:rPr lang="en-US" altLang="ko-KR">
                <a:latin typeface="+mj-lt"/>
              </a:rPr>
              <a:t>not in : </a:t>
            </a:r>
            <a:r>
              <a:rPr lang="ko-KR" altLang="en-US">
                <a:latin typeface="+mj-lt"/>
              </a:rPr>
              <a:t>지정한 값이 포함되어 있으면 </a:t>
            </a:r>
            <a:r>
              <a:rPr lang="en-US" altLang="ko-KR">
                <a:latin typeface="+mj-lt"/>
              </a:rPr>
              <a:t>False</a:t>
            </a:r>
          </a:p>
          <a:p>
            <a:pPr lvl="1"/>
            <a:endParaRPr lang="ko-KR" altLang="en-US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DCFE5-6BA1-6BA4-ED7D-8A04A23C8D11}"/>
              </a:ext>
            </a:extLst>
          </p:cNvPr>
          <p:cNvSpPr txBox="1"/>
          <p:nvPr/>
        </p:nvSpPr>
        <p:spPr>
          <a:xfrm>
            <a:off x="795020" y="3164876"/>
            <a:ext cx="61010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print('a'+'2'+'b')</a:t>
            </a: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print('-'*10)</a:t>
            </a: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print('h' in 'happy')</a:t>
            </a: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print('h' not in 'happy')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8CD85046-96BF-926F-3947-6E005374B34B}"/>
              </a:ext>
            </a:extLst>
          </p:cNvPr>
          <p:cNvSpPr txBox="1"/>
          <p:nvPr/>
        </p:nvSpPr>
        <p:spPr>
          <a:xfrm>
            <a:off x="0" y="2857099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3E36CE-B218-29BB-DF3B-85E07B56E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129" y="3261795"/>
            <a:ext cx="2407351" cy="196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4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D7600-5470-B774-5C3F-99204B0A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문자열은 문자의 순서를 나타내는 번호</a:t>
            </a:r>
            <a:r>
              <a:rPr lang="en-US" altLang="ko-KR"/>
              <a:t>(index)</a:t>
            </a:r>
            <a:r>
              <a:rPr lang="ko-KR" altLang="en-US"/>
              <a:t>가 붙는다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E56BA-DBD5-4B9D-C56C-702020EB925B}"/>
              </a:ext>
            </a:extLst>
          </p:cNvPr>
          <p:cNvSpPr txBox="1"/>
          <p:nvPr/>
        </p:nvSpPr>
        <p:spPr>
          <a:xfrm>
            <a:off x="3045460" y="2126734"/>
            <a:ext cx="610108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800" b="0">
                <a:effectLst/>
                <a:latin typeface="Consolas" panose="020B0609020204030204" pitchFamily="49" charset="0"/>
              </a:rPr>
              <a:t>s='hello'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3778FB-57D9-CEF7-6C5D-2D60B1D72A77}"/>
              </a:ext>
            </a:extLst>
          </p:cNvPr>
          <p:cNvSpPr txBox="1"/>
          <p:nvPr/>
        </p:nvSpPr>
        <p:spPr>
          <a:xfrm>
            <a:off x="5069840" y="3093720"/>
            <a:ext cx="416560" cy="889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AB84BF-2980-193F-80CD-A0BA229CBC14}"/>
              </a:ext>
            </a:extLst>
          </p:cNvPr>
          <p:cNvSpPr txBox="1"/>
          <p:nvPr/>
        </p:nvSpPr>
        <p:spPr>
          <a:xfrm>
            <a:off x="5679440" y="3093720"/>
            <a:ext cx="416560" cy="889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96492A-3E57-4B13-3C95-CC111F98D750}"/>
              </a:ext>
            </a:extLst>
          </p:cNvPr>
          <p:cNvSpPr txBox="1"/>
          <p:nvPr/>
        </p:nvSpPr>
        <p:spPr>
          <a:xfrm>
            <a:off x="6309360" y="3093720"/>
            <a:ext cx="416560" cy="889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D0DB4-2C2D-7B37-CB2B-BA8E0198992D}"/>
              </a:ext>
            </a:extLst>
          </p:cNvPr>
          <p:cNvSpPr txBox="1"/>
          <p:nvPr/>
        </p:nvSpPr>
        <p:spPr>
          <a:xfrm>
            <a:off x="6939280" y="3093720"/>
            <a:ext cx="416560" cy="889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319236-B6EA-5702-8BD5-3328993847D5}"/>
              </a:ext>
            </a:extLst>
          </p:cNvPr>
          <p:cNvSpPr txBox="1"/>
          <p:nvPr/>
        </p:nvSpPr>
        <p:spPr>
          <a:xfrm>
            <a:off x="7569200" y="3093720"/>
            <a:ext cx="416560" cy="889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82B4CF-E4B9-DB88-D2B4-9A848CAB0B16}"/>
              </a:ext>
            </a:extLst>
          </p:cNvPr>
          <p:cNvSpPr txBox="1"/>
          <p:nvPr/>
        </p:nvSpPr>
        <p:spPr>
          <a:xfrm>
            <a:off x="4937760" y="3630950"/>
            <a:ext cx="609600" cy="889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</a:rPr>
              <a:t>-5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E54DD-7EC6-B7EA-35A6-F1C980142D31}"/>
              </a:ext>
            </a:extLst>
          </p:cNvPr>
          <p:cNvSpPr txBox="1"/>
          <p:nvPr/>
        </p:nvSpPr>
        <p:spPr>
          <a:xfrm>
            <a:off x="5547360" y="3630950"/>
            <a:ext cx="609600" cy="889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</a:rPr>
              <a:t>-4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278C3-B7AB-4DD4-0668-8D1C7D3A3039}"/>
              </a:ext>
            </a:extLst>
          </p:cNvPr>
          <p:cNvSpPr txBox="1"/>
          <p:nvPr/>
        </p:nvSpPr>
        <p:spPr>
          <a:xfrm>
            <a:off x="6177280" y="3630950"/>
            <a:ext cx="609600" cy="889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</a:rPr>
              <a:t>-3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F91677-9E28-D213-0EC9-01C1E66BA7A8}"/>
              </a:ext>
            </a:extLst>
          </p:cNvPr>
          <p:cNvSpPr txBox="1"/>
          <p:nvPr/>
        </p:nvSpPr>
        <p:spPr>
          <a:xfrm>
            <a:off x="6807200" y="3630950"/>
            <a:ext cx="609600" cy="889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0F2432-40A6-BAE0-DAC2-34C2C92C3271}"/>
              </a:ext>
            </a:extLst>
          </p:cNvPr>
          <p:cNvSpPr txBox="1"/>
          <p:nvPr/>
        </p:nvSpPr>
        <p:spPr>
          <a:xfrm>
            <a:off x="7437120" y="3630950"/>
            <a:ext cx="609600" cy="889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967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9034A-1196-3728-E5A9-2D20919D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인덱싱</a:t>
            </a:r>
            <a:r>
              <a:rPr lang="en-US" altLang="ko-KR"/>
              <a:t>(indexing)- </a:t>
            </a:r>
            <a:r>
              <a:rPr lang="ko-KR" altLang="en-US"/>
              <a:t>하나만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429CC-EECF-FF17-27A1-2BA51F552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문자열에서 특정 위치의 문자를 선택하는 것</a:t>
            </a:r>
            <a:r>
              <a:rPr lang="en-US" altLang="ko-KR"/>
              <a:t>.</a:t>
            </a:r>
          </a:p>
          <a:p>
            <a:pPr lvl="1"/>
            <a:r>
              <a:rPr lang="ko-KR" altLang="en-US" sz="1800" b="1"/>
              <a:t>문자열</a:t>
            </a:r>
            <a:r>
              <a:rPr lang="en-US" altLang="ko-KR" sz="1800" b="1"/>
              <a:t>[</a:t>
            </a:r>
            <a:r>
              <a:rPr lang="ko-KR" altLang="en-US" sz="1800" b="1"/>
              <a:t>인덱스</a:t>
            </a:r>
            <a:r>
              <a:rPr lang="en-US" altLang="ko-KR" sz="1800" b="1"/>
              <a:t>]</a:t>
            </a:r>
            <a:r>
              <a:rPr lang="en-US" altLang="ko-KR" sz="1800"/>
              <a:t> </a:t>
            </a:r>
            <a:r>
              <a:rPr lang="en-US" altLang="ko-KR"/>
              <a:t> 	</a:t>
            </a:r>
          </a:p>
          <a:p>
            <a:pPr lvl="1"/>
            <a:r>
              <a:rPr lang="ko-KR" altLang="en-US"/>
              <a:t>인덱스는 </a:t>
            </a:r>
            <a:r>
              <a:rPr lang="en-US" altLang="ko-KR"/>
              <a:t>0</a:t>
            </a:r>
            <a:r>
              <a:rPr lang="ko-KR" altLang="en-US"/>
              <a:t>부터 시작함</a:t>
            </a:r>
            <a:r>
              <a:rPr lang="en-US" altLang="ko-KR"/>
              <a:t>.  </a:t>
            </a:r>
            <a:r>
              <a:rPr lang="ko-KR" altLang="en-US"/>
              <a:t>인덱스를 뒤에서 지정하는 것도 가능</a:t>
            </a:r>
            <a:r>
              <a:rPr lang="en-US" altLang="ko-KR"/>
              <a:t>.    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57CFE4-80B2-8A95-900F-950BC0E3EDE0}"/>
              </a:ext>
            </a:extLst>
          </p:cNvPr>
          <p:cNvSpPr txBox="1"/>
          <p:nvPr/>
        </p:nvSpPr>
        <p:spPr>
          <a:xfrm>
            <a:off x="2741900" y="2497616"/>
            <a:ext cx="610108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800" b="0">
                <a:effectLst/>
                <a:latin typeface="Consolas" panose="020B0609020204030204" pitchFamily="49" charset="0"/>
              </a:rPr>
              <a:t>s='hello'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62983F-2183-A5AC-D869-0CAA0720E39A}"/>
              </a:ext>
            </a:extLst>
          </p:cNvPr>
          <p:cNvSpPr txBox="1"/>
          <p:nvPr/>
        </p:nvSpPr>
        <p:spPr>
          <a:xfrm>
            <a:off x="3576105" y="3761351"/>
            <a:ext cx="24409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b="0">
                <a:effectLst/>
                <a:latin typeface="Consolas" panose="020B0609020204030204" pitchFamily="49" charset="0"/>
              </a:rPr>
              <a:t>s[0]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3C8EC85-D3F3-E77E-C0DD-85D2E8E337D1}"/>
              </a:ext>
            </a:extLst>
          </p:cNvPr>
          <p:cNvCxnSpPr>
            <a:cxnSpLocks/>
          </p:cNvCxnSpPr>
          <p:nvPr/>
        </p:nvCxnSpPr>
        <p:spPr>
          <a:xfrm>
            <a:off x="5802600" y="4285868"/>
            <a:ext cx="104400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5240A3B-B036-A8CD-D88C-647AC1E25FB4}"/>
              </a:ext>
            </a:extLst>
          </p:cNvPr>
          <p:cNvSpPr txBox="1"/>
          <p:nvPr/>
        </p:nvSpPr>
        <p:spPr>
          <a:xfrm>
            <a:off x="6893345" y="3734307"/>
            <a:ext cx="10464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b="0">
                <a:effectLst/>
                <a:latin typeface="Consolas" panose="020B0609020204030204" pitchFamily="49" charset="0"/>
              </a:rPr>
              <a:t>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3EE115-953D-5BDA-99D4-016F4C6FA56F}"/>
              </a:ext>
            </a:extLst>
          </p:cNvPr>
          <p:cNvSpPr txBox="1"/>
          <p:nvPr/>
        </p:nvSpPr>
        <p:spPr>
          <a:xfrm>
            <a:off x="3576105" y="4624869"/>
            <a:ext cx="24409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b="0">
                <a:effectLst/>
                <a:latin typeface="Consolas" panose="020B0609020204030204" pitchFamily="49" charset="0"/>
              </a:rPr>
              <a:t>s[-1]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A84BEB8-3F89-9B0D-50FF-1EC2D2950815}"/>
              </a:ext>
            </a:extLst>
          </p:cNvPr>
          <p:cNvCxnSpPr>
            <a:cxnSpLocks/>
          </p:cNvCxnSpPr>
          <p:nvPr/>
        </p:nvCxnSpPr>
        <p:spPr>
          <a:xfrm>
            <a:off x="5802600" y="5149386"/>
            <a:ext cx="104400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FBE9D6-7FAE-DFA7-ADB9-564F40EDF499}"/>
              </a:ext>
            </a:extLst>
          </p:cNvPr>
          <p:cNvSpPr txBox="1"/>
          <p:nvPr/>
        </p:nvSpPr>
        <p:spPr>
          <a:xfrm>
            <a:off x="6893345" y="4597825"/>
            <a:ext cx="10464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b="0">
                <a:effectLst/>
                <a:latin typeface="Consolas" panose="020B0609020204030204" pitchFamily="49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770722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751E0-FF38-A7E4-0019-F23B056A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슬라이싱</a:t>
            </a:r>
            <a:r>
              <a:rPr lang="en-US" altLang="ko-KR"/>
              <a:t>(slicing)-</a:t>
            </a:r>
            <a:r>
              <a:rPr lang="ko-KR" altLang="en-US"/>
              <a:t>여러 개 선택 가능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3123D-D47A-3E20-3245-3FFC515A1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문자열에서 지정한 범위의 문자열을 추출</a:t>
            </a:r>
            <a:r>
              <a:rPr lang="en-US" altLang="ko-KR"/>
              <a:t>.</a:t>
            </a:r>
            <a:endParaRPr lang="ko-KR" altLang="en-US"/>
          </a:p>
          <a:p>
            <a:pPr lvl="1"/>
            <a:r>
              <a:rPr lang="ko-KR" altLang="en-US" b="1"/>
              <a:t>문자열</a:t>
            </a:r>
            <a:r>
              <a:rPr lang="en-US" altLang="ko-KR" b="1"/>
              <a:t>[</a:t>
            </a:r>
            <a:r>
              <a:rPr lang="ko-KR" altLang="en-US" b="1"/>
              <a:t>시작 인덱스</a:t>
            </a:r>
            <a:r>
              <a:rPr lang="en-US" altLang="ko-KR" b="1"/>
              <a:t>:</a:t>
            </a:r>
            <a:r>
              <a:rPr lang="ko-KR" altLang="en-US" b="1"/>
              <a:t>종료 인덱스</a:t>
            </a:r>
            <a:r>
              <a:rPr lang="en-US" altLang="ko-KR" b="1"/>
              <a:t>:</a:t>
            </a:r>
            <a:r>
              <a:rPr lang="ko-KR" altLang="en-US" b="1"/>
              <a:t>증감값</a:t>
            </a:r>
            <a:r>
              <a:rPr lang="en-US" altLang="ko-KR" b="1"/>
              <a:t>]</a:t>
            </a:r>
            <a:endParaRPr lang="ko-KR" altLang="en-US" b="1"/>
          </a:p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40C021-81C2-C7AB-E133-5EC3D868A5BE}"/>
              </a:ext>
            </a:extLst>
          </p:cNvPr>
          <p:cNvSpPr txBox="1"/>
          <p:nvPr/>
        </p:nvSpPr>
        <p:spPr>
          <a:xfrm>
            <a:off x="5618480" y="1496814"/>
            <a:ext cx="3342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시작 인덱스</a:t>
            </a:r>
            <a:r>
              <a:rPr lang="en-US" altLang="ko-KR" b="1">
                <a:solidFill>
                  <a:srgbClr val="FF0000"/>
                </a:solidFill>
              </a:rPr>
              <a:t>~</a:t>
            </a:r>
            <a:r>
              <a:rPr lang="ko-KR" altLang="en-US" b="1">
                <a:solidFill>
                  <a:srgbClr val="FF0000"/>
                </a:solidFill>
              </a:rPr>
              <a:t>종료 인덱스</a:t>
            </a:r>
            <a:r>
              <a:rPr lang="en-US" altLang="ko-KR" b="1">
                <a:solidFill>
                  <a:srgbClr val="FF0000"/>
                </a:solidFill>
              </a:rPr>
              <a:t>-1</a:t>
            </a:r>
            <a:endParaRPr lang="ko-KR" altLang="en-US" b="1">
              <a:solidFill>
                <a:srgbClr val="FF0000"/>
              </a:solidFill>
            </a:endParaRPr>
          </a:p>
        </p:txBody>
      </p:sp>
      <p:graphicFrame>
        <p:nvGraphicFramePr>
          <p:cNvPr id="16" name="내용 개체 틀 6">
            <a:extLst>
              <a:ext uri="{FF2B5EF4-FFF2-40B4-BE49-F238E27FC236}">
                <a16:creationId xmlns:a16="http://schemas.microsoft.com/office/drawing/2014/main" id="{5A9300EA-4F32-F4BF-4C41-5B31992951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6919990"/>
              </p:ext>
            </p:extLst>
          </p:nvPr>
        </p:nvGraphicFramePr>
        <p:xfrm>
          <a:off x="6059209" y="2794148"/>
          <a:ext cx="5882611" cy="1619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73">
                  <a:extLst>
                    <a:ext uri="{9D8B030D-6E8A-4147-A177-3AD203B41FA5}">
                      <a16:colId xmlns:a16="http://schemas.microsoft.com/office/drawing/2014/main" val="1137167375"/>
                    </a:ext>
                  </a:extLst>
                </a:gridCol>
                <a:gridCol w="840373">
                  <a:extLst>
                    <a:ext uri="{9D8B030D-6E8A-4147-A177-3AD203B41FA5}">
                      <a16:colId xmlns:a16="http://schemas.microsoft.com/office/drawing/2014/main" val="3739506107"/>
                    </a:ext>
                  </a:extLst>
                </a:gridCol>
                <a:gridCol w="840373">
                  <a:extLst>
                    <a:ext uri="{9D8B030D-6E8A-4147-A177-3AD203B41FA5}">
                      <a16:colId xmlns:a16="http://schemas.microsoft.com/office/drawing/2014/main" val="765255053"/>
                    </a:ext>
                  </a:extLst>
                </a:gridCol>
                <a:gridCol w="840373">
                  <a:extLst>
                    <a:ext uri="{9D8B030D-6E8A-4147-A177-3AD203B41FA5}">
                      <a16:colId xmlns:a16="http://schemas.microsoft.com/office/drawing/2014/main" val="3094553727"/>
                    </a:ext>
                  </a:extLst>
                </a:gridCol>
                <a:gridCol w="840373">
                  <a:extLst>
                    <a:ext uri="{9D8B030D-6E8A-4147-A177-3AD203B41FA5}">
                      <a16:colId xmlns:a16="http://schemas.microsoft.com/office/drawing/2014/main" val="1852430811"/>
                    </a:ext>
                  </a:extLst>
                </a:gridCol>
                <a:gridCol w="840373">
                  <a:extLst>
                    <a:ext uri="{9D8B030D-6E8A-4147-A177-3AD203B41FA5}">
                      <a16:colId xmlns:a16="http://schemas.microsoft.com/office/drawing/2014/main" val="1356793518"/>
                    </a:ext>
                  </a:extLst>
                </a:gridCol>
                <a:gridCol w="840373">
                  <a:extLst>
                    <a:ext uri="{9D8B030D-6E8A-4147-A177-3AD203B41FA5}">
                      <a16:colId xmlns:a16="http://schemas.microsoft.com/office/drawing/2014/main" val="3466369107"/>
                    </a:ext>
                  </a:extLst>
                </a:gridCol>
              </a:tblGrid>
              <a:tr h="539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solidFill>
                            <a:schemeClr val="bg1"/>
                          </a:solidFill>
                          <a:latin typeface="+mj-lt"/>
                          <a:ea typeface="HY헤드라인M" panose="02030600000101010101" pitchFamily="18" charset="-127"/>
                        </a:rPr>
                        <a:t>문자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bg1"/>
                          </a:solidFill>
                          <a:latin typeface="+mj-lt"/>
                          <a:ea typeface="HY헤드라인M" panose="02030600000101010101" pitchFamily="18" charset="-127"/>
                        </a:rPr>
                        <a:t>b</a:t>
                      </a:r>
                      <a:endParaRPr lang="ko-KR" altLang="en-US" sz="2800">
                        <a:solidFill>
                          <a:schemeClr val="bg1"/>
                        </a:solidFill>
                        <a:latin typeface="+mj-lt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bg1"/>
                          </a:solidFill>
                          <a:latin typeface="+mj-lt"/>
                          <a:ea typeface="HY헤드라인M" panose="02030600000101010101" pitchFamily="18" charset="-127"/>
                        </a:rPr>
                        <a:t>a</a:t>
                      </a:r>
                      <a:endParaRPr lang="ko-KR" altLang="en-US" sz="2800">
                        <a:solidFill>
                          <a:schemeClr val="bg1"/>
                        </a:solidFill>
                        <a:latin typeface="+mj-lt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bg1"/>
                          </a:solidFill>
                          <a:latin typeface="+mj-lt"/>
                          <a:ea typeface="HY헤드라인M" panose="02030600000101010101" pitchFamily="18" charset="-127"/>
                        </a:rPr>
                        <a:t>n</a:t>
                      </a:r>
                      <a:endParaRPr lang="ko-KR" altLang="en-US" sz="2800">
                        <a:solidFill>
                          <a:schemeClr val="bg1"/>
                        </a:solidFill>
                        <a:latin typeface="+mj-lt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bg1"/>
                          </a:solidFill>
                          <a:latin typeface="+mj-lt"/>
                          <a:ea typeface="HY헤드라인M" panose="02030600000101010101" pitchFamily="18" charset="-127"/>
                        </a:rPr>
                        <a:t>a</a:t>
                      </a:r>
                      <a:endParaRPr lang="ko-KR" altLang="en-US" sz="2800">
                        <a:solidFill>
                          <a:schemeClr val="bg1"/>
                        </a:solidFill>
                        <a:latin typeface="+mj-lt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bg1"/>
                          </a:solidFill>
                          <a:latin typeface="+mj-lt"/>
                          <a:ea typeface="HY헤드라인M" panose="02030600000101010101" pitchFamily="18" charset="-127"/>
                        </a:rPr>
                        <a:t>n</a:t>
                      </a:r>
                      <a:endParaRPr lang="ko-KR" altLang="en-US" sz="2800">
                        <a:solidFill>
                          <a:schemeClr val="bg1"/>
                        </a:solidFill>
                        <a:latin typeface="+mj-lt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bg1"/>
                          </a:solidFill>
                          <a:latin typeface="+mj-lt"/>
                          <a:ea typeface="HY헤드라인M" panose="02030600000101010101" pitchFamily="18" charset="-127"/>
                        </a:rPr>
                        <a:t>a</a:t>
                      </a:r>
                      <a:endParaRPr lang="ko-KR" altLang="en-US" sz="2800">
                        <a:solidFill>
                          <a:schemeClr val="bg1"/>
                        </a:solidFill>
                        <a:latin typeface="+mj-lt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987635"/>
                  </a:ext>
                </a:extLst>
              </a:tr>
              <a:tr h="539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>
                          <a:solidFill>
                            <a:schemeClr val="bg1"/>
                          </a:solidFill>
                          <a:latin typeface="+mj-lt"/>
                          <a:ea typeface="HY헤드라인M" panose="02030600000101010101" pitchFamily="18" charset="-127"/>
                        </a:rPr>
                        <a:t>index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+mj-lt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  <a:latin typeface="+mj-lt"/>
                          <a:ea typeface="HY헤드라인M" panose="02030600000101010101" pitchFamily="18" charset="-127"/>
                        </a:rPr>
                        <a:t>0</a:t>
                      </a:r>
                      <a:endParaRPr lang="ko-KR" altLang="en-US" sz="2800">
                        <a:solidFill>
                          <a:schemeClr val="tx1"/>
                        </a:solidFill>
                        <a:latin typeface="+mj-lt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  <a:latin typeface="+mj-lt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2800">
                        <a:solidFill>
                          <a:schemeClr val="tx1"/>
                        </a:solidFill>
                        <a:latin typeface="+mj-lt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  <a:latin typeface="+mj-lt"/>
                          <a:ea typeface="HY헤드라인M" panose="02030600000101010101" pitchFamily="18" charset="-127"/>
                        </a:rPr>
                        <a:t>2</a:t>
                      </a:r>
                      <a:endParaRPr lang="ko-KR" altLang="en-US" sz="2800">
                        <a:solidFill>
                          <a:schemeClr val="tx1"/>
                        </a:solidFill>
                        <a:latin typeface="+mj-lt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  <a:latin typeface="+mj-lt"/>
                          <a:ea typeface="HY헤드라인M" panose="02030600000101010101" pitchFamily="18" charset="-127"/>
                        </a:rPr>
                        <a:t>3</a:t>
                      </a:r>
                      <a:endParaRPr lang="ko-KR" altLang="en-US" sz="2800">
                        <a:solidFill>
                          <a:schemeClr val="tx1"/>
                        </a:solidFill>
                        <a:latin typeface="+mj-lt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  <a:latin typeface="+mj-lt"/>
                          <a:ea typeface="HY헤드라인M" panose="02030600000101010101" pitchFamily="18" charset="-127"/>
                        </a:rPr>
                        <a:t>4</a:t>
                      </a:r>
                      <a:endParaRPr lang="ko-KR" altLang="en-US" sz="2800">
                        <a:solidFill>
                          <a:schemeClr val="tx1"/>
                        </a:solidFill>
                        <a:latin typeface="+mj-lt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  <a:latin typeface="+mj-lt"/>
                          <a:ea typeface="HY헤드라인M" panose="02030600000101010101" pitchFamily="18" charset="-127"/>
                        </a:rPr>
                        <a:t>5</a:t>
                      </a:r>
                      <a:endParaRPr lang="ko-KR" altLang="en-US" sz="2800">
                        <a:solidFill>
                          <a:schemeClr val="tx1"/>
                        </a:solidFill>
                        <a:latin typeface="+mj-lt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551562"/>
                  </a:ext>
                </a:extLst>
              </a:tr>
              <a:tr h="539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>
                          <a:solidFill>
                            <a:schemeClr val="bg1"/>
                          </a:solidFill>
                          <a:latin typeface="+mj-lt"/>
                          <a:ea typeface="HY헤드라인M" panose="02030600000101010101" pitchFamily="18" charset="-127"/>
                        </a:rPr>
                        <a:t>index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+mj-lt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  <a:latin typeface="+mj-lt"/>
                          <a:ea typeface="HY헤드라인M" panose="02030600000101010101" pitchFamily="18" charset="-127"/>
                        </a:rPr>
                        <a:t>-6</a:t>
                      </a:r>
                      <a:endParaRPr lang="ko-KR" altLang="en-US" sz="2800">
                        <a:solidFill>
                          <a:schemeClr val="tx1"/>
                        </a:solidFill>
                        <a:latin typeface="+mj-lt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  <a:latin typeface="+mj-lt"/>
                          <a:ea typeface="HY헤드라인M" panose="02030600000101010101" pitchFamily="18" charset="-127"/>
                        </a:rPr>
                        <a:t>-5</a:t>
                      </a:r>
                      <a:endParaRPr lang="ko-KR" altLang="en-US" sz="2800">
                        <a:solidFill>
                          <a:schemeClr val="tx1"/>
                        </a:solidFill>
                        <a:latin typeface="+mj-lt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  <a:latin typeface="+mj-lt"/>
                          <a:ea typeface="HY헤드라인M" panose="02030600000101010101" pitchFamily="18" charset="-127"/>
                        </a:rPr>
                        <a:t>-4</a:t>
                      </a:r>
                      <a:endParaRPr lang="ko-KR" altLang="en-US" sz="2800">
                        <a:solidFill>
                          <a:schemeClr val="tx1"/>
                        </a:solidFill>
                        <a:latin typeface="+mj-lt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  <a:latin typeface="+mj-lt"/>
                          <a:ea typeface="HY헤드라인M" panose="02030600000101010101" pitchFamily="18" charset="-127"/>
                        </a:rPr>
                        <a:t>-3</a:t>
                      </a:r>
                      <a:endParaRPr lang="ko-KR" altLang="en-US" sz="2800">
                        <a:solidFill>
                          <a:schemeClr val="tx1"/>
                        </a:solidFill>
                        <a:latin typeface="+mj-lt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  <a:latin typeface="+mj-lt"/>
                          <a:ea typeface="HY헤드라인M" panose="02030600000101010101" pitchFamily="18" charset="-127"/>
                        </a:rPr>
                        <a:t>-2</a:t>
                      </a:r>
                      <a:endParaRPr lang="ko-KR" altLang="en-US" sz="2800">
                        <a:solidFill>
                          <a:schemeClr val="tx1"/>
                        </a:solidFill>
                        <a:latin typeface="+mj-lt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  <a:latin typeface="+mj-lt"/>
                          <a:ea typeface="HY헤드라인M" panose="02030600000101010101" pitchFamily="18" charset="-127"/>
                        </a:rPr>
                        <a:t>-1</a:t>
                      </a:r>
                      <a:endParaRPr lang="ko-KR" altLang="en-US" sz="2800">
                        <a:solidFill>
                          <a:schemeClr val="tx1"/>
                        </a:solidFill>
                        <a:latin typeface="+mj-lt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11622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8B84127-01F7-6247-7C4C-E26FDD392D15}"/>
              </a:ext>
            </a:extLst>
          </p:cNvPr>
          <p:cNvSpPr txBox="1"/>
          <p:nvPr/>
        </p:nvSpPr>
        <p:spPr>
          <a:xfrm>
            <a:off x="974148" y="2507728"/>
            <a:ext cx="560953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b="0">
                <a:effectLst/>
                <a:latin typeface="Consolas" panose="020B0609020204030204" pitchFamily="49" charset="0"/>
              </a:rPr>
              <a:t>s='banana'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E41B3A-268C-F98B-A234-AEB227D9FBD4}"/>
              </a:ext>
            </a:extLst>
          </p:cNvPr>
          <p:cNvSpPr txBox="1"/>
          <p:nvPr/>
        </p:nvSpPr>
        <p:spPr>
          <a:xfrm>
            <a:off x="974148" y="3601919"/>
            <a:ext cx="24409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0">
                <a:effectLst/>
                <a:latin typeface="Consolas" panose="020B0609020204030204" pitchFamily="49" charset="0"/>
              </a:rPr>
              <a:t>s[0:3]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12556FE-071A-24BC-4B9D-B2CB2976EA01}"/>
              </a:ext>
            </a:extLst>
          </p:cNvPr>
          <p:cNvCxnSpPr>
            <a:cxnSpLocks/>
          </p:cNvCxnSpPr>
          <p:nvPr/>
        </p:nvCxnSpPr>
        <p:spPr>
          <a:xfrm>
            <a:off x="3058403" y="3953716"/>
            <a:ext cx="104400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6ACCE5F-38CF-0B72-7CB8-51A1B24635BD}"/>
              </a:ext>
            </a:extLst>
          </p:cNvPr>
          <p:cNvSpPr txBox="1"/>
          <p:nvPr/>
        </p:nvSpPr>
        <p:spPr>
          <a:xfrm>
            <a:off x="4311738" y="3523391"/>
            <a:ext cx="10464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0">
                <a:effectLst/>
                <a:latin typeface="Consolas" panose="020B0609020204030204" pitchFamily="49" charset="0"/>
              </a:rPr>
              <a:t>ban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F891ED-6043-1E23-32B3-9945BC9E8023}"/>
              </a:ext>
            </a:extLst>
          </p:cNvPr>
          <p:cNvSpPr txBox="1"/>
          <p:nvPr/>
        </p:nvSpPr>
        <p:spPr>
          <a:xfrm>
            <a:off x="974148" y="4465437"/>
            <a:ext cx="24409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0">
                <a:effectLst/>
                <a:latin typeface="Consolas" panose="020B0609020204030204" pitchFamily="49" charset="0"/>
              </a:rPr>
              <a:t>s[::2]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6B248A5-081D-80A8-15CB-249194455AB6}"/>
              </a:ext>
            </a:extLst>
          </p:cNvPr>
          <p:cNvCxnSpPr>
            <a:cxnSpLocks/>
          </p:cNvCxnSpPr>
          <p:nvPr/>
        </p:nvCxnSpPr>
        <p:spPr>
          <a:xfrm>
            <a:off x="3124053" y="4819380"/>
            <a:ext cx="104400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723642F-DE8B-BBC7-FA80-C19F82832AD5}"/>
              </a:ext>
            </a:extLst>
          </p:cNvPr>
          <p:cNvSpPr txBox="1"/>
          <p:nvPr/>
        </p:nvSpPr>
        <p:spPr>
          <a:xfrm>
            <a:off x="4311738" y="4413644"/>
            <a:ext cx="10464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0">
                <a:effectLst/>
                <a:latin typeface="Consolas" panose="020B0609020204030204" pitchFamily="49" charset="0"/>
              </a:rPr>
              <a:t>bnn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9B4E88-4DC8-2871-3CC7-DA9BE1E039C8}"/>
              </a:ext>
            </a:extLst>
          </p:cNvPr>
          <p:cNvSpPr txBox="1"/>
          <p:nvPr/>
        </p:nvSpPr>
        <p:spPr>
          <a:xfrm>
            <a:off x="974148" y="5359145"/>
            <a:ext cx="24409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0">
                <a:effectLst/>
                <a:latin typeface="Consolas" panose="020B0609020204030204" pitchFamily="49" charset="0"/>
              </a:rPr>
              <a:t>s[::-1]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C7174C1-8400-8D44-FC99-CBE781F95EBF}"/>
              </a:ext>
            </a:extLst>
          </p:cNvPr>
          <p:cNvCxnSpPr>
            <a:cxnSpLocks/>
          </p:cNvCxnSpPr>
          <p:nvPr/>
        </p:nvCxnSpPr>
        <p:spPr>
          <a:xfrm>
            <a:off x="3124053" y="5713088"/>
            <a:ext cx="104400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0A119E2-F797-7AFF-9A1D-23EBC56A98B0}"/>
              </a:ext>
            </a:extLst>
          </p:cNvPr>
          <p:cNvSpPr txBox="1"/>
          <p:nvPr/>
        </p:nvSpPr>
        <p:spPr>
          <a:xfrm>
            <a:off x="4311738" y="5307352"/>
            <a:ext cx="24409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0">
                <a:effectLst/>
                <a:latin typeface="Consolas" panose="020B0609020204030204" pitchFamily="49" charset="0"/>
              </a:rPr>
              <a:t>ananab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A1E188-0A9F-EDE5-407B-E6196C631DA2}"/>
              </a:ext>
            </a:extLst>
          </p:cNvPr>
          <p:cNvSpPr txBox="1"/>
          <p:nvPr/>
        </p:nvSpPr>
        <p:spPr>
          <a:xfrm>
            <a:off x="3124053" y="4101654"/>
            <a:ext cx="978350" cy="282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pPr algn="ctr"/>
            <a:r>
              <a:rPr lang="en-US" altLang="ko-KR" sz="3600">
                <a:solidFill>
                  <a:srgbClr val="C00000"/>
                </a:solidFill>
              </a:rPr>
              <a:t>0~2</a:t>
            </a:r>
            <a:endParaRPr lang="ko-KR" altLang="en-US" sz="3600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BC4D2A-BC3B-5427-84C4-1EA92ED18BC0}"/>
              </a:ext>
            </a:extLst>
          </p:cNvPr>
          <p:cNvSpPr txBox="1"/>
          <p:nvPr/>
        </p:nvSpPr>
        <p:spPr>
          <a:xfrm>
            <a:off x="3124053" y="4936365"/>
            <a:ext cx="978350" cy="282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pPr algn="ctr"/>
            <a:r>
              <a:rPr lang="en-US" altLang="ko-KR" sz="3600">
                <a:solidFill>
                  <a:srgbClr val="C00000"/>
                </a:solidFill>
              </a:rPr>
              <a:t>0, 2, 4</a:t>
            </a:r>
            <a:endParaRPr lang="ko-KR" altLang="en-US" sz="3600" dirty="0">
              <a:solidFill>
                <a:srgbClr val="C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EF4E85-E2EA-2E1E-2D67-D760241DF706}"/>
              </a:ext>
            </a:extLst>
          </p:cNvPr>
          <p:cNvSpPr txBox="1"/>
          <p:nvPr/>
        </p:nvSpPr>
        <p:spPr>
          <a:xfrm>
            <a:off x="3124053" y="5830072"/>
            <a:ext cx="978350" cy="282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25000" lnSpcReduction="20000"/>
          </a:bodyPr>
          <a:lstStyle/>
          <a:p>
            <a:pPr algn="ctr"/>
            <a:r>
              <a:rPr lang="en-US" altLang="ko-KR" sz="3600">
                <a:solidFill>
                  <a:srgbClr val="C00000"/>
                </a:solidFill>
              </a:rPr>
              <a:t>-1,-2,-3,-4,-5,-6</a:t>
            </a:r>
            <a:endParaRPr lang="ko-KR" alt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112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C4F9282-36B0-DDFC-5BBE-F85C259E17D1}"/>
              </a:ext>
            </a:extLst>
          </p:cNvPr>
          <p:cNvSpPr/>
          <p:nvPr/>
        </p:nvSpPr>
        <p:spPr>
          <a:xfrm>
            <a:off x="870371" y="1766319"/>
            <a:ext cx="10451258" cy="4136641"/>
          </a:xfrm>
          <a:prstGeom prst="roundRect">
            <a:avLst>
              <a:gd name="adj" fmla="val 661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>
                <a:solidFill>
                  <a:schemeClr val="tx1"/>
                </a:solidFill>
              </a:rPr>
              <a:t>1.</a:t>
            </a:r>
            <a:r>
              <a:rPr lang="ko-KR" altLang="en-US" sz="3200">
                <a:solidFill>
                  <a:schemeClr val="tx1"/>
                </a:solidFill>
              </a:rPr>
              <a:t>문자열은 순차적으로 번호</a:t>
            </a:r>
            <a:r>
              <a:rPr lang="en-US" altLang="ko-KR" sz="3200">
                <a:solidFill>
                  <a:schemeClr val="tx1"/>
                </a:solidFill>
              </a:rPr>
              <a:t>(index)</a:t>
            </a:r>
            <a:r>
              <a:rPr lang="ko-KR" altLang="en-US" sz="3200">
                <a:solidFill>
                  <a:schemeClr val="tx1"/>
                </a:solidFill>
              </a:rPr>
              <a:t>가 붙는다</a:t>
            </a:r>
            <a:r>
              <a:rPr lang="en-US" altLang="ko-KR" sz="3200">
                <a:solidFill>
                  <a:schemeClr val="tx1"/>
                </a:solidFill>
              </a:rPr>
              <a:t>. </a:t>
            </a:r>
            <a:r>
              <a:rPr lang="ko-KR" altLang="en-US" sz="3200">
                <a:solidFill>
                  <a:schemeClr val="tx1"/>
                </a:solidFill>
              </a:rPr>
              <a:t>이 번호의 시작은 </a:t>
            </a:r>
            <a:r>
              <a:rPr lang="en-US" altLang="ko-KR" sz="3200">
                <a:solidFill>
                  <a:schemeClr val="tx1"/>
                </a:solidFill>
              </a:rPr>
              <a:t>[ ]</a:t>
            </a:r>
            <a:r>
              <a:rPr lang="ko-KR" altLang="en-US" sz="3200">
                <a:solidFill>
                  <a:schemeClr val="tx1"/>
                </a:solidFill>
              </a:rPr>
              <a:t>부터 시작한다</a:t>
            </a:r>
            <a:r>
              <a:rPr lang="en-US" altLang="ko-KR" sz="3200">
                <a:solidFill>
                  <a:schemeClr val="tx1"/>
                </a:solidFill>
              </a:rPr>
              <a:t>.</a:t>
            </a:r>
          </a:p>
          <a:p>
            <a:endParaRPr lang="en-US" altLang="ko-KR" sz="3200">
              <a:solidFill>
                <a:schemeClr val="tx1"/>
              </a:solidFill>
            </a:endParaRPr>
          </a:p>
          <a:p>
            <a:r>
              <a:rPr lang="en-US" altLang="ko-KR" sz="3200">
                <a:solidFill>
                  <a:schemeClr val="tx1"/>
                </a:solidFill>
              </a:rPr>
              <a:t>2.</a:t>
            </a:r>
            <a:r>
              <a:rPr lang="ko-KR" altLang="en-US" sz="3200">
                <a:solidFill>
                  <a:schemeClr val="tx1"/>
                </a:solidFill>
              </a:rPr>
              <a:t>아래의 결과는 무엇인가</a:t>
            </a:r>
            <a:r>
              <a:rPr lang="en-US" altLang="ko-KR" sz="3200">
                <a:solidFill>
                  <a:schemeClr val="tx1"/>
                </a:solidFill>
              </a:rPr>
              <a:t>? [       ]</a:t>
            </a:r>
          </a:p>
          <a:p>
            <a:pPr lvl="1"/>
            <a:r>
              <a:rPr lang="en-US" altLang="ko-KR" sz="3200">
                <a:solidFill>
                  <a:schemeClr val="tx1"/>
                </a:solidFill>
              </a:rPr>
              <a:t>word='victory'</a:t>
            </a:r>
          </a:p>
          <a:p>
            <a:pPr lvl="1"/>
            <a:r>
              <a:rPr lang="en-US" altLang="ko-KR" sz="3200">
                <a:solidFill>
                  <a:schemeClr val="tx1"/>
                </a:solidFill>
              </a:rPr>
              <a:t>word[1:4]</a:t>
            </a:r>
          </a:p>
        </p:txBody>
      </p:sp>
    </p:spTree>
    <p:extLst>
      <p:ext uri="{BB962C8B-B14F-4D97-AF65-F5344CB8AC3E}">
        <p14:creationId xmlns:p14="http://schemas.microsoft.com/office/powerpoint/2010/main" val="3462940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D83C92-6590-10C2-2257-2C61AA6D5C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/>
              <a:t>[</a:t>
            </a:r>
            <a:r>
              <a:rPr lang="ko-KR" altLang="en-US" sz="2000"/>
              <a:t>문제</a:t>
            </a:r>
            <a:r>
              <a:rPr lang="en-US" altLang="ko-KR" sz="2000"/>
              <a:t>] </a:t>
            </a:r>
            <a:r>
              <a:rPr lang="ko-KR" altLang="en-US" sz="2000"/>
              <a:t>주민번호를 입력받아서 생년월일</a:t>
            </a:r>
            <a:r>
              <a:rPr lang="en-US" altLang="ko-KR" sz="2000"/>
              <a:t>, </a:t>
            </a:r>
            <a:r>
              <a:rPr lang="ko-KR" altLang="en-US" sz="2000"/>
              <a:t>성별 기호</a:t>
            </a:r>
            <a:r>
              <a:rPr lang="en-US" altLang="ko-KR" sz="2000"/>
              <a:t>, </a:t>
            </a:r>
            <a:r>
              <a:rPr lang="ko-KR" altLang="en-US" sz="2000"/>
              <a:t>하이픈</a:t>
            </a:r>
            <a:r>
              <a:rPr lang="en-US" altLang="ko-KR" sz="2000"/>
              <a:t>(-)</a:t>
            </a:r>
            <a:r>
              <a:rPr lang="ko-KR" altLang="en-US" sz="2000"/>
              <a:t>뒤의 </a:t>
            </a:r>
            <a:r>
              <a:rPr lang="en-US" altLang="ko-KR" sz="2000"/>
              <a:t>7</a:t>
            </a:r>
            <a:r>
              <a:rPr lang="ko-KR" altLang="en-US" sz="2000"/>
              <a:t>문자 추출하는 프로그램 작성하기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9FDE68-2519-B15E-C092-898C0E0006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49"/>
          <a:stretch/>
        </p:blipFill>
        <p:spPr>
          <a:xfrm>
            <a:off x="1134944" y="2651760"/>
            <a:ext cx="4868773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5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400456-40DF-FDFF-A176-293BB301CA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데이터 타입이란</a:t>
            </a:r>
            <a:r>
              <a:rPr lang="en-US" altLang="ko-KR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/>
              <a:t>데이터 타입 변경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문자열</a:t>
            </a:r>
            <a:r>
              <a:rPr lang="en-US" altLang="ko-KR"/>
              <a:t>(String)</a:t>
            </a:r>
          </a:p>
          <a:p>
            <a:pPr lvl="1">
              <a:lnSpc>
                <a:spcPct val="150000"/>
              </a:lnSpc>
            </a:pPr>
            <a:r>
              <a:rPr lang="ko-KR" altLang="en-US" sz="2000"/>
              <a:t>문자열 연산자</a:t>
            </a:r>
            <a:endParaRPr lang="en-US" altLang="ko-KR" sz="2000"/>
          </a:p>
          <a:p>
            <a:pPr lvl="1">
              <a:lnSpc>
                <a:spcPct val="150000"/>
              </a:lnSpc>
            </a:pPr>
            <a:r>
              <a:rPr lang="ko-KR" altLang="en-US" sz="2000"/>
              <a:t>문자열 접근</a:t>
            </a:r>
            <a:r>
              <a:rPr lang="en-US" altLang="ko-KR" sz="2000"/>
              <a:t>(</a:t>
            </a:r>
            <a:r>
              <a:rPr lang="ko-KR" altLang="en-US" sz="2000"/>
              <a:t>인덱싱</a:t>
            </a:r>
            <a:r>
              <a:rPr lang="en-US" altLang="ko-KR" sz="2000"/>
              <a:t>, </a:t>
            </a:r>
            <a:r>
              <a:rPr lang="ko-KR" altLang="en-US" sz="2000"/>
              <a:t>슬라이싱</a:t>
            </a:r>
            <a:r>
              <a:rPr lang="en-US" altLang="ko-KR" sz="200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2000"/>
              <a:t>문자열 관련 함수들</a:t>
            </a:r>
            <a:endParaRPr lang="en-US" altLang="ko-KR" sz="2000"/>
          </a:p>
          <a:p>
            <a:pPr lvl="1">
              <a:lnSpc>
                <a:spcPct val="150000"/>
              </a:lnSpc>
            </a:pPr>
            <a:r>
              <a:rPr lang="ko-KR" altLang="en-US" sz="2000"/>
              <a:t>인코딩</a:t>
            </a:r>
            <a:r>
              <a:rPr lang="en-US" altLang="ko-KR" sz="2000"/>
              <a:t>(encoding), </a:t>
            </a:r>
            <a:r>
              <a:rPr lang="ko-KR" altLang="en-US" sz="2000"/>
              <a:t>디코딩</a:t>
            </a:r>
            <a:r>
              <a:rPr lang="en-US" altLang="ko-KR" sz="2000"/>
              <a:t>(decoding)</a:t>
            </a:r>
          </a:p>
        </p:txBody>
      </p:sp>
    </p:spTree>
    <p:extLst>
      <p:ext uri="{BB962C8B-B14F-4D97-AF65-F5344CB8AC3E}">
        <p14:creationId xmlns:p14="http://schemas.microsoft.com/office/powerpoint/2010/main" val="2058851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85CF7E6-5931-3D42-A8F8-56F70776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 관련 함수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3E872B-8CA8-626C-9C40-50326F528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>
                <a:latin typeface="+mj-lt"/>
              </a:rPr>
              <a:t>split() : </a:t>
            </a:r>
            <a:r>
              <a:rPr lang="ko-KR" altLang="en-US">
                <a:latin typeface="+mj-lt"/>
              </a:rPr>
              <a:t>지정한 문자로 분리 	</a:t>
            </a:r>
            <a:endParaRPr lang="en-US" altLang="ko-KR">
              <a:latin typeface="+mj-lt"/>
            </a:endParaRPr>
          </a:p>
          <a:p>
            <a:pPr lvl="1"/>
            <a:r>
              <a:rPr lang="en-US" altLang="ko-KR">
                <a:latin typeface="+mj-lt"/>
              </a:rPr>
              <a:t>join() : </a:t>
            </a:r>
            <a:r>
              <a:rPr lang="ko-KR" altLang="en-US">
                <a:latin typeface="+mj-lt"/>
              </a:rPr>
              <a:t>추가할문자열</a:t>
            </a:r>
            <a:r>
              <a:rPr lang="en-US" altLang="ko-KR">
                <a:latin typeface="+mj-lt"/>
              </a:rPr>
              <a:t>.join(</a:t>
            </a:r>
            <a:r>
              <a:rPr lang="ko-KR" altLang="en-US">
                <a:latin typeface="+mj-lt"/>
              </a:rPr>
              <a:t>기존문자열</a:t>
            </a:r>
            <a:r>
              <a:rPr lang="en-US" altLang="ko-KR">
                <a:latin typeface="+mj-lt"/>
              </a:rPr>
              <a:t>)</a:t>
            </a:r>
          </a:p>
          <a:p>
            <a:pPr lvl="1"/>
            <a:r>
              <a:rPr lang="en-US" altLang="ko-KR">
                <a:latin typeface="+mj-lt"/>
              </a:rPr>
              <a:t>count() : </a:t>
            </a:r>
            <a:r>
              <a:rPr lang="ko-KR" altLang="en-US">
                <a:latin typeface="+mj-lt"/>
              </a:rPr>
              <a:t>찾는 문자의 개수</a:t>
            </a:r>
            <a:endParaRPr lang="en-US" altLang="ko-KR">
              <a:latin typeface="+mj-lt"/>
            </a:endParaRPr>
          </a:p>
          <a:p>
            <a:pPr lvl="1"/>
            <a:r>
              <a:rPr lang="en-US" altLang="ko-KR">
                <a:latin typeface="+mj-lt"/>
              </a:rPr>
              <a:t>find() : </a:t>
            </a:r>
            <a:r>
              <a:rPr lang="ko-KR" altLang="en-US">
                <a:latin typeface="+mj-lt"/>
              </a:rPr>
              <a:t>찾는 문자의 위치</a:t>
            </a:r>
            <a:endParaRPr lang="en-US" altLang="ko-KR">
              <a:latin typeface="+mj-lt"/>
            </a:endParaRPr>
          </a:p>
          <a:p>
            <a:pPr lvl="1"/>
            <a:r>
              <a:rPr lang="en-US" altLang="ko-KR">
                <a:latin typeface="+mj-lt"/>
              </a:rPr>
              <a:t>strip() : </a:t>
            </a:r>
            <a:r>
              <a:rPr lang="ko-KR" altLang="ko-KR">
                <a:latin typeface="+mj-lt"/>
              </a:rPr>
              <a:t>양쪽 끝에 있는 문자열 제거</a:t>
            </a:r>
            <a:r>
              <a:rPr lang="en-US" altLang="ko-KR">
                <a:latin typeface="+mj-lt"/>
              </a:rPr>
              <a:t>. </a:t>
            </a:r>
            <a:r>
              <a:rPr lang="ko-KR" altLang="ko-KR">
                <a:latin typeface="+mj-lt"/>
              </a:rPr>
              <a:t>인수가 없으면 공백을 제거함</a:t>
            </a:r>
            <a:r>
              <a:rPr lang="en-US" altLang="ko-KR">
                <a:latin typeface="+mj-lt"/>
              </a:rPr>
              <a:t>. </a:t>
            </a:r>
          </a:p>
          <a:p>
            <a:pPr lvl="1"/>
            <a:r>
              <a:rPr lang="en-US" altLang="ko-KR">
                <a:latin typeface="+mj-lt"/>
              </a:rPr>
              <a:t>upper() : </a:t>
            </a:r>
            <a:r>
              <a:rPr lang="ko-KR" altLang="en-US">
                <a:latin typeface="+mj-lt"/>
              </a:rPr>
              <a:t>대문자로 변경</a:t>
            </a:r>
            <a:endParaRPr lang="en-US" altLang="ko-KR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CAD23-A3A1-8371-45AE-2669B3E4ACDF}"/>
              </a:ext>
            </a:extLst>
          </p:cNvPr>
          <p:cNvSpPr txBox="1"/>
          <p:nvPr/>
        </p:nvSpPr>
        <p:spPr>
          <a:xfrm>
            <a:off x="564720" y="3980715"/>
            <a:ext cx="108640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400"/>
              </a:spcAft>
            </a:pPr>
            <a:r>
              <a:rPr lang="ko-KR" altLang="en-US" sz="5400">
                <a:latin typeface="Consolas" panose="020B0609020204030204" pitchFamily="49" charset="0"/>
              </a:rPr>
              <a:t>사용법 </a:t>
            </a:r>
            <a:r>
              <a:rPr lang="en-US" altLang="ko-KR" sz="5400">
                <a:latin typeface="Consolas" panose="020B0609020204030204" pitchFamily="49" charset="0"/>
              </a:rPr>
              <a:t>=&gt; </a:t>
            </a:r>
            <a:r>
              <a:rPr lang="ko-KR" altLang="en-US" sz="5400">
                <a:latin typeface="Consolas" panose="020B0609020204030204" pitchFamily="49" charset="0"/>
              </a:rPr>
              <a:t>문자열</a:t>
            </a:r>
            <a:r>
              <a:rPr lang="en-US" altLang="ko-KR" sz="5400">
                <a:latin typeface="Consolas" panose="020B0609020204030204" pitchFamily="49" charset="0"/>
              </a:rPr>
              <a:t>.</a:t>
            </a:r>
            <a:r>
              <a:rPr lang="ko-KR" altLang="en-US" sz="5400">
                <a:latin typeface="Consolas" panose="020B0609020204030204" pitchFamily="49" charset="0"/>
              </a:rPr>
              <a:t>함수명</a:t>
            </a:r>
            <a:r>
              <a:rPr lang="en-US" altLang="ko-KR" sz="5400">
                <a:latin typeface="Consolas" panose="020B0609020204030204" pitchFamily="49" charset="0"/>
              </a:rPr>
              <a:t>()</a:t>
            </a:r>
            <a:endParaRPr lang="ko-KR" altLang="ko-KR" sz="5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911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E6B3D-ADDC-784C-EAD4-04C45E44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 분리와 조인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3027F4A6-F833-723C-2264-06A4B4DB63E0}"/>
              </a:ext>
            </a:extLst>
          </p:cNvPr>
          <p:cNvSpPr txBox="1"/>
          <p:nvPr/>
        </p:nvSpPr>
        <p:spPr>
          <a:xfrm>
            <a:off x="0" y="937955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FAF743-1017-2A31-3D1E-968CFEFE8957}"/>
              </a:ext>
            </a:extLst>
          </p:cNvPr>
          <p:cNvSpPr txBox="1"/>
          <p:nvPr/>
        </p:nvSpPr>
        <p:spPr>
          <a:xfrm>
            <a:off x="788944" y="1091843"/>
            <a:ext cx="691642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s='hello world'</a:t>
            </a: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print(s.split())</a:t>
            </a:r>
          </a:p>
          <a:p>
            <a:endParaRPr lang="en-US" altLang="ko-KR" sz="3200" b="0">
              <a:effectLst/>
              <a:latin typeface="Consolas" panose="020B0609020204030204" pitchFamily="49" charset="0"/>
            </a:endParaRP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s='test.py'</a:t>
            </a: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print(s.split('.'))</a:t>
            </a:r>
          </a:p>
          <a:p>
            <a:endParaRPr lang="en-US" altLang="ko-KR" sz="3200" b="0">
              <a:effectLst/>
              <a:latin typeface="Consolas" panose="020B0609020204030204" pitchFamily="49" charset="0"/>
            </a:endParaRP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s='abcd'</a:t>
            </a: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print('/'.join(s))</a:t>
            </a: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endParaRPr lang="en-US" altLang="ko-KR" sz="3200" b="0"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56D3CC-8672-BB49-B036-71D944119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9"/>
          <a:stretch/>
        </p:blipFill>
        <p:spPr>
          <a:xfrm>
            <a:off x="6435364" y="2590779"/>
            <a:ext cx="4386633" cy="159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3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E6B3D-ADDC-784C-EAD4-04C45E44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찾는 문자의 개수</a:t>
            </a:r>
            <a:r>
              <a:rPr lang="en-US" altLang="ko-KR"/>
              <a:t>/</a:t>
            </a:r>
            <a:r>
              <a:rPr lang="ko-KR" altLang="en-US"/>
              <a:t>찾는 문자의 위치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3027F4A6-F833-723C-2264-06A4B4DB63E0}"/>
              </a:ext>
            </a:extLst>
          </p:cNvPr>
          <p:cNvSpPr txBox="1"/>
          <p:nvPr/>
        </p:nvSpPr>
        <p:spPr>
          <a:xfrm>
            <a:off x="0" y="937955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FAF743-1017-2A31-3D1E-968CFEFE8957}"/>
              </a:ext>
            </a:extLst>
          </p:cNvPr>
          <p:cNvSpPr txBox="1"/>
          <p:nvPr/>
        </p:nvSpPr>
        <p:spPr>
          <a:xfrm>
            <a:off x="788944" y="1091843"/>
            <a:ext cx="69164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s='environment!'</a:t>
            </a:r>
          </a:p>
          <a:p>
            <a:endParaRPr lang="en-US" altLang="ko-KR" sz="3200" b="0">
              <a:effectLst/>
              <a:latin typeface="Consolas" panose="020B0609020204030204" pitchFamily="49" charset="0"/>
            </a:endParaRP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print(s.count('e'))</a:t>
            </a:r>
          </a:p>
          <a:p>
            <a:endParaRPr lang="en-US" altLang="ko-KR" sz="3200" b="0">
              <a:effectLst/>
              <a:latin typeface="Consolas" panose="020B0609020204030204" pitchFamily="49" charset="0"/>
            </a:endParaRP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print(s.find('v'))</a:t>
            </a: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print(s.find('s'))</a:t>
            </a:r>
          </a:p>
          <a:p>
            <a:endParaRPr lang="en-US" altLang="ko-KR" sz="3200" b="0"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B97592-F38E-61A4-0EB8-07BEFCA4B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426" y="2199597"/>
            <a:ext cx="1155093" cy="17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8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E6B3D-ADDC-784C-EAD4-04C45E44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공백 제거</a:t>
            </a:r>
            <a:r>
              <a:rPr lang="en-US" altLang="ko-KR"/>
              <a:t>, </a:t>
            </a:r>
            <a:r>
              <a:rPr lang="ko-KR" altLang="en-US"/>
              <a:t>대문자로 변경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3027F4A6-F833-723C-2264-06A4B4DB63E0}"/>
              </a:ext>
            </a:extLst>
          </p:cNvPr>
          <p:cNvSpPr txBox="1"/>
          <p:nvPr/>
        </p:nvSpPr>
        <p:spPr>
          <a:xfrm>
            <a:off x="0" y="937955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FAF743-1017-2A31-3D1E-968CFEFE8957}"/>
              </a:ext>
            </a:extLst>
          </p:cNvPr>
          <p:cNvSpPr txBox="1"/>
          <p:nvPr/>
        </p:nvSpPr>
        <p:spPr>
          <a:xfrm>
            <a:off x="788944" y="1091843"/>
            <a:ext cx="69164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s='  environment!'</a:t>
            </a:r>
          </a:p>
          <a:p>
            <a:endParaRPr lang="en-US" altLang="ko-KR" sz="3200" b="0">
              <a:effectLst/>
              <a:latin typeface="Consolas" panose="020B0609020204030204" pitchFamily="49" charset="0"/>
            </a:endParaRP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print(s.strip())</a:t>
            </a: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print(s.strip('!'))</a:t>
            </a:r>
          </a:p>
          <a:p>
            <a:endParaRPr lang="en-US" altLang="ko-KR" sz="3200" b="0">
              <a:effectLst/>
              <a:latin typeface="Consolas" panose="020B0609020204030204" pitchFamily="49" charset="0"/>
            </a:endParaRP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print(s.upper())</a:t>
            </a:r>
          </a:p>
          <a:p>
            <a:endParaRPr lang="en-US" altLang="ko-KR" sz="3200" b="0"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F7E902-B4D5-49E1-BF40-944D365B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845" y="2559361"/>
            <a:ext cx="3881963" cy="163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9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E6B3D-ADDC-784C-EAD4-04C45E44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 코드</a:t>
            </a:r>
            <a:r>
              <a:rPr lang="en-US" altLang="ko-KR"/>
              <a:t>, </a:t>
            </a:r>
            <a:r>
              <a:rPr lang="ko-KR" altLang="en-US"/>
              <a:t>코드 문자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2AC3826-0561-9F80-B996-FD283F7DE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/>
              <a:t>ord() : </a:t>
            </a:r>
            <a:r>
              <a:rPr lang="ko-KR" altLang="en-US"/>
              <a:t>문자의 코드값 	</a:t>
            </a:r>
            <a:endParaRPr lang="en-US" altLang="ko-KR"/>
          </a:p>
          <a:p>
            <a:pPr lvl="1"/>
            <a:r>
              <a:rPr lang="en-US" altLang="ko-KR"/>
              <a:t>chr() : </a:t>
            </a:r>
            <a:r>
              <a:rPr lang="ko-KR" altLang="en-US"/>
              <a:t>코드에 해당하는 문자</a:t>
            </a:r>
          </a:p>
          <a:p>
            <a:endParaRPr lang="ko-KR" altLang="en-US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3027F4A6-F833-723C-2264-06A4B4DB63E0}"/>
              </a:ext>
            </a:extLst>
          </p:cNvPr>
          <p:cNvSpPr txBox="1"/>
          <p:nvPr/>
        </p:nvSpPr>
        <p:spPr>
          <a:xfrm>
            <a:off x="20803" y="1935073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FAF743-1017-2A31-3D1E-968CFEFE8957}"/>
              </a:ext>
            </a:extLst>
          </p:cNvPr>
          <p:cNvSpPr txBox="1"/>
          <p:nvPr/>
        </p:nvSpPr>
        <p:spPr>
          <a:xfrm>
            <a:off x="931184" y="2341411"/>
            <a:ext cx="69164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0">
                <a:effectLst/>
                <a:latin typeface="Consolas" panose="020B0609020204030204" pitchFamily="49" charset="0"/>
              </a:rPr>
              <a:t>print(ord('A'))</a:t>
            </a:r>
          </a:p>
          <a:p>
            <a:r>
              <a:rPr lang="en-US" altLang="ko-KR" sz="3600" b="0">
                <a:effectLst/>
                <a:latin typeface="Consolas" panose="020B0609020204030204" pitchFamily="49" charset="0"/>
              </a:rPr>
              <a:t>print(chr(65))</a:t>
            </a:r>
          </a:p>
          <a:p>
            <a:endParaRPr lang="en-US" altLang="ko-KR" sz="3600" b="0"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0A799FB-72C7-66B8-A73E-D50DD1D63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45516"/>
            <a:ext cx="973035" cy="130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0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물음표 단색으로 채워진">
            <a:extLst>
              <a:ext uri="{FF2B5EF4-FFF2-40B4-BE49-F238E27FC236}">
                <a16:creationId xmlns:a16="http://schemas.microsoft.com/office/drawing/2014/main" id="{E0B9847F-7E2A-D263-75C3-CF6092360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6357" y="1331965"/>
            <a:ext cx="2143760" cy="21437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9B1602-3A1A-994A-C09B-F0D4A4847A93}"/>
              </a:ext>
            </a:extLst>
          </p:cNvPr>
          <p:cNvSpPr txBox="1"/>
          <p:nvPr/>
        </p:nvSpPr>
        <p:spPr>
          <a:xfrm>
            <a:off x="1341277" y="2408925"/>
            <a:ext cx="3972560" cy="106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3600">
                <a:latin typeface="+mj-lt"/>
              </a:rPr>
              <a:t>'abc'.upper()</a:t>
            </a:r>
            <a:endParaRPr lang="ko-KR" altLang="en-US" sz="36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7D50A-F16B-6144-7FA3-7EE8219D25BC}"/>
              </a:ext>
            </a:extLst>
          </p:cNvPr>
          <p:cNvSpPr txBox="1"/>
          <p:nvPr/>
        </p:nvSpPr>
        <p:spPr>
          <a:xfrm>
            <a:off x="6832757" y="2403845"/>
            <a:ext cx="3972560" cy="106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3600">
                <a:latin typeface="+mj-lt"/>
              </a:rPr>
              <a:t>ord('a')</a:t>
            </a:r>
            <a:endParaRPr lang="ko-KR" altLang="en-US" sz="3600" dirty="0">
              <a:latin typeface="+mj-lt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A03D8C9-1165-AA26-ACC5-04D0A3131A2C}"/>
              </a:ext>
            </a:extLst>
          </p:cNvPr>
          <p:cNvGrpSpPr/>
          <p:nvPr/>
        </p:nvGrpSpPr>
        <p:grpSpPr>
          <a:xfrm>
            <a:off x="612786" y="3615148"/>
            <a:ext cx="10925788" cy="1572652"/>
            <a:chOff x="4244985" y="710371"/>
            <a:chExt cx="11168068" cy="15726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03BCF7-FEC4-8D96-4477-485BE7C52782}"/>
                </a:ext>
              </a:extLst>
            </p:cNvPr>
            <p:cNvSpPr txBox="1"/>
            <p:nvPr/>
          </p:nvSpPr>
          <p:spPr>
            <a:xfrm>
              <a:off x="4818301" y="1082694"/>
              <a:ext cx="10594752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>
                  <a:solidFill>
                    <a:schemeClr val="accent6">
                      <a:lumMod val="75000"/>
                    </a:schemeClr>
                  </a:solidFill>
                </a:rPr>
                <a:t>ord(), chr() </a:t>
              </a:r>
              <a:r>
                <a:rPr lang="ko-KR" altLang="en-US" b="1">
                  <a:solidFill>
                    <a:schemeClr val="accent6">
                      <a:lumMod val="75000"/>
                    </a:schemeClr>
                  </a:solidFill>
                </a:rPr>
                <a:t>은 파이썬의 내장</a:t>
              </a:r>
              <a:r>
                <a:rPr lang="en-US" altLang="ko-KR" b="1">
                  <a:solidFill>
                    <a:schemeClr val="accent6">
                      <a:lumMod val="75000"/>
                    </a:schemeClr>
                  </a:solidFill>
                </a:rPr>
                <a:t>(Builtin) </a:t>
              </a:r>
              <a:r>
                <a:rPr lang="ko-KR" altLang="en-US" b="1">
                  <a:solidFill>
                    <a:schemeClr val="accent6">
                      <a:lumMod val="75000"/>
                    </a:schemeClr>
                  </a:solidFill>
                </a:rPr>
                <a:t>함수이다</a:t>
              </a:r>
              <a:r>
                <a:rPr lang="en-US" altLang="ko-KR" b="1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</a:p>
            <a:p>
              <a:r>
                <a:rPr lang="ko-KR" altLang="en-US">
                  <a:solidFill>
                    <a:schemeClr val="accent6">
                      <a:lumMod val="75000"/>
                    </a:schemeClr>
                  </a:solidFill>
                </a:rPr>
                <a:t>앞서 사용해 본 </a:t>
              </a:r>
              <a:r>
                <a:rPr lang="en-US" altLang="ko-KR">
                  <a:solidFill>
                    <a:schemeClr val="accent6">
                      <a:lumMod val="75000"/>
                    </a:schemeClr>
                  </a:solidFill>
                </a:rPr>
                <a:t>print(), input() </a:t>
              </a:r>
              <a:r>
                <a:rPr lang="ko-KR" altLang="en-US">
                  <a:solidFill>
                    <a:schemeClr val="accent6">
                      <a:lumMod val="75000"/>
                    </a:schemeClr>
                  </a:solidFill>
                </a:rPr>
                <a:t>등이 바로 파이썬 어디서든 바로 사용할 수 있는 내장 함수들이다</a:t>
              </a:r>
              <a:r>
                <a:rPr lang="en-US" altLang="ko-KR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</a:p>
            <a:p>
              <a:r>
                <a:rPr lang="en-US" altLang="ko-KR">
                  <a:solidFill>
                    <a:schemeClr val="accent6">
                      <a:lumMod val="75000"/>
                    </a:schemeClr>
                  </a:solidFill>
                </a:rPr>
                <a:t>upper()</a:t>
              </a:r>
              <a:r>
                <a:rPr lang="ko-KR" altLang="en-US">
                  <a:solidFill>
                    <a:schemeClr val="accent6">
                      <a:lumMod val="75000"/>
                    </a:schemeClr>
                  </a:solidFill>
                </a:rPr>
                <a:t>같은 함수들은 사용하려면 앞에 문자열이 와야 한다</a:t>
              </a:r>
              <a:r>
                <a:rPr lang="en-US" altLang="ko-KR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</a:p>
            <a:p>
              <a:r>
                <a:rPr lang="ko-KR" altLang="en-US">
                  <a:solidFill>
                    <a:schemeClr val="accent6">
                      <a:lumMod val="75000"/>
                    </a:schemeClr>
                  </a:solidFill>
                </a:rPr>
                <a:t>다른 자료형도 같은 방식이다</a:t>
              </a:r>
              <a:r>
                <a:rPr lang="en-US" altLang="ko-KR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0AADEEF-600C-7387-6380-DD4CC6CBC2E5}"/>
                </a:ext>
              </a:extLst>
            </p:cNvPr>
            <p:cNvGrpSpPr/>
            <p:nvPr/>
          </p:nvGrpSpPr>
          <p:grpSpPr>
            <a:xfrm>
              <a:off x="4244985" y="710371"/>
              <a:ext cx="1605586" cy="744646"/>
              <a:chOff x="6808684" y="854281"/>
              <a:chExt cx="1605586" cy="744646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34C81200-5019-1E2A-99A4-4BA2DE0940AC}"/>
                  </a:ext>
                </a:extLst>
              </p:cNvPr>
              <p:cNvGrpSpPr/>
              <p:nvPr/>
            </p:nvGrpSpPr>
            <p:grpSpPr>
              <a:xfrm>
                <a:off x="7553330" y="1038152"/>
                <a:ext cx="860940" cy="50477"/>
                <a:chOff x="7712573" y="4394199"/>
                <a:chExt cx="860940" cy="50477"/>
              </a:xfrm>
            </p:grpSpPr>
            <p:sp>
              <p:nvSpPr>
                <p:cNvPr id="14" name="object 45">
                  <a:extLst>
                    <a:ext uri="{FF2B5EF4-FFF2-40B4-BE49-F238E27FC236}">
                      <a16:creationId xmlns:a16="http://schemas.microsoft.com/office/drawing/2014/main" id="{E0F98224-A7EC-53C7-00DD-55769D75156E}"/>
                    </a:ext>
                  </a:extLst>
                </p:cNvPr>
                <p:cNvSpPr/>
                <p:nvPr/>
              </p:nvSpPr>
              <p:spPr>
                <a:xfrm>
                  <a:off x="7712573" y="4397354"/>
                  <a:ext cx="545553" cy="4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89" h="45720">
                      <a:moveTo>
                        <a:pt x="173736" y="0"/>
                      </a:moveTo>
                      <a:lnTo>
                        <a:pt x="0" y="0"/>
                      </a:lnTo>
                      <a:lnTo>
                        <a:pt x="0" y="45719"/>
                      </a:lnTo>
                      <a:lnTo>
                        <a:pt x="173736" y="45719"/>
                      </a:lnTo>
                      <a:lnTo>
                        <a:pt x="173736" y="0"/>
                      </a:lnTo>
                      <a:close/>
                    </a:path>
                  </a:pathLst>
                </a:custGeom>
                <a:solidFill>
                  <a:srgbClr val="EC7C30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" name="object 46">
                  <a:extLst>
                    <a:ext uri="{FF2B5EF4-FFF2-40B4-BE49-F238E27FC236}">
                      <a16:creationId xmlns:a16="http://schemas.microsoft.com/office/drawing/2014/main" id="{17C96BE3-D92D-E0B0-DA61-C95990DB5D0F}"/>
                    </a:ext>
                  </a:extLst>
                </p:cNvPr>
                <p:cNvSpPr/>
                <p:nvPr/>
              </p:nvSpPr>
              <p:spPr>
                <a:xfrm>
                  <a:off x="8027960" y="4394199"/>
                  <a:ext cx="545553" cy="4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89" h="45720">
                      <a:moveTo>
                        <a:pt x="173736" y="0"/>
                      </a:moveTo>
                      <a:lnTo>
                        <a:pt x="0" y="0"/>
                      </a:lnTo>
                      <a:lnTo>
                        <a:pt x="0" y="45719"/>
                      </a:lnTo>
                      <a:lnTo>
                        <a:pt x="173736" y="45719"/>
                      </a:lnTo>
                      <a:lnTo>
                        <a:pt x="173736" y="0"/>
                      </a:lnTo>
                      <a:close/>
                    </a:path>
                  </a:pathLst>
                </a:custGeom>
                <a:solidFill>
                  <a:srgbClr val="F8E82F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solidFill>
                      <a:schemeClr val="accent2"/>
                    </a:solidFill>
                  </a:endParaRPr>
                </a:p>
              </p:txBody>
            </p:sp>
          </p:grpSp>
          <p:pic>
            <p:nvPicPr>
              <p:cNvPr id="13" name="그래픽 12" descr="전구 및 기어  단색으로 채워진">
                <a:extLst>
                  <a:ext uri="{FF2B5EF4-FFF2-40B4-BE49-F238E27FC236}">
                    <a16:creationId xmlns:a16="http://schemas.microsoft.com/office/drawing/2014/main" id="{B9843927-5FE8-9ED6-A8EC-AFF4ACF7E0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08684" y="854281"/>
                <a:ext cx="744646" cy="744646"/>
              </a:xfrm>
              <a:prstGeom prst="rect">
                <a:avLst/>
              </a:prstGeom>
            </p:spPr>
          </p:pic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27D774F-2F9B-BEEE-0C08-5BDFA6D96B8E}"/>
              </a:ext>
            </a:extLst>
          </p:cNvPr>
          <p:cNvSpPr txBox="1"/>
          <p:nvPr/>
        </p:nvSpPr>
        <p:spPr>
          <a:xfrm>
            <a:off x="4127269" y="5187800"/>
            <a:ext cx="571777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>
                <a:latin typeface="+mj-lt"/>
              </a:rPr>
              <a:t>내장 함수 확인 방법  </a:t>
            </a:r>
            <a:r>
              <a:rPr lang="en-US" altLang="ko-KR" sz="2000" b="1">
                <a:latin typeface="+mj-lt"/>
              </a:rPr>
              <a:t>: dir(__builtins__)</a:t>
            </a:r>
          </a:p>
          <a:p>
            <a:r>
              <a:rPr lang="ko-KR" altLang="en-US" sz="2000" b="1">
                <a:latin typeface="+mj-lt"/>
              </a:rPr>
              <a:t>문자열 함수 확인 방법</a:t>
            </a:r>
            <a:r>
              <a:rPr lang="en-US" altLang="ko-KR" sz="2000" b="1">
                <a:latin typeface="+mj-lt"/>
              </a:rPr>
              <a:t>: dir(str)</a:t>
            </a:r>
          </a:p>
        </p:txBody>
      </p:sp>
    </p:spTree>
    <p:extLst>
      <p:ext uri="{BB962C8B-B14F-4D97-AF65-F5344CB8AC3E}">
        <p14:creationId xmlns:p14="http://schemas.microsoft.com/office/powerpoint/2010/main" val="14234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B3E9AF-41A7-6F10-96AD-3083BC8B82DE}"/>
              </a:ext>
            </a:extLst>
          </p:cNvPr>
          <p:cNvSpPr txBox="1"/>
          <p:nvPr/>
        </p:nvSpPr>
        <p:spPr>
          <a:xfrm>
            <a:off x="1435509" y="1950720"/>
            <a:ext cx="9429135" cy="2438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ko-KR" altLang="en-US" sz="4000"/>
              <a:t>인코딩</a:t>
            </a:r>
            <a:r>
              <a:rPr lang="en-US" altLang="ko-KR" sz="4000"/>
              <a:t>(Encoding), </a:t>
            </a:r>
            <a:r>
              <a:rPr lang="ko-KR" altLang="en-US" sz="4000"/>
              <a:t>디코딩</a:t>
            </a:r>
            <a:r>
              <a:rPr lang="en-US" altLang="ko-KR" sz="4000"/>
              <a:t>(Decoding)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97579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03BA89C-5EE9-0F3E-09FA-18D64EE0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인코딩</a:t>
            </a:r>
            <a:r>
              <a:rPr lang="en-US" altLang="ko-KR"/>
              <a:t>, </a:t>
            </a:r>
            <a:r>
              <a:rPr lang="ko-KR" altLang="en-US"/>
              <a:t>디코딩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671F292-289E-E47A-9835-C8E85CEC0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ko-KR"/>
              <a:t>컴퓨터에서는 모든 문자들에 번호를 붙여서 관리한다</a:t>
            </a:r>
            <a:r>
              <a:rPr lang="en-US" altLang="ko-KR"/>
              <a:t>. </a:t>
            </a:r>
            <a:r>
              <a:rPr lang="ko-KR" altLang="ko-KR"/>
              <a:t>이런 번호를 문자 코드라고 한다</a:t>
            </a:r>
            <a:r>
              <a:rPr lang="en-US" altLang="ko-KR"/>
              <a:t>.</a:t>
            </a:r>
            <a:endParaRPr lang="ko-KR" altLang="ko-KR"/>
          </a:p>
          <a:p>
            <a:pPr lvl="1"/>
            <a:r>
              <a:rPr lang="ko-KR" altLang="ko-KR"/>
              <a:t>우리가 키보드로 </a:t>
            </a:r>
            <a:r>
              <a:rPr lang="en-US" altLang="ko-KR"/>
              <a:t>‘A’</a:t>
            </a:r>
            <a:r>
              <a:rPr lang="ko-KR" altLang="ko-KR"/>
              <a:t>를 입력하면 </a:t>
            </a:r>
            <a:r>
              <a:rPr lang="en-US" altLang="ko-KR"/>
              <a:t>A</a:t>
            </a:r>
            <a:r>
              <a:rPr lang="ko-KR" altLang="ko-KR"/>
              <a:t>의 코드값인 </a:t>
            </a:r>
            <a:r>
              <a:rPr lang="en-US" altLang="ko-KR"/>
              <a:t>65(01000001)</a:t>
            </a:r>
            <a:r>
              <a:rPr lang="ko-KR" altLang="ko-KR"/>
              <a:t>로 변환되고 처리가 끝난 것을 사람이 인식할 수 있는 문자로 내보낸다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7" name="Text Box 181">
            <a:extLst>
              <a:ext uri="{FF2B5EF4-FFF2-40B4-BE49-F238E27FC236}">
                <a16:creationId xmlns:a16="http://schemas.microsoft.com/office/drawing/2014/main" id="{970FFD43-E243-5A5D-654A-AE441271A1CB}"/>
              </a:ext>
            </a:extLst>
          </p:cNvPr>
          <p:cNvSpPr txBox="1"/>
          <p:nvPr/>
        </p:nvSpPr>
        <p:spPr>
          <a:xfrm>
            <a:off x="1201995" y="2963693"/>
            <a:ext cx="10116245" cy="1323440"/>
          </a:xfrm>
          <a:prstGeom prst="roundRect">
            <a:avLst>
              <a:gd name="adj" fmla="val 9846"/>
            </a:avLst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80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‘A’------------- &gt;</a:t>
            </a:r>
            <a:r>
              <a:rPr lang="en-US" altLang="ko-KR" sz="280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01000001</a:t>
            </a:r>
            <a:r>
              <a:rPr lang="en-US" altLang="en-US" sz="280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-------------- &gt; ‘A’</a:t>
            </a:r>
            <a:endParaRPr lang="ko-KR" altLang="en-US" sz="280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0" marR="0" lvl="0" indent="628650" defTabSz="91440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     인코딩 </a:t>
            </a:r>
            <a:r>
              <a:rPr lang="en-US" altLang="en-US" sz="280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                                </a:t>
            </a:r>
            <a:r>
              <a:rPr lang="ko-KR" altLang="en-US" sz="280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디코딩</a:t>
            </a:r>
          </a:p>
          <a:p>
            <a:pPr marL="0" marR="0" lvl="0" indent="0" algn="just" defTabSz="91440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kumimoji="0" lang="ko-KR" altLang="en-US" sz="3200" b="0" i="0" u="none" strike="noStrike" kern="1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28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D6CF1-8297-3781-C3AF-960F4E15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EFB54-3461-DDBB-710E-B3F98EA8F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ASCII</a:t>
            </a:r>
            <a:r>
              <a:rPr lang="en-US" altLang="ko-KR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코드 </a:t>
            </a:r>
            <a:r>
              <a:rPr lang="en-US" altLang="ko-KR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: 7~8</a:t>
            </a:r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비트 사용</a:t>
            </a:r>
            <a:endParaRPr lang="en-US" altLang="ko-KR" b="0" i="0">
              <a:solidFill>
                <a:srgbClr val="373A3C"/>
              </a:solidFill>
              <a:effectLst/>
              <a:latin typeface="Open Sans" panose="020B0606030504020204" pitchFamily="34" charset="0"/>
            </a:endParaRPr>
          </a:p>
          <a:p>
            <a:r>
              <a:rPr lang="ko-KR" altLang="en-US">
                <a:solidFill>
                  <a:srgbClr val="373A3C"/>
                </a:solidFill>
                <a:latin typeface="Open Sans" panose="020B0606030504020204" pitchFamily="34" charset="0"/>
              </a:rPr>
              <a:t>유니코드</a:t>
            </a:r>
            <a:r>
              <a:rPr lang="en-US" altLang="ko-KR">
                <a:solidFill>
                  <a:srgbClr val="373A3C"/>
                </a:solidFill>
                <a:latin typeface="Open Sans" panose="020B0606030504020204" pitchFamily="34" charset="0"/>
              </a:rPr>
              <a:t>(Unicode) : 4</a:t>
            </a:r>
            <a:r>
              <a:rPr lang="ko-KR" altLang="en-US">
                <a:solidFill>
                  <a:srgbClr val="373A3C"/>
                </a:solidFill>
                <a:latin typeface="Open Sans" panose="020B0606030504020204" pitchFamily="34" charset="0"/>
              </a:rPr>
              <a:t>바이트 사용</a:t>
            </a:r>
            <a:endParaRPr lang="en-US" altLang="ko-KR">
              <a:solidFill>
                <a:srgbClr val="373A3C"/>
              </a:solidFill>
              <a:latin typeface="Open Sans" panose="020B0606030504020204" pitchFamily="34" charset="0"/>
            </a:endParaRPr>
          </a:p>
          <a:p>
            <a:pPr lvl="1"/>
            <a:r>
              <a:rPr lang="ko-KR" altLang="en-US">
                <a:solidFill>
                  <a:srgbClr val="373A3C"/>
                </a:solidFill>
                <a:latin typeface="Open Sans" panose="020B0606030504020204" pitchFamily="34" charset="0"/>
              </a:rPr>
              <a:t>전세계 모든 문자에 번호만 붙여놓은 코드</a:t>
            </a:r>
            <a:endParaRPr lang="en-US" altLang="ko-KR">
              <a:solidFill>
                <a:srgbClr val="373A3C"/>
              </a:solidFill>
              <a:latin typeface="Open Sans" panose="020B0606030504020204" pitchFamily="34" charset="0"/>
            </a:endParaRPr>
          </a:p>
          <a:p>
            <a:pPr lvl="1"/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이걸 몇 비트를 사용해서 표현할지는 정해두지 않았음</a:t>
            </a:r>
            <a:r>
              <a:rPr lang="en-US" altLang="ko-KR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lvl="1"/>
            <a:r>
              <a:rPr lang="ko-KR" altLang="en-US">
                <a:solidFill>
                  <a:srgbClr val="373A3C"/>
                </a:solidFill>
                <a:latin typeface="Open Sans" panose="020B0606030504020204" pitchFamily="34" charset="0"/>
              </a:rPr>
              <a:t>이 유니코드를 인코딩하는 방식이 </a:t>
            </a:r>
            <a:r>
              <a:rPr lang="en-US" altLang="ko-KR">
                <a:solidFill>
                  <a:srgbClr val="373A3C"/>
                </a:solidFill>
                <a:latin typeface="Open Sans" panose="020B0606030504020204" pitchFamily="34" charset="0"/>
              </a:rPr>
              <a:t>UTF-8, UTF-16, UTF-32 </a:t>
            </a:r>
            <a:r>
              <a:rPr lang="ko-KR" altLang="en-US">
                <a:solidFill>
                  <a:srgbClr val="373A3C"/>
                </a:solidFill>
                <a:latin typeface="Open Sans" panose="020B0606030504020204" pitchFamily="34" charset="0"/>
              </a:rPr>
              <a:t>가 있다</a:t>
            </a:r>
            <a:r>
              <a:rPr lang="en-US" altLang="ko-KR">
                <a:solidFill>
                  <a:srgbClr val="373A3C"/>
                </a:solidFill>
                <a:latin typeface="Open Sans" panose="020B0606030504020204" pitchFamily="34" charset="0"/>
              </a:rPr>
              <a:t>.</a:t>
            </a:r>
          </a:p>
          <a:p>
            <a:pPr lvl="1"/>
            <a:r>
              <a:rPr lang="en-US" altLang="ko-KR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UTF-8 : 1~4</a:t>
            </a:r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바이트 사용</a:t>
            </a:r>
            <a:r>
              <a:rPr lang="en-US" altLang="ko-KR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. </a:t>
            </a:r>
          </a:p>
          <a:p>
            <a:pPr lvl="1"/>
            <a:endParaRPr lang="en-US" altLang="ko-KR">
              <a:solidFill>
                <a:srgbClr val="373A3C"/>
              </a:solidFill>
              <a:latin typeface="Open Sans" panose="020B0606030504020204" pitchFamily="34" charset="0"/>
            </a:endParaRP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F5ED21E3-1FC3-8403-AC29-7894761CAEBF}"/>
              </a:ext>
            </a:extLst>
          </p:cNvPr>
          <p:cNvSpPr txBox="1"/>
          <p:nvPr/>
        </p:nvSpPr>
        <p:spPr>
          <a:xfrm>
            <a:off x="619760" y="4887931"/>
            <a:ext cx="10539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https://namu.wiki/w/%EC%95%84%EC%8A%A4%ED%82%A4%20%EC%BD%94%EB%93%9C</a:t>
            </a:r>
          </a:p>
        </p:txBody>
      </p:sp>
    </p:spTree>
    <p:extLst>
      <p:ext uri="{BB962C8B-B14F-4D97-AF65-F5344CB8AC3E}">
        <p14:creationId xmlns:p14="http://schemas.microsoft.com/office/powerpoint/2010/main" val="76856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1102" y="1828800"/>
            <a:ext cx="6042738" cy="3200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ko-KR" altLang="en-US" sz="4000" b="1">
                <a:latin typeface="Spoqa Han Sans Neo" panose="020B0500000000000000" pitchFamily="50" charset="-127"/>
              </a:rPr>
              <a:t>데이터 타입이란</a:t>
            </a:r>
            <a:r>
              <a:rPr lang="en-US" altLang="ko-KR" sz="4000" b="1">
                <a:latin typeface="Spoqa Han Sans Neo" panose="020B0500000000000000" pitchFamily="50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AC8DA3-88F1-56EF-E2A5-39AFBCA622FF}"/>
              </a:ext>
            </a:extLst>
          </p:cNvPr>
          <p:cNvSpPr txBox="1"/>
          <p:nvPr/>
        </p:nvSpPr>
        <p:spPr>
          <a:xfrm>
            <a:off x="3037840" y="40672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>
                <a:solidFill>
                  <a:srgbClr val="C00000"/>
                </a:solidFill>
              </a:rPr>
              <a:t>데이터 종류</a:t>
            </a:r>
            <a:endParaRPr lang="en-US" altLang="ko-KR" sz="1800" b="1">
              <a:latin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78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1B6B048-89FB-D42C-7FE3-8C037052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타입</a:t>
            </a:r>
            <a:r>
              <a:rPr lang="en-US" altLang="ko-KR"/>
              <a:t>(Data type)</a:t>
            </a:r>
            <a:r>
              <a:rPr lang="ko-KR" altLang="en-US"/>
              <a:t> 확인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9A0F60-537D-58B8-9238-613E764C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/>
              <a:t>type() </a:t>
            </a:r>
            <a:r>
              <a:rPr lang="ko-KR" altLang="en-US"/>
              <a:t>함수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037D9-E269-B59B-04EF-4F1D466C6684}"/>
              </a:ext>
            </a:extLst>
          </p:cNvPr>
          <p:cNvSpPr txBox="1"/>
          <p:nvPr/>
        </p:nvSpPr>
        <p:spPr>
          <a:xfrm>
            <a:off x="988060" y="1634148"/>
            <a:ext cx="1058418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a=10</a:t>
            </a: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b=4.4</a:t>
            </a: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c=4+3j</a:t>
            </a: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d='hello'</a:t>
            </a: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e=True</a:t>
            </a: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print(type(a))</a:t>
            </a: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print(type(b))</a:t>
            </a: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print(type(c))</a:t>
            </a: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print(type(d))</a:t>
            </a: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print(type(e))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79E31D67-4253-7ACA-19C1-F17F182C3104}"/>
              </a:ext>
            </a:extLst>
          </p:cNvPr>
          <p:cNvSpPr txBox="1"/>
          <p:nvPr/>
        </p:nvSpPr>
        <p:spPr>
          <a:xfrm>
            <a:off x="-3028" y="1500579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5554FF5-1A87-1D34-19AE-B943D4504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040" y="4135362"/>
            <a:ext cx="4518660" cy="251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8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1B6B048-89FB-D42C-7FE3-8C037052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타입</a:t>
            </a:r>
            <a:r>
              <a:rPr lang="en-US" altLang="ko-KR"/>
              <a:t>(Data type)</a:t>
            </a:r>
            <a:r>
              <a:rPr lang="ko-KR" altLang="en-US"/>
              <a:t> 확인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9A0F60-537D-58B8-9238-613E764C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하나의 변수에 여러 개 데이터를 저장할 수 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리스트</a:t>
            </a:r>
            <a:r>
              <a:rPr lang="en-US" altLang="ko-KR"/>
              <a:t>(list), </a:t>
            </a:r>
            <a:r>
              <a:rPr lang="ko-KR" altLang="en-US"/>
              <a:t>튜플</a:t>
            </a:r>
            <a:r>
              <a:rPr lang="en-US" altLang="ko-KR"/>
              <a:t>(tuple), </a:t>
            </a:r>
            <a:r>
              <a:rPr lang="ko-KR" altLang="en-US"/>
              <a:t>딕셔너리</a:t>
            </a:r>
            <a:r>
              <a:rPr lang="en-US" altLang="ko-KR"/>
              <a:t>(dictionary), </a:t>
            </a:r>
            <a:r>
              <a:rPr lang="ko-KR" altLang="en-US"/>
              <a:t>셋</a:t>
            </a:r>
            <a:r>
              <a:rPr lang="en-US" altLang="ko-KR"/>
              <a:t>(set)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037D9-E269-B59B-04EF-4F1D466C6684}"/>
              </a:ext>
            </a:extLst>
          </p:cNvPr>
          <p:cNvSpPr txBox="1"/>
          <p:nvPr/>
        </p:nvSpPr>
        <p:spPr>
          <a:xfrm>
            <a:off x="914036" y="2132012"/>
            <a:ext cx="960882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list=[1,2,3,4]</a:t>
            </a: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tuple=(1,2,3)</a:t>
            </a: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dictionary={'name':'anna','age':29}</a:t>
            </a: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set={1,2,'ace'}</a:t>
            </a: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print(type(list))</a:t>
            </a: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print(type(tuple))</a:t>
            </a: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print(type(dictionary))</a:t>
            </a: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print(type(set))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79E31D67-4253-7ACA-19C1-F17F182C3104}"/>
              </a:ext>
            </a:extLst>
          </p:cNvPr>
          <p:cNvSpPr txBox="1"/>
          <p:nvPr/>
        </p:nvSpPr>
        <p:spPr>
          <a:xfrm>
            <a:off x="0" y="1832807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82529D-E19C-B557-85CF-2B37D6550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624" y="3929899"/>
            <a:ext cx="4122443" cy="199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3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1102" y="1828800"/>
            <a:ext cx="6042738" cy="3200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ko-KR" altLang="en-US" sz="4000" b="1">
                <a:latin typeface="Spoqa Han Sans Neo" panose="020B0500000000000000" pitchFamily="50" charset="-127"/>
              </a:rPr>
              <a:t>데이터 형 변경</a:t>
            </a:r>
            <a:endParaRPr lang="en-US" altLang="ko-KR" sz="4000" b="1">
              <a:latin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61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F15F8F-FDA0-AC27-7247-E2D5E6472309}"/>
              </a:ext>
            </a:extLst>
          </p:cNvPr>
          <p:cNvSpPr txBox="1"/>
          <p:nvPr/>
        </p:nvSpPr>
        <p:spPr>
          <a:xfrm>
            <a:off x="3611724" y="660400"/>
            <a:ext cx="4968552" cy="18407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ko-KR" altLang="en-US" sz="400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데이터 형 변경</a:t>
            </a:r>
            <a:endParaRPr lang="en-US" altLang="ko-KR" sz="400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F70D695-8D1C-AD92-287A-4C1AFA0B9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871963"/>
              </p:ext>
            </p:extLst>
          </p:nvPr>
        </p:nvGraphicFramePr>
        <p:xfrm>
          <a:off x="1272462" y="2351836"/>
          <a:ext cx="9647076" cy="2921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5692">
                  <a:extLst>
                    <a:ext uri="{9D8B030D-6E8A-4147-A177-3AD203B41FA5}">
                      <a16:colId xmlns:a16="http://schemas.microsoft.com/office/drawing/2014/main" val="1262230569"/>
                    </a:ext>
                  </a:extLst>
                </a:gridCol>
                <a:gridCol w="3215692">
                  <a:extLst>
                    <a:ext uri="{9D8B030D-6E8A-4147-A177-3AD203B41FA5}">
                      <a16:colId xmlns:a16="http://schemas.microsoft.com/office/drawing/2014/main" val="3162543018"/>
                    </a:ext>
                  </a:extLst>
                </a:gridCol>
                <a:gridCol w="3215692">
                  <a:extLst>
                    <a:ext uri="{9D8B030D-6E8A-4147-A177-3AD203B41FA5}">
                      <a16:colId xmlns:a16="http://schemas.microsoft.com/office/drawing/2014/main" val="2409023031"/>
                    </a:ext>
                  </a:extLst>
                </a:gridCol>
              </a:tblGrid>
              <a:tr h="584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3.3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>
                          <a:solidFill>
                            <a:schemeClr val="tx1"/>
                          </a:solidFill>
                        </a:rPr>
                        <a:t>정수형으로</a:t>
                      </a:r>
                      <a:endParaRPr lang="en-US" altLang="ko-KR" sz="36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36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/>
                          </a:solidFill>
                        </a:rPr>
                        <a:t>int()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539518"/>
                  </a:ext>
                </a:extLst>
              </a:tr>
              <a:tr h="584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'1000'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744048"/>
                  </a:ext>
                </a:extLst>
              </a:tr>
              <a:tr h="584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97039"/>
                  </a:ext>
                </a:extLst>
              </a:tr>
              <a:tr h="584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997161"/>
                  </a:ext>
                </a:extLst>
              </a:tr>
              <a:tr h="584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'a'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solidFill>
                            <a:schemeClr val="tx1"/>
                          </a:solidFill>
                        </a:rPr>
                        <a:t>오류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711279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359B3D5-0F32-D84D-4CDF-41224B07CE69}"/>
              </a:ext>
            </a:extLst>
          </p:cNvPr>
          <p:cNvCxnSpPr/>
          <p:nvPr/>
        </p:nvCxnSpPr>
        <p:spPr>
          <a:xfrm>
            <a:off x="4932680" y="3830320"/>
            <a:ext cx="232664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14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F15F8F-FDA0-AC27-7247-E2D5E6472309}"/>
              </a:ext>
            </a:extLst>
          </p:cNvPr>
          <p:cNvSpPr txBox="1"/>
          <p:nvPr/>
        </p:nvSpPr>
        <p:spPr>
          <a:xfrm>
            <a:off x="3611724" y="660400"/>
            <a:ext cx="4968552" cy="18407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ko-KR" altLang="en-US" sz="400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데이터 형 변경</a:t>
            </a:r>
            <a:endParaRPr lang="en-US" altLang="ko-KR" sz="400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F70D695-8D1C-AD92-287A-4C1AFA0B9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567681"/>
              </p:ext>
            </p:extLst>
          </p:nvPr>
        </p:nvGraphicFramePr>
        <p:xfrm>
          <a:off x="1272462" y="2351836"/>
          <a:ext cx="9647076" cy="2921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5692">
                  <a:extLst>
                    <a:ext uri="{9D8B030D-6E8A-4147-A177-3AD203B41FA5}">
                      <a16:colId xmlns:a16="http://schemas.microsoft.com/office/drawing/2014/main" val="1262230569"/>
                    </a:ext>
                  </a:extLst>
                </a:gridCol>
                <a:gridCol w="3215692">
                  <a:extLst>
                    <a:ext uri="{9D8B030D-6E8A-4147-A177-3AD203B41FA5}">
                      <a16:colId xmlns:a16="http://schemas.microsoft.com/office/drawing/2014/main" val="3162543018"/>
                    </a:ext>
                  </a:extLst>
                </a:gridCol>
                <a:gridCol w="3215692">
                  <a:extLst>
                    <a:ext uri="{9D8B030D-6E8A-4147-A177-3AD203B41FA5}">
                      <a16:colId xmlns:a16="http://schemas.microsoft.com/office/drawing/2014/main" val="2409023031"/>
                    </a:ext>
                  </a:extLst>
                </a:gridCol>
              </a:tblGrid>
              <a:tr h="584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>
                          <a:solidFill>
                            <a:schemeClr val="tx1"/>
                          </a:solidFill>
                        </a:rPr>
                        <a:t>실수형으로</a:t>
                      </a:r>
                      <a:endParaRPr lang="en-US" altLang="ko-KR" sz="36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36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/>
                          </a:solidFill>
                        </a:rPr>
                        <a:t>float()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3.0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539518"/>
                  </a:ext>
                </a:extLst>
              </a:tr>
              <a:tr h="584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'1000'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1000.0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744048"/>
                  </a:ext>
                </a:extLst>
              </a:tr>
              <a:tr h="584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97039"/>
                  </a:ext>
                </a:extLst>
              </a:tr>
              <a:tr h="584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997161"/>
                  </a:ext>
                </a:extLst>
              </a:tr>
              <a:tr h="584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'a'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solidFill>
                            <a:schemeClr val="tx1"/>
                          </a:solidFill>
                        </a:rPr>
                        <a:t>오류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711279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359B3D5-0F32-D84D-4CDF-41224B07CE69}"/>
              </a:ext>
            </a:extLst>
          </p:cNvPr>
          <p:cNvCxnSpPr/>
          <p:nvPr/>
        </p:nvCxnSpPr>
        <p:spPr>
          <a:xfrm>
            <a:off x="4932680" y="3789680"/>
            <a:ext cx="232664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22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F15F8F-FDA0-AC27-7247-E2D5E6472309}"/>
              </a:ext>
            </a:extLst>
          </p:cNvPr>
          <p:cNvSpPr txBox="1"/>
          <p:nvPr/>
        </p:nvSpPr>
        <p:spPr>
          <a:xfrm>
            <a:off x="3611724" y="660400"/>
            <a:ext cx="4968552" cy="18407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ko-KR" altLang="en-US" sz="400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데이터 형 변경</a:t>
            </a:r>
            <a:endParaRPr lang="en-US" altLang="ko-KR" sz="400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F70D695-8D1C-AD92-287A-4C1AFA0B9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107210"/>
              </p:ext>
            </p:extLst>
          </p:nvPr>
        </p:nvGraphicFramePr>
        <p:xfrm>
          <a:off x="1272462" y="2351836"/>
          <a:ext cx="9647076" cy="2921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5692">
                  <a:extLst>
                    <a:ext uri="{9D8B030D-6E8A-4147-A177-3AD203B41FA5}">
                      <a16:colId xmlns:a16="http://schemas.microsoft.com/office/drawing/2014/main" val="1262230569"/>
                    </a:ext>
                  </a:extLst>
                </a:gridCol>
                <a:gridCol w="3215692">
                  <a:extLst>
                    <a:ext uri="{9D8B030D-6E8A-4147-A177-3AD203B41FA5}">
                      <a16:colId xmlns:a16="http://schemas.microsoft.com/office/drawing/2014/main" val="3162543018"/>
                    </a:ext>
                  </a:extLst>
                </a:gridCol>
                <a:gridCol w="3215692">
                  <a:extLst>
                    <a:ext uri="{9D8B030D-6E8A-4147-A177-3AD203B41FA5}">
                      <a16:colId xmlns:a16="http://schemas.microsoft.com/office/drawing/2014/main" val="2409023031"/>
                    </a:ext>
                  </a:extLst>
                </a:gridCol>
              </a:tblGrid>
              <a:tr h="584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3.3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>
                          <a:solidFill>
                            <a:schemeClr val="tx1"/>
                          </a:solidFill>
                        </a:rPr>
                        <a:t>불형으로</a:t>
                      </a:r>
                      <a:endParaRPr lang="en-US" altLang="ko-KR" sz="36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36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/>
                          </a:solidFill>
                        </a:rPr>
                        <a:t>bool()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539518"/>
                  </a:ext>
                </a:extLst>
              </a:tr>
              <a:tr h="584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'1000'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744048"/>
                  </a:ext>
                </a:extLst>
              </a:tr>
              <a:tr h="584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97039"/>
                  </a:ext>
                </a:extLst>
              </a:tr>
              <a:tr h="584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'a'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997161"/>
                  </a:ext>
                </a:extLst>
              </a:tr>
              <a:tr h="584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''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711279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359B3D5-0F32-D84D-4CDF-41224B07CE69}"/>
              </a:ext>
            </a:extLst>
          </p:cNvPr>
          <p:cNvCxnSpPr/>
          <p:nvPr/>
        </p:nvCxnSpPr>
        <p:spPr>
          <a:xfrm>
            <a:off x="4932680" y="3769360"/>
            <a:ext cx="232664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E618AFC-C705-05D5-057F-5F45DB7DE9D5}"/>
              </a:ext>
            </a:extLst>
          </p:cNvPr>
          <p:cNvSpPr txBox="1"/>
          <p:nvPr/>
        </p:nvSpPr>
        <p:spPr>
          <a:xfrm>
            <a:off x="3487342" y="5679163"/>
            <a:ext cx="7617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solidFill>
                  <a:schemeClr val="accent6">
                    <a:lumMod val="75000"/>
                  </a:schemeClr>
                </a:solidFill>
              </a:rPr>
              <a:t>숫자 0, 빈 문자열(''), </a:t>
            </a:r>
            <a:r>
              <a:rPr lang="en-US" altLang="ko-KR" b="1">
                <a:solidFill>
                  <a:schemeClr val="accent6">
                    <a:lumMod val="75000"/>
                  </a:schemeClr>
                </a:solidFill>
              </a:rPr>
              <a:t>None, 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</a:rPr>
              <a:t>빈 리스트([ ]) 등 값이 없는 것은 False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4A64592-4F71-B18C-DEB5-41D75E7ECCA6}"/>
              </a:ext>
            </a:extLst>
          </p:cNvPr>
          <p:cNvGrpSpPr/>
          <p:nvPr/>
        </p:nvGrpSpPr>
        <p:grpSpPr>
          <a:xfrm>
            <a:off x="2914025" y="5306840"/>
            <a:ext cx="1605586" cy="744646"/>
            <a:chOff x="6808684" y="854281"/>
            <a:chExt cx="1605586" cy="74464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326B739-0F1F-CC55-E5B7-23F13A231BB7}"/>
                </a:ext>
              </a:extLst>
            </p:cNvPr>
            <p:cNvGrpSpPr/>
            <p:nvPr/>
          </p:nvGrpSpPr>
          <p:grpSpPr>
            <a:xfrm>
              <a:off x="7553330" y="1038152"/>
              <a:ext cx="860940" cy="50477"/>
              <a:chOff x="7712573" y="4394199"/>
              <a:chExt cx="860940" cy="50477"/>
            </a:xfrm>
          </p:grpSpPr>
          <p:sp>
            <p:nvSpPr>
              <p:cNvPr id="11" name="object 45">
                <a:extLst>
                  <a:ext uri="{FF2B5EF4-FFF2-40B4-BE49-F238E27FC236}">
                    <a16:creationId xmlns:a16="http://schemas.microsoft.com/office/drawing/2014/main" id="{9467CC3A-EDBB-AE1B-0658-D140CFE3F40A}"/>
                  </a:ext>
                </a:extLst>
              </p:cNvPr>
              <p:cNvSpPr/>
              <p:nvPr/>
            </p:nvSpPr>
            <p:spPr>
              <a:xfrm>
                <a:off x="7712573" y="4397354"/>
                <a:ext cx="545553" cy="47322"/>
              </a:xfrm>
              <a:custGeom>
                <a:avLst/>
                <a:gdLst/>
                <a:ahLst/>
                <a:cxnLst/>
                <a:rect l="l" t="t" r="r" b="b"/>
                <a:pathLst>
                  <a:path w="173989" h="45720">
                    <a:moveTo>
                      <a:pt x="173736" y="0"/>
                    </a:moveTo>
                    <a:lnTo>
                      <a:pt x="0" y="0"/>
                    </a:lnTo>
                    <a:lnTo>
                      <a:pt x="0" y="45719"/>
                    </a:lnTo>
                    <a:lnTo>
                      <a:pt x="173736" y="45719"/>
                    </a:lnTo>
                    <a:lnTo>
                      <a:pt x="173736" y="0"/>
                    </a:lnTo>
                    <a:close/>
                  </a:path>
                </a:pathLst>
              </a:custGeom>
              <a:solidFill>
                <a:srgbClr val="EC7C30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3" name="object 46">
                <a:extLst>
                  <a:ext uri="{FF2B5EF4-FFF2-40B4-BE49-F238E27FC236}">
                    <a16:creationId xmlns:a16="http://schemas.microsoft.com/office/drawing/2014/main" id="{535DB625-3F84-F13E-9AC3-A6A3A0C240F0}"/>
                  </a:ext>
                </a:extLst>
              </p:cNvPr>
              <p:cNvSpPr/>
              <p:nvPr/>
            </p:nvSpPr>
            <p:spPr>
              <a:xfrm>
                <a:off x="8027960" y="4394199"/>
                <a:ext cx="545553" cy="47322"/>
              </a:xfrm>
              <a:custGeom>
                <a:avLst/>
                <a:gdLst/>
                <a:ahLst/>
                <a:cxnLst/>
                <a:rect l="l" t="t" r="r" b="b"/>
                <a:pathLst>
                  <a:path w="173989" h="45720">
                    <a:moveTo>
                      <a:pt x="173736" y="0"/>
                    </a:moveTo>
                    <a:lnTo>
                      <a:pt x="0" y="0"/>
                    </a:lnTo>
                    <a:lnTo>
                      <a:pt x="0" y="45719"/>
                    </a:lnTo>
                    <a:lnTo>
                      <a:pt x="173736" y="45719"/>
                    </a:lnTo>
                    <a:lnTo>
                      <a:pt x="173736" y="0"/>
                    </a:lnTo>
                    <a:close/>
                  </a:path>
                </a:pathLst>
              </a:custGeom>
              <a:solidFill>
                <a:srgbClr val="F8E82F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10" name="그래픽 9" descr="전구 및 기어  단색으로 채워진">
              <a:extLst>
                <a:ext uri="{FF2B5EF4-FFF2-40B4-BE49-F238E27FC236}">
                  <a16:creationId xmlns:a16="http://schemas.microsoft.com/office/drawing/2014/main" id="{31578663-37B9-DF3E-323C-630FCF6DB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08684" y="854281"/>
              <a:ext cx="744646" cy="744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538560"/>
      </p:ext>
    </p:extLst>
  </p:cSld>
  <p:clrMapOvr>
    <a:masterClrMapping/>
  </p:clrMapOvr>
</p:sld>
</file>

<file path=ppt/theme/theme1.xml><?xml version="1.0" encoding="utf-8"?>
<a:theme xmlns:a="http://schemas.openxmlformats.org/drawingml/2006/main" name="한빛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한빛테마" id="{637E2F21-64D6-4F55-8E0F-E3BCCE0CA9FC}" vid="{13AB6D60-19FD-40D7-ACCF-013FB5FB1D9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한빛테마</Template>
  <TotalTime>3446</TotalTime>
  <Words>1021</Words>
  <Application>Microsoft Office PowerPoint</Application>
  <PresentationFormat>와이드스크린</PresentationFormat>
  <Paragraphs>245</Paragraphs>
  <Slides>28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HY견고딕</vt:lpstr>
      <vt:lpstr>Spoqa Han Sans Neo</vt:lpstr>
      <vt:lpstr>맑은 고딕</vt:lpstr>
      <vt:lpstr>Arial</vt:lpstr>
      <vt:lpstr>Arial Black</vt:lpstr>
      <vt:lpstr>Consolas</vt:lpstr>
      <vt:lpstr>Open Sans</vt:lpstr>
      <vt:lpstr>Wingdings</vt:lpstr>
      <vt:lpstr>한빛테마</vt:lpstr>
      <vt:lpstr>데이터 타입(Data type) 파이썬 기본 자료형</vt:lpstr>
      <vt:lpstr>PowerPoint 프레젠테이션</vt:lpstr>
      <vt:lpstr>PowerPoint 프레젠테이션</vt:lpstr>
      <vt:lpstr>데이터 타입(Data type) 확인</vt:lpstr>
      <vt:lpstr>데이터 타입(Data type) 확인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 형 변경</vt:lpstr>
      <vt:lpstr>PowerPoint 프레젠테이션</vt:lpstr>
      <vt:lpstr>PowerPoint 프레젠테이션</vt:lpstr>
      <vt:lpstr>문자열 연산</vt:lpstr>
      <vt:lpstr>문자열은 문자의 순서를 나타내는 번호(index)가 붙는다.</vt:lpstr>
      <vt:lpstr>인덱싱(indexing)- 하나만 선택</vt:lpstr>
      <vt:lpstr>슬라이싱(slicing)-여러 개 선택 가능</vt:lpstr>
      <vt:lpstr>PowerPoint 프레젠테이션</vt:lpstr>
      <vt:lpstr>PowerPoint 프레젠테이션</vt:lpstr>
      <vt:lpstr>문자열 관련 함수</vt:lpstr>
      <vt:lpstr>문자열 분리와 조인</vt:lpstr>
      <vt:lpstr>찾는 문자의 개수/찾는 문자의 위치</vt:lpstr>
      <vt:lpstr>공백 제거, 대문자로 변경</vt:lpstr>
      <vt:lpstr>문자 코드, 코드 문자</vt:lpstr>
      <vt:lpstr>PowerPoint 프레젠테이션</vt:lpstr>
      <vt:lpstr>PowerPoint 프레젠테이션</vt:lpstr>
      <vt:lpstr>인코딩, 디코딩</vt:lpstr>
      <vt:lpstr>문자코드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출력</dc:title>
  <dc:creator>16387</dc:creator>
  <cp:lastModifiedBy>16387</cp:lastModifiedBy>
  <cp:revision>201</cp:revision>
  <dcterms:created xsi:type="dcterms:W3CDTF">2022-12-16T06:07:15Z</dcterms:created>
  <dcterms:modified xsi:type="dcterms:W3CDTF">2022-12-19T03:10:12Z</dcterms:modified>
</cp:coreProperties>
</file>