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8"/>
  </p:notesMasterIdLst>
  <p:sldIdLst>
    <p:sldId id="257" r:id="rId2"/>
    <p:sldId id="451" r:id="rId3"/>
    <p:sldId id="439" r:id="rId4"/>
    <p:sldId id="440" r:id="rId5"/>
    <p:sldId id="444" r:id="rId6"/>
    <p:sldId id="443" r:id="rId7"/>
    <p:sldId id="441" r:id="rId8"/>
    <p:sldId id="442" r:id="rId9"/>
    <p:sldId id="445" r:id="rId10"/>
    <p:sldId id="447" r:id="rId11"/>
    <p:sldId id="446" r:id="rId12"/>
    <p:sldId id="448" r:id="rId13"/>
    <p:sldId id="449" r:id="rId14"/>
    <p:sldId id="450" r:id="rId15"/>
    <p:sldId id="453" r:id="rId16"/>
    <p:sldId id="452" r:id="rId17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BDE"/>
    <a:srgbClr val="FFD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14" autoAdjust="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47A02-A0B7-4B9C-8E61-628629ACF987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751A1-A1EB-4610-8EF1-BE9F29A7A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6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751A1-A1EB-4610-8EF1-BE9F29A7A5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825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751A1-A1EB-4610-8EF1-BE9F29A7A5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432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print('%b %x %o'%(65,65,65))</a:t>
            </a:r>
          </a:p>
          <a:p>
            <a:r>
              <a:rPr lang="ko-KR" altLang="en-US"/>
              <a:t>출력시 </a:t>
            </a:r>
            <a:r>
              <a:rPr lang="en-US" altLang="ko-KR"/>
              <a:t>%</a:t>
            </a:r>
            <a:r>
              <a:rPr lang="ko-KR" altLang="en-US"/>
              <a:t>타입기호는</a:t>
            </a:r>
            <a:r>
              <a:rPr lang="en-US" altLang="ko-KR"/>
              <a:t> b</a:t>
            </a:r>
            <a:r>
              <a:rPr lang="ko-KR" altLang="en-US"/>
              <a:t>를 지원하지 않는다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751A1-A1EB-4610-8EF1-BE9F29A7A5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08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/56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74015" y="548681"/>
            <a:ext cx="6243971" cy="5736196"/>
            <a:chOff x="2121271" y="404664"/>
            <a:chExt cx="4901459" cy="5952221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1271" y="404664"/>
              <a:ext cx="4901459" cy="5417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4" descr="C:\Users\김현용\Desktop\제호.jpg">
              <a:extLst>
                <a:ext uri="{FF2B5EF4-FFF2-40B4-BE49-F238E27FC236}">
                  <a16:creationId xmlns:a16="http://schemas.microsoft.com/office/drawing/2014/main" id="{BE07CC8D-77BF-445C-B1CC-57A0F565E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6373" y="6118343"/>
              <a:ext cx="1431255" cy="238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131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53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/>
        </p:nvSpPr>
        <p:spPr bwMode="invGray">
          <a:xfrm>
            <a:off x="0" y="-1529"/>
            <a:ext cx="12192000" cy="617311"/>
          </a:xfrm>
          <a:prstGeom prst="rect">
            <a:avLst/>
          </a:prstGeom>
          <a:solidFill>
            <a:schemeClr val="accent4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278901" y="171480"/>
            <a:ext cx="7798748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431371" y="947862"/>
            <a:ext cx="11151029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7030A0"/>
              </a:buClr>
              <a:buSzPct val="100000"/>
              <a:buFont typeface="+mj-lt"/>
              <a:buAutoNum type="arabicPeriod"/>
              <a:defRPr sz="1800"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359" y="202726"/>
            <a:ext cx="2323459" cy="4434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Spoqa Han Sans Neo" panose="020B0500000000000000" pitchFamily="50" charset="-127"/>
                <a:ea typeface="Noto Sans CJK KR Bold" pitchFamily="34" charset="-127"/>
              </a:rPr>
              <a:t>실전 예제</a:t>
            </a:r>
          </a:p>
        </p:txBody>
      </p:sp>
    </p:spTree>
    <p:extLst>
      <p:ext uri="{BB962C8B-B14F-4D97-AF65-F5344CB8AC3E}">
        <p14:creationId xmlns:p14="http://schemas.microsoft.com/office/powerpoint/2010/main" val="169241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968501" y="2565401"/>
            <a:ext cx="79679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FABE00"/>
                </a:solidFill>
                <a:latin typeface="Arial Black" pitchFamily="34" charset="0"/>
                <a:ea typeface="Spoqa Han Sans Neo" panose="020B0500000000000000" pitchFamily="50" charset="-127"/>
              </a:rPr>
              <a:t>Thank</a:t>
            </a:r>
            <a:r>
              <a:rPr lang="en-US" altLang="ko-KR" sz="8000" b="1" baseline="0" dirty="0">
                <a:solidFill>
                  <a:srgbClr val="FABE00"/>
                </a:solidFill>
                <a:latin typeface="Arial Black" pitchFamily="34" charset="0"/>
                <a:ea typeface="Spoqa Han Sans Neo" panose="020B0500000000000000" pitchFamily="50" charset="-127"/>
              </a:rPr>
              <a:t> you!</a:t>
            </a:r>
            <a:endParaRPr lang="ko-KR" altLang="en-US" sz="8000" b="1" dirty="0">
              <a:solidFill>
                <a:srgbClr val="FABE00"/>
              </a:solidFill>
              <a:latin typeface="Arial Black" pitchFamily="34" charset="0"/>
              <a:ea typeface="Spoqa Han Sans Neo" panose="020B0500000000000000" pitchFamily="50" charset="-127"/>
            </a:endParaRPr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1ED32BD4-9132-4F42-A9B1-2274388B022B}"/>
              </a:ext>
            </a:extLst>
          </p:cNvPr>
          <p:cNvSpPr/>
          <p:nvPr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rgbClr val="96CFAC"/>
          </a:solidFill>
          <a:ln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637DD-835B-4D0D-A4B3-8FDDB1A2A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655" y="6309321"/>
            <a:ext cx="27703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Copyright© 2021 </a:t>
            </a:r>
            <a:r>
              <a:rPr lang="en-US" altLang="ko-KR" sz="1100" dirty="0" err="1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Spoqa Han Sans Neo" panose="020B0500000000000000" pitchFamily="50" charset="-127"/>
              <a:ea typeface="Spoqa Han Sans Neo" panose="020B0500000000000000" pitchFamily="50" charset="-127"/>
              <a:cs typeface="Times New Roman" pitchFamily="18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</p:spTree>
    <p:extLst>
      <p:ext uri="{BB962C8B-B14F-4D97-AF65-F5344CB8AC3E}">
        <p14:creationId xmlns:p14="http://schemas.microsoft.com/office/powerpoint/2010/main" val="302811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/>
        </p:nvSpPr>
        <p:spPr bwMode="invGray">
          <a:xfrm>
            <a:off x="0" y="647700"/>
            <a:ext cx="12192000" cy="6210300"/>
          </a:xfrm>
          <a:prstGeom prst="rect">
            <a:avLst/>
          </a:prstGeom>
          <a:gradFill flip="none" rotWithShape="1">
            <a:gsLst>
              <a:gs pos="0">
                <a:srgbClr val="FFD44B"/>
              </a:gs>
              <a:gs pos="100000">
                <a:srgbClr val="FFC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/>
        </p:nvSpPr>
        <p:spPr bwMode="invGray">
          <a:xfrm>
            <a:off x="0" y="587375"/>
            <a:ext cx="12192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9" name="그래픽 8" descr="클라우드 컴퓨팅 윤곽선">
            <a:extLst>
              <a:ext uri="{FF2B5EF4-FFF2-40B4-BE49-F238E27FC236}">
                <a16:creationId xmlns:a16="http://schemas.microsoft.com/office/drawing/2014/main" id="{47AC0B4D-D9BD-33C5-A9CC-E9498DD225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720" y="3899796"/>
            <a:ext cx="3083280" cy="3083280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24808BF5-081C-6ECC-C4B2-E84C4066AE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02" y="1047114"/>
            <a:ext cx="10363517" cy="1309688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6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/>
              <a:t>제목 입력</a:t>
            </a: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96A8ABF3-306A-7F63-A039-F065C2C7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02" y="2381568"/>
            <a:ext cx="9062719" cy="1143000"/>
          </a:xfrm>
        </p:spPr>
        <p:txBody>
          <a:bodyPr/>
          <a:lstStyle>
            <a:lvl1pPr algn="l"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4ACFCA-086D-F88F-BBEB-5244533EB99B}"/>
              </a:ext>
            </a:extLst>
          </p:cNvPr>
          <p:cNvSpPr/>
          <p:nvPr userDrawn="1"/>
        </p:nvSpPr>
        <p:spPr>
          <a:xfrm>
            <a:off x="375602" y="2402840"/>
            <a:ext cx="1036351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7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801" y="1700213"/>
            <a:ext cx="10655300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[</a:t>
            </a:r>
            <a:r>
              <a:rPr kumimoji="0" lang="ko-KR" altLang="en-US" sz="1600" b="1" u="none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강의교안 이용 안내</a:t>
            </a:r>
            <a:r>
              <a:rPr kumimoji="0" lang="en-US" altLang="ko-KR" sz="1600" b="1" u="none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우재남</a:t>
            </a:r>
            <a:r>
              <a:rPr kumimoji="0" lang="ko-KR" altLang="en-US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과 </a:t>
            </a:r>
            <a:r>
              <a:rPr kumimoji="0" lang="ko-KR" altLang="en-US" sz="1400" b="1" u="none" spc="-100" baseline="0" dirty="0" err="1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㈜</a:t>
            </a:r>
            <a:r>
              <a:rPr kumimoji="0" lang="ko-KR" altLang="en-US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에 있습니다</a:t>
            </a:r>
            <a:r>
              <a:rPr kumimoji="0" lang="en-US" altLang="ko-KR" sz="1400" u="none" spc="-100" baseline="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87442" y="5661248"/>
            <a:ext cx="2309092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/56</a:t>
            </a:r>
          </a:p>
        </p:txBody>
      </p:sp>
      <p:pic>
        <p:nvPicPr>
          <p:cNvPr id="8" name="Picture 4" descr="D:\00_출간완료\A552_난생처음 파이썬(우재남)\05_도서관리\05_기타\신간안내 패키지_난생처음 파이썬 프로그래밍\01_표지\A552_2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6200000">
            <a:off x="9216243" y="-979744"/>
            <a:ext cx="378984" cy="360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4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/>
        </p:nvSpPr>
        <p:spPr bwMode="invGray">
          <a:xfrm>
            <a:off x="0" y="647700"/>
            <a:ext cx="12192000" cy="6210300"/>
          </a:xfrm>
          <a:prstGeom prst="rect">
            <a:avLst/>
          </a:prstGeom>
          <a:gradFill flip="none" rotWithShape="1">
            <a:gsLst>
              <a:gs pos="0">
                <a:srgbClr val="FFD44B"/>
              </a:gs>
              <a:gs pos="100000">
                <a:srgbClr val="FFC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12192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9" name="그래픽 8" descr="클라우드 컴퓨팅 윤곽선">
            <a:extLst>
              <a:ext uri="{FF2B5EF4-FFF2-40B4-BE49-F238E27FC236}">
                <a16:creationId xmlns:a16="http://schemas.microsoft.com/office/drawing/2014/main" id="{47AC0B4D-D9BD-33C5-A9CC-E9498DD22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720" y="3899796"/>
            <a:ext cx="3083280" cy="3083280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24808BF5-081C-6ECC-C4B2-E84C4066AE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602" y="1047114"/>
            <a:ext cx="10363517" cy="1309688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6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/>
              <a:t>제목 입력</a:t>
            </a: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96A8ABF3-306A-7F63-A039-F065C2C7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02" y="2381568"/>
            <a:ext cx="9062719" cy="1143000"/>
          </a:xfrm>
        </p:spPr>
        <p:txBody>
          <a:bodyPr/>
          <a:lstStyle>
            <a:lvl1pPr algn="l"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3" name="그래픽 2" descr="클라우드 컴퓨팅 윤곽선">
            <a:extLst>
              <a:ext uri="{FF2B5EF4-FFF2-40B4-BE49-F238E27FC236}">
                <a16:creationId xmlns:a16="http://schemas.microsoft.com/office/drawing/2014/main" id="{4A0B78A2-AFA3-6D42-C52D-98C57A971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8720" y="3899796"/>
            <a:ext cx="3083280" cy="308328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4CEE1-DEED-6022-3D57-4DA0B019CA03}"/>
              </a:ext>
            </a:extLst>
          </p:cNvPr>
          <p:cNvCxnSpPr>
            <a:cxnSpLocks/>
          </p:cNvCxnSpPr>
          <p:nvPr userDrawn="1"/>
        </p:nvCxnSpPr>
        <p:spPr>
          <a:xfrm>
            <a:off x="375602" y="2356802"/>
            <a:ext cx="11308398" cy="2476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98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/>
        </p:nvSpPr>
        <p:spPr>
          <a:xfrm>
            <a:off x="1007435" y="768922"/>
            <a:ext cx="544759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07435" y="1851323"/>
            <a:ext cx="10153352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모서리가 둥근 직사각형 8"/>
          <p:cNvSpPr/>
          <p:nvPr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11039012" y="6563253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</p:spTree>
    <p:extLst>
      <p:ext uri="{BB962C8B-B14F-4D97-AF65-F5344CB8AC3E}">
        <p14:creationId xmlns:p14="http://schemas.microsoft.com/office/powerpoint/2010/main" val="20204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/>
        </p:nvSpPr>
        <p:spPr>
          <a:xfrm>
            <a:off x="1007435" y="498263"/>
            <a:ext cx="4447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도전</a:t>
            </a:r>
            <a:r>
              <a:rPr kumimoji="0" lang="en-US" altLang="ko-KR" sz="3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!</a:t>
            </a:r>
            <a:endParaRPr kumimoji="0"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2AF7E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007435" y="1238043"/>
            <a:ext cx="10273141" cy="4711237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모서리가 둥근 직사각형 8"/>
          <p:cNvSpPr/>
          <p:nvPr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11039012" y="6563253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</p:spTree>
    <p:extLst>
      <p:ext uri="{BB962C8B-B14F-4D97-AF65-F5344CB8AC3E}">
        <p14:creationId xmlns:p14="http://schemas.microsoft.com/office/powerpoint/2010/main" val="212619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/>
        </p:nvSpPr>
        <p:spPr>
          <a:xfrm>
            <a:off x="431371" y="404814"/>
            <a:ext cx="11330516" cy="6048375"/>
          </a:xfrm>
          <a:prstGeom prst="roundRect">
            <a:avLst>
              <a:gd name="adj" fmla="val 5013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3" name="그래픽 2" descr="질문 윤곽선">
            <a:extLst>
              <a:ext uri="{FF2B5EF4-FFF2-40B4-BE49-F238E27FC236}">
                <a16:creationId xmlns:a16="http://schemas.microsoft.com/office/drawing/2014/main" id="{68C3A1A1-8BC2-FA8B-8AA8-29E17E8478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273" y="404811"/>
            <a:ext cx="1231952" cy="123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98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/>
        </p:nvSpPr>
        <p:spPr bwMode="invGray">
          <a:xfrm>
            <a:off x="0" y="-1529"/>
            <a:ext cx="12192000" cy="723205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42723" y="54612"/>
            <a:ext cx="10380133" cy="667064"/>
          </a:xfrm>
        </p:spPr>
        <p:txBody>
          <a:bodyPr>
            <a:noAutofit/>
          </a:bodyPr>
          <a:lstStyle>
            <a:lvl1pPr algn="l">
              <a:defRPr sz="3200" b="1" spc="-100" baseline="0">
                <a:solidFill>
                  <a:schemeClr val="accent6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421211" y="937955"/>
            <a:ext cx="11151029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400"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C258BA-31E2-2F92-315C-6EF3823FD12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6895" y="214750"/>
            <a:ext cx="1201066" cy="3467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5EDFD2-9951-DCAE-BAEF-7296E5F123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6895" y="214750"/>
            <a:ext cx="1201066" cy="3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/>
        </p:nvSpPr>
        <p:spPr bwMode="invGray">
          <a:xfrm>
            <a:off x="0" y="-1529"/>
            <a:ext cx="12192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261794" y="188641"/>
            <a:ext cx="8578623" cy="392283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/ 56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431371" y="908721"/>
            <a:ext cx="11151029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00B0F0"/>
              </a:buClr>
              <a:buSzPct val="100000"/>
              <a:buFont typeface="+mj-lt"/>
              <a:buAutoNum type="arabicPeriod"/>
              <a:defRPr sz="1600"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28667" y="154732"/>
            <a:ext cx="11924565" cy="462996"/>
            <a:chOff x="156126" y="157693"/>
            <a:chExt cx="8943424" cy="462996"/>
          </a:xfrm>
        </p:grpSpPr>
        <p:grpSp>
          <p:nvGrpSpPr>
            <p:cNvPr id="7" name="그룹 6"/>
            <p:cNvGrpSpPr/>
            <p:nvPr/>
          </p:nvGrpSpPr>
          <p:grpSpPr>
            <a:xfrm>
              <a:off x="156126" y="157693"/>
              <a:ext cx="743466" cy="462996"/>
              <a:chOff x="19048" y="116632"/>
              <a:chExt cx="899594" cy="509295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19050" y="116632"/>
                <a:ext cx="899592" cy="504056"/>
              </a:xfrm>
              <a:prstGeom prst="roundRect">
                <a:avLst>
                  <a:gd name="adj" fmla="val 161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Spoqa Han Sans Neo" panose="020B0500000000000000" pitchFamily="50" charset="-127"/>
                  <a:ea typeface="Spoqa Han Sans Neo" panose="020B0500000000000000" pitchFamily="50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9048" y="337895"/>
                <a:ext cx="899592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u="dash" baseline="0" dirty="0">
                  <a:solidFill>
                    <a:srgbClr val="FFFF00"/>
                  </a:solidFill>
                  <a:latin typeface="Spoqa Han Sans Neo" panose="020B0500000000000000" pitchFamily="50" charset="-127"/>
                  <a:ea typeface="Spoqa Han Sans Neo" panose="020B0500000000000000" pitchFamily="50" charset="-127"/>
                </a:endParaRPr>
              </a:p>
            </p:txBody>
          </p:sp>
        </p:grpSp>
        <p:cxnSp>
          <p:nvCxnSpPr>
            <p:cNvPr id="10" name="직선 연결선 9"/>
            <p:cNvCxnSpPr/>
            <p:nvPr/>
          </p:nvCxnSpPr>
          <p:spPr>
            <a:xfrm>
              <a:off x="855142" y="607988"/>
              <a:ext cx="8244408" cy="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93027" y="175940"/>
            <a:ext cx="832731" cy="4351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u="none" baseline="0" dirty="0">
                <a:solidFill>
                  <a:schemeClr val="bg1"/>
                </a:solidFill>
                <a:latin typeface="Spoqa Han Sans Neo" panose="020B0500000000000000" pitchFamily="50" charset="-127"/>
              </a:rPr>
              <a:t>LAB</a:t>
            </a:r>
            <a:endParaRPr lang="ko-KR" altLang="en-US" sz="2000" b="1" u="none" baseline="0" dirty="0">
              <a:solidFill>
                <a:schemeClr val="bg1"/>
              </a:solidFill>
              <a:latin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15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fld id="{3CDF47D3-804C-4C2E-998F-438DB481BD75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defRPr>
            </a:lvl1pPr>
          </a:lstStyle>
          <a:p>
            <a:fld id="{FA42760E-51E9-4DAF-9455-355129C50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7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685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15"/>
        </a:buBlip>
        <a:defRPr sz="32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Spoqa Han Sans Neo" panose="020B0500000000000000" pitchFamily="50" charset="-127"/>
          <a:ea typeface="Spoqa Han Sans Neo" panose="020B0500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python.flowdas.com/library/string.html#formatspec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E2827-1CC8-43BC-8D35-D1DFBB2E1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Chapter 3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2D0FC9-ADDA-A197-A80C-3E6D65F2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02" y="2381568"/>
            <a:ext cx="9062719" cy="2627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문자열 심화</a:t>
            </a:r>
            <a:br>
              <a:rPr lang="en-US" altLang="ko-KR"/>
            </a:b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27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7C0BA-5F51-9140-E261-B8589349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소수 자릿수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BD848-B273-57FB-123B-E389C4393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731" y="748270"/>
            <a:ext cx="10678006" cy="59081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>
                <a:effectLst/>
                <a:latin typeface="Consolas" panose="020B0609020204030204" pitchFamily="49" charset="0"/>
              </a:rPr>
              <a:t>소수 자릿수 지정</a:t>
            </a:r>
            <a:r>
              <a:rPr lang="en-US" altLang="ko-KR" b="0">
                <a:effectLst/>
                <a:latin typeface="Consolas" panose="020B0609020204030204" pitchFamily="49" charset="0"/>
              </a:rPr>
              <a:t>~~~~&gt; </a:t>
            </a:r>
            <a:r>
              <a:rPr lang="ko-KR" altLang="en-US" b="0">
                <a:effectLst/>
                <a:latin typeface="Consolas" panose="020B0609020204030204" pitchFamily="49" charset="0"/>
              </a:rPr>
              <a:t>타입기호</a:t>
            </a:r>
            <a:r>
              <a:rPr lang="en-US" altLang="ko-KR" b="0">
                <a:effectLst/>
                <a:latin typeface="Consolas" panose="020B0609020204030204" pitchFamily="49" charset="0"/>
              </a:rPr>
              <a:t> f</a:t>
            </a:r>
            <a:r>
              <a:rPr lang="ko-KR" altLang="en-US" b="0">
                <a:effectLst/>
                <a:latin typeface="Consolas" panose="020B0609020204030204" pitchFamily="49" charset="0"/>
              </a:rPr>
              <a:t>를 입력해야 함</a:t>
            </a:r>
            <a:r>
              <a:rPr lang="en-US" altLang="ko-KR" b="0">
                <a:effectLst/>
                <a:latin typeface="Consolas" panose="020B0609020204030204" pitchFamily="49" charset="0"/>
              </a:rPr>
              <a:t> </a:t>
            </a:r>
            <a:endParaRPr lang="ko-KR" altLang="en-US" b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>
                <a:effectLst/>
                <a:latin typeface="Consolas" panose="020B0609020204030204" pitchFamily="49" charset="0"/>
              </a:rPr>
              <a:t>num = 3.141</a:t>
            </a:r>
          </a:p>
          <a:p>
            <a:pPr marL="0" indent="0">
              <a:buNone/>
            </a:pPr>
            <a:r>
              <a:rPr lang="en-US" altLang="ko-KR" b="0">
                <a:effectLst/>
                <a:latin typeface="Consolas" panose="020B0609020204030204" pitchFamily="49" charset="0"/>
              </a:rPr>
              <a:t>print('---</a:t>
            </a:r>
            <a:r>
              <a:rPr lang="ko-KR" altLang="en-US" b="0">
                <a:effectLst/>
                <a:latin typeface="Consolas" panose="020B0609020204030204" pitchFamily="49" charset="0"/>
              </a:rPr>
              <a:t>자릿수</a:t>
            </a:r>
            <a:r>
              <a:rPr lang="en-US" altLang="ko-KR" b="0">
                <a:effectLst/>
                <a:latin typeface="Consolas" panose="020B0609020204030204" pitchFamily="49" charset="0"/>
              </a:rPr>
              <a:t>---')</a:t>
            </a:r>
          </a:p>
          <a:p>
            <a:pPr marL="0" indent="0">
              <a:buNone/>
            </a:pPr>
            <a:r>
              <a:rPr lang="en-US" altLang="ko-KR" b="0">
                <a:effectLst/>
                <a:latin typeface="Consolas" panose="020B0609020204030204" pitchFamily="49" charset="0"/>
              </a:rPr>
              <a:t>print('%f' % num)</a:t>
            </a:r>
          </a:p>
          <a:p>
            <a:pPr marL="0" indent="0">
              <a:buNone/>
            </a:pPr>
            <a:r>
              <a:rPr lang="en-US" altLang="ko-KR" b="0">
                <a:effectLst/>
                <a:latin typeface="Consolas" panose="020B0609020204030204" pitchFamily="49" charset="0"/>
              </a:rPr>
              <a:t>print('%.1f' % num)</a:t>
            </a:r>
          </a:p>
          <a:p>
            <a:pPr marL="0" indent="0">
              <a:buNone/>
            </a:pPr>
            <a:r>
              <a:rPr lang="en-US" altLang="ko-KR" b="0">
                <a:effectLst/>
                <a:latin typeface="Consolas" panose="020B0609020204030204" pitchFamily="49" charset="0"/>
              </a:rPr>
              <a:t>print('%.2f' % num)</a:t>
            </a:r>
          </a:p>
          <a:p>
            <a:pPr marL="0" indent="0">
              <a:buNone/>
            </a:pPr>
            <a:r>
              <a:rPr lang="en-US" altLang="ko-KR" b="0">
                <a:effectLst/>
                <a:latin typeface="Consolas" panose="020B0609020204030204" pitchFamily="49" charset="0"/>
              </a:rPr>
              <a:t>print('%10.2f' % num)</a:t>
            </a:r>
          </a:p>
          <a:p>
            <a:pPr marL="0" indent="0">
              <a:buNone/>
            </a:pPr>
            <a:r>
              <a:rPr lang="en-US" altLang="ko-KR" b="0">
                <a:effectLst/>
                <a:latin typeface="Consolas" panose="020B0609020204030204" pitchFamily="49" charset="0"/>
              </a:rPr>
              <a:t>print('{:.2f}'.format(num))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b="0">
                <a:effectLst/>
                <a:latin typeface="Consolas" panose="020B0609020204030204" pitchFamily="49" charset="0"/>
              </a:rPr>
              <a:t>print(f'{num:.2f}')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3200" b="0"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3200" b="0">
                <a:effectLst/>
                <a:latin typeface="Consolas" panose="020B0609020204030204" pitchFamily="49" charset="0"/>
              </a:rPr>
            </a:br>
            <a:br>
              <a:rPr lang="en-US" altLang="ko-KR" sz="3200" b="0">
                <a:effectLst/>
                <a:latin typeface="Consolas" panose="020B0609020204030204" pitchFamily="49" charset="0"/>
              </a:rPr>
            </a:br>
            <a:endParaRPr lang="en-US" altLang="ko-KR" sz="3200" b="0"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ko-KR" altLang="en-US" sz="3200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ACCF4574-88C9-7762-90FA-9DB44733172B}"/>
              </a:ext>
            </a:extLst>
          </p:cNvPr>
          <p:cNvSpPr txBox="1"/>
          <p:nvPr/>
        </p:nvSpPr>
        <p:spPr>
          <a:xfrm>
            <a:off x="0" y="819798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1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C427F-EDF1-9812-171C-25281974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채움</a:t>
            </a:r>
            <a:r>
              <a:rPr lang="en-US" altLang="ko-KR"/>
              <a:t>, </a:t>
            </a:r>
            <a:r>
              <a:rPr lang="ko-KR" altLang="en-US"/>
              <a:t>쉼표</a:t>
            </a:r>
            <a:r>
              <a:rPr lang="en-US" altLang="ko-KR"/>
              <a:t>, </a:t>
            </a:r>
            <a:r>
              <a:rPr lang="ko-KR" altLang="en-US"/>
              <a:t>백분율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BD5F0-EC01-3DEF-E613-7A7281518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416" y="859297"/>
            <a:ext cx="10713824" cy="55710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200" b="0">
                <a:effectLst/>
                <a:latin typeface="Consolas" panose="020B0609020204030204" pitchFamily="49" charset="0"/>
              </a:rPr>
              <a:t>name='</a:t>
            </a:r>
            <a:r>
              <a:rPr lang="ko-KR" altLang="en-US" sz="2200" b="0">
                <a:effectLst/>
                <a:latin typeface="Consolas" panose="020B0609020204030204" pitchFamily="49" charset="0"/>
              </a:rPr>
              <a:t>손우주</a:t>
            </a:r>
            <a:r>
              <a:rPr lang="en-US" altLang="ko-KR" sz="2200" b="0">
                <a:effectLst/>
                <a:latin typeface="Consolas" panose="020B0609020204030204" pitchFamily="49" charset="0"/>
              </a:rPr>
              <a:t>'</a:t>
            </a:r>
            <a:endParaRPr lang="ko-KR" altLang="en-US" sz="2200" b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200" b="0">
                <a:effectLst/>
                <a:latin typeface="Consolas" panose="020B0609020204030204" pitchFamily="49" charset="0"/>
              </a:rPr>
              <a:t>age=25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2200" b="0"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2200" b="0">
                <a:effectLst/>
                <a:latin typeface="Consolas" panose="020B0609020204030204" pitchFamily="49" charset="0"/>
              </a:rPr>
              <a:t>빈자리 채움 지정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220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%</a:t>
            </a:r>
            <a:r>
              <a:rPr lang="ko-KR" altLang="en-US" sz="220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는 숫자 데이터에만 사용 가능하고 </a:t>
            </a:r>
            <a:r>
              <a:rPr lang="en-US" altLang="ko-KR" sz="220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220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으로만 채움 가능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220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format, f-strings</a:t>
            </a:r>
            <a:r>
              <a:rPr lang="ko-KR" altLang="en-US" sz="220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는 반드시 너비와 정렬이 설정되어 있어야 채움 가능</a:t>
            </a:r>
            <a:endParaRPr lang="en-US" altLang="ko-KR" sz="2200" b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22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     </a:t>
            </a:r>
            <a:r>
              <a:rPr lang="ko-KR" altLang="en-US" sz="22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단</a:t>
            </a:r>
            <a:r>
              <a:rPr lang="en-US" altLang="ko-KR" sz="22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2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숫자</a:t>
            </a:r>
            <a:r>
              <a:rPr lang="en-US" altLang="ko-KR" sz="22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0</a:t>
            </a:r>
            <a:r>
              <a:rPr lang="ko-KR" altLang="en-US" sz="22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으로 채울 경우 정렬은 지정하지 않아도됨</a:t>
            </a:r>
            <a:r>
              <a:rPr lang="en-US" altLang="ko-KR" sz="22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endParaRPr lang="ko-KR" altLang="en-US" sz="2200" b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2200" b="0">
                <a:effectLst/>
                <a:latin typeface="Consolas" panose="020B0609020204030204" pitchFamily="49" charset="0"/>
              </a:rPr>
              <a:t>print('%010d' % age)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2200" b="0">
                <a:effectLst/>
                <a:latin typeface="Consolas" panose="020B0609020204030204" pitchFamily="49" charset="0"/>
              </a:rPr>
              <a:t>print('{:+&gt;10}'.format(age))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2200" b="0">
                <a:effectLst/>
                <a:latin typeface="Consolas" panose="020B0609020204030204" pitchFamily="49" charset="0"/>
              </a:rPr>
              <a:t>print('{:_&gt;10}'.format(name))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altLang="ko-KR" sz="2200" b="0">
                <a:effectLst/>
                <a:latin typeface="Consolas" panose="020B0609020204030204" pitchFamily="49" charset="0"/>
              </a:rPr>
            </a:br>
            <a:r>
              <a:rPr lang="en-US" altLang="ko-KR" sz="2200" b="0"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2200" b="0">
                <a:effectLst/>
                <a:latin typeface="Consolas" panose="020B0609020204030204" pitchFamily="49" charset="0"/>
              </a:rPr>
              <a:t>쉼표</a:t>
            </a:r>
            <a:r>
              <a:rPr lang="en-US" altLang="ko-KR" sz="2200" b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2200" b="0">
                <a:effectLst/>
                <a:latin typeface="Consolas" panose="020B0609020204030204" pitchFamily="49" charset="0"/>
              </a:rPr>
              <a:t>백분율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2200" b="0">
                <a:effectLst/>
                <a:latin typeface="Consolas" panose="020B0609020204030204" pitchFamily="49" charset="0"/>
              </a:rPr>
              <a:t>print('{:,}'.format(123456))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2200" b="0">
                <a:effectLst/>
                <a:latin typeface="Consolas" panose="020B0609020204030204" pitchFamily="49" charset="0"/>
              </a:rPr>
              <a:t>print('{:.1%}'.format(0.015))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altLang="ko-KR" sz="2200" b="0">
                <a:effectLst/>
                <a:latin typeface="Consolas" panose="020B0609020204030204" pitchFamily="49" charset="0"/>
              </a:rPr>
            </a:br>
            <a:endParaRPr lang="ko-KR" altLang="en-US" sz="2200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277CA515-DA1E-5EAF-4EC4-601B2916AA9A}"/>
              </a:ext>
            </a:extLst>
          </p:cNvPr>
          <p:cNvSpPr txBox="1"/>
          <p:nvPr/>
        </p:nvSpPr>
        <p:spPr>
          <a:xfrm>
            <a:off x="0" y="819798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7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B4516F-5631-65B5-3193-33EC7B58E238}"/>
              </a:ext>
            </a:extLst>
          </p:cNvPr>
          <p:cNvSpPr txBox="1"/>
          <p:nvPr/>
        </p:nvSpPr>
        <p:spPr>
          <a:xfrm>
            <a:off x="914400" y="1838632"/>
            <a:ext cx="10314039" cy="37657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742950" indent="-742950">
              <a:buAutoNum type="arabicPeriod"/>
            </a:pPr>
            <a:r>
              <a:rPr lang="ko-KR" altLang="en-US" sz="3600"/>
              <a:t>포맷팅은 데이터를 원하는 형태의 </a:t>
            </a:r>
            <a:r>
              <a:rPr lang="en-US" altLang="ko-KR" sz="3600"/>
              <a:t>[     ]</a:t>
            </a:r>
            <a:r>
              <a:rPr lang="ko-KR" altLang="en-US" sz="3600"/>
              <a:t>로 만드는 것이다</a:t>
            </a:r>
            <a:r>
              <a:rPr lang="en-US" altLang="ko-KR" sz="3600"/>
              <a:t>.</a:t>
            </a:r>
          </a:p>
          <a:p>
            <a:pPr marL="742950" indent="-742950">
              <a:buAutoNum type="arabicPeriod"/>
            </a:pPr>
            <a:r>
              <a:rPr lang="en-US" altLang="ko-KR" sz="3600"/>
              <a:t>f'{5:03}'</a:t>
            </a:r>
            <a:r>
              <a:rPr lang="ko-KR" altLang="en-US" sz="3600"/>
              <a:t>의 결과는</a:t>
            </a:r>
            <a:r>
              <a:rPr lang="en-US" altLang="ko-KR" sz="3600"/>
              <a:t>?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921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31E6C8-F20D-0458-EE09-402524BF118A}"/>
              </a:ext>
            </a:extLst>
          </p:cNvPr>
          <p:cNvSpPr txBox="1"/>
          <p:nvPr/>
        </p:nvSpPr>
        <p:spPr>
          <a:xfrm>
            <a:off x="516293" y="1114385"/>
            <a:ext cx="11159412" cy="3200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/>
              <a:t>이스케이프 문자</a:t>
            </a:r>
            <a:r>
              <a:rPr lang="en-US" altLang="ko-KR" sz="4000"/>
              <a:t>(Escape character)?</a:t>
            </a:r>
            <a:endParaRPr lang="en-US" altLang="ko-KR" sz="4000" b="1">
              <a:latin typeface="Spoqa Han Sans Neo" panose="020B05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68D-39BC-FE4F-6E44-07E878696098}"/>
              </a:ext>
            </a:extLst>
          </p:cNvPr>
          <p:cNvSpPr txBox="1"/>
          <p:nvPr/>
        </p:nvSpPr>
        <p:spPr>
          <a:xfrm>
            <a:off x="3868705" y="3429000"/>
            <a:ext cx="48180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특별한 기능을 수행하도록 정의된 문자</a:t>
            </a:r>
            <a:r>
              <a:rPr lang="en-US" altLang="ko-KR" b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algn="ctr"/>
            <a:r>
              <a:rPr lang="ko-KR" altLang="en-US" b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백슬래시</a:t>
            </a:r>
            <a:r>
              <a:rPr lang="en-US" altLang="ko-KR" b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＼</a:t>
            </a:r>
            <a:r>
              <a:rPr lang="en-US" altLang="ko-KR" b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와 함께 사용함</a:t>
            </a:r>
            <a:r>
              <a:rPr lang="en-US" altLang="ko-KR" b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1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EFACA-4992-CD02-3EB6-A5F5B898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/>
              <a:t>이스케이프 문자</a:t>
            </a:r>
            <a:r>
              <a:rPr lang="en-US" altLang="ko-KR" sz="3200"/>
              <a:t>(Escape character)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B0D5B-6E05-250A-1715-1018B57F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45" y="748270"/>
            <a:ext cx="11151029" cy="5361459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ko-KR" altLang="en-US"/>
              <a:t>  </a:t>
            </a:r>
            <a:r>
              <a:rPr lang="ko-KR" altLang="en-US" b="1">
                <a:solidFill>
                  <a:srgbClr val="C00000"/>
                </a:solidFill>
              </a:rPr>
              <a:t>＼</a:t>
            </a:r>
            <a:r>
              <a:rPr lang="en-US" altLang="ko-KR" b="1">
                <a:solidFill>
                  <a:srgbClr val="C00000"/>
                </a:solidFill>
              </a:rPr>
              <a:t>n	: 	</a:t>
            </a:r>
            <a:r>
              <a:rPr lang="ko-KR" altLang="en-US" b="1">
                <a:solidFill>
                  <a:srgbClr val="C00000"/>
                </a:solidFill>
              </a:rPr>
              <a:t>줄 바꿈</a:t>
            </a:r>
          </a:p>
          <a:p>
            <a:pPr lvl="1">
              <a:lnSpc>
                <a:spcPct val="100000"/>
              </a:lnSpc>
            </a:pPr>
            <a:r>
              <a:rPr lang="ko-KR" altLang="en-US"/>
              <a:t>  ＼</a:t>
            </a:r>
            <a:r>
              <a:rPr lang="en-US" altLang="ko-KR"/>
              <a:t>t	: 	</a:t>
            </a:r>
            <a:r>
              <a:rPr lang="ko-KR" altLang="en-US"/>
              <a:t>탭</a:t>
            </a:r>
          </a:p>
          <a:p>
            <a:pPr lvl="1">
              <a:lnSpc>
                <a:spcPct val="100000"/>
              </a:lnSpc>
            </a:pPr>
            <a:r>
              <a:rPr lang="ko-KR" altLang="en-US"/>
              <a:t>  ＼</a:t>
            </a:r>
            <a:r>
              <a:rPr lang="en-US" altLang="ko-KR"/>
              <a:t>b	:	 </a:t>
            </a:r>
            <a:r>
              <a:rPr lang="ko-KR" altLang="en-US"/>
              <a:t>백스페이스</a:t>
            </a:r>
          </a:p>
          <a:p>
            <a:pPr lvl="1">
              <a:lnSpc>
                <a:spcPct val="100000"/>
              </a:lnSpc>
            </a:pPr>
            <a:r>
              <a:rPr lang="ko-KR" altLang="en-US"/>
              <a:t>  ＼＼</a:t>
            </a:r>
            <a:r>
              <a:rPr lang="en-US" altLang="ko-KR"/>
              <a:t>	: 	</a:t>
            </a:r>
            <a:r>
              <a:rPr lang="ko-KR" altLang="en-US"/>
              <a:t>＼</a:t>
            </a:r>
          </a:p>
          <a:p>
            <a:pPr lvl="1">
              <a:lnSpc>
                <a:spcPct val="100000"/>
              </a:lnSpc>
            </a:pPr>
            <a:r>
              <a:rPr lang="ko-KR" altLang="en-US"/>
              <a:t>  ＼</a:t>
            </a:r>
            <a:r>
              <a:rPr lang="en-US" altLang="ko-KR"/>
              <a:t>'	:	 '</a:t>
            </a:r>
            <a:endParaRPr lang="ko-KR" altLang="en-US"/>
          </a:p>
          <a:p>
            <a:pPr lvl="1">
              <a:lnSpc>
                <a:spcPct val="100000"/>
              </a:lnSpc>
            </a:pPr>
            <a:r>
              <a:rPr lang="ko-KR" altLang="en-US"/>
              <a:t>  ＼</a:t>
            </a:r>
            <a:r>
              <a:rPr lang="en-US" altLang="ko-KR"/>
              <a:t>"	:	"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9F638-2BDE-9EEC-890E-DBF9485FD1F1}"/>
              </a:ext>
            </a:extLst>
          </p:cNvPr>
          <p:cNvSpPr txBox="1"/>
          <p:nvPr/>
        </p:nvSpPr>
        <p:spPr>
          <a:xfrm>
            <a:off x="765107" y="2872461"/>
            <a:ext cx="1039430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print('</a:t>
            </a:r>
            <a:r>
              <a:rPr lang="ko-KR" altLang="en-US" sz="3200" b="0">
                <a:effectLst/>
                <a:latin typeface="Consolas" panose="020B0609020204030204" pitchFamily="49" charset="0"/>
              </a:rPr>
              <a:t>동해물과</a:t>
            </a:r>
            <a:r>
              <a:rPr lang="en-US" altLang="ko-KR" sz="3200" b="0">
                <a:effectLst/>
                <a:latin typeface="Consolas" panose="020B0609020204030204" pitchFamily="49" charset="0"/>
              </a:rPr>
              <a:t>\n</a:t>
            </a:r>
            <a:r>
              <a:rPr lang="ko-KR" altLang="en-US" sz="3200" b="0">
                <a:effectLst/>
                <a:latin typeface="Consolas" panose="020B0609020204030204" pitchFamily="49" charset="0"/>
              </a:rPr>
              <a:t>백두산이</a:t>
            </a:r>
            <a:r>
              <a:rPr lang="en-US" altLang="ko-KR" sz="3200" b="0">
                <a:effectLst/>
                <a:latin typeface="Consolas" panose="020B0609020204030204" pitchFamily="49" charset="0"/>
              </a:rPr>
              <a:t>\t</a:t>
            </a:r>
            <a:r>
              <a:rPr lang="ko-KR" altLang="en-US" sz="3200" b="0">
                <a:effectLst/>
                <a:latin typeface="Consolas" panose="020B0609020204030204" pitchFamily="49" charset="0"/>
              </a:rPr>
              <a:t>마르고 닳도록</a:t>
            </a:r>
            <a:r>
              <a:rPr lang="en-US" altLang="ko-KR" sz="3200" b="0">
                <a:effectLst/>
                <a:latin typeface="Consolas" panose="020B0609020204030204" pitchFamily="49" charset="0"/>
              </a:rPr>
              <a:t>')</a:t>
            </a:r>
          </a:p>
          <a:p>
            <a:endParaRPr lang="en-US" altLang="ko-KR" sz="3200" b="0">
              <a:effectLst/>
              <a:latin typeface="Consolas" panose="020B0609020204030204" pitchFamily="49" charset="0"/>
            </a:endParaRPr>
          </a:p>
          <a:p>
            <a:endParaRPr lang="en-US" altLang="ko-KR" sz="3200">
              <a:latin typeface="Consolas" panose="020B0609020204030204" pitchFamily="49" charset="0"/>
            </a:endParaRPr>
          </a:p>
          <a:p>
            <a:endParaRPr lang="en-US" altLang="ko-KR" sz="3200" b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ED736EC1-7E7D-EA36-6AF9-DECAC2E06856}"/>
              </a:ext>
            </a:extLst>
          </p:cNvPr>
          <p:cNvSpPr txBox="1"/>
          <p:nvPr/>
        </p:nvSpPr>
        <p:spPr>
          <a:xfrm>
            <a:off x="0" y="2861515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FE14F50-FC91-478C-F97C-2389B48C2D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7685" y="3426856"/>
            <a:ext cx="4344959" cy="6229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AF1B17-8A89-F328-47DA-F7CE9FC4E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7685" y="4179647"/>
            <a:ext cx="1650487" cy="3949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5A9CAD-E232-B9E4-371A-D5F92FC11FAB}"/>
              </a:ext>
            </a:extLst>
          </p:cNvPr>
          <p:cNvSpPr txBox="1"/>
          <p:nvPr/>
        </p:nvSpPr>
        <p:spPr>
          <a:xfrm>
            <a:off x="765107" y="4555282"/>
            <a:ext cx="610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print('I\'m Elsa')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63E401-DFBC-826F-A37C-CB73A7140E55}"/>
              </a:ext>
            </a:extLst>
          </p:cNvPr>
          <p:cNvSpPr txBox="1"/>
          <p:nvPr/>
        </p:nvSpPr>
        <p:spPr>
          <a:xfrm>
            <a:off x="765107" y="5017811"/>
            <a:ext cx="610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print("I'm Elsa")</a:t>
            </a:r>
          </a:p>
        </p:txBody>
      </p:sp>
    </p:spTree>
    <p:extLst>
      <p:ext uri="{BB962C8B-B14F-4D97-AF65-F5344CB8AC3E}">
        <p14:creationId xmlns:p14="http://schemas.microsoft.com/office/powerpoint/2010/main" val="266766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5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FB34A-C1C3-7E2A-D0D0-E3898CF127AF}"/>
              </a:ext>
            </a:extLst>
          </p:cNvPr>
          <p:cNvSpPr txBox="1"/>
          <p:nvPr/>
        </p:nvSpPr>
        <p:spPr>
          <a:xfrm>
            <a:off x="1156996" y="2276669"/>
            <a:ext cx="9890449" cy="156754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/>
          </a:bodyPr>
          <a:lstStyle/>
          <a:p>
            <a:r>
              <a:rPr lang="en-US" altLang="ko-KR" sz="3600"/>
              <a:t>1.</a:t>
            </a:r>
            <a:r>
              <a:rPr lang="ko-KR" altLang="en-US" sz="3600"/>
              <a:t>이스케이프 문자란 특별한 기능을 하도록 이미 정의해둔 문자이다</a:t>
            </a:r>
            <a:r>
              <a:rPr lang="en-US" altLang="ko-KR" sz="3600"/>
              <a:t>. </a:t>
            </a:r>
            <a:r>
              <a:rPr lang="ko-KR" altLang="en-US" sz="3600"/>
              <a:t>문자앞에 </a:t>
            </a:r>
            <a:r>
              <a:rPr lang="en-US" altLang="ko-KR" sz="3600"/>
              <a:t>[   ]</a:t>
            </a:r>
            <a:r>
              <a:rPr lang="ko-KR" altLang="en-US" sz="3600"/>
              <a:t>가 붙는다</a:t>
            </a:r>
            <a:r>
              <a:rPr lang="en-US" altLang="ko-KR" sz="3600"/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773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BF9B91-E95F-A860-4924-C8F56A6208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/>
              <a:t>[</a:t>
            </a:r>
            <a:r>
              <a:rPr lang="ko-KR" altLang="en-US" sz="2000"/>
              <a:t>문제</a:t>
            </a:r>
            <a:r>
              <a:rPr lang="en-US" altLang="ko-KR" sz="2000"/>
              <a:t>] </a:t>
            </a:r>
            <a:r>
              <a:rPr lang="ko-KR" altLang="en-US" sz="2000"/>
              <a:t>입력된 문자의 코드값을 </a:t>
            </a:r>
            <a:r>
              <a:rPr lang="en-US" altLang="ko-KR" sz="2000"/>
              <a:t>16</a:t>
            </a:r>
            <a:r>
              <a:rPr lang="ko-KR" altLang="en-US" sz="2000"/>
              <a:t>자리의 </a:t>
            </a:r>
            <a:r>
              <a:rPr lang="en-US" altLang="ko-KR" sz="2000"/>
              <a:t>2</a:t>
            </a:r>
            <a:r>
              <a:rPr lang="ko-KR" altLang="en-US" sz="2000"/>
              <a:t>진수로 출력한다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578EDA-0BDE-0F6F-9BF5-A876F7CA6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800" y="1996751"/>
            <a:ext cx="3905833" cy="89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3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494D6D2-3D17-A026-3AB8-2233404812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2000"/>
              <a:t>문자열 포맷팅</a:t>
            </a:r>
            <a:r>
              <a:rPr lang="en-US" altLang="ko-KR" sz="2000"/>
              <a:t>(Formatting)</a:t>
            </a:r>
          </a:p>
          <a:p>
            <a:r>
              <a:rPr lang="ko-KR" altLang="en-US" sz="2000"/>
              <a:t>이스케이프 문자</a:t>
            </a:r>
            <a:r>
              <a:rPr lang="en-US" altLang="ko-KR" sz="2000"/>
              <a:t>(Escape character)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28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80A5A-0BEA-FF4A-F7B4-C1E8D01C0A20}"/>
              </a:ext>
            </a:extLst>
          </p:cNvPr>
          <p:cNvSpPr txBox="1"/>
          <p:nvPr/>
        </p:nvSpPr>
        <p:spPr>
          <a:xfrm>
            <a:off x="886409" y="1133047"/>
            <a:ext cx="10431624" cy="3200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>
                <a:latin typeface="Spoqa Han Sans Neo" panose="020B0500000000000000" pitchFamily="50" charset="-127"/>
              </a:rPr>
              <a:t>문자열</a:t>
            </a:r>
            <a:r>
              <a:rPr lang="en-US" altLang="ko-KR" sz="4000" b="1">
                <a:latin typeface="Spoqa Han Sans Neo" panose="020B0500000000000000" pitchFamily="50" charset="-127"/>
              </a:rPr>
              <a:t> </a:t>
            </a:r>
            <a:r>
              <a:rPr lang="ko-KR" altLang="en-US" sz="4000" b="1">
                <a:latin typeface="Spoqa Han Sans Neo" panose="020B0500000000000000" pitchFamily="50" charset="-127"/>
              </a:rPr>
              <a:t>포맷팅</a:t>
            </a:r>
            <a:r>
              <a:rPr lang="en-US" altLang="ko-KR" sz="4000" b="1">
                <a:latin typeface="Spoqa Han Sans Neo" panose="020B0500000000000000" pitchFamily="50" charset="-127"/>
              </a:rPr>
              <a:t>(Formatting)?</a:t>
            </a:r>
          </a:p>
          <a:p>
            <a:pPr algn="ctr"/>
            <a:r>
              <a:rPr lang="ko-KR" altLang="en-US" sz="2400">
                <a:solidFill>
                  <a:srgbClr val="C00000"/>
                </a:solidFill>
              </a:rPr>
              <a:t>데이터를 원하는 형태의 문자열로 만드는 것</a:t>
            </a:r>
            <a:r>
              <a:rPr lang="en-US" altLang="ko-KR" sz="2400">
                <a:solidFill>
                  <a:srgbClr val="C00000"/>
                </a:solidFill>
              </a:rPr>
              <a:t>.</a:t>
            </a:r>
          </a:p>
          <a:p>
            <a:pPr algn="ctr"/>
            <a:endParaRPr lang="en-US" altLang="ko-KR" sz="4000" b="1">
              <a:latin typeface="Spoqa Han Sans Neo" panose="020B05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1C3B6-65CE-5D69-5872-D52021A6A492}"/>
              </a:ext>
            </a:extLst>
          </p:cNvPr>
          <p:cNvSpPr txBox="1"/>
          <p:nvPr/>
        </p:nvSpPr>
        <p:spPr>
          <a:xfrm>
            <a:off x="3477340" y="3434397"/>
            <a:ext cx="1946787" cy="7723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ko-KR"/>
            </a:defPPr>
            <a:lvl1pPr algn="ctr">
              <a:defRPr sz="3600">
                <a:latin typeface="+mj-lt"/>
              </a:defRPr>
            </a:lvl1pPr>
          </a:lstStyle>
          <a:p>
            <a:r>
              <a:rPr lang="en-US" altLang="ko-KR"/>
              <a:t>1000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C0D72-ED48-2A6B-C7E8-1883F6361FD2}"/>
              </a:ext>
            </a:extLst>
          </p:cNvPr>
          <p:cNvSpPr txBox="1"/>
          <p:nvPr/>
        </p:nvSpPr>
        <p:spPr>
          <a:xfrm>
            <a:off x="6066501" y="3429000"/>
            <a:ext cx="1946787" cy="7723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ko-KR"/>
            </a:defPPr>
            <a:lvl1pPr algn="ctr">
              <a:defRPr sz="3600">
                <a:latin typeface="+mj-lt"/>
              </a:defRPr>
            </a:lvl1pPr>
          </a:lstStyle>
          <a:p>
            <a:r>
              <a:rPr lang="en-US" altLang="ko-KR"/>
              <a:t>'1,000'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05861EC-919A-3A8D-9B63-8804F5144F14}"/>
              </a:ext>
            </a:extLst>
          </p:cNvPr>
          <p:cNvSpPr/>
          <p:nvPr/>
        </p:nvSpPr>
        <p:spPr>
          <a:xfrm>
            <a:off x="5388078" y="3587603"/>
            <a:ext cx="609600" cy="455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87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752B0-5E28-20AA-7F9A-89275BB9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 포맷팅 하려면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CE42A-DCB5-DDC4-48AE-AAD2BA371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664" y="1030760"/>
            <a:ext cx="10628672" cy="385915"/>
          </a:xfrm>
        </p:spPr>
        <p:txBody>
          <a:bodyPr/>
          <a:lstStyle/>
          <a:p>
            <a:pPr indent="0" algn="ctr">
              <a:buNone/>
            </a:pPr>
            <a:r>
              <a:rPr lang="ko-KR" altLang="en-US" sz="2000"/>
              <a:t>너비 지정 </a:t>
            </a:r>
            <a:r>
              <a:rPr lang="en-US" altLang="ko-KR" sz="2000"/>
              <a:t>, </a:t>
            </a:r>
            <a:r>
              <a:rPr lang="ko-KR" altLang="en-US" sz="2000"/>
              <a:t>정렬 설정</a:t>
            </a:r>
            <a:r>
              <a:rPr lang="en-US" altLang="ko-KR" sz="2000"/>
              <a:t>, </a:t>
            </a:r>
            <a:r>
              <a:rPr lang="ko-KR" altLang="en-US" sz="2000"/>
              <a:t>쉼표 표시</a:t>
            </a:r>
            <a:r>
              <a:rPr lang="en-US" altLang="ko-KR" sz="2000"/>
              <a:t>, </a:t>
            </a:r>
            <a:r>
              <a:rPr lang="ko-KR" altLang="en-US" sz="2000"/>
              <a:t>소수 자릿수 지정</a:t>
            </a:r>
            <a:r>
              <a:rPr lang="en-US" altLang="ko-KR" sz="2000"/>
              <a:t>, </a:t>
            </a:r>
            <a:r>
              <a:rPr lang="ko-KR" altLang="en-US" sz="2000"/>
              <a:t>백분율 표시</a:t>
            </a:r>
            <a:r>
              <a:rPr lang="en-US" altLang="ko-KR" sz="2000"/>
              <a:t>, </a:t>
            </a:r>
            <a:r>
              <a:rPr lang="ko-KR" altLang="en-US" sz="2000"/>
              <a:t>공백 채우기</a:t>
            </a:r>
            <a:r>
              <a:rPr lang="en-US" altLang="ko-KR" sz="2000"/>
              <a:t>,...</a:t>
            </a:r>
            <a:endParaRPr lang="ko-KR" altLang="en-US" sz="2000"/>
          </a:p>
          <a:p>
            <a:pPr marL="0" indent="0" algn="ctr">
              <a:buNone/>
            </a:pPr>
            <a:endParaRPr lang="en-US" altLang="ko-KR" sz="200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F55DE5E-BD49-1DFA-86F2-2E6E9249EA0B}"/>
              </a:ext>
            </a:extLst>
          </p:cNvPr>
          <p:cNvGrpSpPr/>
          <p:nvPr/>
        </p:nvGrpSpPr>
        <p:grpSpPr>
          <a:xfrm>
            <a:off x="1949826" y="2278759"/>
            <a:ext cx="7441557" cy="1445209"/>
            <a:chOff x="731520" y="4356149"/>
            <a:chExt cx="7441557" cy="1445209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77F6F06C-FD19-F489-2419-9C4AF80A410C}"/>
                </a:ext>
              </a:extLst>
            </p:cNvPr>
            <p:cNvGrpSpPr/>
            <p:nvPr/>
          </p:nvGrpSpPr>
          <p:grpSpPr>
            <a:xfrm>
              <a:off x="5897656" y="4356153"/>
              <a:ext cx="2275421" cy="1439042"/>
              <a:chOff x="1214174" y="2145989"/>
              <a:chExt cx="1675003" cy="1298251"/>
            </a:xfrm>
          </p:grpSpPr>
          <p:grpSp>
            <p:nvGrpSpPr>
              <p:cNvPr id="40" name="object 26">
                <a:extLst>
                  <a:ext uri="{FF2B5EF4-FFF2-40B4-BE49-F238E27FC236}">
                    <a16:creationId xmlns:a16="http://schemas.microsoft.com/office/drawing/2014/main" id="{E27BDD6D-031A-12B2-59ED-2B05C570CF84}"/>
                  </a:ext>
                </a:extLst>
              </p:cNvPr>
              <p:cNvGrpSpPr/>
              <p:nvPr/>
            </p:nvGrpSpPr>
            <p:grpSpPr>
              <a:xfrm>
                <a:off x="1240082" y="2145989"/>
                <a:ext cx="1649095" cy="1292715"/>
                <a:chOff x="1030224" y="2578608"/>
                <a:chExt cx="1649095" cy="1667510"/>
              </a:xfrm>
            </p:grpSpPr>
            <p:sp>
              <p:nvSpPr>
                <p:cNvPr id="42" name="object 27">
                  <a:extLst>
                    <a:ext uri="{FF2B5EF4-FFF2-40B4-BE49-F238E27FC236}">
                      <a16:creationId xmlns:a16="http://schemas.microsoft.com/office/drawing/2014/main" id="{92C610F1-96E4-3938-C994-58CDF4375053}"/>
                    </a:ext>
                  </a:extLst>
                </p:cNvPr>
                <p:cNvSpPr/>
                <p:nvPr/>
              </p:nvSpPr>
              <p:spPr>
                <a:xfrm>
                  <a:off x="1030224" y="2578608"/>
                  <a:ext cx="1649095" cy="1667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9095" h="1667510">
                      <a:moveTo>
                        <a:pt x="1589024" y="0"/>
                      </a:moveTo>
                      <a:lnTo>
                        <a:pt x="59918" y="0"/>
                      </a:lnTo>
                      <a:lnTo>
                        <a:pt x="36599" y="4704"/>
                      </a:lnTo>
                      <a:lnTo>
                        <a:pt x="17552" y="17541"/>
                      </a:lnTo>
                      <a:lnTo>
                        <a:pt x="4709" y="36593"/>
                      </a:lnTo>
                      <a:lnTo>
                        <a:pt x="0" y="59943"/>
                      </a:lnTo>
                      <a:lnTo>
                        <a:pt x="0" y="1607337"/>
                      </a:lnTo>
                      <a:lnTo>
                        <a:pt x="4709" y="1630656"/>
                      </a:lnTo>
                      <a:lnTo>
                        <a:pt x="17552" y="1649703"/>
                      </a:lnTo>
                      <a:lnTo>
                        <a:pt x="36599" y="1662546"/>
                      </a:lnTo>
                      <a:lnTo>
                        <a:pt x="59918" y="1667256"/>
                      </a:lnTo>
                      <a:lnTo>
                        <a:pt x="1589024" y="1667256"/>
                      </a:lnTo>
                      <a:lnTo>
                        <a:pt x="1612374" y="1662546"/>
                      </a:lnTo>
                      <a:lnTo>
                        <a:pt x="1631426" y="1649703"/>
                      </a:lnTo>
                      <a:lnTo>
                        <a:pt x="1644263" y="1630656"/>
                      </a:lnTo>
                      <a:lnTo>
                        <a:pt x="1648968" y="1607337"/>
                      </a:lnTo>
                      <a:lnTo>
                        <a:pt x="1648968" y="59943"/>
                      </a:lnTo>
                      <a:lnTo>
                        <a:pt x="1644263" y="36593"/>
                      </a:lnTo>
                      <a:lnTo>
                        <a:pt x="1631426" y="17541"/>
                      </a:lnTo>
                      <a:lnTo>
                        <a:pt x="1612374" y="4704"/>
                      </a:lnTo>
                      <a:lnTo>
                        <a:pt x="15890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 sz="2800">
                    <a:latin typeface="+mj-lt"/>
                    <a:ea typeface="HY헤드라인M" panose="02030600000101010101" pitchFamily="18" charset="-127"/>
                  </a:endParaRPr>
                </a:p>
              </p:txBody>
            </p:sp>
            <p:sp>
              <p:nvSpPr>
                <p:cNvPr id="43" name="object 28">
                  <a:extLst>
                    <a:ext uri="{FF2B5EF4-FFF2-40B4-BE49-F238E27FC236}">
                      <a16:creationId xmlns:a16="http://schemas.microsoft.com/office/drawing/2014/main" id="{A93616A5-3134-FB21-C809-73D3C7D65857}"/>
                    </a:ext>
                  </a:extLst>
                </p:cNvPr>
                <p:cNvSpPr/>
                <p:nvPr/>
              </p:nvSpPr>
              <p:spPr>
                <a:xfrm>
                  <a:off x="1030224" y="2578608"/>
                  <a:ext cx="1649095" cy="1667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9095" h="1667510">
                      <a:moveTo>
                        <a:pt x="31648" y="0"/>
                      </a:moveTo>
                      <a:lnTo>
                        <a:pt x="12633" y="39379"/>
                      </a:lnTo>
                      <a:lnTo>
                        <a:pt x="1502" y="98264"/>
                      </a:lnTo>
                      <a:lnTo>
                        <a:pt x="0" y="131444"/>
                      </a:lnTo>
                      <a:lnTo>
                        <a:pt x="0" y="1502473"/>
                      </a:lnTo>
                      <a:lnTo>
                        <a:pt x="5813" y="1566614"/>
                      </a:lnTo>
                      <a:lnTo>
                        <a:pt x="21667" y="1618992"/>
                      </a:lnTo>
                      <a:lnTo>
                        <a:pt x="45182" y="1654306"/>
                      </a:lnTo>
                      <a:lnTo>
                        <a:pt x="73977" y="1667256"/>
                      </a:lnTo>
                      <a:lnTo>
                        <a:pt x="1607693" y="1667256"/>
                      </a:lnTo>
                      <a:lnTo>
                        <a:pt x="1648968" y="1635506"/>
                      </a:lnTo>
                      <a:lnTo>
                        <a:pt x="31648" y="0"/>
                      </a:lnTo>
                      <a:close/>
                    </a:path>
                  </a:pathLst>
                </a:custGeom>
                <a:solidFill>
                  <a:srgbClr val="F1F1F1"/>
                </a:solidFill>
              </p:spPr>
              <p:txBody>
                <a:bodyPr wrap="square" lIns="0" tIns="0" rIns="0" bIns="0" rtlCol="0" anchor="ctr"/>
                <a:lstStyle/>
                <a:p>
                  <a:pPr algn="ctr"/>
                  <a:r>
                    <a:rPr lang="en-US" altLang="ko-KR" sz="2800">
                      <a:latin typeface="+mj-lt"/>
                      <a:ea typeface="HY헤드라인M" panose="02030600000101010101" pitchFamily="18" charset="-127"/>
                    </a:rPr>
                    <a:t>f-strings</a:t>
                  </a:r>
                  <a:endParaRPr sz="2800">
                    <a:latin typeface="+mj-lt"/>
                    <a:ea typeface="HY헤드라인M" panose="02030600000101010101" pitchFamily="18" charset="-127"/>
                  </a:endParaRPr>
                </a:p>
              </p:txBody>
            </p:sp>
          </p:grpSp>
          <p:sp>
            <p:nvSpPr>
              <p:cNvPr id="41" name="object 55">
                <a:extLst>
                  <a:ext uri="{FF2B5EF4-FFF2-40B4-BE49-F238E27FC236}">
                    <a16:creationId xmlns:a16="http://schemas.microsoft.com/office/drawing/2014/main" id="{D6C8A78C-BC7A-A713-2738-0E1F0020D945}"/>
                  </a:ext>
                </a:extLst>
              </p:cNvPr>
              <p:cNvSpPr/>
              <p:nvPr/>
            </p:nvSpPr>
            <p:spPr>
              <a:xfrm>
                <a:off x="1214174" y="2165801"/>
                <a:ext cx="1658620" cy="1278439"/>
              </a:xfrm>
              <a:custGeom>
                <a:avLst/>
                <a:gdLst/>
                <a:ahLst/>
                <a:cxnLst/>
                <a:rect l="l" t="t" r="r" b="b"/>
                <a:pathLst>
                  <a:path w="1658620" h="1649095">
                    <a:moveTo>
                      <a:pt x="0" y="70612"/>
                    </a:moveTo>
                    <a:lnTo>
                      <a:pt x="5548" y="43130"/>
                    </a:lnTo>
                    <a:lnTo>
                      <a:pt x="20680" y="20685"/>
                    </a:lnTo>
                    <a:lnTo>
                      <a:pt x="43125" y="5550"/>
                    </a:lnTo>
                    <a:lnTo>
                      <a:pt x="70612" y="0"/>
                    </a:lnTo>
                    <a:lnTo>
                      <a:pt x="1587500" y="0"/>
                    </a:lnTo>
                    <a:lnTo>
                      <a:pt x="1614981" y="5550"/>
                    </a:lnTo>
                    <a:lnTo>
                      <a:pt x="1637426" y="20685"/>
                    </a:lnTo>
                    <a:lnTo>
                      <a:pt x="1652561" y="43130"/>
                    </a:lnTo>
                    <a:lnTo>
                      <a:pt x="1658112" y="70612"/>
                    </a:lnTo>
                    <a:lnTo>
                      <a:pt x="1658112" y="1578356"/>
                    </a:lnTo>
                    <a:lnTo>
                      <a:pt x="1652561" y="1605842"/>
                    </a:lnTo>
                    <a:lnTo>
                      <a:pt x="1637426" y="1628287"/>
                    </a:lnTo>
                    <a:lnTo>
                      <a:pt x="1614981" y="1643419"/>
                    </a:lnTo>
                    <a:lnTo>
                      <a:pt x="1587500" y="1648968"/>
                    </a:lnTo>
                    <a:lnTo>
                      <a:pt x="70612" y="1648968"/>
                    </a:lnTo>
                    <a:lnTo>
                      <a:pt x="43125" y="1643419"/>
                    </a:lnTo>
                    <a:lnTo>
                      <a:pt x="20680" y="1628287"/>
                    </a:lnTo>
                    <a:lnTo>
                      <a:pt x="5548" y="1605842"/>
                    </a:lnTo>
                    <a:lnTo>
                      <a:pt x="0" y="1578356"/>
                    </a:lnTo>
                    <a:lnTo>
                      <a:pt x="0" y="70612"/>
                    </a:lnTo>
                    <a:close/>
                  </a:path>
                </a:pathLst>
              </a:custGeom>
              <a:ln w="57912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/>
              <a:lstStyle/>
              <a:p>
                <a:endParaRPr sz="280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B87EDE3-80AF-8F95-1A6A-7C4AB51EFAC4}"/>
                </a:ext>
              </a:extLst>
            </p:cNvPr>
            <p:cNvGrpSpPr/>
            <p:nvPr/>
          </p:nvGrpSpPr>
          <p:grpSpPr>
            <a:xfrm>
              <a:off x="3307268" y="4356149"/>
              <a:ext cx="2271798" cy="1439042"/>
              <a:chOff x="3093265" y="2145988"/>
              <a:chExt cx="1672336" cy="1292716"/>
            </a:xfrm>
          </p:grpSpPr>
          <p:grpSp>
            <p:nvGrpSpPr>
              <p:cNvPr id="45" name="object 29">
                <a:extLst>
                  <a:ext uri="{FF2B5EF4-FFF2-40B4-BE49-F238E27FC236}">
                    <a16:creationId xmlns:a16="http://schemas.microsoft.com/office/drawing/2014/main" id="{09FAD6A5-C4D2-3549-B375-B1C6864EDD85}"/>
                  </a:ext>
                </a:extLst>
              </p:cNvPr>
              <p:cNvGrpSpPr/>
              <p:nvPr/>
            </p:nvGrpSpPr>
            <p:grpSpPr>
              <a:xfrm>
                <a:off x="3093265" y="2145988"/>
                <a:ext cx="1649095" cy="1292716"/>
                <a:chOff x="2883407" y="2578607"/>
                <a:chExt cx="1649095" cy="1667511"/>
              </a:xfrm>
            </p:grpSpPr>
            <p:sp>
              <p:nvSpPr>
                <p:cNvPr id="47" name="object 30">
                  <a:extLst>
                    <a:ext uri="{FF2B5EF4-FFF2-40B4-BE49-F238E27FC236}">
                      <a16:creationId xmlns:a16="http://schemas.microsoft.com/office/drawing/2014/main" id="{B560815F-1560-C3E9-4C05-5D583986B980}"/>
                    </a:ext>
                  </a:extLst>
                </p:cNvPr>
                <p:cNvSpPr/>
                <p:nvPr/>
              </p:nvSpPr>
              <p:spPr>
                <a:xfrm>
                  <a:off x="2883407" y="2578608"/>
                  <a:ext cx="1649095" cy="1667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9095" h="1667510">
                      <a:moveTo>
                        <a:pt x="1589024" y="0"/>
                      </a:moveTo>
                      <a:lnTo>
                        <a:pt x="59943" y="0"/>
                      </a:lnTo>
                      <a:lnTo>
                        <a:pt x="36593" y="4704"/>
                      </a:lnTo>
                      <a:lnTo>
                        <a:pt x="17541" y="17541"/>
                      </a:lnTo>
                      <a:lnTo>
                        <a:pt x="4704" y="36593"/>
                      </a:lnTo>
                      <a:lnTo>
                        <a:pt x="0" y="59943"/>
                      </a:lnTo>
                      <a:lnTo>
                        <a:pt x="0" y="1607337"/>
                      </a:lnTo>
                      <a:lnTo>
                        <a:pt x="4704" y="1630656"/>
                      </a:lnTo>
                      <a:lnTo>
                        <a:pt x="17541" y="1649703"/>
                      </a:lnTo>
                      <a:lnTo>
                        <a:pt x="36593" y="1662546"/>
                      </a:lnTo>
                      <a:lnTo>
                        <a:pt x="59943" y="1667256"/>
                      </a:lnTo>
                      <a:lnTo>
                        <a:pt x="1589024" y="1667256"/>
                      </a:lnTo>
                      <a:lnTo>
                        <a:pt x="1612374" y="1662546"/>
                      </a:lnTo>
                      <a:lnTo>
                        <a:pt x="1631426" y="1649703"/>
                      </a:lnTo>
                      <a:lnTo>
                        <a:pt x="1644263" y="1630656"/>
                      </a:lnTo>
                      <a:lnTo>
                        <a:pt x="1648968" y="1607337"/>
                      </a:lnTo>
                      <a:lnTo>
                        <a:pt x="1648968" y="59943"/>
                      </a:lnTo>
                      <a:lnTo>
                        <a:pt x="1644263" y="36593"/>
                      </a:lnTo>
                      <a:lnTo>
                        <a:pt x="1631426" y="17541"/>
                      </a:lnTo>
                      <a:lnTo>
                        <a:pt x="1612374" y="4704"/>
                      </a:lnTo>
                      <a:lnTo>
                        <a:pt x="15890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 anchor="ctr"/>
                <a:lstStyle/>
                <a:p>
                  <a:pPr algn="ctr"/>
                  <a:endParaRPr sz="2800">
                    <a:latin typeface="HY헤드라인M" panose="02030600000101010101" pitchFamily="18" charset="-127"/>
                    <a:ea typeface="HY헤드라인M" panose="02030600000101010101" pitchFamily="18" charset="-127"/>
                  </a:endParaRPr>
                </a:p>
              </p:txBody>
            </p:sp>
            <p:sp>
              <p:nvSpPr>
                <p:cNvPr id="48" name="object 31">
                  <a:extLst>
                    <a:ext uri="{FF2B5EF4-FFF2-40B4-BE49-F238E27FC236}">
                      <a16:creationId xmlns:a16="http://schemas.microsoft.com/office/drawing/2014/main" id="{B94DB278-2483-002D-D858-343C71C7A840}"/>
                    </a:ext>
                  </a:extLst>
                </p:cNvPr>
                <p:cNvSpPr/>
                <p:nvPr/>
              </p:nvSpPr>
              <p:spPr>
                <a:xfrm>
                  <a:off x="2883407" y="2578607"/>
                  <a:ext cx="1649095" cy="1667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9095" h="1667510">
                      <a:moveTo>
                        <a:pt x="31623" y="0"/>
                      </a:moveTo>
                      <a:lnTo>
                        <a:pt x="12644" y="39379"/>
                      </a:lnTo>
                      <a:lnTo>
                        <a:pt x="1500" y="98264"/>
                      </a:lnTo>
                      <a:lnTo>
                        <a:pt x="0" y="131444"/>
                      </a:lnTo>
                      <a:lnTo>
                        <a:pt x="0" y="1502473"/>
                      </a:lnTo>
                      <a:lnTo>
                        <a:pt x="5818" y="1566614"/>
                      </a:lnTo>
                      <a:lnTo>
                        <a:pt x="21685" y="1618992"/>
                      </a:lnTo>
                      <a:lnTo>
                        <a:pt x="45219" y="1654306"/>
                      </a:lnTo>
                      <a:lnTo>
                        <a:pt x="74041" y="1667256"/>
                      </a:lnTo>
                      <a:lnTo>
                        <a:pt x="1607693" y="1667256"/>
                      </a:lnTo>
                      <a:lnTo>
                        <a:pt x="1648968" y="1635506"/>
                      </a:lnTo>
                      <a:lnTo>
                        <a:pt x="31623" y="0"/>
                      </a:lnTo>
                      <a:close/>
                    </a:path>
                  </a:pathLst>
                </a:custGeom>
                <a:solidFill>
                  <a:srgbClr val="F1F1F1"/>
                </a:solidFill>
              </p:spPr>
              <p:txBody>
                <a:bodyPr wrap="square" lIns="0" tIns="0" rIns="0" bIns="0" rtlCol="0" anchor="ctr"/>
                <a:lstStyle/>
                <a:p>
                  <a:pPr algn="ctr"/>
                  <a:r>
                    <a:rPr lang="en-US" sz="2800">
                      <a:latin typeface="+mj-lt"/>
                      <a:ea typeface="HY헤드라인M" panose="02030600000101010101" pitchFamily="18" charset="-127"/>
                    </a:rPr>
                    <a:t>format()</a:t>
                  </a:r>
                  <a:endParaRPr sz="2800">
                    <a:latin typeface="+mj-lt"/>
                    <a:ea typeface="HY헤드라인M" panose="02030600000101010101" pitchFamily="18" charset="-127"/>
                  </a:endParaRPr>
                </a:p>
              </p:txBody>
            </p:sp>
          </p:grpSp>
          <p:sp>
            <p:nvSpPr>
              <p:cNvPr id="46" name="object 74">
                <a:extLst>
                  <a:ext uri="{FF2B5EF4-FFF2-40B4-BE49-F238E27FC236}">
                    <a16:creationId xmlns:a16="http://schemas.microsoft.com/office/drawing/2014/main" id="{3BDFF5BB-2298-E064-2560-7ECE1952272A}"/>
                  </a:ext>
                </a:extLst>
              </p:cNvPr>
              <p:cNvSpPr/>
              <p:nvPr/>
            </p:nvSpPr>
            <p:spPr>
              <a:xfrm>
                <a:off x="3106981" y="2150561"/>
                <a:ext cx="1658620" cy="1278439"/>
              </a:xfrm>
              <a:custGeom>
                <a:avLst/>
                <a:gdLst/>
                <a:ahLst/>
                <a:cxnLst/>
                <a:rect l="l" t="t" r="r" b="b"/>
                <a:pathLst>
                  <a:path w="1658620" h="1649095">
                    <a:moveTo>
                      <a:pt x="0" y="70611"/>
                    </a:moveTo>
                    <a:lnTo>
                      <a:pt x="5550" y="43130"/>
                    </a:lnTo>
                    <a:lnTo>
                      <a:pt x="20685" y="20685"/>
                    </a:lnTo>
                    <a:lnTo>
                      <a:pt x="43130" y="5550"/>
                    </a:lnTo>
                    <a:lnTo>
                      <a:pt x="70612" y="0"/>
                    </a:lnTo>
                    <a:lnTo>
                      <a:pt x="1587500" y="0"/>
                    </a:lnTo>
                    <a:lnTo>
                      <a:pt x="1614981" y="5550"/>
                    </a:lnTo>
                    <a:lnTo>
                      <a:pt x="1637426" y="20685"/>
                    </a:lnTo>
                    <a:lnTo>
                      <a:pt x="1652561" y="43130"/>
                    </a:lnTo>
                    <a:lnTo>
                      <a:pt x="1658112" y="70611"/>
                    </a:lnTo>
                    <a:lnTo>
                      <a:pt x="1658112" y="1578355"/>
                    </a:lnTo>
                    <a:lnTo>
                      <a:pt x="1652561" y="1605842"/>
                    </a:lnTo>
                    <a:lnTo>
                      <a:pt x="1637426" y="1628287"/>
                    </a:lnTo>
                    <a:lnTo>
                      <a:pt x="1614981" y="1643419"/>
                    </a:lnTo>
                    <a:lnTo>
                      <a:pt x="1587500" y="1648967"/>
                    </a:lnTo>
                    <a:lnTo>
                      <a:pt x="70612" y="1648967"/>
                    </a:lnTo>
                    <a:lnTo>
                      <a:pt x="43130" y="1643419"/>
                    </a:lnTo>
                    <a:lnTo>
                      <a:pt x="20685" y="1628287"/>
                    </a:lnTo>
                    <a:lnTo>
                      <a:pt x="5550" y="1605842"/>
                    </a:lnTo>
                    <a:lnTo>
                      <a:pt x="0" y="1578355"/>
                    </a:lnTo>
                    <a:lnTo>
                      <a:pt x="0" y="70611"/>
                    </a:lnTo>
                    <a:close/>
                  </a:path>
                </a:pathLst>
              </a:custGeom>
              <a:ln w="57912">
                <a:solidFill>
                  <a:srgbClr val="FFDE2C"/>
                </a:solidFill>
              </a:ln>
            </p:spPr>
            <p:txBody>
              <a:bodyPr wrap="square" lIns="0" tIns="0" rIns="0" bIns="0" rtlCol="0"/>
              <a:lstStyle/>
              <a:p>
                <a:endParaRPr sz="280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6A77024-0150-623E-6C85-1E60368B38F5}"/>
                </a:ext>
              </a:extLst>
            </p:cNvPr>
            <p:cNvGrpSpPr/>
            <p:nvPr/>
          </p:nvGrpSpPr>
          <p:grpSpPr>
            <a:xfrm>
              <a:off x="731520" y="4356153"/>
              <a:ext cx="2280079" cy="1445205"/>
              <a:chOff x="4946449" y="2145989"/>
              <a:chExt cx="1678432" cy="1298251"/>
            </a:xfrm>
          </p:grpSpPr>
          <p:grpSp>
            <p:nvGrpSpPr>
              <p:cNvPr id="50" name="object 32">
                <a:extLst>
                  <a:ext uri="{FF2B5EF4-FFF2-40B4-BE49-F238E27FC236}">
                    <a16:creationId xmlns:a16="http://schemas.microsoft.com/office/drawing/2014/main" id="{9CF5F0F2-E60D-8677-A2CA-32B1053B68E8}"/>
                  </a:ext>
                </a:extLst>
              </p:cNvPr>
              <p:cNvGrpSpPr/>
              <p:nvPr/>
            </p:nvGrpSpPr>
            <p:grpSpPr>
              <a:xfrm>
                <a:off x="4946449" y="2145989"/>
                <a:ext cx="1649095" cy="1292715"/>
                <a:chOff x="4736591" y="2578608"/>
                <a:chExt cx="1649095" cy="1667510"/>
              </a:xfrm>
            </p:grpSpPr>
            <p:sp>
              <p:nvSpPr>
                <p:cNvPr id="52" name="object 33">
                  <a:extLst>
                    <a:ext uri="{FF2B5EF4-FFF2-40B4-BE49-F238E27FC236}">
                      <a16:creationId xmlns:a16="http://schemas.microsoft.com/office/drawing/2014/main" id="{EDDFB95F-6E29-BFFA-D8C0-D3A4B7AD0E94}"/>
                    </a:ext>
                  </a:extLst>
                </p:cNvPr>
                <p:cNvSpPr/>
                <p:nvPr/>
              </p:nvSpPr>
              <p:spPr>
                <a:xfrm>
                  <a:off x="4736591" y="2578608"/>
                  <a:ext cx="1649095" cy="1667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9095" h="1667510">
                      <a:moveTo>
                        <a:pt x="1589024" y="0"/>
                      </a:moveTo>
                      <a:lnTo>
                        <a:pt x="59944" y="0"/>
                      </a:lnTo>
                      <a:lnTo>
                        <a:pt x="36593" y="4704"/>
                      </a:lnTo>
                      <a:lnTo>
                        <a:pt x="17541" y="17541"/>
                      </a:lnTo>
                      <a:lnTo>
                        <a:pt x="4704" y="36593"/>
                      </a:lnTo>
                      <a:lnTo>
                        <a:pt x="0" y="59943"/>
                      </a:lnTo>
                      <a:lnTo>
                        <a:pt x="0" y="1607337"/>
                      </a:lnTo>
                      <a:lnTo>
                        <a:pt x="4704" y="1630656"/>
                      </a:lnTo>
                      <a:lnTo>
                        <a:pt x="17541" y="1649703"/>
                      </a:lnTo>
                      <a:lnTo>
                        <a:pt x="36593" y="1662546"/>
                      </a:lnTo>
                      <a:lnTo>
                        <a:pt x="59944" y="1667256"/>
                      </a:lnTo>
                      <a:lnTo>
                        <a:pt x="1589024" y="1667256"/>
                      </a:lnTo>
                      <a:lnTo>
                        <a:pt x="1612374" y="1662546"/>
                      </a:lnTo>
                      <a:lnTo>
                        <a:pt x="1631426" y="1649703"/>
                      </a:lnTo>
                      <a:lnTo>
                        <a:pt x="1644263" y="1630656"/>
                      </a:lnTo>
                      <a:lnTo>
                        <a:pt x="1648968" y="1607337"/>
                      </a:lnTo>
                      <a:lnTo>
                        <a:pt x="1648968" y="59943"/>
                      </a:lnTo>
                      <a:lnTo>
                        <a:pt x="1644263" y="36593"/>
                      </a:lnTo>
                      <a:lnTo>
                        <a:pt x="1631426" y="17541"/>
                      </a:lnTo>
                      <a:lnTo>
                        <a:pt x="1612374" y="4704"/>
                      </a:lnTo>
                      <a:lnTo>
                        <a:pt x="15890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 sz="2800">
                    <a:latin typeface="HY헤드라인M" panose="02030600000101010101" pitchFamily="18" charset="-127"/>
                    <a:ea typeface="HY헤드라인M" panose="02030600000101010101" pitchFamily="18" charset="-127"/>
                  </a:endParaRPr>
                </a:p>
              </p:txBody>
            </p:sp>
            <p:sp>
              <p:nvSpPr>
                <p:cNvPr id="53" name="object 34">
                  <a:extLst>
                    <a:ext uri="{FF2B5EF4-FFF2-40B4-BE49-F238E27FC236}">
                      <a16:creationId xmlns:a16="http://schemas.microsoft.com/office/drawing/2014/main" id="{745EB879-23B1-0BF1-9371-891F92D74D7D}"/>
                    </a:ext>
                  </a:extLst>
                </p:cNvPr>
                <p:cNvSpPr/>
                <p:nvPr/>
              </p:nvSpPr>
              <p:spPr>
                <a:xfrm>
                  <a:off x="4736591" y="2578608"/>
                  <a:ext cx="1649095" cy="1667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9095" h="1667510">
                      <a:moveTo>
                        <a:pt x="31623" y="0"/>
                      </a:moveTo>
                      <a:lnTo>
                        <a:pt x="12644" y="39379"/>
                      </a:lnTo>
                      <a:lnTo>
                        <a:pt x="1500" y="98264"/>
                      </a:lnTo>
                      <a:lnTo>
                        <a:pt x="0" y="131444"/>
                      </a:lnTo>
                      <a:lnTo>
                        <a:pt x="0" y="1502473"/>
                      </a:lnTo>
                      <a:lnTo>
                        <a:pt x="5818" y="1566614"/>
                      </a:lnTo>
                      <a:lnTo>
                        <a:pt x="21685" y="1618992"/>
                      </a:lnTo>
                      <a:lnTo>
                        <a:pt x="45219" y="1654306"/>
                      </a:lnTo>
                      <a:lnTo>
                        <a:pt x="74041" y="1667256"/>
                      </a:lnTo>
                      <a:lnTo>
                        <a:pt x="1607693" y="1667256"/>
                      </a:lnTo>
                      <a:lnTo>
                        <a:pt x="1648968" y="1635506"/>
                      </a:lnTo>
                      <a:lnTo>
                        <a:pt x="31623" y="0"/>
                      </a:lnTo>
                      <a:close/>
                    </a:path>
                  </a:pathLst>
                </a:custGeom>
                <a:solidFill>
                  <a:srgbClr val="F1F1F1"/>
                </a:solidFill>
              </p:spPr>
              <p:txBody>
                <a:bodyPr wrap="square" lIns="0" tIns="0" rIns="0" bIns="0" rtlCol="0" anchor="ctr"/>
                <a:lstStyle/>
                <a:p>
                  <a:pPr algn="ctr"/>
                  <a:r>
                    <a:rPr lang="en-US" sz="2800">
                      <a:latin typeface="+mn-ea"/>
                      <a:ea typeface="+mn-ea"/>
                    </a:rPr>
                    <a:t>%</a:t>
                  </a:r>
                  <a:r>
                    <a:rPr lang="ko-KR" altLang="en-US" sz="2800">
                      <a:latin typeface="+mn-ea"/>
                      <a:ea typeface="+mn-ea"/>
                    </a:rPr>
                    <a:t>타입기호</a:t>
                  </a:r>
                  <a:endParaRPr sz="280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51" name="object 79">
                <a:extLst>
                  <a:ext uri="{FF2B5EF4-FFF2-40B4-BE49-F238E27FC236}">
                    <a16:creationId xmlns:a16="http://schemas.microsoft.com/office/drawing/2014/main" id="{7E20740A-5093-779F-FE3D-899CC19E3009}"/>
                  </a:ext>
                </a:extLst>
              </p:cNvPr>
              <p:cNvSpPr/>
              <p:nvPr/>
            </p:nvSpPr>
            <p:spPr>
              <a:xfrm>
                <a:off x="4966261" y="2165801"/>
                <a:ext cx="1658620" cy="1278439"/>
              </a:xfrm>
              <a:custGeom>
                <a:avLst/>
                <a:gdLst/>
                <a:ahLst/>
                <a:cxnLst/>
                <a:rect l="l" t="t" r="r" b="b"/>
                <a:pathLst>
                  <a:path w="1658620" h="1649095">
                    <a:moveTo>
                      <a:pt x="0" y="70612"/>
                    </a:moveTo>
                    <a:lnTo>
                      <a:pt x="5550" y="43130"/>
                    </a:lnTo>
                    <a:lnTo>
                      <a:pt x="20685" y="20685"/>
                    </a:lnTo>
                    <a:lnTo>
                      <a:pt x="43130" y="5550"/>
                    </a:lnTo>
                    <a:lnTo>
                      <a:pt x="70612" y="0"/>
                    </a:lnTo>
                    <a:lnTo>
                      <a:pt x="1587500" y="0"/>
                    </a:lnTo>
                    <a:lnTo>
                      <a:pt x="1614981" y="5550"/>
                    </a:lnTo>
                    <a:lnTo>
                      <a:pt x="1637426" y="20685"/>
                    </a:lnTo>
                    <a:lnTo>
                      <a:pt x="1652561" y="43130"/>
                    </a:lnTo>
                    <a:lnTo>
                      <a:pt x="1658112" y="70612"/>
                    </a:lnTo>
                    <a:lnTo>
                      <a:pt x="1658112" y="1578356"/>
                    </a:lnTo>
                    <a:lnTo>
                      <a:pt x="1652561" y="1605842"/>
                    </a:lnTo>
                    <a:lnTo>
                      <a:pt x="1637426" y="1628287"/>
                    </a:lnTo>
                    <a:lnTo>
                      <a:pt x="1614981" y="1643419"/>
                    </a:lnTo>
                    <a:lnTo>
                      <a:pt x="1587500" y="1648968"/>
                    </a:lnTo>
                    <a:lnTo>
                      <a:pt x="70612" y="1648968"/>
                    </a:lnTo>
                    <a:lnTo>
                      <a:pt x="43130" y="1643419"/>
                    </a:lnTo>
                    <a:lnTo>
                      <a:pt x="20685" y="1628287"/>
                    </a:lnTo>
                    <a:lnTo>
                      <a:pt x="5550" y="1605842"/>
                    </a:lnTo>
                    <a:lnTo>
                      <a:pt x="0" y="1578356"/>
                    </a:lnTo>
                    <a:lnTo>
                      <a:pt x="0" y="70612"/>
                    </a:lnTo>
                    <a:close/>
                  </a:path>
                </a:pathLst>
              </a:custGeom>
              <a:ln w="57912">
                <a:solidFill>
                  <a:srgbClr val="FD6787"/>
                </a:solidFill>
              </a:ln>
            </p:spPr>
            <p:txBody>
              <a:bodyPr wrap="square" lIns="0" tIns="0" rIns="0" bIns="0" rtlCol="0"/>
              <a:lstStyle/>
              <a:p>
                <a:endParaRPr sz="280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50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F538E-BB74-E5DF-3A32-79F40E3A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 포맷팅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E40D3-8CA1-7EC1-BD11-87656604ACE5}"/>
              </a:ext>
            </a:extLst>
          </p:cNvPr>
          <p:cNvSpPr txBox="1"/>
          <p:nvPr/>
        </p:nvSpPr>
        <p:spPr>
          <a:xfrm>
            <a:off x="959622" y="1178822"/>
            <a:ext cx="10190159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name='</a:t>
            </a:r>
            <a:r>
              <a:rPr lang="ko-KR" altLang="en-US" sz="3200" b="0">
                <a:effectLst/>
                <a:latin typeface="Consolas" panose="020B0609020204030204" pitchFamily="49" charset="0"/>
              </a:rPr>
              <a:t>손우주</a:t>
            </a:r>
            <a:r>
              <a:rPr lang="en-US" altLang="ko-KR" sz="3200" b="0">
                <a:effectLst/>
                <a:latin typeface="Consolas" panose="020B0609020204030204" pitchFamily="49" charset="0"/>
              </a:rPr>
              <a:t>'</a:t>
            </a:r>
            <a:endParaRPr lang="ko-KR" altLang="en-US" sz="3200" b="0">
              <a:effectLst/>
              <a:latin typeface="Consolas" panose="020B0609020204030204" pitchFamily="49" charset="0"/>
            </a:endParaRP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age=25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6FAB54-9211-D0AD-4716-949569F426B1}"/>
              </a:ext>
            </a:extLst>
          </p:cNvPr>
          <p:cNvSpPr txBox="1"/>
          <p:nvPr/>
        </p:nvSpPr>
        <p:spPr>
          <a:xfrm>
            <a:off x="1494" y="948739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1B2CE-9B01-6D99-457D-E85FA43D937E}"/>
              </a:ext>
            </a:extLst>
          </p:cNvPr>
          <p:cNvSpPr txBox="1"/>
          <p:nvPr/>
        </p:nvSpPr>
        <p:spPr>
          <a:xfrm>
            <a:off x="959622" y="2545761"/>
            <a:ext cx="1082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0">
                <a:effectLst/>
                <a:latin typeface="Consolas" panose="020B0609020204030204" pitchFamily="49" charset="0"/>
              </a:rPr>
              <a:t>print(name+'</a:t>
            </a:r>
            <a:r>
              <a:rPr lang="ko-KR" altLang="en-US" sz="3600" b="0">
                <a:effectLst/>
                <a:latin typeface="Consolas" panose="020B0609020204030204" pitchFamily="49" charset="0"/>
              </a:rPr>
              <a:t>는 </a:t>
            </a:r>
            <a:r>
              <a:rPr lang="en-US" altLang="ko-KR" sz="3600" b="0">
                <a:effectLst/>
                <a:latin typeface="Consolas" panose="020B0609020204030204" pitchFamily="49" charset="0"/>
              </a:rPr>
              <a:t>'+str(age)+'</a:t>
            </a:r>
            <a:r>
              <a:rPr lang="ko-KR" altLang="en-US" sz="3600" b="0">
                <a:effectLst/>
                <a:latin typeface="Consolas" panose="020B0609020204030204" pitchFamily="49" charset="0"/>
              </a:rPr>
              <a:t>세입니다</a:t>
            </a:r>
            <a:r>
              <a:rPr lang="en-US" altLang="ko-KR" sz="3600" b="0">
                <a:effectLst/>
                <a:latin typeface="Consolas" panose="020B0609020204030204" pitchFamily="49" charset="0"/>
              </a:rPr>
              <a:t>.')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197B5E-D4FD-4973-B951-D236480811BC}"/>
              </a:ext>
            </a:extLst>
          </p:cNvPr>
          <p:cNvSpPr txBox="1"/>
          <p:nvPr/>
        </p:nvSpPr>
        <p:spPr>
          <a:xfrm>
            <a:off x="7820079" y="1535283"/>
            <a:ext cx="260063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손우주는 </a:t>
            </a:r>
            <a:r>
              <a:rPr lang="en-US" altLang="ko-KR" sz="1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ko-KR" altLang="en-US" sz="1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세입니다</a:t>
            </a:r>
            <a:r>
              <a:rPr lang="en-US" altLang="ko-KR" sz="1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800" b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3389E3-1F41-6474-DCDF-6C1D142DE011}"/>
              </a:ext>
            </a:extLst>
          </p:cNvPr>
          <p:cNvSpPr txBox="1"/>
          <p:nvPr/>
        </p:nvSpPr>
        <p:spPr>
          <a:xfrm>
            <a:off x="865223" y="4082656"/>
            <a:ext cx="10914799" cy="826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0">
                <a:effectLst/>
                <a:latin typeface="Consolas" panose="020B0609020204030204" pitchFamily="49" charset="0"/>
              </a:rPr>
              <a:t>print('{}</a:t>
            </a:r>
            <a:r>
              <a:rPr lang="ko-KR" altLang="en-US" sz="3600" b="0">
                <a:effectLst/>
                <a:latin typeface="Consolas" panose="020B0609020204030204" pitchFamily="49" charset="0"/>
              </a:rPr>
              <a:t>는 </a:t>
            </a:r>
            <a:r>
              <a:rPr lang="en-US" altLang="ko-KR" sz="3600" b="0">
                <a:effectLst/>
                <a:latin typeface="Consolas" panose="020B0609020204030204" pitchFamily="49" charset="0"/>
              </a:rPr>
              <a:t>{}</a:t>
            </a:r>
            <a:r>
              <a:rPr lang="ko-KR" altLang="en-US" sz="3600" b="0">
                <a:effectLst/>
                <a:latin typeface="Consolas" panose="020B0609020204030204" pitchFamily="49" charset="0"/>
              </a:rPr>
              <a:t>세입니다</a:t>
            </a:r>
            <a:r>
              <a:rPr lang="en-US" altLang="ko-KR" sz="3600" b="0">
                <a:effectLst/>
                <a:latin typeface="Consolas" panose="020B0609020204030204" pitchFamily="49" charset="0"/>
              </a:rPr>
              <a:t>.'.format(name,age))</a:t>
            </a:r>
            <a:endParaRPr lang="ko-KR" altLang="en-US" sz="3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63CC28-0A79-9B8C-C2B1-C457F3444333}"/>
              </a:ext>
            </a:extLst>
          </p:cNvPr>
          <p:cNvSpPr txBox="1"/>
          <p:nvPr/>
        </p:nvSpPr>
        <p:spPr>
          <a:xfrm>
            <a:off x="5742038" y="1468543"/>
            <a:ext cx="1995948" cy="5035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/>
          </a:bodyPr>
          <a:lstStyle/>
          <a:p>
            <a:r>
              <a:rPr lang="ko-KR" altLang="en-US" sz="1600"/>
              <a:t>원하는 출력 결과</a:t>
            </a:r>
            <a:r>
              <a:rPr lang="en-US" altLang="ko-KR" sz="1600"/>
              <a:t>=&gt;</a:t>
            </a:r>
            <a:endParaRPr lang="ko-KR" altLang="en-US" sz="1600" dirty="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1645DD5-F15E-ADC3-3E4C-EC3B591F4AD0}"/>
              </a:ext>
            </a:extLst>
          </p:cNvPr>
          <p:cNvSpPr/>
          <p:nvPr/>
        </p:nvSpPr>
        <p:spPr>
          <a:xfrm>
            <a:off x="2956711" y="4849224"/>
            <a:ext cx="6283828" cy="302994"/>
          </a:xfrm>
          <a:custGeom>
            <a:avLst/>
            <a:gdLst>
              <a:gd name="connsiteX0" fmla="*/ 2576051 w 2576051"/>
              <a:gd name="connsiteY0" fmla="*/ 127819 h 452283"/>
              <a:gd name="connsiteX1" fmla="*/ 2576051 w 2576051"/>
              <a:gd name="connsiteY1" fmla="*/ 452283 h 452283"/>
              <a:gd name="connsiteX2" fmla="*/ 0 w 2576051"/>
              <a:gd name="connsiteY2" fmla="*/ 452283 h 452283"/>
              <a:gd name="connsiteX3" fmla="*/ 0 w 2576051"/>
              <a:gd name="connsiteY3" fmla="*/ 0 h 45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051" h="452283">
                <a:moveTo>
                  <a:pt x="2576051" y="127819"/>
                </a:moveTo>
                <a:lnTo>
                  <a:pt x="2576051" y="452283"/>
                </a:lnTo>
                <a:lnTo>
                  <a:pt x="0" y="452283"/>
                </a:lnTo>
                <a:lnTo>
                  <a:pt x="0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FFE3E4C7-0FAD-409E-57D8-57FA7189F361}"/>
              </a:ext>
            </a:extLst>
          </p:cNvPr>
          <p:cNvSpPr/>
          <p:nvPr/>
        </p:nvSpPr>
        <p:spPr>
          <a:xfrm flipV="1">
            <a:off x="4155546" y="4026770"/>
            <a:ext cx="6283828" cy="433715"/>
          </a:xfrm>
          <a:custGeom>
            <a:avLst/>
            <a:gdLst>
              <a:gd name="connsiteX0" fmla="*/ 2576051 w 2576051"/>
              <a:gd name="connsiteY0" fmla="*/ 127819 h 452283"/>
              <a:gd name="connsiteX1" fmla="*/ 2576051 w 2576051"/>
              <a:gd name="connsiteY1" fmla="*/ 452283 h 452283"/>
              <a:gd name="connsiteX2" fmla="*/ 0 w 2576051"/>
              <a:gd name="connsiteY2" fmla="*/ 452283 h 452283"/>
              <a:gd name="connsiteX3" fmla="*/ 0 w 2576051"/>
              <a:gd name="connsiteY3" fmla="*/ 0 h 45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051" h="452283">
                <a:moveTo>
                  <a:pt x="2576051" y="127819"/>
                </a:moveTo>
                <a:lnTo>
                  <a:pt x="2576051" y="452283"/>
                </a:lnTo>
                <a:lnTo>
                  <a:pt x="0" y="452283"/>
                </a:lnTo>
                <a:lnTo>
                  <a:pt x="0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7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1" grpId="0"/>
      <p:bldP spid="12" grpId="0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69597-DD5F-E710-D1C6-465C898A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A27AC-ABB0-47F5-5132-4BEAB12C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11" y="810140"/>
            <a:ext cx="10217291" cy="95555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altLang="ko-KR" sz="2800">
                <a:latin typeface="+mj-lt"/>
              </a:rPr>
              <a:t>name='Elsa'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ko-KR" sz="2800">
                <a:latin typeface="+mj-lt"/>
              </a:rPr>
              <a:t>output='</a:t>
            </a:r>
            <a:r>
              <a:rPr lang="ko-KR" altLang="en-US" sz="2800">
                <a:latin typeface="+mj-lt"/>
              </a:rPr>
              <a:t>나는 </a:t>
            </a:r>
            <a:r>
              <a:rPr lang="en-US" altLang="ko-KR" sz="2800" spc="-300">
                <a:latin typeface="+mj-lt"/>
              </a:rPr>
              <a:t>{ }</a:t>
            </a:r>
            <a:r>
              <a:rPr lang="ko-KR" altLang="en-US" sz="2800">
                <a:latin typeface="+mj-lt"/>
              </a:rPr>
              <a:t>입니다</a:t>
            </a:r>
            <a:r>
              <a:rPr lang="en-US" altLang="ko-KR" sz="2800">
                <a:latin typeface="+mj-lt"/>
              </a:rPr>
              <a:t>.'</a:t>
            </a:r>
            <a:r>
              <a:rPr lang="en-US" altLang="ko-KR" sz="2800">
                <a:solidFill>
                  <a:srgbClr val="0070C0"/>
                </a:solidFill>
                <a:latin typeface="+mj-lt"/>
              </a:rPr>
              <a:t>.format(name)</a:t>
            </a:r>
            <a:endParaRPr lang="ko-KR" altLang="en-US" sz="280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A8FCA0D7-85C3-C3CC-6F8D-D96A220DCCA0}"/>
              </a:ext>
            </a:extLst>
          </p:cNvPr>
          <p:cNvSpPr/>
          <p:nvPr/>
        </p:nvSpPr>
        <p:spPr>
          <a:xfrm flipV="1">
            <a:off x="3293809" y="1070849"/>
            <a:ext cx="3592900" cy="346474"/>
          </a:xfrm>
          <a:custGeom>
            <a:avLst/>
            <a:gdLst>
              <a:gd name="connsiteX0" fmla="*/ 2576051 w 2576051"/>
              <a:gd name="connsiteY0" fmla="*/ 127819 h 452283"/>
              <a:gd name="connsiteX1" fmla="*/ 2576051 w 2576051"/>
              <a:gd name="connsiteY1" fmla="*/ 452283 h 452283"/>
              <a:gd name="connsiteX2" fmla="*/ 0 w 2576051"/>
              <a:gd name="connsiteY2" fmla="*/ 452283 h 452283"/>
              <a:gd name="connsiteX3" fmla="*/ 0 w 2576051"/>
              <a:gd name="connsiteY3" fmla="*/ 0 h 45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051" h="452283">
                <a:moveTo>
                  <a:pt x="2576051" y="127819"/>
                </a:moveTo>
                <a:lnTo>
                  <a:pt x="2576051" y="452283"/>
                </a:lnTo>
                <a:lnTo>
                  <a:pt x="0" y="452283"/>
                </a:lnTo>
                <a:lnTo>
                  <a:pt x="0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CD60001-683F-C5F1-AA46-375A5492E677}"/>
              </a:ext>
            </a:extLst>
          </p:cNvPr>
          <p:cNvSpPr txBox="1">
            <a:spLocks/>
          </p:cNvSpPr>
          <p:nvPr/>
        </p:nvSpPr>
        <p:spPr bwMode="auto">
          <a:xfrm>
            <a:off x="7994391" y="1126067"/>
            <a:ext cx="2341652" cy="452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1pPr>
            <a:lvl2pPr marL="355600" indent="185738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0" lang="ko-KR" altLang="en-US" sz="2000">
                <a:solidFill>
                  <a:schemeClr val="bg1"/>
                </a:solidFill>
                <a:latin typeface="+mj-lt"/>
              </a:rPr>
              <a:t>나는 </a:t>
            </a:r>
            <a:r>
              <a:rPr kumimoji="0" lang="en-US" altLang="ko-KR" sz="2000">
                <a:solidFill>
                  <a:schemeClr val="bg1"/>
                </a:solidFill>
                <a:latin typeface="+mj-lt"/>
              </a:rPr>
              <a:t>Elsa</a:t>
            </a:r>
            <a:r>
              <a:rPr kumimoji="0" lang="ko-KR" altLang="en-US" sz="2000">
                <a:solidFill>
                  <a:schemeClr val="bg1"/>
                </a:solidFill>
                <a:latin typeface="+mj-lt"/>
              </a:rPr>
              <a:t>입니다</a:t>
            </a:r>
            <a:r>
              <a:rPr kumimoji="0" lang="en-US" altLang="ko-KR" sz="2000">
                <a:solidFill>
                  <a:schemeClr val="bg1"/>
                </a:solidFill>
                <a:latin typeface="+mj-lt"/>
              </a:rPr>
              <a:t>.</a:t>
            </a:r>
            <a:endParaRPr kumimoji="0" lang="ko-KR" altLang="en-US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390F1B5-BE71-4840-729E-9065B86DDE2D}"/>
              </a:ext>
            </a:extLst>
          </p:cNvPr>
          <p:cNvSpPr txBox="1">
            <a:spLocks/>
          </p:cNvSpPr>
          <p:nvPr/>
        </p:nvSpPr>
        <p:spPr bwMode="auto">
          <a:xfrm>
            <a:off x="421211" y="1990566"/>
            <a:ext cx="10217291" cy="955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1pPr>
            <a:lvl2pPr marL="355600" indent="185738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kumimoji="0" lang="en-US" altLang="ko-KR" sz="2800">
                <a:latin typeface="+mj-lt"/>
              </a:rPr>
              <a:t>age=23</a:t>
            </a: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kumimoji="0" lang="en-US" altLang="ko-KR" sz="2800">
                <a:latin typeface="+mj-lt"/>
              </a:rPr>
              <a:t>output='{:10}'</a:t>
            </a:r>
            <a:r>
              <a:rPr kumimoji="0" lang="en-US" altLang="ko-KR" sz="2800">
                <a:solidFill>
                  <a:srgbClr val="0070C0"/>
                </a:solidFill>
                <a:latin typeface="+mj-lt"/>
              </a:rPr>
              <a:t>.format(age)</a:t>
            </a:r>
            <a:endParaRPr kumimoji="0" lang="ko-KR" altLang="en-US" sz="280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E61264D-F957-91C9-AB31-8D3BF7163F2E}"/>
              </a:ext>
            </a:extLst>
          </p:cNvPr>
          <p:cNvSpPr/>
          <p:nvPr/>
        </p:nvSpPr>
        <p:spPr>
          <a:xfrm flipV="1">
            <a:off x="2585885" y="2280650"/>
            <a:ext cx="2504374" cy="275305"/>
          </a:xfrm>
          <a:custGeom>
            <a:avLst/>
            <a:gdLst>
              <a:gd name="connsiteX0" fmla="*/ 2576051 w 2576051"/>
              <a:gd name="connsiteY0" fmla="*/ 127819 h 452283"/>
              <a:gd name="connsiteX1" fmla="*/ 2576051 w 2576051"/>
              <a:gd name="connsiteY1" fmla="*/ 452283 h 452283"/>
              <a:gd name="connsiteX2" fmla="*/ 0 w 2576051"/>
              <a:gd name="connsiteY2" fmla="*/ 452283 h 452283"/>
              <a:gd name="connsiteX3" fmla="*/ 0 w 2576051"/>
              <a:gd name="connsiteY3" fmla="*/ 0 h 45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051" h="452283">
                <a:moveTo>
                  <a:pt x="2576051" y="127819"/>
                </a:moveTo>
                <a:lnTo>
                  <a:pt x="2576051" y="452283"/>
                </a:lnTo>
                <a:lnTo>
                  <a:pt x="0" y="452283"/>
                </a:lnTo>
                <a:lnTo>
                  <a:pt x="0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665F5F20-D1B3-18BA-0F44-DBC7DA410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167090"/>
              </p:ext>
            </p:extLst>
          </p:nvPr>
        </p:nvGraphicFramePr>
        <p:xfrm>
          <a:off x="6316243" y="2460047"/>
          <a:ext cx="40198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1980">
                  <a:extLst>
                    <a:ext uri="{9D8B030D-6E8A-4147-A177-3AD203B41FA5}">
                      <a16:colId xmlns:a16="http://schemas.microsoft.com/office/drawing/2014/main" val="1813709248"/>
                    </a:ext>
                  </a:extLst>
                </a:gridCol>
                <a:gridCol w="401980">
                  <a:extLst>
                    <a:ext uri="{9D8B030D-6E8A-4147-A177-3AD203B41FA5}">
                      <a16:colId xmlns:a16="http://schemas.microsoft.com/office/drawing/2014/main" val="798496493"/>
                    </a:ext>
                  </a:extLst>
                </a:gridCol>
                <a:gridCol w="401980">
                  <a:extLst>
                    <a:ext uri="{9D8B030D-6E8A-4147-A177-3AD203B41FA5}">
                      <a16:colId xmlns:a16="http://schemas.microsoft.com/office/drawing/2014/main" val="1993717785"/>
                    </a:ext>
                  </a:extLst>
                </a:gridCol>
                <a:gridCol w="401980">
                  <a:extLst>
                    <a:ext uri="{9D8B030D-6E8A-4147-A177-3AD203B41FA5}">
                      <a16:colId xmlns:a16="http://schemas.microsoft.com/office/drawing/2014/main" val="2499640943"/>
                    </a:ext>
                  </a:extLst>
                </a:gridCol>
                <a:gridCol w="401980">
                  <a:extLst>
                    <a:ext uri="{9D8B030D-6E8A-4147-A177-3AD203B41FA5}">
                      <a16:colId xmlns:a16="http://schemas.microsoft.com/office/drawing/2014/main" val="3342371049"/>
                    </a:ext>
                  </a:extLst>
                </a:gridCol>
                <a:gridCol w="401980">
                  <a:extLst>
                    <a:ext uri="{9D8B030D-6E8A-4147-A177-3AD203B41FA5}">
                      <a16:colId xmlns:a16="http://schemas.microsoft.com/office/drawing/2014/main" val="1310260014"/>
                    </a:ext>
                  </a:extLst>
                </a:gridCol>
                <a:gridCol w="401980">
                  <a:extLst>
                    <a:ext uri="{9D8B030D-6E8A-4147-A177-3AD203B41FA5}">
                      <a16:colId xmlns:a16="http://schemas.microsoft.com/office/drawing/2014/main" val="3913807253"/>
                    </a:ext>
                  </a:extLst>
                </a:gridCol>
                <a:gridCol w="401980">
                  <a:extLst>
                    <a:ext uri="{9D8B030D-6E8A-4147-A177-3AD203B41FA5}">
                      <a16:colId xmlns:a16="http://schemas.microsoft.com/office/drawing/2014/main" val="4037504531"/>
                    </a:ext>
                  </a:extLst>
                </a:gridCol>
                <a:gridCol w="401980">
                  <a:extLst>
                    <a:ext uri="{9D8B030D-6E8A-4147-A177-3AD203B41FA5}">
                      <a16:colId xmlns:a16="http://schemas.microsoft.com/office/drawing/2014/main" val="824012685"/>
                    </a:ext>
                  </a:extLst>
                </a:gridCol>
                <a:gridCol w="401980">
                  <a:extLst>
                    <a:ext uri="{9D8B030D-6E8A-4147-A177-3AD203B41FA5}">
                      <a16:colId xmlns:a16="http://schemas.microsoft.com/office/drawing/2014/main" val="3180494539"/>
                    </a:ext>
                  </a:extLst>
                </a:gridCol>
              </a:tblGrid>
              <a:tr h="2635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291757"/>
                  </a:ext>
                </a:extLst>
              </a:tr>
            </a:tbl>
          </a:graphicData>
        </a:graphic>
      </p:graphicFrame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C4599DD6-72A6-AA02-98E4-5712768EA16B}"/>
              </a:ext>
            </a:extLst>
          </p:cNvPr>
          <p:cNvSpPr txBox="1">
            <a:spLocks/>
          </p:cNvSpPr>
          <p:nvPr/>
        </p:nvSpPr>
        <p:spPr bwMode="auto">
          <a:xfrm>
            <a:off x="421211" y="3170992"/>
            <a:ext cx="10217291" cy="955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1pPr>
            <a:lvl2pPr marL="355600" indent="185738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kumimoji="0" lang="en-US" altLang="ko-KR" sz="2800">
                <a:latin typeface="+mj-lt"/>
              </a:rPr>
              <a:t>age=23</a:t>
            </a: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kumimoji="0" lang="en-US" altLang="ko-KR" sz="2800">
                <a:latin typeface="+mj-lt"/>
              </a:rPr>
              <a:t>output='{:&lt;10}'</a:t>
            </a:r>
            <a:r>
              <a:rPr kumimoji="0" lang="en-US" altLang="ko-KR" sz="2800">
                <a:solidFill>
                  <a:srgbClr val="0070C0"/>
                </a:solidFill>
                <a:latin typeface="+mj-lt"/>
              </a:rPr>
              <a:t>.format(age)</a:t>
            </a:r>
            <a:endParaRPr kumimoji="0" lang="ko-KR" altLang="en-US" sz="280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BBE48940-521B-AD6A-69B6-16F82CE729FE}"/>
              </a:ext>
            </a:extLst>
          </p:cNvPr>
          <p:cNvSpPr/>
          <p:nvPr/>
        </p:nvSpPr>
        <p:spPr>
          <a:xfrm flipV="1">
            <a:off x="2684207" y="3427438"/>
            <a:ext cx="2504374" cy="221329"/>
          </a:xfrm>
          <a:custGeom>
            <a:avLst/>
            <a:gdLst>
              <a:gd name="connsiteX0" fmla="*/ 2576051 w 2576051"/>
              <a:gd name="connsiteY0" fmla="*/ 127819 h 452283"/>
              <a:gd name="connsiteX1" fmla="*/ 2576051 w 2576051"/>
              <a:gd name="connsiteY1" fmla="*/ 452283 h 452283"/>
              <a:gd name="connsiteX2" fmla="*/ 0 w 2576051"/>
              <a:gd name="connsiteY2" fmla="*/ 452283 h 452283"/>
              <a:gd name="connsiteX3" fmla="*/ 0 w 2576051"/>
              <a:gd name="connsiteY3" fmla="*/ 0 h 45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051" h="452283">
                <a:moveTo>
                  <a:pt x="2576051" y="127819"/>
                </a:moveTo>
                <a:lnTo>
                  <a:pt x="2576051" y="452283"/>
                </a:lnTo>
                <a:lnTo>
                  <a:pt x="0" y="452283"/>
                </a:lnTo>
                <a:lnTo>
                  <a:pt x="0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1">
            <a:extLst>
              <a:ext uri="{FF2B5EF4-FFF2-40B4-BE49-F238E27FC236}">
                <a16:creationId xmlns:a16="http://schemas.microsoft.com/office/drawing/2014/main" id="{AE7D3CAF-08BA-55FC-E0E8-C7E54FED3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608792"/>
              </p:ext>
            </p:extLst>
          </p:nvPr>
        </p:nvGraphicFramePr>
        <p:xfrm>
          <a:off x="6316243" y="3640473"/>
          <a:ext cx="40198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1980">
                  <a:extLst>
                    <a:ext uri="{9D8B030D-6E8A-4147-A177-3AD203B41FA5}">
                      <a16:colId xmlns:a16="http://schemas.microsoft.com/office/drawing/2014/main" val="1813709248"/>
                    </a:ext>
                  </a:extLst>
                </a:gridCol>
                <a:gridCol w="401980">
                  <a:extLst>
                    <a:ext uri="{9D8B030D-6E8A-4147-A177-3AD203B41FA5}">
                      <a16:colId xmlns:a16="http://schemas.microsoft.com/office/drawing/2014/main" val="798496493"/>
                    </a:ext>
                  </a:extLst>
                </a:gridCol>
                <a:gridCol w="401980">
                  <a:extLst>
                    <a:ext uri="{9D8B030D-6E8A-4147-A177-3AD203B41FA5}">
                      <a16:colId xmlns:a16="http://schemas.microsoft.com/office/drawing/2014/main" val="1993717785"/>
                    </a:ext>
                  </a:extLst>
                </a:gridCol>
                <a:gridCol w="401980">
                  <a:extLst>
                    <a:ext uri="{9D8B030D-6E8A-4147-A177-3AD203B41FA5}">
                      <a16:colId xmlns:a16="http://schemas.microsoft.com/office/drawing/2014/main" val="2499640943"/>
                    </a:ext>
                  </a:extLst>
                </a:gridCol>
                <a:gridCol w="401980">
                  <a:extLst>
                    <a:ext uri="{9D8B030D-6E8A-4147-A177-3AD203B41FA5}">
                      <a16:colId xmlns:a16="http://schemas.microsoft.com/office/drawing/2014/main" val="3342371049"/>
                    </a:ext>
                  </a:extLst>
                </a:gridCol>
                <a:gridCol w="401980">
                  <a:extLst>
                    <a:ext uri="{9D8B030D-6E8A-4147-A177-3AD203B41FA5}">
                      <a16:colId xmlns:a16="http://schemas.microsoft.com/office/drawing/2014/main" val="1310260014"/>
                    </a:ext>
                  </a:extLst>
                </a:gridCol>
                <a:gridCol w="401980">
                  <a:extLst>
                    <a:ext uri="{9D8B030D-6E8A-4147-A177-3AD203B41FA5}">
                      <a16:colId xmlns:a16="http://schemas.microsoft.com/office/drawing/2014/main" val="3913807253"/>
                    </a:ext>
                  </a:extLst>
                </a:gridCol>
                <a:gridCol w="401980">
                  <a:extLst>
                    <a:ext uri="{9D8B030D-6E8A-4147-A177-3AD203B41FA5}">
                      <a16:colId xmlns:a16="http://schemas.microsoft.com/office/drawing/2014/main" val="4037504531"/>
                    </a:ext>
                  </a:extLst>
                </a:gridCol>
                <a:gridCol w="401980">
                  <a:extLst>
                    <a:ext uri="{9D8B030D-6E8A-4147-A177-3AD203B41FA5}">
                      <a16:colId xmlns:a16="http://schemas.microsoft.com/office/drawing/2014/main" val="824012685"/>
                    </a:ext>
                  </a:extLst>
                </a:gridCol>
                <a:gridCol w="401980">
                  <a:extLst>
                    <a:ext uri="{9D8B030D-6E8A-4147-A177-3AD203B41FA5}">
                      <a16:colId xmlns:a16="http://schemas.microsoft.com/office/drawing/2014/main" val="3180494539"/>
                    </a:ext>
                  </a:extLst>
                </a:gridCol>
              </a:tblGrid>
              <a:tr h="2635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291757"/>
                  </a:ext>
                </a:extLst>
              </a:tr>
            </a:tbl>
          </a:graphicData>
        </a:graphic>
      </p:graphicFrame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D6BE992-A823-30EF-C8B5-96033FA876AA}"/>
              </a:ext>
            </a:extLst>
          </p:cNvPr>
          <p:cNvSpPr txBox="1">
            <a:spLocks/>
          </p:cNvSpPr>
          <p:nvPr/>
        </p:nvSpPr>
        <p:spPr bwMode="auto">
          <a:xfrm>
            <a:off x="421211" y="4351418"/>
            <a:ext cx="10217291" cy="955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1pPr>
            <a:lvl2pPr marL="355600" indent="185738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2pPr>
            <a:lvl3pPr marL="1250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kumimoji="0" lang="en-US" altLang="ko-KR" sz="2800">
                <a:latin typeface="+mj-lt"/>
              </a:rPr>
              <a:t>age=23</a:t>
            </a: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kumimoji="0" lang="en-US" altLang="ko-KR" sz="2800">
                <a:latin typeface="+mj-lt"/>
              </a:rPr>
              <a:t>output='{:0&gt;10}'</a:t>
            </a:r>
            <a:r>
              <a:rPr kumimoji="0" lang="en-US" altLang="ko-KR" sz="2800">
                <a:solidFill>
                  <a:srgbClr val="0070C0"/>
                </a:solidFill>
                <a:latin typeface="+mj-lt"/>
              </a:rPr>
              <a:t>.format(age)</a:t>
            </a:r>
            <a:endParaRPr kumimoji="0" lang="ko-KR" altLang="en-US" sz="280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E0C06A05-7384-051A-6C6A-EA81EBC1C662}"/>
              </a:ext>
            </a:extLst>
          </p:cNvPr>
          <p:cNvSpPr/>
          <p:nvPr/>
        </p:nvSpPr>
        <p:spPr>
          <a:xfrm flipV="1">
            <a:off x="2707998" y="4638108"/>
            <a:ext cx="2821858" cy="182791"/>
          </a:xfrm>
          <a:custGeom>
            <a:avLst/>
            <a:gdLst>
              <a:gd name="connsiteX0" fmla="*/ 2576051 w 2576051"/>
              <a:gd name="connsiteY0" fmla="*/ 127819 h 452283"/>
              <a:gd name="connsiteX1" fmla="*/ 2576051 w 2576051"/>
              <a:gd name="connsiteY1" fmla="*/ 452283 h 452283"/>
              <a:gd name="connsiteX2" fmla="*/ 0 w 2576051"/>
              <a:gd name="connsiteY2" fmla="*/ 452283 h 452283"/>
              <a:gd name="connsiteX3" fmla="*/ 0 w 2576051"/>
              <a:gd name="connsiteY3" fmla="*/ 0 h 45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051" h="452283">
                <a:moveTo>
                  <a:pt x="2576051" y="127819"/>
                </a:moveTo>
                <a:lnTo>
                  <a:pt x="2576051" y="452283"/>
                </a:lnTo>
                <a:lnTo>
                  <a:pt x="0" y="452283"/>
                </a:lnTo>
                <a:lnTo>
                  <a:pt x="0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A54C4157-FB07-9DA9-8652-9ACA0CDF8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882102"/>
              </p:ext>
            </p:extLst>
          </p:nvPr>
        </p:nvGraphicFramePr>
        <p:xfrm>
          <a:off x="6316243" y="4820899"/>
          <a:ext cx="40198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1980">
                  <a:extLst>
                    <a:ext uri="{9D8B030D-6E8A-4147-A177-3AD203B41FA5}">
                      <a16:colId xmlns:a16="http://schemas.microsoft.com/office/drawing/2014/main" val="1813709248"/>
                    </a:ext>
                  </a:extLst>
                </a:gridCol>
                <a:gridCol w="401980">
                  <a:extLst>
                    <a:ext uri="{9D8B030D-6E8A-4147-A177-3AD203B41FA5}">
                      <a16:colId xmlns:a16="http://schemas.microsoft.com/office/drawing/2014/main" val="798496493"/>
                    </a:ext>
                  </a:extLst>
                </a:gridCol>
                <a:gridCol w="401980">
                  <a:extLst>
                    <a:ext uri="{9D8B030D-6E8A-4147-A177-3AD203B41FA5}">
                      <a16:colId xmlns:a16="http://schemas.microsoft.com/office/drawing/2014/main" val="1993717785"/>
                    </a:ext>
                  </a:extLst>
                </a:gridCol>
                <a:gridCol w="401980">
                  <a:extLst>
                    <a:ext uri="{9D8B030D-6E8A-4147-A177-3AD203B41FA5}">
                      <a16:colId xmlns:a16="http://schemas.microsoft.com/office/drawing/2014/main" val="2499640943"/>
                    </a:ext>
                  </a:extLst>
                </a:gridCol>
                <a:gridCol w="401980">
                  <a:extLst>
                    <a:ext uri="{9D8B030D-6E8A-4147-A177-3AD203B41FA5}">
                      <a16:colId xmlns:a16="http://schemas.microsoft.com/office/drawing/2014/main" val="3342371049"/>
                    </a:ext>
                  </a:extLst>
                </a:gridCol>
                <a:gridCol w="401980">
                  <a:extLst>
                    <a:ext uri="{9D8B030D-6E8A-4147-A177-3AD203B41FA5}">
                      <a16:colId xmlns:a16="http://schemas.microsoft.com/office/drawing/2014/main" val="1310260014"/>
                    </a:ext>
                  </a:extLst>
                </a:gridCol>
                <a:gridCol w="401980">
                  <a:extLst>
                    <a:ext uri="{9D8B030D-6E8A-4147-A177-3AD203B41FA5}">
                      <a16:colId xmlns:a16="http://schemas.microsoft.com/office/drawing/2014/main" val="3913807253"/>
                    </a:ext>
                  </a:extLst>
                </a:gridCol>
                <a:gridCol w="401980">
                  <a:extLst>
                    <a:ext uri="{9D8B030D-6E8A-4147-A177-3AD203B41FA5}">
                      <a16:colId xmlns:a16="http://schemas.microsoft.com/office/drawing/2014/main" val="4037504531"/>
                    </a:ext>
                  </a:extLst>
                </a:gridCol>
                <a:gridCol w="401980">
                  <a:extLst>
                    <a:ext uri="{9D8B030D-6E8A-4147-A177-3AD203B41FA5}">
                      <a16:colId xmlns:a16="http://schemas.microsoft.com/office/drawing/2014/main" val="824012685"/>
                    </a:ext>
                  </a:extLst>
                </a:gridCol>
                <a:gridCol w="401980">
                  <a:extLst>
                    <a:ext uri="{9D8B030D-6E8A-4147-A177-3AD203B41FA5}">
                      <a16:colId xmlns:a16="http://schemas.microsoft.com/office/drawing/2014/main" val="3180494539"/>
                    </a:ext>
                  </a:extLst>
                </a:gridCol>
              </a:tblGrid>
              <a:tr h="2635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291757"/>
                  </a:ext>
                </a:extLst>
              </a:tr>
            </a:tbl>
          </a:graphicData>
        </a:graphic>
      </p:graphicFrame>
      <p:sp>
        <p:nvSpPr>
          <p:cNvPr id="21" name="제목 1">
            <a:extLst>
              <a:ext uri="{FF2B5EF4-FFF2-40B4-BE49-F238E27FC236}">
                <a16:creationId xmlns:a16="http://schemas.microsoft.com/office/drawing/2014/main" id="{C30E058D-9A67-9E69-6F17-48D151251280}"/>
              </a:ext>
            </a:extLst>
          </p:cNvPr>
          <p:cNvSpPr txBox="1">
            <a:spLocks/>
          </p:cNvSpPr>
          <p:nvPr/>
        </p:nvSpPr>
        <p:spPr bwMode="auto">
          <a:xfrm>
            <a:off x="142723" y="-24075"/>
            <a:ext cx="10380133" cy="667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 kern="1200" spc="-100" baseline="0">
                <a:solidFill>
                  <a:schemeClr val="accent6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Spoqa Han Sans Neo" panose="020B0500000000000000" pitchFamily="50" charset="-127"/>
                <a:ea typeface="Spoqa Han Sans Neo" panose="020B0500000000000000" pitchFamily="50" charset="-127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234878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F538E-BB74-E5DF-3A32-79F40E3A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 포맷팅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E40D3-8CA1-7EC1-BD11-87656604ACE5}"/>
              </a:ext>
            </a:extLst>
          </p:cNvPr>
          <p:cNvSpPr txBox="1"/>
          <p:nvPr/>
        </p:nvSpPr>
        <p:spPr>
          <a:xfrm>
            <a:off x="959622" y="1256516"/>
            <a:ext cx="10523220" cy="4376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#</a:t>
            </a:r>
            <a:r>
              <a:rPr lang="ko-KR" altLang="en-US" sz="3200" b="0">
                <a:effectLst/>
                <a:latin typeface="Consolas" panose="020B0609020204030204" pitchFamily="49" charset="0"/>
              </a:rPr>
              <a:t>손우주는 </a:t>
            </a:r>
            <a:r>
              <a:rPr lang="en-US" altLang="ko-KR" sz="3200" b="0">
                <a:effectLst/>
                <a:latin typeface="Consolas" panose="020B0609020204030204" pitchFamily="49" charset="0"/>
              </a:rPr>
              <a:t>25</a:t>
            </a:r>
            <a:r>
              <a:rPr lang="ko-KR" altLang="en-US" sz="3200" b="0">
                <a:effectLst/>
                <a:latin typeface="Consolas" panose="020B0609020204030204" pitchFamily="49" charset="0"/>
              </a:rPr>
              <a:t>세입니다</a:t>
            </a:r>
            <a:r>
              <a:rPr lang="en-US" altLang="ko-KR" sz="3200" b="0">
                <a:effectLst/>
                <a:latin typeface="Consolas" panose="020B0609020204030204" pitchFamily="49" charset="0"/>
              </a:rPr>
              <a:t>.</a:t>
            </a:r>
            <a:endParaRPr lang="ko-KR" altLang="en-US" sz="3200" b="0">
              <a:effectLst/>
              <a:latin typeface="Consolas" panose="020B0609020204030204" pitchFamily="49" charset="0"/>
            </a:endParaRPr>
          </a:p>
          <a:p>
            <a:endParaRPr lang="en-US" altLang="ko-KR" sz="1200" b="0">
              <a:effectLst/>
              <a:latin typeface="Consolas" panose="020B0609020204030204" pitchFamily="49" charset="0"/>
            </a:endParaRP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name='</a:t>
            </a:r>
            <a:r>
              <a:rPr lang="ko-KR" altLang="en-US" sz="3200" b="0">
                <a:effectLst/>
                <a:latin typeface="Consolas" panose="020B0609020204030204" pitchFamily="49" charset="0"/>
              </a:rPr>
              <a:t>손우주</a:t>
            </a:r>
            <a:r>
              <a:rPr lang="en-US" altLang="ko-KR" sz="3200" b="0">
                <a:effectLst/>
                <a:latin typeface="Consolas" panose="020B0609020204030204" pitchFamily="49" charset="0"/>
              </a:rPr>
              <a:t>'</a:t>
            </a:r>
            <a:endParaRPr lang="ko-KR" altLang="en-US" sz="3200" b="0">
              <a:effectLst/>
              <a:latin typeface="Consolas" panose="020B0609020204030204" pitchFamily="49" charset="0"/>
            </a:endParaRPr>
          </a:p>
          <a:p>
            <a:r>
              <a:rPr lang="en-US" altLang="ko-KR" sz="3200" b="0">
                <a:effectLst/>
                <a:latin typeface="Consolas" panose="020B0609020204030204" pitchFamily="49" charset="0"/>
              </a:rPr>
              <a:t>age=25</a:t>
            </a:r>
          </a:p>
          <a:p>
            <a:endParaRPr lang="en-US" altLang="ko-KR" sz="3200" b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b="0">
                <a:effectLst/>
                <a:latin typeface="Consolas" panose="020B0609020204030204" pitchFamily="49" charset="0"/>
              </a:rPr>
              <a:t>print('%s</a:t>
            </a:r>
            <a:r>
              <a:rPr lang="ko-KR" altLang="en-US" sz="3200" b="0">
                <a:effectLst/>
                <a:latin typeface="Consolas" panose="020B0609020204030204" pitchFamily="49" charset="0"/>
              </a:rPr>
              <a:t>는 </a:t>
            </a:r>
            <a:r>
              <a:rPr lang="en-US" altLang="ko-KR" sz="3200" b="0">
                <a:effectLst/>
                <a:latin typeface="Consolas" panose="020B0609020204030204" pitchFamily="49" charset="0"/>
              </a:rPr>
              <a:t>%d</a:t>
            </a:r>
            <a:r>
              <a:rPr lang="ko-KR" altLang="en-US" sz="3200" b="0">
                <a:effectLst/>
                <a:latin typeface="Consolas" panose="020B0609020204030204" pitchFamily="49" charset="0"/>
              </a:rPr>
              <a:t>세입니다</a:t>
            </a:r>
            <a:r>
              <a:rPr lang="en-US" altLang="ko-KR" sz="3200" b="0">
                <a:effectLst/>
                <a:latin typeface="Consolas" panose="020B0609020204030204" pitchFamily="49" charset="0"/>
              </a:rPr>
              <a:t>.' % (name,age))</a:t>
            </a:r>
          </a:p>
          <a:p>
            <a:pPr>
              <a:lnSpc>
                <a:spcPct val="150000"/>
              </a:lnSpc>
            </a:pPr>
            <a:r>
              <a:rPr lang="en-US" altLang="ko-KR" sz="3200" b="0">
                <a:effectLst/>
                <a:latin typeface="Consolas" panose="020B0609020204030204" pitchFamily="49" charset="0"/>
              </a:rPr>
              <a:t>print('{}</a:t>
            </a:r>
            <a:r>
              <a:rPr lang="ko-KR" altLang="en-US" sz="3200" b="0">
                <a:effectLst/>
                <a:latin typeface="Consolas" panose="020B0609020204030204" pitchFamily="49" charset="0"/>
              </a:rPr>
              <a:t>는 </a:t>
            </a:r>
            <a:r>
              <a:rPr lang="en-US" altLang="ko-KR" sz="3200" b="0">
                <a:effectLst/>
                <a:latin typeface="Consolas" panose="020B0609020204030204" pitchFamily="49" charset="0"/>
              </a:rPr>
              <a:t>{}</a:t>
            </a:r>
            <a:r>
              <a:rPr lang="ko-KR" altLang="en-US" sz="3200" b="0">
                <a:effectLst/>
                <a:latin typeface="Consolas" panose="020B0609020204030204" pitchFamily="49" charset="0"/>
              </a:rPr>
              <a:t>세입니다</a:t>
            </a:r>
            <a:r>
              <a:rPr lang="en-US" altLang="ko-KR" sz="3200" b="0">
                <a:effectLst/>
                <a:latin typeface="Consolas" panose="020B0609020204030204" pitchFamily="49" charset="0"/>
              </a:rPr>
              <a:t>.'.format(name,age))</a:t>
            </a:r>
          </a:p>
          <a:p>
            <a:pPr>
              <a:lnSpc>
                <a:spcPct val="150000"/>
              </a:lnSpc>
            </a:pPr>
            <a:r>
              <a:rPr lang="en-US" altLang="ko-KR" sz="3200" b="0">
                <a:effectLst/>
                <a:latin typeface="Consolas" panose="020B0609020204030204" pitchFamily="49" charset="0"/>
              </a:rPr>
              <a:t>print(f'{name}</a:t>
            </a:r>
            <a:r>
              <a:rPr lang="ko-KR" altLang="en-US" sz="3200" b="0">
                <a:effectLst/>
                <a:latin typeface="Consolas" panose="020B0609020204030204" pitchFamily="49" charset="0"/>
              </a:rPr>
              <a:t>는 </a:t>
            </a:r>
            <a:r>
              <a:rPr lang="en-US" altLang="ko-KR" sz="3200" b="0">
                <a:effectLst/>
                <a:latin typeface="Consolas" panose="020B0609020204030204" pitchFamily="49" charset="0"/>
              </a:rPr>
              <a:t>{age}</a:t>
            </a:r>
            <a:r>
              <a:rPr lang="ko-KR" altLang="en-US" sz="3200" b="0">
                <a:effectLst/>
                <a:latin typeface="Consolas" panose="020B0609020204030204" pitchFamily="49" charset="0"/>
              </a:rPr>
              <a:t>세입니다</a:t>
            </a:r>
            <a:r>
              <a:rPr lang="en-US" altLang="ko-KR" sz="3200" b="0">
                <a:effectLst/>
                <a:latin typeface="Consolas" panose="020B0609020204030204" pitchFamily="49" charset="0"/>
              </a:rPr>
              <a:t>.')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6FAB54-9211-D0AD-4716-949569F426B1}"/>
              </a:ext>
            </a:extLst>
          </p:cNvPr>
          <p:cNvSpPr txBox="1"/>
          <p:nvPr/>
        </p:nvSpPr>
        <p:spPr>
          <a:xfrm>
            <a:off x="1494" y="948739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FD83C37-8E95-0B51-B71A-5E90AB396E70}"/>
              </a:ext>
            </a:extLst>
          </p:cNvPr>
          <p:cNvSpPr/>
          <p:nvPr/>
        </p:nvSpPr>
        <p:spPr>
          <a:xfrm>
            <a:off x="6232849" y="3554963"/>
            <a:ext cx="587829" cy="5878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D50A776-B1F7-C218-F5E1-30B99D2438FB}"/>
              </a:ext>
            </a:extLst>
          </p:cNvPr>
          <p:cNvSpPr/>
          <p:nvPr/>
        </p:nvSpPr>
        <p:spPr>
          <a:xfrm>
            <a:off x="6232849" y="4338734"/>
            <a:ext cx="1586204" cy="4945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C9BC67-9A4A-2CCC-6DE5-158803410A0F}"/>
              </a:ext>
            </a:extLst>
          </p:cNvPr>
          <p:cNvSpPr/>
          <p:nvPr/>
        </p:nvSpPr>
        <p:spPr>
          <a:xfrm>
            <a:off x="2360645" y="5041642"/>
            <a:ext cx="317241" cy="5193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09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C78FB-1A27-CFF0-058B-6AC6C508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 포맷팅 방법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EE64156-E3B5-0B51-9518-C5B616B45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88" y="938213"/>
            <a:ext cx="11152187" cy="536098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2400">
                <a:latin typeface="+mj-lt"/>
              </a:rPr>
              <a:t>%</a:t>
            </a:r>
            <a:r>
              <a:rPr lang="ko-KR" altLang="en-US" sz="2400">
                <a:latin typeface="+mj-lt"/>
              </a:rPr>
              <a:t>타입 기호 </a:t>
            </a:r>
            <a:r>
              <a:rPr lang="en-US" altLang="ko-KR" sz="2400">
                <a:latin typeface="+mj-lt"/>
              </a:rPr>
              <a:t>: '%</a:t>
            </a:r>
            <a:r>
              <a:rPr lang="ko-KR" altLang="en-US" sz="2400">
                <a:latin typeface="+mj-lt"/>
              </a:rPr>
              <a:t>채울문자 정렬 너비 </a:t>
            </a:r>
            <a:r>
              <a:rPr lang="en-US" altLang="ko-KR" sz="2400">
                <a:latin typeface="+mj-lt"/>
              </a:rPr>
              <a:t>.</a:t>
            </a:r>
            <a:r>
              <a:rPr lang="ko-KR" altLang="en-US" sz="2400">
                <a:latin typeface="+mj-lt"/>
              </a:rPr>
              <a:t>소수자릿수 기호</a:t>
            </a:r>
            <a:r>
              <a:rPr lang="en-US" altLang="ko-KR" sz="2400">
                <a:latin typeface="+mj-lt"/>
              </a:rPr>
              <a:t>'%</a:t>
            </a:r>
            <a:r>
              <a:rPr lang="ko-KR" altLang="en-US" sz="2400">
                <a:latin typeface="+mj-lt"/>
              </a:rPr>
              <a:t>변수</a:t>
            </a:r>
            <a:endParaRPr lang="en-US" altLang="ko-KR" sz="2400">
              <a:latin typeface="+mj-lt"/>
            </a:endParaRPr>
          </a:p>
          <a:p>
            <a:pPr>
              <a:spcBef>
                <a:spcPts val="0"/>
              </a:spcBef>
            </a:pPr>
            <a:endParaRPr lang="en-US" altLang="ko-KR" sz="105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altLang="ko-KR" sz="2400">
                <a:latin typeface="+mj-lt"/>
              </a:rPr>
              <a:t>format()  : '{:</a:t>
            </a:r>
            <a:r>
              <a:rPr lang="ko-KR" altLang="en-US" sz="2400">
                <a:latin typeface="+mj-lt"/>
              </a:rPr>
              <a:t>채울문자 정렬 너비 </a:t>
            </a:r>
            <a:r>
              <a:rPr lang="en-US" altLang="ko-KR" sz="2400">
                <a:latin typeface="+mj-lt"/>
              </a:rPr>
              <a:t>.</a:t>
            </a:r>
            <a:r>
              <a:rPr lang="ko-KR" altLang="en-US" sz="2400">
                <a:latin typeface="+mj-lt"/>
              </a:rPr>
              <a:t>소수자릿수</a:t>
            </a:r>
            <a:r>
              <a:rPr lang="en-US" altLang="ko-KR" sz="2400">
                <a:latin typeface="+mj-lt"/>
              </a:rPr>
              <a:t>}'.format(</a:t>
            </a:r>
            <a:r>
              <a:rPr lang="ko-KR" altLang="en-US" sz="2400">
                <a:latin typeface="+mj-lt"/>
              </a:rPr>
              <a:t>변수</a:t>
            </a:r>
            <a:r>
              <a:rPr lang="en-US" altLang="ko-KR" sz="2400">
                <a:latin typeface="+mj-lt"/>
              </a:rPr>
              <a:t>)</a:t>
            </a:r>
          </a:p>
          <a:p>
            <a:pPr>
              <a:spcBef>
                <a:spcPts val="0"/>
              </a:spcBef>
            </a:pPr>
            <a:endParaRPr lang="en-US" altLang="ko-KR" sz="110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altLang="ko-KR" sz="2400">
                <a:latin typeface="+mj-lt"/>
              </a:rPr>
              <a:t>f-strings : f'{</a:t>
            </a:r>
            <a:r>
              <a:rPr lang="ko-KR" altLang="en-US" sz="2400">
                <a:latin typeface="+mj-lt"/>
              </a:rPr>
              <a:t>변수</a:t>
            </a:r>
            <a:r>
              <a:rPr lang="en-US" altLang="ko-KR" sz="2400">
                <a:latin typeface="+mj-lt"/>
              </a:rPr>
              <a:t>:</a:t>
            </a:r>
            <a:r>
              <a:rPr lang="ko-KR" altLang="en-US" sz="2400">
                <a:latin typeface="+mj-lt"/>
              </a:rPr>
              <a:t>채울문자 정렬 너비 </a:t>
            </a:r>
            <a:r>
              <a:rPr lang="en-US" altLang="ko-KR" sz="2400">
                <a:latin typeface="+mj-lt"/>
              </a:rPr>
              <a:t>.</a:t>
            </a:r>
            <a:r>
              <a:rPr lang="ko-KR" altLang="en-US" sz="2400">
                <a:latin typeface="+mj-lt"/>
              </a:rPr>
              <a:t>소수자릿수</a:t>
            </a:r>
            <a:r>
              <a:rPr lang="en-US" altLang="ko-KR" sz="2400">
                <a:latin typeface="+mj-lt"/>
              </a:rPr>
              <a:t>}'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ko-KR" altLang="en-US">
              <a:latin typeface="+mj-lt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BD5700-BF05-8C5C-4EAF-2AE1690BC24E}"/>
              </a:ext>
            </a:extLst>
          </p:cNvPr>
          <p:cNvGrpSpPr/>
          <p:nvPr/>
        </p:nvGrpSpPr>
        <p:grpSpPr>
          <a:xfrm>
            <a:off x="697783" y="2827517"/>
            <a:ext cx="6829571" cy="744646"/>
            <a:chOff x="612786" y="3615148"/>
            <a:chExt cx="6829571" cy="7446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2B8DBF-7383-85F5-2448-55402353E198}"/>
                </a:ext>
              </a:extLst>
            </p:cNvPr>
            <p:cNvSpPr txBox="1"/>
            <p:nvPr/>
          </p:nvSpPr>
          <p:spPr>
            <a:xfrm>
              <a:off x="1341277" y="3920496"/>
              <a:ext cx="61010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2000" b="1">
                  <a:latin typeface="+mj-lt"/>
                </a:rPr>
                <a:t>타입 기호</a:t>
              </a:r>
              <a:r>
                <a:rPr lang="en-US" altLang="ko-KR" sz="2000" b="1">
                  <a:latin typeface="+mj-lt"/>
                </a:rPr>
                <a:t>: %s(</a:t>
              </a:r>
              <a:r>
                <a:rPr lang="ko-KR" altLang="en-US" sz="2000" b="1">
                  <a:latin typeface="+mj-lt"/>
                </a:rPr>
                <a:t>문자열</a:t>
              </a:r>
              <a:r>
                <a:rPr lang="en-US" altLang="ko-KR" sz="2000" b="1">
                  <a:latin typeface="+mj-lt"/>
                </a:rPr>
                <a:t>), %d(</a:t>
              </a:r>
              <a:r>
                <a:rPr lang="ko-KR" altLang="en-US" sz="2000" b="1">
                  <a:latin typeface="+mj-lt"/>
                </a:rPr>
                <a:t>정수</a:t>
              </a:r>
              <a:r>
                <a:rPr lang="en-US" altLang="ko-KR" sz="2000" b="1">
                  <a:latin typeface="+mj-lt"/>
                </a:rPr>
                <a:t>), %f(</a:t>
              </a:r>
              <a:r>
                <a:rPr lang="ko-KR" altLang="en-US" sz="2000" b="1">
                  <a:latin typeface="+mj-lt"/>
                </a:rPr>
                <a:t>실수</a:t>
              </a:r>
              <a:r>
                <a:rPr lang="en-US" altLang="ko-KR" sz="2000" b="1">
                  <a:latin typeface="+mj-lt"/>
                </a:rPr>
                <a:t>)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406B523-9301-53F7-8B9E-9D0FF0CE176F}"/>
                </a:ext>
              </a:extLst>
            </p:cNvPr>
            <p:cNvGrpSpPr/>
            <p:nvPr/>
          </p:nvGrpSpPr>
          <p:grpSpPr>
            <a:xfrm>
              <a:off x="612786" y="3615148"/>
              <a:ext cx="1570754" cy="744646"/>
              <a:chOff x="6808684" y="854281"/>
              <a:chExt cx="1605586" cy="744646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92BA87B-8F54-EEFD-B09F-CE2364CD1F5C}"/>
                  </a:ext>
                </a:extLst>
              </p:cNvPr>
              <p:cNvGrpSpPr/>
              <p:nvPr/>
            </p:nvGrpSpPr>
            <p:grpSpPr>
              <a:xfrm>
                <a:off x="7553330" y="1038152"/>
                <a:ext cx="860940" cy="50477"/>
                <a:chOff x="7712573" y="4394199"/>
                <a:chExt cx="860940" cy="50477"/>
              </a:xfrm>
            </p:grpSpPr>
            <p:sp>
              <p:nvSpPr>
                <p:cNvPr id="13" name="object 45">
                  <a:extLst>
                    <a:ext uri="{FF2B5EF4-FFF2-40B4-BE49-F238E27FC236}">
                      <a16:creationId xmlns:a16="http://schemas.microsoft.com/office/drawing/2014/main" id="{2EB70866-2E8A-6270-8CF3-5A88DC426097}"/>
                    </a:ext>
                  </a:extLst>
                </p:cNvPr>
                <p:cNvSpPr/>
                <p:nvPr/>
              </p:nvSpPr>
              <p:spPr>
                <a:xfrm>
                  <a:off x="7712573" y="4397354"/>
                  <a:ext cx="545553" cy="4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89" h="45720">
                      <a:moveTo>
                        <a:pt x="173736" y="0"/>
                      </a:moveTo>
                      <a:lnTo>
                        <a:pt x="0" y="0"/>
                      </a:lnTo>
                      <a:lnTo>
                        <a:pt x="0" y="45719"/>
                      </a:lnTo>
                      <a:lnTo>
                        <a:pt x="173736" y="45719"/>
                      </a:lnTo>
                      <a:lnTo>
                        <a:pt x="173736" y="0"/>
                      </a:lnTo>
                      <a:close/>
                    </a:path>
                  </a:pathLst>
                </a:custGeom>
                <a:solidFill>
                  <a:srgbClr val="EC7C30"/>
                </a:solidFill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  <p:sp>
              <p:nvSpPr>
                <p:cNvPr id="14" name="object 46">
                  <a:extLst>
                    <a:ext uri="{FF2B5EF4-FFF2-40B4-BE49-F238E27FC236}">
                      <a16:creationId xmlns:a16="http://schemas.microsoft.com/office/drawing/2014/main" id="{0C418FA6-F861-FFFA-252D-E9069AF99D04}"/>
                    </a:ext>
                  </a:extLst>
                </p:cNvPr>
                <p:cNvSpPr/>
                <p:nvPr/>
              </p:nvSpPr>
              <p:spPr>
                <a:xfrm>
                  <a:off x="8027960" y="4394199"/>
                  <a:ext cx="545553" cy="4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89" h="45720">
                      <a:moveTo>
                        <a:pt x="173736" y="0"/>
                      </a:moveTo>
                      <a:lnTo>
                        <a:pt x="0" y="0"/>
                      </a:lnTo>
                      <a:lnTo>
                        <a:pt x="0" y="45719"/>
                      </a:lnTo>
                      <a:lnTo>
                        <a:pt x="173736" y="45719"/>
                      </a:lnTo>
                      <a:lnTo>
                        <a:pt x="173736" y="0"/>
                      </a:lnTo>
                      <a:close/>
                    </a:path>
                  </a:pathLst>
                </a:custGeom>
                <a:solidFill>
                  <a:srgbClr val="F8E82F"/>
                </a:solidFill>
              </p:spPr>
              <p:txBody>
                <a:bodyPr wrap="square" lIns="0" tIns="0" rIns="0" bIns="0" rtlCol="0"/>
                <a:lstStyle/>
                <a:p>
                  <a:endParaRPr sz="2000"/>
                </a:p>
              </p:txBody>
            </p:sp>
          </p:grpSp>
          <p:pic>
            <p:nvPicPr>
              <p:cNvPr id="12" name="그래픽 11" descr="전구 및 기어  단색으로 채워진">
                <a:extLst>
                  <a:ext uri="{FF2B5EF4-FFF2-40B4-BE49-F238E27FC236}">
                    <a16:creationId xmlns:a16="http://schemas.microsoft.com/office/drawing/2014/main" id="{6F6E7B91-CDA4-F6DE-06FA-DAC7D4689B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808684" y="854281"/>
                <a:ext cx="744646" cy="744646"/>
              </a:xfrm>
              <a:prstGeom prst="rect">
                <a:avLst/>
              </a:prstGeom>
            </p:spPr>
          </p:pic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3D63550-D55A-C6E4-688D-72BF013A2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274" y="3638150"/>
            <a:ext cx="9815730" cy="2052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33859-7F85-1A69-59D6-AD8C63E0F26C}"/>
              </a:ext>
            </a:extLst>
          </p:cNvPr>
          <p:cNvSpPr txBox="1"/>
          <p:nvPr/>
        </p:nvSpPr>
        <p:spPr>
          <a:xfrm>
            <a:off x="1426274" y="5891307"/>
            <a:ext cx="6602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hlinkClick r:id="rId6"/>
              </a:rPr>
              <a:t>https://python.flowdas.com/library/string.html#formatspec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4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7C0BA-5F51-9140-E261-B8589349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너비</a:t>
            </a:r>
            <a:r>
              <a:rPr lang="en-US" altLang="ko-KR"/>
              <a:t>, </a:t>
            </a:r>
            <a:r>
              <a:rPr lang="ko-KR" altLang="en-US"/>
              <a:t>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BD848-B273-57FB-123B-E389C4393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924" y="813584"/>
            <a:ext cx="11151029" cy="59081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200" b="0">
                <a:effectLst/>
                <a:latin typeface="Consolas" panose="020B0609020204030204" pitchFamily="49" charset="0"/>
              </a:rPr>
              <a:t>name='</a:t>
            </a:r>
            <a:r>
              <a:rPr lang="ko-KR" altLang="en-US" sz="2200" b="0">
                <a:effectLst/>
                <a:latin typeface="Consolas" panose="020B0609020204030204" pitchFamily="49" charset="0"/>
              </a:rPr>
              <a:t>손우주</a:t>
            </a:r>
            <a:r>
              <a:rPr lang="en-US" altLang="ko-KR" sz="2200" b="0">
                <a:effectLst/>
                <a:latin typeface="Consolas" panose="020B0609020204030204" pitchFamily="49" charset="0"/>
              </a:rPr>
              <a:t>'</a:t>
            </a:r>
            <a:endParaRPr lang="ko-KR" altLang="en-US" sz="2200" b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200" b="0">
                <a:effectLst/>
                <a:latin typeface="Consolas" panose="020B0609020204030204" pitchFamily="49" charset="0"/>
              </a:rPr>
              <a:t>age=25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2200" b="0"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200" b="0">
                <a:effectLst/>
                <a:latin typeface="Consolas" panose="020B0609020204030204" pitchFamily="49" charset="0"/>
              </a:rPr>
              <a:t>#</a:t>
            </a:r>
            <a:r>
              <a:rPr lang="ko-KR" altLang="en-US" sz="2200" b="0">
                <a:effectLst/>
                <a:latin typeface="Consolas" panose="020B0609020204030204" pitchFamily="49" charset="0"/>
              </a:rPr>
              <a:t>너비 지정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200" b="0">
                <a:effectLst/>
                <a:latin typeface="Consolas" panose="020B0609020204030204" pitchFamily="49" charset="0"/>
              </a:rPr>
              <a:t>print('---</a:t>
            </a:r>
            <a:r>
              <a:rPr lang="ko-KR" altLang="en-US" sz="2200" b="0">
                <a:effectLst/>
                <a:latin typeface="Consolas" panose="020B0609020204030204" pitchFamily="49" charset="0"/>
              </a:rPr>
              <a:t>너비</a:t>
            </a:r>
            <a:r>
              <a:rPr lang="en-US" altLang="ko-KR" sz="2200" b="0">
                <a:effectLst/>
                <a:latin typeface="Consolas" panose="020B0609020204030204" pitchFamily="49" charset="0"/>
              </a:rPr>
              <a:t>---')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200" b="0">
                <a:effectLst/>
                <a:latin typeface="Consolas" panose="020B0609020204030204" pitchFamily="49" charset="0"/>
              </a:rPr>
              <a:t>print('%10s' % name)  # </a:t>
            </a:r>
            <a:r>
              <a:rPr lang="ko-KR" altLang="en-US" sz="2200" b="0">
                <a:effectLst/>
                <a:latin typeface="Consolas" panose="020B0609020204030204" pitchFamily="49" charset="0"/>
              </a:rPr>
              <a:t>문자는 기본 오른쪽 정렬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200" b="0">
                <a:effectLst/>
                <a:latin typeface="Consolas" panose="020B0609020204030204" pitchFamily="49" charset="0"/>
              </a:rPr>
              <a:t>print('{:10}'.format(name))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200" b="0">
                <a:effectLst/>
                <a:latin typeface="Consolas" panose="020B0609020204030204" pitchFamily="49" charset="0"/>
              </a:rPr>
              <a:t>print(f'{name:10}')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2200" b="0">
                <a:effectLst/>
                <a:latin typeface="Consolas" panose="020B0609020204030204" pitchFamily="49" charset="0"/>
              </a:rPr>
            </a:br>
            <a:r>
              <a:rPr lang="en-US" altLang="ko-KR" sz="2200" b="0">
                <a:effectLst/>
                <a:latin typeface="Consolas" panose="020B0609020204030204" pitchFamily="49" charset="0"/>
              </a:rPr>
              <a:t>#</a:t>
            </a:r>
            <a:r>
              <a:rPr lang="ko-KR" altLang="en-US" sz="2200" b="0">
                <a:effectLst/>
                <a:latin typeface="Consolas" panose="020B0609020204030204" pitchFamily="49" charset="0"/>
              </a:rPr>
              <a:t>정렬 지정 </a:t>
            </a:r>
            <a:r>
              <a:rPr lang="en-US" altLang="ko-KR" sz="2200" b="0">
                <a:effectLst/>
                <a:latin typeface="Consolas" panose="020B0609020204030204" pitchFamily="49" charset="0"/>
              </a:rPr>
              <a:t>: &lt;, &gt;, ^</a:t>
            </a:r>
            <a:endParaRPr lang="ko-KR" altLang="en-US" sz="2200" b="0"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200" b="0">
                <a:effectLst/>
                <a:latin typeface="Consolas" panose="020B0609020204030204" pitchFamily="49" charset="0"/>
              </a:rPr>
              <a:t>print('---</a:t>
            </a:r>
            <a:r>
              <a:rPr lang="ko-KR" altLang="en-US" sz="2200" b="0">
                <a:effectLst/>
                <a:latin typeface="Consolas" panose="020B0609020204030204" pitchFamily="49" charset="0"/>
              </a:rPr>
              <a:t>정렬</a:t>
            </a:r>
            <a:r>
              <a:rPr lang="en-US" altLang="ko-KR" sz="2200" b="0">
                <a:effectLst/>
                <a:latin typeface="Consolas" panose="020B0609020204030204" pitchFamily="49" charset="0"/>
              </a:rPr>
              <a:t>---')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200" b="0">
                <a:effectLst/>
                <a:latin typeface="Consolas" panose="020B0609020204030204" pitchFamily="49" charset="0"/>
              </a:rPr>
              <a:t>print('%-10s' % name)  # -</a:t>
            </a:r>
            <a:r>
              <a:rPr lang="ko-KR" altLang="en-US" sz="2200" b="0">
                <a:effectLst/>
                <a:latin typeface="Consolas" panose="020B0609020204030204" pitchFamily="49" charset="0"/>
              </a:rPr>
              <a:t>는 왼쪽 정렬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200" b="0">
                <a:effectLst/>
                <a:latin typeface="Consolas" panose="020B0609020204030204" pitchFamily="49" charset="0"/>
              </a:rPr>
              <a:t>print('{:&lt;10}'.format(name))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200" b="0">
                <a:effectLst/>
                <a:latin typeface="Consolas" panose="020B0609020204030204" pitchFamily="49" charset="0"/>
              </a:rPr>
              <a:t>print('{:&gt;10}'.format(name))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200" b="0">
                <a:effectLst/>
                <a:latin typeface="Consolas" panose="020B0609020204030204" pitchFamily="49" charset="0"/>
              </a:rPr>
              <a:t>print('{:^10}'.format(name))</a:t>
            </a:r>
            <a:endParaRPr lang="en-US" altLang="ko-KR" sz="2000" b="0"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sz="2200" b="0"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altLang="ko-KR" sz="2200" b="0">
                <a:effectLst/>
                <a:latin typeface="Consolas" panose="020B0609020204030204" pitchFamily="49" charset="0"/>
              </a:rPr>
            </a:br>
            <a:br>
              <a:rPr lang="en-US" altLang="ko-KR" sz="2200" b="0">
                <a:effectLst/>
                <a:latin typeface="Consolas" panose="020B0609020204030204" pitchFamily="49" charset="0"/>
              </a:rPr>
            </a:br>
            <a:endParaRPr lang="en-US" altLang="ko-KR" sz="2200" b="0"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ko-KR" altLang="en-US" sz="2200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2C574B94-7768-2D94-B623-D65D646B7AAE}"/>
              </a:ext>
            </a:extLst>
          </p:cNvPr>
          <p:cNvSpPr txBox="1"/>
          <p:nvPr/>
        </p:nvSpPr>
        <p:spPr>
          <a:xfrm>
            <a:off x="0" y="819798"/>
            <a:ext cx="707664" cy="307777"/>
          </a:xfrm>
          <a:prstGeom prst="homePlat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코드</a:t>
            </a:r>
            <a:endParaRPr kumimoji="0"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1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한빛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한빛테마" id="{637E2F21-64D6-4F55-8E0F-E3BCCE0CA9FC}" vid="{13AB6D60-19FD-40D7-ACCF-013FB5FB1D9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한빛테마</Template>
  <TotalTime>3473</TotalTime>
  <Words>715</Words>
  <Application>Microsoft Office PowerPoint</Application>
  <PresentationFormat>와이드스크린</PresentationFormat>
  <Paragraphs>134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HY견고딕</vt:lpstr>
      <vt:lpstr>HY헤드라인M</vt:lpstr>
      <vt:lpstr>Spoqa Han Sans Neo</vt:lpstr>
      <vt:lpstr>맑은 고딕</vt:lpstr>
      <vt:lpstr>Arial</vt:lpstr>
      <vt:lpstr>Arial Black</vt:lpstr>
      <vt:lpstr>Consolas</vt:lpstr>
      <vt:lpstr>Wingdings</vt:lpstr>
      <vt:lpstr>한빛테마</vt:lpstr>
      <vt:lpstr>문자열 심화 </vt:lpstr>
      <vt:lpstr>PowerPoint 프레젠테이션</vt:lpstr>
      <vt:lpstr>PowerPoint 프레젠테이션</vt:lpstr>
      <vt:lpstr>문자열 포맷팅 하려면?</vt:lpstr>
      <vt:lpstr>문자열 포맷팅</vt:lpstr>
      <vt:lpstr> </vt:lpstr>
      <vt:lpstr>문자열 포맷팅</vt:lpstr>
      <vt:lpstr>문자열 포맷팅 방법</vt:lpstr>
      <vt:lpstr>너비, 정렬</vt:lpstr>
      <vt:lpstr>소수 자릿수</vt:lpstr>
      <vt:lpstr>채움, 쉼표, 백분율 </vt:lpstr>
      <vt:lpstr>PowerPoint 프레젠테이션</vt:lpstr>
      <vt:lpstr>PowerPoint 프레젠테이션</vt:lpstr>
      <vt:lpstr>이스케이프 문자(Escape character)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출력</dc:title>
  <dc:creator>16387</dc:creator>
  <cp:lastModifiedBy>16387</cp:lastModifiedBy>
  <cp:revision>285</cp:revision>
  <dcterms:created xsi:type="dcterms:W3CDTF">2022-12-16T06:07:15Z</dcterms:created>
  <dcterms:modified xsi:type="dcterms:W3CDTF">2022-12-19T06:17:55Z</dcterms:modified>
</cp:coreProperties>
</file>