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7" r:id="rId2"/>
    <p:sldId id="265" r:id="rId3"/>
    <p:sldId id="266" r:id="rId4"/>
    <p:sldId id="256" r:id="rId5"/>
    <p:sldId id="267" r:id="rId6"/>
    <p:sldId id="264" r:id="rId7"/>
    <p:sldId id="283" r:id="rId8"/>
    <p:sldId id="269" r:id="rId9"/>
    <p:sldId id="270" r:id="rId10"/>
    <p:sldId id="261" r:id="rId11"/>
    <p:sldId id="271" r:id="rId12"/>
    <p:sldId id="272" r:id="rId13"/>
    <p:sldId id="275" r:id="rId14"/>
    <p:sldId id="274" r:id="rId15"/>
    <p:sldId id="277" r:id="rId16"/>
    <p:sldId id="276" r:id="rId17"/>
    <p:sldId id="281" r:id="rId18"/>
    <p:sldId id="278" r:id="rId19"/>
    <p:sldId id="282" r:id="rId20"/>
    <p:sldId id="280" r:id="rId21"/>
    <p:sldId id="279" r:id="rId2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020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1:57:24.858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1:57:31.170"/>
    </inkml:context>
    <inkml:brush xml:id="br0">
      <inkml:brushProperty name="width" value="0.2" units="cm"/>
      <inkml:brushProperty name="height" value="1.2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11:57:42.383"/>
    </inkml:context>
    <inkml:brush xml:id="br0">
      <inkml:brushProperty name="width" value="0.2" units="cm"/>
      <inkml:brushProperty name="height" value="1.2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11,'0'-4,"0"-2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7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8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3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>
                <a:latin typeface="Consolas" panose="020B0609020204030204" pitchFamily="49" charset="0"/>
              </a:rPr>
              <a:t>2.x=1111 </a:t>
            </a:r>
            <a:r>
              <a:rPr lang="ko-KR" altLang="en-US" sz="1600">
                <a:latin typeface="Consolas" panose="020B0609020204030204" pitchFamily="49" charset="0"/>
              </a:rPr>
              <a:t>이다</a:t>
            </a:r>
            <a:r>
              <a:rPr lang="en-US" altLang="ko-KR" sz="1600">
                <a:latin typeface="Consolas" panose="020B0609020204030204" pitchFamily="49" charset="0"/>
              </a:rPr>
              <a:t>. </a:t>
            </a:r>
            <a:r>
              <a:rPr lang="ko-KR" altLang="en-US" sz="1600">
                <a:latin typeface="Consolas" panose="020B0609020204030204" pitchFamily="49" charset="0"/>
              </a:rPr>
              <a:t>지정한 비트를 </a:t>
            </a:r>
            <a:r>
              <a:rPr lang="en-US" altLang="ko-KR" sz="1600">
                <a:latin typeface="Consolas" panose="020B0609020204030204" pitchFamily="49" charset="0"/>
              </a:rPr>
              <a:t>0</a:t>
            </a:r>
            <a:r>
              <a:rPr lang="ko-KR" altLang="en-US" sz="1600">
                <a:latin typeface="Consolas" panose="020B0609020204030204" pitchFamily="49" charset="0"/>
              </a:rPr>
              <a:t>으로 만들려면 어떤 계산이 필요한가</a:t>
            </a:r>
            <a:r>
              <a:rPr lang="en-US" altLang="ko-KR" sz="1600">
                <a:latin typeface="Consolas" panose="020B0609020204030204" pitchFamily="49" charset="0"/>
              </a:rPr>
              <a:t>?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ko-KR" altLang="en-US" sz="1600">
                <a:latin typeface="Consolas" panose="020B0609020204030204" pitchFamily="49" charset="0"/>
              </a:rPr>
              <a:t>첫 번째 비트를 </a:t>
            </a:r>
            <a:r>
              <a:rPr lang="en-US" altLang="ko-KR" sz="1600">
                <a:latin typeface="Consolas" panose="020B0609020204030204" pitchFamily="49" charset="0"/>
              </a:rPr>
              <a:t>1</a:t>
            </a:r>
            <a:r>
              <a:rPr lang="ko-KR" altLang="en-US" sz="1600">
                <a:latin typeface="Consolas" panose="020B0609020204030204" pitchFamily="49" charset="0"/>
              </a:rPr>
              <a:t>로 </a:t>
            </a:r>
            <a:r>
              <a:rPr lang="en-US" altLang="ko-KR" sz="1600">
                <a:latin typeface="Consolas" panose="020B0609020204030204" pitchFamily="49" charset="0"/>
              </a:rPr>
              <a:t>1110	</a:t>
            </a:r>
            <a:r>
              <a:rPr lang="en-US" altLang="ko-KR" sz="1600">
                <a:latin typeface="Consolas" panose="020B0609020204030204" pitchFamily="49" charset="0"/>
                <a:sym typeface="Wingdings" panose="05000000000000000000" pitchFamily="2" charset="2"/>
              </a:rPr>
              <a:t> x &amp; (~1)</a:t>
            </a:r>
            <a:endParaRPr lang="en-US" altLang="ko-KR" sz="160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latin typeface="Consolas" panose="020B0609020204030204" pitchFamily="49" charset="0"/>
              </a:rPr>
              <a:t>두 번째 비트를 </a:t>
            </a:r>
            <a:r>
              <a:rPr lang="en-US" altLang="ko-KR" sz="1600">
                <a:latin typeface="Consolas" panose="020B0609020204030204" pitchFamily="49" charset="0"/>
              </a:rPr>
              <a:t>1</a:t>
            </a:r>
            <a:r>
              <a:rPr lang="ko-KR" altLang="en-US" sz="1600">
                <a:latin typeface="Consolas" panose="020B0609020204030204" pitchFamily="49" charset="0"/>
              </a:rPr>
              <a:t>로 </a:t>
            </a:r>
            <a:r>
              <a:rPr lang="en-US" altLang="ko-KR" sz="1600">
                <a:latin typeface="Consolas" panose="020B0609020204030204" pitchFamily="49" charset="0"/>
              </a:rPr>
              <a:t>1101	</a:t>
            </a:r>
            <a:r>
              <a:rPr lang="en-US" altLang="ko-KR" sz="1600">
                <a:latin typeface="Consolas" panose="020B0609020204030204" pitchFamily="49" charset="0"/>
                <a:sym typeface="Wingdings" panose="05000000000000000000" pitchFamily="2" charset="2"/>
              </a:rPr>
              <a:t> x &amp; (~2)</a:t>
            </a:r>
            <a:endParaRPr lang="en-US" altLang="ko-KR" sz="1600">
              <a:latin typeface="Consolas" panose="020B0609020204030204" pitchFamily="49" charset="0"/>
            </a:endParaRPr>
          </a:p>
          <a:p>
            <a:r>
              <a:rPr lang="ko-KR" altLang="en-US" sz="1600">
                <a:latin typeface="Consolas" panose="020B0609020204030204" pitchFamily="49" charset="0"/>
              </a:rPr>
              <a:t>세 번째 비트를 </a:t>
            </a:r>
            <a:r>
              <a:rPr lang="en-US" altLang="ko-KR" sz="1600">
                <a:latin typeface="Consolas" panose="020B0609020204030204" pitchFamily="49" charset="0"/>
              </a:rPr>
              <a:t>1</a:t>
            </a:r>
            <a:r>
              <a:rPr lang="ko-KR" altLang="en-US" sz="1600">
                <a:latin typeface="Consolas" panose="020B0609020204030204" pitchFamily="49" charset="0"/>
              </a:rPr>
              <a:t>로 </a:t>
            </a:r>
            <a:r>
              <a:rPr lang="en-US" altLang="ko-KR" sz="1600">
                <a:latin typeface="Consolas" panose="020B0609020204030204" pitchFamily="49" charset="0"/>
              </a:rPr>
              <a:t>1011	</a:t>
            </a:r>
            <a:r>
              <a:rPr lang="en-US" altLang="ko-KR" sz="1600">
                <a:latin typeface="Consolas" panose="020B0609020204030204" pitchFamily="49" charset="0"/>
                <a:sym typeface="Wingdings" panose="05000000000000000000" pitchFamily="2" charset="2"/>
              </a:rPr>
              <a:t> x &amp; (~4)</a:t>
            </a:r>
            <a:endParaRPr lang="en-US" altLang="ko-KR" sz="1600">
              <a:latin typeface="Consolas" panose="020B0609020204030204" pitchFamily="49" charset="0"/>
            </a:endParaRPr>
          </a:p>
          <a:p>
            <a:r>
              <a:rPr lang="ko-KR" altLang="en-US" sz="1600">
                <a:latin typeface="Consolas" panose="020B0609020204030204" pitchFamily="49" charset="0"/>
              </a:rPr>
              <a:t>네 번째 비트를 </a:t>
            </a:r>
            <a:r>
              <a:rPr lang="en-US" altLang="ko-KR" sz="1600">
                <a:latin typeface="Consolas" panose="020B0609020204030204" pitchFamily="49" charset="0"/>
              </a:rPr>
              <a:t>1</a:t>
            </a:r>
            <a:r>
              <a:rPr lang="ko-KR" altLang="en-US" sz="1600">
                <a:latin typeface="Consolas" panose="020B0609020204030204" pitchFamily="49" charset="0"/>
              </a:rPr>
              <a:t>로 </a:t>
            </a:r>
            <a:r>
              <a:rPr lang="en-US" altLang="ko-KR" sz="1600">
                <a:latin typeface="Consolas" panose="020B0609020204030204" pitchFamily="49" charset="0"/>
              </a:rPr>
              <a:t>0111	</a:t>
            </a:r>
            <a:r>
              <a:rPr lang="en-US" altLang="ko-KR" sz="1600">
                <a:latin typeface="Consolas" panose="020B0609020204030204" pitchFamily="49" charset="0"/>
                <a:sym typeface="Wingdings" panose="05000000000000000000" pitchFamily="2" charset="2"/>
              </a:rPr>
              <a:t> x &amp; (~8)</a:t>
            </a:r>
            <a:endParaRPr lang="en-US" altLang="ko-KR" sz="1600">
              <a:latin typeface="Consolas" panose="020B0609020204030204" pitchFamily="49" charset="0"/>
            </a:endParaRP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* </a:t>
            </a:r>
            <a:r>
              <a:rPr lang="ko-KR" altLang="en-US" sz="1600">
                <a:latin typeface="Consolas" panose="020B0609020204030204" pitchFamily="49" charset="0"/>
              </a:rPr>
              <a:t>지정한 비트를 </a:t>
            </a:r>
            <a:r>
              <a:rPr lang="en-US" altLang="ko-KR" sz="1600">
                <a:latin typeface="Consolas" panose="020B0609020204030204" pitchFamily="49" charset="0"/>
              </a:rPr>
              <a:t>0</a:t>
            </a:r>
            <a:r>
              <a:rPr lang="ko-KR" altLang="en-US" sz="1600">
                <a:latin typeface="Consolas" panose="020B0609020204030204" pitchFamily="49" charset="0"/>
              </a:rPr>
              <a:t>으로 만들기</a:t>
            </a:r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1111 </a:t>
            </a:r>
            <a:r>
              <a:rPr lang="en-US" altLang="ko-KR" sz="160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1600">
                <a:latin typeface="Consolas" panose="020B0609020204030204" pitchFamily="49" charset="0"/>
              </a:rPr>
              <a:t> 1110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1)</a:t>
            </a:r>
            <a:r>
              <a:rPr lang="ko-KR" altLang="en-US" sz="1600">
                <a:latin typeface="Consolas" panose="020B0609020204030204" pitchFamily="49" charset="0"/>
              </a:rPr>
              <a:t>십진수 </a:t>
            </a:r>
            <a:r>
              <a:rPr lang="en-US" altLang="ko-KR" sz="1600">
                <a:latin typeface="Consolas" panose="020B0609020204030204" pitchFamily="49" charset="0"/>
              </a:rPr>
              <a:t>1(0001)</a:t>
            </a:r>
            <a:r>
              <a:rPr lang="ko-KR" altLang="en-US" sz="1600">
                <a:latin typeface="Consolas" panose="020B0609020204030204" pitchFamily="49" charset="0"/>
              </a:rPr>
              <a:t>을 비트 </a:t>
            </a:r>
            <a:r>
              <a:rPr lang="en-US" altLang="ko-KR" sz="1600">
                <a:latin typeface="Consolas" panose="020B0609020204030204" pitchFamily="49" charset="0"/>
              </a:rPr>
              <a:t>not </a:t>
            </a:r>
            <a:r>
              <a:rPr lang="ko-KR" altLang="en-US" sz="1600">
                <a:latin typeface="Consolas" panose="020B0609020204030204" pitchFamily="49" charset="0"/>
              </a:rPr>
              <a:t>시킨다</a:t>
            </a:r>
            <a:r>
              <a:rPr lang="en-US" altLang="ko-KR" sz="1600">
                <a:latin typeface="Consolas" panose="020B0609020204030204" pitchFamily="49" charset="0"/>
              </a:rPr>
              <a:t>. ~1(1110)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2)</a:t>
            </a:r>
            <a:r>
              <a:rPr lang="ko-KR" altLang="en-US" sz="1600">
                <a:latin typeface="Consolas" panose="020B0609020204030204" pitchFamily="49" charset="0"/>
              </a:rPr>
              <a:t>원래 값과 </a:t>
            </a:r>
            <a:r>
              <a:rPr lang="en-US" altLang="ko-KR" sz="1600">
                <a:latin typeface="Consolas" panose="020B0609020204030204" pitchFamily="49" charset="0"/>
              </a:rPr>
              <a:t>1)</a:t>
            </a:r>
            <a:r>
              <a:rPr lang="ko-KR" altLang="en-US" sz="1600">
                <a:latin typeface="Consolas" panose="020B0609020204030204" pitchFamily="49" charset="0"/>
              </a:rPr>
              <a:t>에서 만든 값을 </a:t>
            </a:r>
            <a:r>
              <a:rPr lang="en-US" altLang="ko-KR" sz="1600">
                <a:latin typeface="Consolas" panose="020B0609020204030204" pitchFamily="49" charset="0"/>
              </a:rPr>
              <a:t>&amp; </a:t>
            </a:r>
            <a:r>
              <a:rPr lang="ko-KR" altLang="en-US" sz="1600">
                <a:latin typeface="Consolas" panose="020B0609020204030204" pitchFamily="49" charset="0"/>
              </a:rPr>
              <a:t>시킨다</a:t>
            </a:r>
            <a:r>
              <a:rPr lang="en-US" altLang="ko-KR" sz="16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1111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&amp;   1110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-----------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1110</a:t>
            </a:r>
          </a:p>
          <a:p>
            <a:r>
              <a:rPr lang="en-US" altLang="ko-KR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1111 </a:t>
            </a:r>
            <a:r>
              <a:rPr lang="en-US" altLang="ko-KR" sz="120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1200">
                <a:latin typeface="Consolas" panose="020B0609020204030204" pitchFamily="49" charset="0"/>
              </a:rPr>
              <a:t> 1101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1)</a:t>
            </a:r>
            <a:r>
              <a:rPr lang="ko-KR" altLang="en-US" sz="1200">
                <a:latin typeface="Consolas" panose="020B0609020204030204" pitchFamily="49" charset="0"/>
              </a:rPr>
              <a:t>십진수 </a:t>
            </a:r>
            <a:r>
              <a:rPr lang="en-US" altLang="ko-KR" sz="1200">
                <a:latin typeface="Consolas" panose="020B0609020204030204" pitchFamily="49" charset="0"/>
              </a:rPr>
              <a:t>2(0010)</a:t>
            </a:r>
            <a:r>
              <a:rPr lang="ko-KR" altLang="en-US" sz="1200">
                <a:latin typeface="Consolas" panose="020B0609020204030204" pitchFamily="49" charset="0"/>
              </a:rPr>
              <a:t>을 비트 </a:t>
            </a:r>
            <a:r>
              <a:rPr lang="en-US" altLang="ko-KR" sz="1200">
                <a:latin typeface="Consolas" panose="020B0609020204030204" pitchFamily="49" charset="0"/>
              </a:rPr>
              <a:t>not </a:t>
            </a:r>
            <a:r>
              <a:rPr lang="ko-KR" altLang="en-US" sz="1200">
                <a:latin typeface="Consolas" panose="020B0609020204030204" pitchFamily="49" charset="0"/>
              </a:rPr>
              <a:t>시킨다</a:t>
            </a:r>
            <a:r>
              <a:rPr lang="en-US" altLang="ko-KR" sz="1200">
                <a:latin typeface="Consolas" panose="020B0609020204030204" pitchFamily="49" charset="0"/>
              </a:rPr>
              <a:t>. ~2(1101)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2)</a:t>
            </a:r>
            <a:r>
              <a:rPr lang="ko-KR" altLang="en-US" sz="1200">
                <a:latin typeface="Consolas" panose="020B0609020204030204" pitchFamily="49" charset="0"/>
              </a:rPr>
              <a:t>원래 값과 </a:t>
            </a:r>
            <a:r>
              <a:rPr lang="en-US" altLang="ko-KR" sz="1200">
                <a:latin typeface="Consolas" panose="020B0609020204030204" pitchFamily="49" charset="0"/>
              </a:rPr>
              <a:t>1)</a:t>
            </a:r>
            <a:r>
              <a:rPr lang="ko-KR" altLang="en-US" sz="1200">
                <a:latin typeface="Consolas" panose="020B0609020204030204" pitchFamily="49" charset="0"/>
              </a:rPr>
              <a:t>에서 만든 값을 </a:t>
            </a:r>
            <a:r>
              <a:rPr lang="en-US" altLang="ko-KR" sz="1200">
                <a:latin typeface="Consolas" panose="020B0609020204030204" pitchFamily="49" charset="0"/>
              </a:rPr>
              <a:t>&amp; </a:t>
            </a:r>
            <a:r>
              <a:rPr lang="ko-KR" altLang="en-US" sz="1200">
                <a:latin typeface="Consolas" panose="020B0609020204030204" pitchFamily="49" charset="0"/>
              </a:rPr>
              <a:t>시킨다</a:t>
            </a:r>
            <a:r>
              <a:rPr lang="en-US" altLang="ko-KR" sz="12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1111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&amp;   1101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-----------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1101</a:t>
            </a:r>
          </a:p>
          <a:p>
            <a:r>
              <a:rPr lang="en-US" altLang="ko-KR">
                <a:latin typeface="Consolas" panose="020B0609020204030204" pitchFamily="49" charset="0"/>
              </a:rPr>
              <a:t>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FC5313-388B-D0E5-4CBE-565591413A82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4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CC9FD63-AA4E-80DE-D234-A29027C6D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594630" cy="47112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r>
              <a:rPr lang="ko-KR" altLang="en-US" sz="2000">
                <a:effectLst/>
                <a:latin typeface="Consolas" panose="020B0609020204030204" pitchFamily="49" charset="0"/>
              </a:rPr>
              <a:t> 연도를 입력받아서 입력한 연도가 윤년인지 아닌지 확인하는 프로그램 작성하기</a:t>
            </a:r>
            <a:endParaRPr lang="en-US" altLang="ko-KR" sz="200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826DB-DACD-0181-C4A4-F2D7FCD04664}"/>
              </a:ext>
            </a:extLst>
          </p:cNvPr>
          <p:cNvSpPr txBox="1"/>
          <p:nvPr/>
        </p:nvSpPr>
        <p:spPr>
          <a:xfrm>
            <a:off x="1748710" y="2869122"/>
            <a:ext cx="519286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Consolas" panose="020B0609020204030204" pitchFamily="49" charset="0"/>
              </a:rPr>
              <a:t>판별할 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연도 입력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2022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년은 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판별할 연도 입력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2024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년은 </a:t>
            </a:r>
            <a:r>
              <a:rPr lang="en-US" altLang="ko-KR" sz="28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33F0FE-78B5-B187-9165-E497A2F3C84B}"/>
              </a:ext>
            </a:extLst>
          </p:cNvPr>
          <p:cNvGrpSpPr/>
          <p:nvPr/>
        </p:nvGrpSpPr>
        <p:grpSpPr>
          <a:xfrm>
            <a:off x="1585082" y="1873563"/>
            <a:ext cx="9439335" cy="672887"/>
            <a:chOff x="4444077" y="742634"/>
            <a:chExt cx="9648656" cy="6728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0E341C-0C81-9735-EA2D-D6EA2C915C5A}"/>
                </a:ext>
              </a:extLst>
            </p:cNvPr>
            <p:cNvSpPr txBox="1"/>
            <p:nvPr/>
          </p:nvSpPr>
          <p:spPr>
            <a:xfrm>
              <a:off x="4834696" y="1015411"/>
              <a:ext cx="92580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윤년이란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? 4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배수이고 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배수가 아닌 연도 또는 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400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배수인 연도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D4068B-A8BA-B54C-C3CA-73B116AA2F19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D040640-94F7-EBF0-B97A-60F4C2F535D5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21" name="object 45">
                  <a:extLst>
                    <a:ext uri="{FF2B5EF4-FFF2-40B4-BE49-F238E27FC236}">
                      <a16:creationId xmlns:a16="http://schemas.microsoft.com/office/drawing/2014/main" id="{75282C96-F78D-9D90-08EE-509F332E6DA3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object 46">
                  <a:extLst>
                    <a:ext uri="{FF2B5EF4-FFF2-40B4-BE49-F238E27FC236}">
                      <a16:creationId xmlns:a16="http://schemas.microsoft.com/office/drawing/2014/main" id="{FC2D1780-A33D-2BB9-5EF8-D2F52E731F79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 b="1">
                    <a:solidFill>
                      <a:srgbClr val="0070C0"/>
                    </a:solidFill>
                  </a:endParaRPr>
                </a:p>
              </p:txBody>
            </p:sp>
          </p:grpSp>
          <p:pic>
            <p:nvPicPr>
              <p:cNvPr id="20" name="그래픽 19" descr="전구 및 기어  단색으로 채워진">
                <a:extLst>
                  <a:ext uri="{FF2B5EF4-FFF2-40B4-BE49-F238E27FC236}">
                    <a16:creationId xmlns:a16="http://schemas.microsoft.com/office/drawing/2014/main" id="{030E1176-A450-350B-DBFD-6D92FE580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포함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지정한 값이 있는지 없는지 검사하는 연산자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2" y="829632"/>
            <a:ext cx="6363046" cy="14316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in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포함하고 있으면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not in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포함하고 있지 않으면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True</a:t>
            </a:r>
            <a:endParaRPr lang="ko-KR" altLang="en-US" sz="1800" b="0">
              <a:effectLst/>
              <a:latin typeface="Consolas" panose="020B0609020204030204" pitchFamily="49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991224" y="2769778"/>
            <a:ext cx="597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>
                <a:latin typeface="Consolas" panose="020B0609020204030204" pitchFamily="49" charset="0"/>
              </a:rPr>
              <a:t>print('h' in 'happy')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7246374" y="2828543"/>
            <a:ext cx="1927122" cy="60045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93B6A-F43E-567A-4150-F7B87ED2F120}"/>
              </a:ext>
            </a:extLst>
          </p:cNvPr>
          <p:cNvSpPr txBox="1"/>
          <p:nvPr/>
        </p:nvSpPr>
        <p:spPr>
          <a:xfrm>
            <a:off x="991224" y="3798150"/>
            <a:ext cx="597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>
                <a:latin typeface="Consolas" panose="020B0609020204030204" pitchFamily="49" charset="0"/>
              </a:rPr>
              <a:t>print(10 in [1,2,3,4])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DE742-A7F7-7BFD-9328-944B57F571C1}"/>
              </a:ext>
            </a:extLst>
          </p:cNvPr>
          <p:cNvSpPr txBox="1"/>
          <p:nvPr/>
        </p:nvSpPr>
        <p:spPr>
          <a:xfrm>
            <a:off x="7246374" y="3896772"/>
            <a:ext cx="1927122" cy="60045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395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삼항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조건식의 결과가 참일 때 거짓일 때 값을 한 번에 작성하는 연산자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2" y="829632"/>
            <a:ext cx="6363046" cy="143161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000">
                <a:latin typeface="Consolas" panose="020B0609020204030204" pitchFamily="49" charset="0"/>
              </a:rPr>
              <a:t>참 </a:t>
            </a:r>
            <a:r>
              <a:rPr lang="en-US" altLang="ko-KR" sz="2000">
                <a:latin typeface="Consolas" panose="020B0609020204030204" pitchFamily="49" charset="0"/>
              </a:rPr>
              <a:t>if </a:t>
            </a:r>
            <a:r>
              <a:rPr lang="ko-KR" altLang="en-US" sz="2000">
                <a:latin typeface="Consolas" panose="020B0609020204030204" pitchFamily="49" charset="0"/>
              </a:rPr>
              <a:t>조건식 </a:t>
            </a:r>
            <a:r>
              <a:rPr lang="en-US" altLang="ko-KR" sz="2000">
                <a:latin typeface="Consolas" panose="020B0609020204030204" pitchFamily="49" charset="0"/>
              </a:rPr>
              <a:t>else </a:t>
            </a:r>
            <a:r>
              <a:rPr lang="ko-KR" altLang="en-US" sz="2000">
                <a:latin typeface="Consolas" panose="020B0609020204030204" pitchFamily="49" charset="0"/>
              </a:rPr>
              <a:t>거짓</a:t>
            </a:r>
            <a:endParaRPr lang="ko-KR" altLang="en-US" sz="2000" b="0">
              <a:effectLst/>
              <a:latin typeface="Consolas" panose="020B0609020204030204" pitchFamily="49" charset="0"/>
            </a:endParaRPr>
          </a:p>
          <a:p>
            <a:pPr lvl="1" indent="0" algn="ctr">
              <a:lnSpc>
                <a:spcPct val="100000"/>
              </a:lnSpc>
              <a:buNone/>
            </a:pPr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991224" y="2769778"/>
            <a:ext cx="1017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Consolas" panose="020B0609020204030204" pitchFamily="49" charset="0"/>
              </a:rPr>
              <a:t>print('</a:t>
            </a:r>
            <a:r>
              <a:rPr lang="ko-KR" altLang="en-US" sz="3600">
                <a:latin typeface="Consolas" panose="020B0609020204030204" pitchFamily="49" charset="0"/>
              </a:rPr>
              <a:t>짝수</a:t>
            </a:r>
            <a:r>
              <a:rPr lang="en-US" altLang="ko-KR" sz="3600">
                <a:latin typeface="Consolas" panose="020B0609020204030204" pitchFamily="49" charset="0"/>
              </a:rPr>
              <a:t>' if 10%2==0 else '</a:t>
            </a:r>
            <a:r>
              <a:rPr lang="ko-KR" altLang="en-US" sz="3600">
                <a:latin typeface="Consolas" panose="020B0609020204030204" pitchFamily="49" charset="0"/>
              </a:rPr>
              <a:t>홀수</a:t>
            </a:r>
            <a:r>
              <a:rPr lang="en-US" altLang="ko-KR" sz="3600">
                <a:latin typeface="Consolas" panose="020B0609020204030204" pitchFamily="49" charset="0"/>
              </a:rPr>
              <a:t>')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10382865" y="2828543"/>
            <a:ext cx="1179870" cy="60045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Consolas" panose="020B0609020204030204" pitchFamily="49" charset="0"/>
              </a:rPr>
              <a:t>짝수</a:t>
            </a:r>
            <a:endParaRPr lang="en-US" altLang="ko-KR" sz="3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CC9FD63-AA4E-80DE-D234-A29027C6D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594630" cy="47112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r>
              <a:rPr lang="ko-KR" altLang="en-US" sz="2000">
                <a:effectLst/>
                <a:latin typeface="Consolas" panose="020B0609020204030204" pitchFamily="49" charset="0"/>
              </a:rPr>
              <a:t> 아래 이미지를 참조해서 진법 변환하는 프로그램 작성하기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2000">
                <a:effectLst/>
                <a:latin typeface="Consolas" panose="020B0609020204030204" pitchFamily="49" charset="0"/>
              </a:rPr>
              <a:t>, 2</a:t>
            </a:r>
            <a:r>
              <a:rPr lang="ko-KR" altLang="en-US" sz="2000">
                <a:effectLst/>
                <a:latin typeface="Consolas" panose="020B0609020204030204" pitchFamily="49" charset="0"/>
              </a:rPr>
              <a:t>진수를 선택한 경우 </a:t>
            </a:r>
            <a:r>
              <a:rPr lang="en-US" altLang="ko-KR" sz="2000"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2000">
                <a:effectLst/>
                <a:latin typeface="Consolas" panose="020B0609020204030204" pitchFamily="49" charset="0"/>
              </a:rPr>
              <a:t>자리로 출력하고 빈자리는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r>
              <a:rPr lang="ko-KR" altLang="en-US" sz="2000">
                <a:latin typeface="Consolas" panose="020B0609020204030204" pitchFamily="49" charset="0"/>
              </a:rPr>
              <a:t>으로 채워서 출력한다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en-US" altLang="ko-KR" sz="200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9A2A82-B0DC-0179-FA99-01EC0B83D1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187" y="2759612"/>
            <a:ext cx="5434603" cy="15694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52B9DC-0214-063E-72A3-2625625239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3720" y="2759612"/>
            <a:ext cx="4784415" cy="15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정수나 글자 등을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진수로 변환한 후 각 자리의 비트끼리 연산하는 연산자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290" y="802012"/>
            <a:ext cx="5946781" cy="2383640"/>
          </a:xfrm>
        </p:spPr>
        <p:txBody>
          <a:bodyPr/>
          <a:lstStyle/>
          <a:p>
            <a:pPr lvl="1" indent="0">
              <a:lnSpc>
                <a:spcPct val="100000"/>
              </a:lnSpc>
              <a:buNone/>
            </a:pPr>
            <a:r>
              <a:rPr lang="ko-KR" altLang="en-US" sz="2000">
                <a:latin typeface="+mj-lt"/>
              </a:rPr>
              <a:t>	</a:t>
            </a:r>
            <a:r>
              <a:rPr lang="en-US" altLang="ko-KR" sz="2000">
                <a:latin typeface="+mj-lt"/>
              </a:rPr>
              <a:t>&amp; 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and, </a:t>
            </a:r>
            <a:r>
              <a:rPr lang="ko-KR" altLang="en-US" sz="2000">
                <a:latin typeface="+mj-lt"/>
              </a:rPr>
              <a:t>모두 </a:t>
            </a:r>
            <a:r>
              <a:rPr lang="en-US" altLang="ko-KR" sz="2000">
                <a:latin typeface="+mj-lt"/>
              </a:rPr>
              <a:t>1</a:t>
            </a:r>
            <a:r>
              <a:rPr lang="ko-KR" altLang="en-US" sz="2000">
                <a:latin typeface="+mj-lt"/>
              </a:rPr>
              <a:t>이면 </a:t>
            </a:r>
            <a:r>
              <a:rPr lang="en-US" altLang="ko-KR" sz="2000">
                <a:latin typeface="+mj-lt"/>
              </a:rPr>
              <a:t>1 	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>
                <a:latin typeface="+mj-lt"/>
              </a:rPr>
              <a:t>| 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or, </a:t>
            </a:r>
            <a:r>
              <a:rPr lang="ko-KR" altLang="en-US" sz="2000">
                <a:latin typeface="+mj-lt"/>
              </a:rPr>
              <a:t>하나라도 </a:t>
            </a:r>
            <a:r>
              <a:rPr lang="en-US" altLang="ko-KR" sz="2000">
                <a:latin typeface="+mj-lt"/>
              </a:rPr>
              <a:t>1</a:t>
            </a:r>
            <a:r>
              <a:rPr lang="ko-KR" altLang="en-US" sz="2000">
                <a:latin typeface="+mj-lt"/>
              </a:rPr>
              <a:t>이면 </a:t>
            </a:r>
            <a:r>
              <a:rPr lang="en-US" altLang="ko-KR" sz="2000">
                <a:latin typeface="+mj-lt"/>
              </a:rPr>
              <a:t>1  	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>
                <a:latin typeface="+mj-lt"/>
              </a:rPr>
              <a:t>~ 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not,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>
                <a:latin typeface="+mj-lt"/>
              </a:rPr>
              <a:t>1-&gt;0, 0-&gt;1.</a:t>
            </a:r>
            <a:r>
              <a:rPr lang="en-US" altLang="ko-KR" sz="2000" b="1">
                <a:solidFill>
                  <a:srgbClr val="0070C0"/>
                </a:solidFill>
              </a:rPr>
              <a:t> ~a=&gt;  –(a+1)</a:t>
            </a:r>
            <a:r>
              <a:rPr lang="en-US" altLang="ko-KR" sz="2000">
                <a:latin typeface="+mj-lt"/>
              </a:rPr>
              <a:t>   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>
                <a:latin typeface="+mj-lt"/>
              </a:rPr>
              <a:t>^ 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xor, </a:t>
            </a:r>
            <a:r>
              <a:rPr lang="ko-KR" altLang="en-US" sz="2000">
                <a:latin typeface="+mj-lt"/>
              </a:rPr>
              <a:t>서로 다른 값이면 </a:t>
            </a:r>
            <a:r>
              <a:rPr lang="en-US" altLang="ko-KR" sz="2000">
                <a:latin typeface="+mj-lt"/>
              </a:rPr>
              <a:t>1	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>
                <a:latin typeface="+mj-lt"/>
              </a:rPr>
              <a:t>&lt;&lt;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shift(left)	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>
                <a:latin typeface="+mj-lt"/>
              </a:rPr>
              <a:t>&gt;&gt; : </a:t>
            </a:r>
            <a:r>
              <a:rPr lang="ko-KR" altLang="en-US" sz="2000">
                <a:latin typeface="+mj-lt"/>
              </a:rPr>
              <a:t>비트 </a:t>
            </a:r>
            <a:r>
              <a:rPr lang="en-US" altLang="ko-KR" sz="2000">
                <a:latin typeface="+mj-lt"/>
              </a:rPr>
              <a:t>shift(right)</a:t>
            </a:r>
            <a:endParaRPr lang="ko-KR" altLang="en-US" sz="2000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65F613-A41A-93CD-993C-B116762C78A0}"/>
              </a:ext>
            </a:extLst>
          </p:cNvPr>
          <p:cNvGrpSpPr/>
          <p:nvPr/>
        </p:nvGrpSpPr>
        <p:grpSpPr>
          <a:xfrm>
            <a:off x="7049730" y="938224"/>
            <a:ext cx="5220928" cy="672887"/>
            <a:chOff x="4444077" y="742634"/>
            <a:chExt cx="5336704" cy="672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BADAD-4928-F358-C58D-5F849D7C19FD}"/>
                </a:ext>
              </a:extLst>
            </p:cNvPr>
            <p:cNvSpPr txBox="1"/>
            <p:nvPr/>
          </p:nvSpPr>
          <p:spPr>
            <a:xfrm>
              <a:off x="4834696" y="1015411"/>
              <a:ext cx="49460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/>
                <a:t>하드웨어 제어, 그래픽 처리, 마스킹 ...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11390EF-4E8E-FC28-9D3F-FE82C4F9085A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809DEDC-3131-137F-08BB-66CCD511112E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7" name="object 45">
                  <a:extLst>
                    <a:ext uri="{FF2B5EF4-FFF2-40B4-BE49-F238E27FC236}">
                      <a16:creationId xmlns:a16="http://schemas.microsoft.com/office/drawing/2014/main" id="{6A7E4058-D6C5-7952-377D-F633981F2E88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" name="object 46">
                  <a:extLst>
                    <a:ext uri="{FF2B5EF4-FFF2-40B4-BE49-F238E27FC236}">
                      <a16:creationId xmlns:a16="http://schemas.microsoft.com/office/drawing/2014/main" id="{0CC2DEE3-6FF8-35EF-4A67-7CA47592F394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5" name="그래픽 14" descr="전구 및 기어  단색으로 채워진">
                <a:extLst>
                  <a:ext uri="{FF2B5EF4-FFF2-40B4-BE49-F238E27FC236}">
                    <a16:creationId xmlns:a16="http://schemas.microsoft.com/office/drawing/2014/main" id="{8A9E8929-F188-4516-CF13-D14A250C6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F937563-85C1-ED83-2CC6-6037D6CB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67110"/>
              </p:ext>
            </p:extLst>
          </p:nvPr>
        </p:nvGraphicFramePr>
        <p:xfrm>
          <a:off x="1746179" y="3256344"/>
          <a:ext cx="2631852" cy="277435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1529980358"/>
                    </a:ext>
                  </a:extLst>
                </a:gridCol>
                <a:gridCol w="1315926">
                  <a:extLst>
                    <a:ext uri="{9D8B030D-6E8A-4147-A177-3AD203B41FA5}">
                      <a16:colId xmlns:a16="http://schemas.microsoft.com/office/drawing/2014/main" val="2428613337"/>
                    </a:ext>
                  </a:extLst>
                </a:gridCol>
              </a:tblGrid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x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y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440054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052967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614591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97381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66992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2594C64-FE96-4586-6042-B573C3EE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15528"/>
              </p:ext>
            </p:extLst>
          </p:nvPr>
        </p:nvGraphicFramePr>
        <p:xfrm>
          <a:off x="4681219" y="3242589"/>
          <a:ext cx="1315926" cy="2786237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1326528221"/>
                    </a:ext>
                  </a:extLst>
                </a:gridCol>
              </a:tblGrid>
              <a:tr h="56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x | y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0664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5123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18552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78747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3888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6377721-6C72-AF36-E029-17DB8BCC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6578"/>
              </p:ext>
            </p:extLst>
          </p:nvPr>
        </p:nvGraphicFramePr>
        <p:xfrm>
          <a:off x="4687631" y="3254476"/>
          <a:ext cx="1315926" cy="277435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1326528221"/>
                    </a:ext>
                  </a:extLst>
                </a:gridCol>
              </a:tblGrid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x ^ y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0664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15123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18552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78747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3888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4C41957-F506-459E-1526-654FDB81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61048"/>
              </p:ext>
            </p:extLst>
          </p:nvPr>
        </p:nvGraphicFramePr>
        <p:xfrm>
          <a:off x="4644890" y="3271279"/>
          <a:ext cx="1315926" cy="277435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4134381309"/>
                    </a:ext>
                  </a:extLst>
                </a:gridCol>
              </a:tblGrid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x &amp; y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49372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45023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73636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8273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5546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46D1467-6243-A1A8-D7AA-E19EDDDF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79579"/>
              </p:ext>
            </p:extLst>
          </p:nvPr>
        </p:nvGraphicFramePr>
        <p:xfrm>
          <a:off x="6300333" y="3260185"/>
          <a:ext cx="1315926" cy="166461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4071922120"/>
                    </a:ext>
                  </a:extLst>
                </a:gridCol>
              </a:tblGrid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x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03929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043953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503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05D66F8-05C9-11F3-2BA6-D7958EEF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4058"/>
              </p:ext>
            </p:extLst>
          </p:nvPr>
        </p:nvGraphicFramePr>
        <p:xfrm>
          <a:off x="7753601" y="3245250"/>
          <a:ext cx="1315926" cy="166461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15926">
                  <a:extLst>
                    <a:ext uri="{9D8B030D-6E8A-4147-A177-3AD203B41FA5}">
                      <a16:colId xmlns:a16="http://schemas.microsoft.com/office/drawing/2014/main" val="2228083293"/>
                    </a:ext>
                  </a:extLst>
                </a:gridCol>
              </a:tblGrid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~x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51718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01496"/>
                  </a:ext>
                </a:extLst>
              </a:tr>
              <a:tr h="55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정수나 글자 등을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진수로 변환한 후 각 자리의 비트끼리 연산하는 연산자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8EAA7B5-B773-CF9E-746E-E3D2B7435671}"/>
              </a:ext>
            </a:extLst>
          </p:cNvPr>
          <p:cNvGrpSpPr/>
          <p:nvPr/>
        </p:nvGrpSpPr>
        <p:grpSpPr>
          <a:xfrm>
            <a:off x="7669162" y="947994"/>
            <a:ext cx="4116785" cy="1041067"/>
            <a:chOff x="7836310" y="5528255"/>
            <a:chExt cx="4116785" cy="10410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A5926D-1F6C-E9F8-A347-6649800D4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94249" y="5801032"/>
              <a:ext cx="3858846" cy="76829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940125C-4F0C-1F5B-3B0A-87161E0AD375}"/>
                </a:ext>
              </a:extLst>
            </p:cNvPr>
            <p:cNvGrpSpPr/>
            <p:nvPr/>
          </p:nvGrpSpPr>
          <p:grpSpPr>
            <a:xfrm>
              <a:off x="7836310" y="5528255"/>
              <a:ext cx="1375981" cy="545554"/>
              <a:chOff x="7007776" y="886544"/>
              <a:chExt cx="1406494" cy="5455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D4AA7E6-B2DD-F0E7-5F68-9905D506EE7E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20" name="object 45">
                  <a:extLst>
                    <a:ext uri="{FF2B5EF4-FFF2-40B4-BE49-F238E27FC236}">
                      <a16:creationId xmlns:a16="http://schemas.microsoft.com/office/drawing/2014/main" id="{951BDF83-1901-3EB1-D239-8B8AC7DAEBC7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" name="object 46">
                  <a:extLst>
                    <a:ext uri="{FF2B5EF4-FFF2-40B4-BE49-F238E27FC236}">
                      <a16:creationId xmlns:a16="http://schemas.microsoft.com/office/drawing/2014/main" id="{E57E1586-2CB2-E7AB-8F38-16713361FDA5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6" name="그래픽 15" descr="전구 및 기어  단색으로 채워진">
                <a:extLst>
                  <a:ext uri="{FF2B5EF4-FFF2-40B4-BE49-F238E27FC236}">
                    <a16:creationId xmlns:a16="http://schemas.microsoft.com/office/drawing/2014/main" id="{F81C6DA5-097B-AB49-E457-D4E08F42F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C71EB0BC-4326-EFF7-DCB4-A05D56843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62940"/>
              </p:ext>
            </p:extLst>
          </p:nvPr>
        </p:nvGraphicFramePr>
        <p:xfrm>
          <a:off x="760576" y="1099602"/>
          <a:ext cx="6317879" cy="15522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6503">
                  <a:extLst>
                    <a:ext uri="{9D8B030D-6E8A-4147-A177-3AD203B41FA5}">
                      <a16:colId xmlns:a16="http://schemas.microsoft.com/office/drawing/2014/main" val="1434911354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376259450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2314346473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441122236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953177823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3326950827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2986444517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532244563"/>
                    </a:ext>
                  </a:extLst>
                </a:gridCol>
                <a:gridCol w="905855">
                  <a:extLst>
                    <a:ext uri="{9D8B030D-6E8A-4147-A177-3AD203B41FA5}">
                      <a16:colId xmlns:a16="http://schemas.microsoft.com/office/drawing/2014/main" val="2792278809"/>
                    </a:ext>
                  </a:extLst>
                </a:gridCol>
              </a:tblGrid>
              <a:tr h="55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26&lt;&lt;1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986286"/>
                  </a:ext>
                </a:extLst>
              </a:tr>
              <a:tr h="438493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6991945"/>
                  </a:ext>
                </a:extLst>
              </a:tr>
              <a:tr h="55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52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626838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26204B-CB35-4DD5-3DD6-13C5FE83D262}"/>
              </a:ext>
            </a:extLst>
          </p:cNvPr>
          <p:cNvGrpSpPr/>
          <p:nvPr/>
        </p:nvGrpSpPr>
        <p:grpSpPr>
          <a:xfrm>
            <a:off x="1137920" y="1696363"/>
            <a:ext cx="4670022" cy="413444"/>
            <a:chOff x="1137920" y="1493548"/>
            <a:chExt cx="4670022" cy="474376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D2ED2FF-B40D-A5E4-AA0A-E406DFE9C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920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095A0CA-0433-28B1-9C96-D831D66A1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883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7266391-298C-54D3-3F89-8507F34429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8295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BA1C29C-CE73-89D4-A150-ED4F9CD41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258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6627AFA-23C7-AACA-B025-BDAB5D865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0487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26D130D-A55D-38B8-6A4A-98DE531FF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8905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0E30482-97A8-9E33-453C-3245F8855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662" y="1493548"/>
              <a:ext cx="589280" cy="474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표 28">
            <a:extLst>
              <a:ext uri="{FF2B5EF4-FFF2-40B4-BE49-F238E27FC236}">
                <a16:creationId xmlns:a16="http://schemas.microsoft.com/office/drawing/2014/main" id="{C4D8DEEE-DBAD-5E7F-4063-1AE45D09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02862"/>
              </p:ext>
            </p:extLst>
          </p:nvPr>
        </p:nvGraphicFramePr>
        <p:xfrm>
          <a:off x="760576" y="3106743"/>
          <a:ext cx="6317879" cy="16117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6503">
                  <a:extLst>
                    <a:ext uri="{9D8B030D-6E8A-4147-A177-3AD203B41FA5}">
                      <a16:colId xmlns:a16="http://schemas.microsoft.com/office/drawing/2014/main" val="1434911354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376259450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2314346473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441122236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953177823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3326950827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2986444517"/>
                    </a:ext>
                  </a:extLst>
                </a:gridCol>
                <a:gridCol w="676503">
                  <a:extLst>
                    <a:ext uri="{9D8B030D-6E8A-4147-A177-3AD203B41FA5}">
                      <a16:colId xmlns:a16="http://schemas.microsoft.com/office/drawing/2014/main" val="1532244563"/>
                    </a:ext>
                  </a:extLst>
                </a:gridCol>
                <a:gridCol w="905855">
                  <a:extLst>
                    <a:ext uri="{9D8B030D-6E8A-4147-A177-3AD203B41FA5}">
                      <a16:colId xmlns:a16="http://schemas.microsoft.com/office/drawing/2014/main" val="2792278809"/>
                    </a:ext>
                  </a:extLst>
                </a:gridCol>
              </a:tblGrid>
              <a:tr h="55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26&gt;&gt;1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986286"/>
                  </a:ext>
                </a:extLst>
              </a:tr>
              <a:tr h="497999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6991945"/>
                  </a:ext>
                </a:extLst>
              </a:tr>
              <a:tr h="55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13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626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55A17D24-7E73-5498-4A70-5449F46016F0}"/>
                  </a:ext>
                </a:extLst>
              </p14:cNvPr>
              <p14:cNvContentPartPr/>
              <p14:nvPr/>
            </p14:nvContentPartPr>
            <p14:xfrm>
              <a:off x="6065861" y="996976"/>
              <a:ext cx="360" cy="36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55A17D24-7E73-5498-4A70-5449F46016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7861" y="888976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11D4EEF8-D7EF-7FB0-8783-0D5A19EAFB65}"/>
              </a:ext>
            </a:extLst>
          </p:cNvPr>
          <p:cNvGrpSpPr/>
          <p:nvPr/>
        </p:nvGrpSpPr>
        <p:grpSpPr>
          <a:xfrm>
            <a:off x="1126985" y="3506080"/>
            <a:ext cx="4752756" cy="606396"/>
            <a:chOff x="1126985" y="3506080"/>
            <a:chExt cx="4752756" cy="606396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2C32A48-10B0-D15B-8183-2CB5C6E90A3E}"/>
                    </a:ext>
                  </a:extLst>
                </p14:cNvPr>
                <p14:cNvContentPartPr/>
                <p14:nvPr/>
              </p14:nvContentPartPr>
              <p14:xfrm>
                <a:off x="5338661" y="3506080"/>
                <a:ext cx="360" cy="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2C32A48-10B0-D15B-8183-2CB5C6E90A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02661" y="329008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0E8E69F-1566-6A0D-0B16-FF54F13B8770}"/>
                    </a:ext>
                  </a:extLst>
                </p14:cNvPr>
                <p14:cNvContentPartPr/>
                <p14:nvPr/>
              </p14:nvContentPartPr>
              <p14:xfrm>
                <a:off x="5879381" y="3748000"/>
                <a:ext cx="360" cy="43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0E8E69F-1566-6A0D-0B16-FF54F13B87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43381" y="3512364"/>
                  <a:ext cx="72000" cy="4752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D87E9B0-3BFE-37B0-8518-A3F3C227F24A}"/>
                </a:ext>
              </a:extLst>
            </p:cNvPr>
            <p:cNvCxnSpPr>
              <a:cxnSpLocks/>
            </p:cNvCxnSpPr>
            <p:nvPr/>
          </p:nvCxnSpPr>
          <p:spPr>
            <a:xfrm>
              <a:off x="5218662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6522256-90C1-7BA0-8C4E-EB31BBD2C75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142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3AD3FF7-F6AF-B246-4F06-29BC465A7822}"/>
                </a:ext>
              </a:extLst>
            </p:cNvPr>
            <p:cNvCxnSpPr>
              <a:cxnSpLocks/>
            </p:cNvCxnSpPr>
            <p:nvPr/>
          </p:nvCxnSpPr>
          <p:spPr>
            <a:xfrm>
              <a:off x="3875423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B6C076E-5705-F02C-1119-4E9F180D0FF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523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61887C6-994D-6159-B3D0-ACC6A09B4783}"/>
                </a:ext>
              </a:extLst>
            </p:cNvPr>
            <p:cNvCxnSpPr>
              <a:cxnSpLocks/>
            </p:cNvCxnSpPr>
            <p:nvPr/>
          </p:nvCxnSpPr>
          <p:spPr>
            <a:xfrm>
              <a:off x="2529238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B845B58-6050-7ED7-F45D-F49BDA8F3A4A}"/>
                </a:ext>
              </a:extLst>
            </p:cNvPr>
            <p:cNvCxnSpPr>
              <a:cxnSpLocks/>
            </p:cNvCxnSpPr>
            <p:nvPr/>
          </p:nvCxnSpPr>
          <p:spPr>
            <a:xfrm>
              <a:off x="1776767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BB2B34E-E16F-468F-A122-96ED1A8A7D4E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85" y="3699032"/>
              <a:ext cx="589280" cy="4134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5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정수나 글자 등을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진수로 변환한 후 각 자리의 비트끼리 연산하는 연산자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0E84-07D2-6F65-8DEA-A44185353926}"/>
              </a:ext>
            </a:extLst>
          </p:cNvPr>
          <p:cNvSpPr txBox="1"/>
          <p:nvPr/>
        </p:nvSpPr>
        <p:spPr>
          <a:xfrm>
            <a:off x="707664" y="826400"/>
            <a:ext cx="44801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num1=0b1011</a:t>
            </a:r>
          </a:p>
          <a:p>
            <a:r>
              <a:rPr lang="en-US" altLang="ko-KR" sz="3200">
                <a:latin typeface="+mj-lt"/>
              </a:rPr>
              <a:t>num2=</a:t>
            </a:r>
            <a:r>
              <a:rPr lang="en-US" altLang="ko-KR" sz="3200">
                <a:solidFill>
                  <a:srgbClr val="C00000"/>
                </a:solidFill>
                <a:latin typeface="+mj-lt"/>
              </a:rPr>
              <a:t>0b0000</a:t>
            </a:r>
          </a:p>
          <a:p>
            <a:r>
              <a:rPr lang="en-US" altLang="ko-KR" sz="3200">
                <a:latin typeface="+mj-lt"/>
              </a:rPr>
              <a:t>num3=</a:t>
            </a:r>
            <a:r>
              <a:rPr lang="en-US" altLang="ko-KR" sz="3200">
                <a:solidFill>
                  <a:srgbClr val="0070C0"/>
                </a:solidFill>
                <a:latin typeface="+mj-lt"/>
              </a:rPr>
              <a:t>0b1111</a:t>
            </a:r>
          </a:p>
          <a:p>
            <a:r>
              <a:rPr lang="en-US" altLang="ko-KR" sz="3200">
                <a:latin typeface="+mj-lt"/>
              </a:rPr>
              <a:t>and0=num1 &amp; num2</a:t>
            </a:r>
          </a:p>
          <a:p>
            <a:r>
              <a:rPr lang="en-US" altLang="ko-KR" sz="3200">
                <a:latin typeface="+mj-lt"/>
              </a:rPr>
              <a:t>and1=num1 | num3</a:t>
            </a:r>
          </a:p>
          <a:p>
            <a:endParaRPr lang="en-US" altLang="ko-KR" sz="320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D6FC0-E671-C2ED-C0A1-AD85849C3FF0}"/>
              </a:ext>
            </a:extLst>
          </p:cNvPr>
          <p:cNvSpPr txBox="1"/>
          <p:nvPr/>
        </p:nvSpPr>
        <p:spPr>
          <a:xfrm>
            <a:off x="8273383" y="3522307"/>
            <a:ext cx="338988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+mj-lt"/>
              </a:rPr>
              <a:t>원  래    값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: 1011</a:t>
            </a:r>
          </a:p>
          <a:p>
            <a:r>
              <a:rPr lang="en-US" altLang="ko-KR" sz="2400">
                <a:solidFill>
                  <a:schemeClr val="bg1"/>
                </a:solidFill>
                <a:latin typeface="+mj-lt"/>
              </a:rPr>
              <a:t>0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과 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and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연산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: 0000</a:t>
            </a:r>
          </a:p>
          <a:p>
            <a:r>
              <a:rPr lang="en-US" altLang="ko-KR" sz="2400">
                <a:solidFill>
                  <a:schemeClr val="bg1"/>
                </a:solidFill>
                <a:latin typeface="+mj-lt"/>
              </a:rPr>
              <a:t>0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과 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o r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연산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: 1011</a:t>
            </a: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C0F5009-20F3-5B91-FC86-731AA130E280}"/>
              </a:ext>
            </a:extLst>
          </p:cNvPr>
          <p:cNvSpPr txBox="1"/>
          <p:nvPr/>
        </p:nvSpPr>
        <p:spPr>
          <a:xfrm>
            <a:off x="0" y="826400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FDAAE-F2D0-8DCD-E4B7-283DF85C746F}"/>
              </a:ext>
            </a:extLst>
          </p:cNvPr>
          <p:cNvSpPr txBox="1"/>
          <p:nvPr/>
        </p:nvSpPr>
        <p:spPr>
          <a:xfrm>
            <a:off x="686146" y="3369597"/>
            <a:ext cx="98367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spc="-150">
                <a:latin typeface="+mj-lt"/>
              </a:rPr>
              <a:t>print(f'</a:t>
            </a:r>
            <a:r>
              <a:rPr lang="ko-KR" altLang="en-US" sz="3200" spc="-150">
                <a:latin typeface="+mj-lt"/>
              </a:rPr>
              <a:t>원  래    값</a:t>
            </a:r>
            <a:r>
              <a:rPr lang="en-US" altLang="ko-KR" sz="3200" spc="-150">
                <a:latin typeface="+mj-lt"/>
              </a:rPr>
              <a:t>: {num1:04b}')</a:t>
            </a:r>
          </a:p>
          <a:p>
            <a:r>
              <a:rPr lang="en-US" altLang="ko-KR" sz="3200" spc="-150">
                <a:latin typeface="+mj-lt"/>
              </a:rPr>
              <a:t>print(f'0</a:t>
            </a:r>
            <a:r>
              <a:rPr lang="ko-KR" altLang="en-US" sz="3200" spc="-150">
                <a:latin typeface="+mj-lt"/>
              </a:rPr>
              <a:t>과 </a:t>
            </a:r>
            <a:r>
              <a:rPr lang="en-US" altLang="ko-KR" sz="3200" spc="-150">
                <a:latin typeface="+mj-lt"/>
              </a:rPr>
              <a:t>and </a:t>
            </a:r>
            <a:r>
              <a:rPr lang="ko-KR" altLang="en-US" sz="3200" spc="-150">
                <a:latin typeface="+mj-lt"/>
              </a:rPr>
              <a:t>연산</a:t>
            </a:r>
            <a:r>
              <a:rPr lang="en-US" altLang="ko-KR" sz="3200" spc="-150">
                <a:latin typeface="+mj-lt"/>
              </a:rPr>
              <a:t>: {and0:04b}')</a:t>
            </a:r>
          </a:p>
          <a:p>
            <a:r>
              <a:rPr lang="en-US" altLang="ko-KR" sz="3200" spc="-150">
                <a:latin typeface="+mj-lt"/>
              </a:rPr>
              <a:t>print(f'0</a:t>
            </a:r>
            <a:r>
              <a:rPr lang="ko-KR" altLang="en-US" sz="3200" spc="-150">
                <a:latin typeface="+mj-lt"/>
              </a:rPr>
              <a:t>과 </a:t>
            </a:r>
            <a:r>
              <a:rPr lang="en-US" altLang="ko-KR" sz="3200" spc="-150">
                <a:latin typeface="+mj-lt"/>
              </a:rPr>
              <a:t>o r </a:t>
            </a:r>
            <a:r>
              <a:rPr lang="ko-KR" altLang="en-US" sz="3200" spc="-150">
                <a:latin typeface="+mj-lt"/>
              </a:rPr>
              <a:t>연산</a:t>
            </a:r>
            <a:r>
              <a:rPr lang="en-US" altLang="ko-KR" sz="3200" spc="-150">
                <a:latin typeface="+mj-lt"/>
              </a:rPr>
              <a:t>: {and1:04b}')</a:t>
            </a:r>
          </a:p>
          <a:p>
            <a:endParaRPr lang="en-US" altLang="ko-KR" sz="3200">
              <a:latin typeface="+mj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367D2B-259E-D27D-183D-102247D7F163}"/>
              </a:ext>
            </a:extLst>
          </p:cNvPr>
          <p:cNvGrpSpPr/>
          <p:nvPr/>
        </p:nvGrpSpPr>
        <p:grpSpPr>
          <a:xfrm>
            <a:off x="6624735" y="887691"/>
            <a:ext cx="1993561" cy="1077218"/>
            <a:chOff x="6624735" y="887691"/>
            <a:chExt cx="1993561" cy="10772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087E07-3875-66E5-A1B0-1A5E0CD42BD4}"/>
                </a:ext>
              </a:extLst>
            </p:cNvPr>
            <p:cNvSpPr txBox="1"/>
            <p:nvPr/>
          </p:nvSpPr>
          <p:spPr>
            <a:xfrm>
              <a:off x="7092380" y="887691"/>
              <a:ext cx="152591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>
                  <a:latin typeface="+mj-lt"/>
                </a:rPr>
                <a:t>1011</a:t>
              </a:r>
            </a:p>
            <a:p>
              <a:r>
                <a:rPr lang="en-US" altLang="ko-KR" sz="3200">
                  <a:solidFill>
                    <a:srgbClr val="C00000"/>
                  </a:solidFill>
                  <a:latin typeface="+mj-lt"/>
                </a:rPr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6C7425-5593-7B31-24CB-A4E166F7334B}"/>
                </a:ext>
              </a:extLst>
            </p:cNvPr>
            <p:cNvSpPr txBox="1"/>
            <p:nvPr/>
          </p:nvSpPr>
          <p:spPr>
            <a:xfrm>
              <a:off x="6624735" y="1203649"/>
              <a:ext cx="467645" cy="58782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2800" b="1"/>
                <a:t>&amp;</a:t>
              </a:r>
              <a:endParaRPr lang="ko-KR" altLang="en-US" sz="2800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0D03718-21DA-983C-BF2C-4F9FCC0680DF}"/>
                </a:ext>
              </a:extLst>
            </p:cNvPr>
            <p:cNvCxnSpPr/>
            <p:nvPr/>
          </p:nvCxnSpPr>
          <p:spPr>
            <a:xfrm>
              <a:off x="6979298" y="1964909"/>
              <a:ext cx="129408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A80583-CC43-2BA4-3D4E-5191BE4BB41C}"/>
              </a:ext>
            </a:extLst>
          </p:cNvPr>
          <p:cNvGrpSpPr/>
          <p:nvPr/>
        </p:nvGrpSpPr>
        <p:grpSpPr>
          <a:xfrm>
            <a:off x="8731378" y="874386"/>
            <a:ext cx="1600839" cy="1090523"/>
            <a:chOff x="8731378" y="874386"/>
            <a:chExt cx="1600839" cy="10905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2392E7-8504-B328-87D1-87E5C2B270C4}"/>
                </a:ext>
              </a:extLst>
            </p:cNvPr>
            <p:cNvSpPr txBox="1"/>
            <p:nvPr/>
          </p:nvSpPr>
          <p:spPr>
            <a:xfrm>
              <a:off x="9009066" y="874386"/>
              <a:ext cx="132315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>
                  <a:latin typeface="+mj-lt"/>
                </a:rPr>
                <a:t>1011</a:t>
              </a:r>
            </a:p>
            <a:p>
              <a:r>
                <a:rPr lang="en-US" altLang="ko-KR" sz="3200">
                  <a:solidFill>
                    <a:srgbClr val="0070C0"/>
                  </a:solidFill>
                  <a:latin typeface="+mj-lt"/>
                </a:rPr>
                <a:t>1111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456E65-A9FE-5811-E64A-AB6252616738}"/>
                </a:ext>
              </a:extLst>
            </p:cNvPr>
            <p:cNvSpPr txBox="1"/>
            <p:nvPr/>
          </p:nvSpPr>
          <p:spPr>
            <a:xfrm>
              <a:off x="8731378" y="1130105"/>
              <a:ext cx="467645" cy="58782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2800" b="1"/>
                <a:t>|</a:t>
              </a:r>
              <a:endParaRPr lang="ko-KR" altLang="en-US" sz="2800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71E6738-03D0-93AB-0E12-4B327082025C}"/>
                </a:ext>
              </a:extLst>
            </p:cNvPr>
            <p:cNvCxnSpPr/>
            <p:nvPr/>
          </p:nvCxnSpPr>
          <p:spPr>
            <a:xfrm>
              <a:off x="8845420" y="1964909"/>
              <a:ext cx="129408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A9096D-8D08-AC78-A987-18A03723838E}"/>
              </a:ext>
            </a:extLst>
          </p:cNvPr>
          <p:cNvSpPr txBox="1"/>
          <p:nvPr/>
        </p:nvSpPr>
        <p:spPr>
          <a:xfrm>
            <a:off x="7092380" y="2041928"/>
            <a:ext cx="1181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98B9F-6284-FF32-F758-8A3908C2D122}"/>
              </a:ext>
            </a:extLst>
          </p:cNvPr>
          <p:cNvSpPr txBox="1"/>
          <p:nvPr/>
        </p:nvSpPr>
        <p:spPr>
          <a:xfrm>
            <a:off x="9009065" y="2041928"/>
            <a:ext cx="1181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1011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E2190F-5856-B0EF-EB79-842C2CDCA0AA}"/>
              </a:ext>
            </a:extLst>
          </p:cNvPr>
          <p:cNvCxnSpPr/>
          <p:nvPr/>
        </p:nvCxnSpPr>
        <p:spPr>
          <a:xfrm flipV="1">
            <a:off x="4413380" y="1791478"/>
            <a:ext cx="2276669" cy="83522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FEF497-21D9-24AB-B147-D10B40AF65E7}"/>
              </a:ext>
            </a:extLst>
          </p:cNvPr>
          <p:cNvCxnSpPr>
            <a:cxnSpLocks/>
          </p:cNvCxnSpPr>
          <p:nvPr/>
        </p:nvCxnSpPr>
        <p:spPr>
          <a:xfrm flipV="1">
            <a:off x="4413380" y="1737640"/>
            <a:ext cx="4317998" cy="130519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정수나 글자 등을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진수로 변환한 후 각 자리의 비트끼리 연산하는 연산자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0E84-07D2-6F65-8DEA-A44185353926}"/>
              </a:ext>
            </a:extLst>
          </p:cNvPr>
          <p:cNvSpPr txBox="1"/>
          <p:nvPr/>
        </p:nvSpPr>
        <p:spPr>
          <a:xfrm>
            <a:off x="890284" y="1260206"/>
            <a:ext cx="9836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latin typeface="+mj-lt"/>
              </a:rPr>
              <a:t># </a:t>
            </a:r>
            <a:r>
              <a:rPr lang="ko-KR" altLang="en-US" sz="3200">
                <a:latin typeface="+mj-lt"/>
              </a:rPr>
              <a:t>숫자와 추출할 비트수를 입력받아 출력</a:t>
            </a:r>
            <a:endParaRPr lang="en-US" altLang="ko-KR" sz="3200">
              <a:latin typeface="+mj-lt"/>
            </a:endParaRPr>
          </a:p>
          <a:p>
            <a:r>
              <a:rPr lang="en-US" altLang="ko-KR" sz="3200">
                <a:latin typeface="+mj-lt"/>
              </a:rPr>
              <a:t>num=int(input('</a:t>
            </a:r>
            <a:r>
              <a:rPr lang="ko-KR" altLang="en-US" sz="3200">
                <a:latin typeface="+mj-lt"/>
              </a:rPr>
              <a:t>숫자 입력</a:t>
            </a:r>
            <a:r>
              <a:rPr lang="en-US" altLang="ko-KR" sz="3200">
                <a:latin typeface="+mj-lt"/>
              </a:rPr>
              <a:t>: '))</a:t>
            </a:r>
          </a:p>
          <a:p>
            <a:r>
              <a:rPr lang="en-US" altLang="ko-KR" sz="3200">
                <a:latin typeface="+mj-lt"/>
              </a:rPr>
              <a:t>print(f'{num:b}')</a:t>
            </a:r>
          </a:p>
          <a:p>
            <a:endParaRPr lang="en-US" altLang="ko-KR" sz="3200">
              <a:latin typeface="+mj-lt"/>
            </a:endParaRPr>
          </a:p>
          <a:p>
            <a:r>
              <a:rPr lang="en-US" altLang="ko-KR" sz="3200">
                <a:latin typeface="+mj-lt"/>
              </a:rPr>
              <a:t>bits=int(input('</a:t>
            </a:r>
            <a:r>
              <a:rPr lang="ko-KR" altLang="en-US" sz="3200">
                <a:latin typeface="+mj-lt"/>
              </a:rPr>
              <a:t>추출할 비트수</a:t>
            </a:r>
            <a:r>
              <a:rPr lang="en-US" altLang="ko-KR" sz="3200">
                <a:latin typeface="+mj-lt"/>
              </a:rPr>
              <a:t>:'))</a:t>
            </a:r>
          </a:p>
          <a:p>
            <a:r>
              <a:rPr lang="en-US" altLang="ko-KR" sz="3200">
                <a:latin typeface="+mj-lt"/>
              </a:rPr>
              <a:t>print(f'{num &amp; (1&lt;&lt;bits)-1:04b}')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D6FC0-E671-C2ED-C0A1-AD85849C3FF0}"/>
              </a:ext>
            </a:extLst>
          </p:cNvPr>
          <p:cNvSpPr txBox="1"/>
          <p:nvPr/>
        </p:nvSpPr>
        <p:spPr>
          <a:xfrm>
            <a:off x="5808639" y="4473890"/>
            <a:ext cx="352966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lt"/>
              </a:rPr>
              <a:t>숫자 입력</a:t>
            </a:r>
            <a:r>
              <a:rPr lang="en-US" altLang="ko-KR" sz="2800">
                <a:solidFill>
                  <a:schemeClr val="bg1"/>
                </a:solidFill>
                <a:latin typeface="+mj-lt"/>
              </a:rPr>
              <a:t>: 874</a:t>
            </a:r>
          </a:p>
          <a:p>
            <a:r>
              <a:rPr lang="en-US" altLang="ko-KR" sz="2800">
                <a:solidFill>
                  <a:schemeClr val="bg1"/>
                </a:solidFill>
                <a:latin typeface="+mj-lt"/>
              </a:rPr>
              <a:t>1101101010</a:t>
            </a:r>
          </a:p>
          <a:p>
            <a:r>
              <a:rPr lang="ko-KR" altLang="en-US" sz="2800">
                <a:solidFill>
                  <a:schemeClr val="bg1"/>
                </a:solidFill>
                <a:latin typeface="+mj-lt"/>
              </a:rPr>
              <a:t>추출할 비트수</a:t>
            </a:r>
            <a:r>
              <a:rPr lang="en-US" altLang="ko-KR" sz="2800">
                <a:solidFill>
                  <a:schemeClr val="bg1"/>
                </a:solidFill>
                <a:latin typeface="+mj-lt"/>
              </a:rPr>
              <a:t>:4</a:t>
            </a:r>
          </a:p>
          <a:p>
            <a:r>
              <a:rPr lang="en-US" altLang="ko-KR" sz="2800">
                <a:solidFill>
                  <a:schemeClr val="bg1"/>
                </a:solidFill>
                <a:latin typeface="+mj-lt"/>
              </a:rPr>
              <a:t>1010</a:t>
            </a:r>
            <a:endParaRPr lang="ko-KR" altLang="en-US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C0F5009-20F3-5B91-FC86-731AA130E280}"/>
              </a:ext>
            </a:extLst>
          </p:cNvPr>
          <p:cNvSpPr txBox="1"/>
          <p:nvPr/>
        </p:nvSpPr>
        <p:spPr>
          <a:xfrm>
            <a:off x="0" y="1106318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0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C90E84-07D2-6F65-8DEA-A44185353926}"/>
              </a:ext>
            </a:extLst>
          </p:cNvPr>
          <p:cNvSpPr txBox="1"/>
          <p:nvPr/>
        </p:nvSpPr>
        <p:spPr>
          <a:xfrm>
            <a:off x="950315" y="1722322"/>
            <a:ext cx="10523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1.</a:t>
            </a:r>
            <a:r>
              <a:rPr lang="ko-KR" altLang="en-US" sz="3200">
                <a:latin typeface="Consolas" panose="020B0609020204030204" pitchFamily="49" charset="0"/>
              </a:rPr>
              <a:t>어떤 값을 </a:t>
            </a:r>
            <a:r>
              <a:rPr lang="en-US" altLang="ko-KR" sz="3200">
                <a:latin typeface="Consolas" panose="020B0609020204030204" pitchFamily="49" charset="0"/>
              </a:rPr>
              <a:t>0</a:t>
            </a:r>
            <a:r>
              <a:rPr lang="ko-KR" altLang="en-US" sz="3200">
                <a:latin typeface="Consolas" panose="020B0609020204030204" pitchFamily="49" charset="0"/>
              </a:rPr>
              <a:t>으로 만들려면 숫자 </a:t>
            </a:r>
            <a:r>
              <a:rPr lang="en-US" altLang="ko-KR" sz="3200">
                <a:latin typeface="Consolas" panose="020B0609020204030204" pitchFamily="49" charset="0"/>
              </a:rPr>
              <a:t>[ ]</a:t>
            </a:r>
            <a:r>
              <a:rPr lang="ko-KR" altLang="en-US" sz="3200">
                <a:latin typeface="Consolas" panose="020B0609020204030204" pitchFamily="49" charset="0"/>
              </a:rPr>
              <a:t>과 비트 </a:t>
            </a:r>
            <a:r>
              <a:rPr lang="en-US" altLang="ko-KR" sz="3200">
                <a:latin typeface="Consolas" panose="020B0609020204030204" pitchFamily="49" charset="0"/>
              </a:rPr>
              <a:t>[   ] </a:t>
            </a:r>
            <a:r>
              <a:rPr lang="ko-KR" altLang="en-US" sz="3200">
                <a:latin typeface="Consolas" panose="020B0609020204030204" pitchFamily="49" charset="0"/>
              </a:rPr>
              <a:t>연산을 하면 된다</a:t>
            </a:r>
            <a:r>
              <a:rPr lang="en-US" altLang="ko-KR" sz="3200">
                <a:latin typeface="Consolas" panose="020B0609020204030204" pitchFamily="49" charset="0"/>
              </a:rPr>
              <a:t>. 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1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C90E84-07D2-6F65-8DEA-A44185353926}"/>
              </a:ext>
            </a:extLst>
          </p:cNvPr>
          <p:cNvSpPr txBox="1"/>
          <p:nvPr/>
        </p:nvSpPr>
        <p:spPr>
          <a:xfrm>
            <a:off x="950315" y="1722322"/>
            <a:ext cx="1052393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1.x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의 값을 비트 반전한 결과를 얻으려면 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와 어떤 연산을 해야 하는가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?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           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7D2B9780-2687-935A-8224-871CE937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12463"/>
              </p:ext>
            </p:extLst>
          </p:nvPr>
        </p:nvGraphicFramePr>
        <p:xfrm>
          <a:off x="950315" y="2993582"/>
          <a:ext cx="5496232" cy="133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8116">
                  <a:extLst>
                    <a:ext uri="{9D8B030D-6E8A-4147-A177-3AD203B41FA5}">
                      <a16:colId xmlns:a16="http://schemas.microsoft.com/office/drawing/2014/main" val="1263966699"/>
                    </a:ext>
                  </a:extLst>
                </a:gridCol>
                <a:gridCol w="2748116">
                  <a:extLst>
                    <a:ext uri="{9D8B030D-6E8A-4147-A177-3AD203B41FA5}">
                      <a16:colId xmlns:a16="http://schemas.microsoft.com/office/drawing/2014/main" val="3116793449"/>
                    </a:ext>
                  </a:extLst>
                </a:gridCol>
              </a:tblGrid>
              <a:tr h="665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/>
                        <a:t>x</a:t>
                      </a:r>
                      <a:endParaRPr lang="ko-KR" alt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>
                          <a:solidFill>
                            <a:srgbClr val="C00000"/>
                          </a:solidFill>
                          <a:effectLst/>
                        </a:rPr>
                        <a:t>10101111</a:t>
                      </a:r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309054"/>
                  </a:ext>
                </a:extLst>
              </a:tr>
              <a:tr h="66556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200"/>
                        <a:t>원하는 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>
                          <a:solidFill>
                            <a:srgbClr val="C00000"/>
                          </a:solidFill>
                          <a:effectLst/>
                        </a:rPr>
                        <a:t>01010000</a:t>
                      </a:r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014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5DD0A8-9709-4DE3-F81A-801FC8CD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26570"/>
              </p:ext>
            </p:extLst>
          </p:nvPr>
        </p:nvGraphicFramePr>
        <p:xfrm>
          <a:off x="7025951" y="2993582"/>
          <a:ext cx="4127244" cy="133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624">
                  <a:extLst>
                    <a:ext uri="{9D8B030D-6E8A-4147-A177-3AD203B41FA5}">
                      <a16:colId xmlns:a16="http://schemas.microsoft.com/office/drawing/2014/main" val="1263966699"/>
                    </a:ext>
                  </a:extLst>
                </a:gridCol>
                <a:gridCol w="3480620">
                  <a:extLst>
                    <a:ext uri="{9D8B030D-6E8A-4147-A177-3AD203B41FA5}">
                      <a16:colId xmlns:a16="http://schemas.microsoft.com/office/drawing/2014/main" val="3116793449"/>
                    </a:ext>
                  </a:extLst>
                </a:gridCol>
              </a:tblGrid>
              <a:tr h="665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/>
                        <a:t>x</a:t>
                      </a:r>
                      <a:endParaRPr lang="ko-KR" alt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>
                          <a:solidFill>
                            <a:srgbClr val="C00000"/>
                          </a:solidFill>
                          <a:effectLst/>
                        </a:rPr>
                        <a:t>10101111</a:t>
                      </a:r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309054"/>
                  </a:ext>
                </a:extLst>
              </a:tr>
              <a:tr h="665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/>
                        <a:t>y</a:t>
                      </a:r>
                      <a:endParaRPr lang="ko-KR" alt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11111111</a:t>
                      </a:r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014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EBA346A-94A4-9F06-D8C6-FF676FE3EE55}"/>
              </a:ext>
            </a:extLst>
          </p:cNvPr>
          <p:cNvGraphicFramePr>
            <a:graphicFrameLocks noGrp="1"/>
          </p:cNvGraphicFramePr>
          <p:nvPr/>
        </p:nvGraphicFramePr>
        <p:xfrm>
          <a:off x="6885995" y="4865007"/>
          <a:ext cx="4267200" cy="665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831">
                  <a:extLst>
                    <a:ext uri="{9D8B030D-6E8A-4147-A177-3AD203B41FA5}">
                      <a16:colId xmlns:a16="http://schemas.microsoft.com/office/drawing/2014/main" val="255318278"/>
                    </a:ext>
                  </a:extLst>
                </a:gridCol>
                <a:gridCol w="3464369">
                  <a:extLst>
                    <a:ext uri="{9D8B030D-6E8A-4147-A177-3AD203B41FA5}">
                      <a16:colId xmlns:a16="http://schemas.microsoft.com/office/drawing/2014/main" val="276529846"/>
                    </a:ext>
                  </a:extLst>
                </a:gridCol>
              </a:tblGrid>
              <a:tr h="665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>
                          <a:solidFill>
                            <a:srgbClr val="C00000"/>
                          </a:solidFill>
                          <a:effectLst/>
                        </a:rPr>
                        <a:t>01010000</a:t>
                      </a:r>
                      <a:endParaRPr lang="ko-KR" alt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707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5CAA0C-F92D-94FF-604D-9FE8BCBAE065}"/>
              </a:ext>
            </a:extLst>
          </p:cNvPr>
          <p:cNvSpPr txBox="1"/>
          <p:nvPr/>
        </p:nvSpPr>
        <p:spPr>
          <a:xfrm>
            <a:off x="8701547" y="4129548"/>
            <a:ext cx="1563329" cy="9261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800" b="1">
                <a:solidFill>
                  <a:srgbClr val="00B0F0"/>
                </a:solidFill>
              </a:rPr>
              <a:t>?</a:t>
            </a:r>
            <a:endParaRPr lang="ko-KR" alt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46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연산자란</a:t>
            </a:r>
            <a:r>
              <a:rPr lang="en-US" altLang="ko-KR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/>
              <a:t>연산자의 종류</a:t>
            </a:r>
            <a:endParaRPr lang="en-US" altLang="ko-KR"/>
          </a:p>
          <a:p>
            <a:pPr lvl="1"/>
            <a:r>
              <a:rPr lang="ko-KR" altLang="en-US" sz="2000"/>
              <a:t>산술 연산자</a:t>
            </a:r>
            <a:endParaRPr lang="en-US" altLang="ko-KR" sz="2000"/>
          </a:p>
          <a:p>
            <a:pPr lvl="1"/>
            <a:r>
              <a:rPr lang="ko-KR" altLang="en-US" sz="2000"/>
              <a:t>복합 대입 연산자</a:t>
            </a:r>
            <a:endParaRPr lang="en-US" altLang="ko-KR" sz="2000"/>
          </a:p>
          <a:p>
            <a:pPr lvl="1"/>
            <a:r>
              <a:rPr lang="ko-KR" altLang="en-US" sz="2000"/>
              <a:t>관계 연산자</a:t>
            </a:r>
            <a:endParaRPr lang="en-US" altLang="ko-KR" sz="2000"/>
          </a:p>
          <a:p>
            <a:pPr lvl="1"/>
            <a:r>
              <a:rPr lang="ko-KR" altLang="en-US" sz="2000"/>
              <a:t>논리 연산자</a:t>
            </a:r>
            <a:endParaRPr lang="en-US" altLang="ko-KR" sz="2000"/>
          </a:p>
          <a:p>
            <a:pPr lvl="1"/>
            <a:r>
              <a:rPr lang="ko-KR" altLang="en-US" sz="2000"/>
              <a:t>멤버 연산자</a:t>
            </a:r>
            <a:endParaRPr lang="en-US" altLang="ko-KR" sz="2000"/>
          </a:p>
          <a:p>
            <a:pPr lvl="1"/>
            <a:r>
              <a:rPr lang="ko-KR" altLang="en-US" sz="2000"/>
              <a:t>삼항 연산자</a:t>
            </a:r>
            <a:endParaRPr lang="en-US" altLang="ko-KR" sz="2000"/>
          </a:p>
          <a:p>
            <a:pPr lvl="1"/>
            <a:r>
              <a:rPr lang="ko-KR" altLang="en-US" sz="2000"/>
              <a:t>비트 연산자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/>
              <a:t>연산자 우선 순위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연산자</a:t>
            </a:r>
            <a:r>
              <a:rPr lang="en-US" altLang="ko-KR" sz="6000"/>
              <a:t> </a:t>
            </a:r>
            <a:r>
              <a:rPr lang="ko-KR" altLang="en-US" sz="6000"/>
              <a:t>우선 순위</a:t>
            </a:r>
            <a:endParaRPr lang="en-US" altLang="ko-KR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6F7B1-5D53-FB0F-88AA-5C5BB8CCAA5D}"/>
              </a:ext>
            </a:extLst>
          </p:cNvPr>
          <p:cNvSpPr txBox="1"/>
          <p:nvPr/>
        </p:nvSpPr>
        <p:spPr>
          <a:xfrm>
            <a:off x="3048000" y="324679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spc="600">
                <a:latin typeface="+mj-lt"/>
              </a:rPr>
              <a:t>3+4/4&gt;6 and 2&lt;4</a:t>
            </a:r>
          </a:p>
        </p:txBody>
      </p:sp>
    </p:spTree>
    <p:extLst>
      <p:ext uri="{BB962C8B-B14F-4D97-AF65-F5344CB8AC3E}">
        <p14:creationId xmlns:p14="http://schemas.microsoft.com/office/powerpoint/2010/main" val="199932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6265-3152-A694-FBF5-8EF53B4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우선 순위 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괄호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산술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관계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논리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DD86EED-975E-D337-74E6-567CF93E4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38734"/>
              </p:ext>
            </p:extLst>
          </p:nvPr>
        </p:nvGraphicFramePr>
        <p:xfrm>
          <a:off x="867888" y="1046752"/>
          <a:ext cx="10650352" cy="476449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06718">
                  <a:extLst>
                    <a:ext uri="{9D8B030D-6E8A-4147-A177-3AD203B41FA5}">
                      <a16:colId xmlns:a16="http://schemas.microsoft.com/office/drawing/2014/main" val="367676217"/>
                    </a:ext>
                  </a:extLst>
                </a:gridCol>
                <a:gridCol w="5231634">
                  <a:extLst>
                    <a:ext uri="{9D8B030D-6E8A-4147-A177-3AD203B41FA5}">
                      <a16:colId xmlns:a16="http://schemas.microsoft.com/office/drawing/2014/main" val="1169950929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1697410603"/>
                    </a:ext>
                  </a:extLst>
                </a:gridCol>
              </a:tblGrid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우선순위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의미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1336339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( ), [ ], { }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괄호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리스트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딕셔너리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세트</a:t>
                      </a: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8609930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**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거듭제곱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5718806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+  -  ~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단항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5211347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*  /  //  %  +  -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산술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8267996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&lt;&lt;, &gt;&gt;,  &amp;, ^, |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비트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0824826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&lt;, &lt;=, &gt;, &gt;=, ==, !=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관계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ko-KR" sz="2000" kern="100">
                          <a:effectLst/>
                        </a:rPr>
                        <a:t>비교</a:t>
                      </a:r>
                      <a:r>
                        <a:rPr lang="en-US" sz="2000" kern="100">
                          <a:effectLst/>
                        </a:rPr>
                        <a:t>) </a:t>
                      </a:r>
                      <a:r>
                        <a:rPr lang="ko-KR" sz="2000" kern="100">
                          <a:effectLst/>
                        </a:rPr>
                        <a:t>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6765838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=, %=, /=,//=, +=, -=, *=, /=, **=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대입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3584062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not, and, or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논리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0080538"/>
                  </a:ext>
                </a:extLst>
              </a:tr>
              <a:tr h="46759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참 </a:t>
                      </a:r>
                      <a:r>
                        <a:rPr lang="en-US" sz="2000" kern="100">
                          <a:effectLst/>
                        </a:rPr>
                        <a:t>if </a:t>
                      </a:r>
                      <a:r>
                        <a:rPr lang="ko-KR" sz="2000" kern="100">
                          <a:effectLst/>
                        </a:rPr>
                        <a:t>조건 </a:t>
                      </a:r>
                      <a:r>
                        <a:rPr lang="en-US" sz="2000" kern="100">
                          <a:effectLst/>
                        </a:rPr>
                        <a:t>else </a:t>
                      </a:r>
                      <a:r>
                        <a:rPr lang="ko-KR" sz="2000" kern="100">
                          <a:effectLst/>
                        </a:rPr>
                        <a:t>거짓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</a:pPr>
                      <a:r>
                        <a:rPr lang="ko-KR" sz="2000" kern="100">
                          <a:effectLst/>
                        </a:rPr>
                        <a:t>삼항 연산자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872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연산자</a:t>
            </a:r>
            <a:r>
              <a:rPr lang="en-US" altLang="ko-KR" sz="6000"/>
              <a:t>(operator)</a:t>
            </a:r>
            <a:r>
              <a:rPr lang="ko-KR" altLang="en-US" sz="6000"/>
              <a:t>란</a:t>
            </a:r>
            <a:r>
              <a:rPr lang="en-US" altLang="ko-KR" sz="600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6F7B1-5D53-FB0F-88AA-5C5BB8CCAA5D}"/>
              </a:ext>
            </a:extLst>
          </p:cNvPr>
          <p:cNvSpPr txBox="1"/>
          <p:nvPr/>
        </p:nvSpPr>
        <p:spPr>
          <a:xfrm>
            <a:off x="3048000" y="32467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/>
              <a:t>연산에 사용하는 기호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숫자를 계산할 때 사용하는 연산자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2" y="829632"/>
            <a:ext cx="4062298" cy="14316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+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더하기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-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빼기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*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곱하기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/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나누기</a:t>
            </a:r>
          </a:p>
          <a:p>
            <a:pPr lvl="1" indent="0">
              <a:lnSpc>
                <a:spcPct val="100000"/>
              </a:lnSpc>
              <a:buNone/>
            </a:pP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128876" y="2780466"/>
            <a:ext cx="55601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print(10**2)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print(10**10)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print(10//3)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print(10%3)</a:t>
            </a:r>
          </a:p>
          <a:p>
            <a:r>
              <a:rPr lang="en-US" altLang="ko-KR" sz="3600">
                <a:latin typeface="Consolas" panose="020B0609020204030204" pitchFamily="49" charset="0"/>
              </a:rPr>
              <a:t>print(divmod(10,3))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B7FF-A2A5-DE0D-06C2-41294F20C9A3}"/>
              </a:ext>
            </a:extLst>
          </p:cNvPr>
          <p:cNvSpPr txBox="1"/>
          <p:nvPr/>
        </p:nvSpPr>
        <p:spPr>
          <a:xfrm>
            <a:off x="4333352" y="829632"/>
            <a:ext cx="6105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0"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거듭제곱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//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나누기의 몫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%  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나누기의 나머지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. </a:t>
            </a:r>
            <a:endParaRPr lang="ko-KR" altLang="en-US" b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E832B3-5B89-4AB1-8537-4C3E31F801FC}"/>
              </a:ext>
            </a:extLst>
          </p:cNvPr>
          <p:cNvGrpSpPr/>
          <p:nvPr/>
        </p:nvGrpSpPr>
        <p:grpSpPr>
          <a:xfrm>
            <a:off x="7939571" y="829632"/>
            <a:ext cx="4252429" cy="919108"/>
            <a:chOff x="4444077" y="742634"/>
            <a:chExt cx="4346728" cy="9191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ADA8F-1D90-5566-E4D2-99AAE423BC13}"/>
                </a:ext>
              </a:extLst>
            </p:cNvPr>
            <p:cNvSpPr txBox="1"/>
            <p:nvPr/>
          </p:nvSpPr>
          <p:spPr>
            <a:xfrm>
              <a:off x="4834697" y="1015411"/>
              <a:ext cx="3956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divmod()</a:t>
              </a:r>
              <a:r>
                <a:rPr lang="ko-KR" altLang="en-US" b="1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함수</a:t>
              </a:r>
              <a:endParaRPr lang="en-US" altLang="ko-KR" b="1">
                <a:solidFill>
                  <a:schemeClr val="accent6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b="1">
                  <a:solidFill>
                    <a:schemeClr val="accent6"/>
                  </a:solidFill>
                  <a:latin typeface="Consolas" panose="020B0609020204030204" pitchFamily="49" charset="0"/>
                </a:rPr>
                <a:t>  몫과 나머지를 튜플로 반환함</a:t>
              </a:r>
              <a:r>
                <a:rPr lang="en-US" altLang="ko-KR" b="1">
                  <a:solidFill>
                    <a:schemeClr val="accent6"/>
                  </a:solidFill>
                  <a:latin typeface="Consolas" panose="020B0609020204030204" pitchFamily="49" charset="0"/>
                </a:rPr>
                <a:t>.</a:t>
              </a:r>
              <a:endParaRPr lang="ko-KR" altLang="en-US" b="1">
                <a:solidFill>
                  <a:schemeClr val="accent6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FE7768-0963-2D18-EE59-A0B5E43CCAED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662984-CFBB-F4C9-9BE6-5F122939D937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3" name="object 45">
                  <a:extLst>
                    <a:ext uri="{FF2B5EF4-FFF2-40B4-BE49-F238E27FC236}">
                      <a16:creationId xmlns:a16="http://schemas.microsoft.com/office/drawing/2014/main" id="{4D5EFA53-F156-9B78-5565-BE1290006B74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object 46">
                  <a:extLst>
                    <a:ext uri="{FF2B5EF4-FFF2-40B4-BE49-F238E27FC236}">
                      <a16:creationId xmlns:a16="http://schemas.microsoft.com/office/drawing/2014/main" id="{0E0CB9DD-6122-A536-87EE-744D7188BC11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2" name="그래픽 11" descr="전구 및 기어  단색으로 채워진">
                <a:extLst>
                  <a:ext uri="{FF2B5EF4-FFF2-40B4-BE49-F238E27FC236}">
                    <a16:creationId xmlns:a16="http://schemas.microsoft.com/office/drawing/2014/main" id="{8466992E-BA20-B6AE-9A81-446B850F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FA4A10-6558-5E0B-3E8C-FA7B865DDECD}"/>
              </a:ext>
            </a:extLst>
          </p:cNvPr>
          <p:cNvSpPr txBox="1"/>
          <p:nvPr/>
        </p:nvSpPr>
        <p:spPr>
          <a:xfrm>
            <a:off x="7035372" y="2780466"/>
            <a:ext cx="340955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10000000000</a:t>
            </a:r>
          </a:p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3" y="54612"/>
            <a:ext cx="10653096" cy="667064"/>
          </a:xfrm>
        </p:spPr>
        <p:txBody>
          <a:bodyPr/>
          <a:lstStyle/>
          <a:p>
            <a:r>
              <a:rPr lang="ko-KR" altLang="en-US"/>
              <a:t>복합 대입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숫자를 계산할 때 사용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 산술 연산 후 해당 변수에 대입하는 연산자</a:t>
            </a:r>
            <a:r>
              <a:rPr lang="ko-KR" altLang="en-US" sz="2000"/>
              <a:t> 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85" y="937956"/>
            <a:ext cx="1761550" cy="20559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+=</a:t>
            </a:r>
            <a:endParaRPr lang="ko-KR" alt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-=</a:t>
            </a:r>
            <a:endParaRPr lang="ko-KR" alt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*=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/=</a:t>
            </a:r>
          </a:p>
          <a:p>
            <a:pPr lvl="1"/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862426" y="2709948"/>
            <a:ext cx="55601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a=1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a+=1    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a*=5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2604547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E832B3-5B89-4AB1-8537-4C3E31F801FC}"/>
              </a:ext>
            </a:extLst>
          </p:cNvPr>
          <p:cNvGrpSpPr/>
          <p:nvPr/>
        </p:nvGrpSpPr>
        <p:grpSpPr>
          <a:xfrm>
            <a:off x="6248403" y="2993890"/>
            <a:ext cx="5220928" cy="980663"/>
            <a:chOff x="4444077" y="742634"/>
            <a:chExt cx="5336704" cy="980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ADA8F-1D90-5566-E4D2-99AAE423BC13}"/>
                </a:ext>
              </a:extLst>
            </p:cNvPr>
            <p:cNvSpPr txBox="1"/>
            <p:nvPr/>
          </p:nvSpPr>
          <p:spPr>
            <a:xfrm>
              <a:off x="4834696" y="1015411"/>
              <a:ext cx="494608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altLang="ko-KR" sz="2000">
                  <a:latin typeface="Consolas" panose="020B0609020204030204" pitchFamily="49" charset="0"/>
                </a:rPr>
                <a:t>a+=1</a:t>
              </a:r>
              <a:r>
                <a:rPr lang="ko-KR" altLang="en-US" sz="2000">
                  <a:latin typeface="Consolas" panose="020B0609020204030204" pitchFamily="49" charset="0"/>
                </a:rPr>
                <a:t>은 </a:t>
              </a:r>
              <a:r>
                <a:rPr lang="pt-BR" altLang="ko-KR" sz="2000" b="0">
                  <a:effectLst/>
                  <a:latin typeface="Consolas" panose="020B0609020204030204" pitchFamily="49" charset="0"/>
                </a:rPr>
                <a:t>a=a+1</a:t>
              </a:r>
              <a:r>
                <a:rPr lang="ko-KR" altLang="en-US" sz="2000" b="0">
                  <a:effectLst/>
                  <a:latin typeface="Consolas" panose="020B0609020204030204" pitchFamily="49" charset="0"/>
                </a:rPr>
                <a:t>와 동일한 수식이다</a:t>
              </a:r>
              <a:r>
                <a:rPr lang="en-US" altLang="ko-KR" sz="2000" b="0"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en-US" altLang="ko-KR" sz="2000">
                  <a:latin typeface="Consolas" panose="020B0609020204030204" pitchFamily="49" charset="0"/>
                </a:rPr>
                <a:t>a*=5</a:t>
              </a:r>
              <a:r>
                <a:rPr lang="ko-KR" altLang="en-US" sz="2000">
                  <a:latin typeface="Consolas" panose="020B0609020204030204" pitchFamily="49" charset="0"/>
                </a:rPr>
                <a:t>는 </a:t>
              </a:r>
              <a:r>
                <a:rPr lang="en-US" altLang="ko-KR" sz="2000">
                  <a:latin typeface="Consolas" panose="020B0609020204030204" pitchFamily="49" charset="0"/>
                </a:rPr>
                <a:t>a=a*5</a:t>
              </a:r>
              <a:r>
                <a:rPr lang="ko-KR" altLang="en-US" sz="2000">
                  <a:latin typeface="Consolas" panose="020B0609020204030204" pitchFamily="49" charset="0"/>
                </a:rPr>
                <a:t>와 동일한 수식이다</a:t>
              </a:r>
              <a:r>
                <a:rPr lang="en-US" altLang="ko-KR" sz="2000">
                  <a:latin typeface="Consolas" panose="020B0609020204030204" pitchFamily="49" charset="0"/>
                </a:rPr>
                <a:t>.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FE7768-0963-2D18-EE59-A0B5E43CCAED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662984-CFBB-F4C9-9BE6-5F122939D937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3" name="object 45">
                  <a:extLst>
                    <a:ext uri="{FF2B5EF4-FFF2-40B4-BE49-F238E27FC236}">
                      <a16:creationId xmlns:a16="http://schemas.microsoft.com/office/drawing/2014/main" id="{4D5EFA53-F156-9B78-5565-BE1290006B74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object 46">
                  <a:extLst>
                    <a:ext uri="{FF2B5EF4-FFF2-40B4-BE49-F238E27FC236}">
                      <a16:creationId xmlns:a16="http://schemas.microsoft.com/office/drawing/2014/main" id="{0E0CB9DD-6122-A536-87EE-744D7188BC11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2" name="그래픽 11" descr="전구 및 기어  단색으로 채워진">
                <a:extLst>
                  <a:ext uri="{FF2B5EF4-FFF2-40B4-BE49-F238E27FC236}">
                    <a16:creationId xmlns:a16="http://schemas.microsoft.com/office/drawing/2014/main" id="{8466992E-BA20-B6AE-9A81-446B850F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338AB6-057D-EB47-3C7F-781112B50020}"/>
              </a:ext>
            </a:extLst>
          </p:cNvPr>
          <p:cNvSpPr txBox="1"/>
          <p:nvPr/>
        </p:nvSpPr>
        <p:spPr>
          <a:xfrm>
            <a:off x="4642514" y="4351208"/>
            <a:ext cx="865238" cy="66706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C60E0D0A-9CFD-8E4F-46D6-1921A4519256}"/>
              </a:ext>
            </a:extLst>
          </p:cNvPr>
          <p:cNvSpPr txBox="1">
            <a:spLocks/>
          </p:cNvSpPr>
          <p:nvPr/>
        </p:nvSpPr>
        <p:spPr bwMode="auto">
          <a:xfrm>
            <a:off x="3108681" y="937955"/>
            <a:ext cx="1761550" cy="205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**=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//=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%=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47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[</a:t>
            </a:r>
            <a:r>
              <a:rPr lang="ko-KR" altLang="en-US" sz="2400"/>
              <a:t>문제</a:t>
            </a:r>
            <a:r>
              <a:rPr lang="en-US" altLang="ko-KR" sz="2400"/>
              <a:t>]</a:t>
            </a:r>
            <a:r>
              <a:rPr lang="ko-KR" altLang="en-US" sz="2400"/>
              <a:t> 동전 교환 프로그램 작성하기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545BA-8A60-5DE3-B310-25BB49E0CFCE}"/>
              </a:ext>
            </a:extLst>
          </p:cNvPr>
          <p:cNvSpPr txBox="1"/>
          <p:nvPr/>
        </p:nvSpPr>
        <p:spPr>
          <a:xfrm>
            <a:off x="1190706" y="1856682"/>
            <a:ext cx="6096000" cy="33423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>
                <a:solidFill>
                  <a:schemeClr val="bg1"/>
                </a:solidFill>
              </a:rPr>
              <a:t>금액을 입력하세요</a:t>
            </a:r>
            <a:r>
              <a:rPr lang="en-US" altLang="ko-KR" sz="2400">
                <a:solidFill>
                  <a:schemeClr val="bg1"/>
                </a:solidFill>
              </a:rPr>
              <a:t>: 752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500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100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50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10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>
                <a:solidFill>
                  <a:schemeClr val="bg1"/>
                </a:solidFill>
              </a:rPr>
              <a:t>나머지 돈</a:t>
            </a:r>
            <a:r>
              <a:rPr lang="en-US" altLang="ko-KR" sz="2400">
                <a:solidFill>
                  <a:schemeClr val="bg1"/>
                </a:solidFill>
              </a:rPr>
              <a:t>: 2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[</a:t>
            </a:r>
            <a:r>
              <a:rPr lang="ko-KR" altLang="en-US" sz="2400"/>
              <a:t>문제</a:t>
            </a:r>
            <a:r>
              <a:rPr lang="en-US" altLang="ko-KR" sz="2400"/>
              <a:t>]</a:t>
            </a:r>
            <a:r>
              <a:rPr lang="ko-KR" altLang="en-US" sz="2400"/>
              <a:t> 숫자를 입력받아서 </a:t>
            </a:r>
            <a:r>
              <a:rPr lang="en-US" altLang="ko-KR" sz="2400"/>
              <a:t>2</a:t>
            </a:r>
            <a:r>
              <a:rPr lang="ko-KR" altLang="en-US" sz="2400"/>
              <a:t>의 </a:t>
            </a:r>
            <a:r>
              <a:rPr lang="en-US" altLang="ko-KR" sz="2400"/>
              <a:t>n</a:t>
            </a:r>
            <a:r>
              <a:rPr lang="ko-KR" altLang="en-US" sz="2400"/>
              <a:t>제곱한 값을 출력한다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545BA-8A60-5DE3-B310-25BB49E0CFCE}"/>
              </a:ext>
            </a:extLst>
          </p:cNvPr>
          <p:cNvSpPr txBox="1"/>
          <p:nvPr/>
        </p:nvSpPr>
        <p:spPr>
          <a:xfrm>
            <a:off x="1190706" y="1856682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</a:rPr>
              <a:t>숫자 입력</a:t>
            </a:r>
            <a:r>
              <a:rPr lang="en-US" altLang="ko-KR" sz="2800">
                <a:solidFill>
                  <a:schemeClr val="bg1"/>
                </a:solidFill>
              </a:rPr>
              <a:t>: 1</a:t>
            </a:r>
          </a:p>
          <a:p>
            <a:pPr marL="0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2**0: 1</a:t>
            </a:r>
          </a:p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</a:rPr>
              <a:t>숫자 입력</a:t>
            </a:r>
            <a:r>
              <a:rPr lang="en-US" altLang="ko-KR" sz="2800">
                <a:solidFill>
                  <a:schemeClr val="bg1"/>
                </a:solidFill>
              </a:rPr>
              <a:t>: 2</a:t>
            </a:r>
          </a:p>
          <a:p>
            <a:pPr marL="0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2**1: 2</a:t>
            </a:r>
          </a:p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</a:rPr>
              <a:t>숫자 입력</a:t>
            </a:r>
            <a:r>
              <a:rPr lang="en-US" altLang="ko-KR" sz="2800">
                <a:solidFill>
                  <a:schemeClr val="bg1"/>
                </a:solidFill>
              </a:rPr>
              <a:t>: 3</a:t>
            </a:r>
          </a:p>
          <a:p>
            <a:pPr marL="0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2**2: 4</a:t>
            </a:r>
          </a:p>
          <a:p>
            <a:pPr marL="0" indent="0">
              <a:buNone/>
            </a:pPr>
            <a:r>
              <a:rPr lang="ko-KR" altLang="en-US" sz="2800">
                <a:solidFill>
                  <a:schemeClr val="bg1"/>
                </a:solidFill>
              </a:rPr>
              <a:t>숫자 입력</a:t>
            </a:r>
            <a:r>
              <a:rPr lang="en-US" altLang="ko-KR" sz="2800">
                <a:solidFill>
                  <a:schemeClr val="bg1"/>
                </a:solidFill>
              </a:rPr>
              <a:t>: 4</a:t>
            </a:r>
          </a:p>
          <a:p>
            <a:pPr marL="0" indent="0">
              <a:buNone/>
            </a:pPr>
            <a:r>
              <a:rPr lang="en-US" altLang="ko-KR" sz="2800">
                <a:solidFill>
                  <a:schemeClr val="bg1"/>
                </a:solidFill>
              </a:rPr>
              <a:t>2**3: 8</a:t>
            </a:r>
          </a:p>
        </p:txBody>
      </p:sp>
    </p:spTree>
    <p:extLst>
      <p:ext uri="{BB962C8B-B14F-4D97-AF65-F5344CB8AC3E}">
        <p14:creationId xmlns:p14="http://schemas.microsoft.com/office/powerpoint/2010/main" val="30230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개의 항을 비교할 때 사용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결과는 논리형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(bool)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을 반환함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2" y="829632"/>
            <a:ext cx="4062298" cy="14316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&gt;	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초과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800">
                <a:latin typeface="Consolas" panose="020B0609020204030204" pitchFamily="49" charset="0"/>
              </a:rPr>
              <a:t>&lt;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 	: </a:t>
            </a:r>
            <a:r>
              <a:rPr lang="ko-KR" altLang="en-US" sz="1800">
                <a:latin typeface="Consolas" panose="020B0609020204030204" pitchFamily="49" charset="0"/>
              </a:rPr>
              <a:t>미만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>
                <a:latin typeface="Consolas" panose="020B0609020204030204" pitchFamily="49" charset="0"/>
              </a:rPr>
              <a:t>&gt;=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	: </a:t>
            </a:r>
            <a:r>
              <a:rPr lang="ko-KR" altLang="en-US" sz="1800">
                <a:latin typeface="Consolas" panose="020B0609020204030204" pitchFamily="49" charset="0"/>
              </a:rPr>
              <a:t>이상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>
                <a:latin typeface="Consolas" panose="020B0609020204030204" pitchFamily="49" charset="0"/>
              </a:rPr>
              <a:t>&lt;=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 	: </a:t>
            </a:r>
            <a:r>
              <a:rPr lang="ko-KR" altLang="en-US" sz="1800">
                <a:latin typeface="Consolas" panose="020B0609020204030204" pitchFamily="49" charset="0"/>
              </a:rPr>
              <a:t>이하</a:t>
            </a:r>
            <a:endParaRPr lang="ko-KR" altLang="en-US" sz="1800" b="0">
              <a:effectLst/>
              <a:latin typeface="Consolas" panose="020B0609020204030204" pitchFamily="49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128876" y="2780466"/>
            <a:ext cx="55601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>
                <a:latin typeface="Consolas" panose="020B0609020204030204" pitchFamily="49" charset="0"/>
              </a:rPr>
              <a:t>print(5==5)</a:t>
            </a:r>
          </a:p>
          <a:p>
            <a:r>
              <a:rPr lang="fr-FR" altLang="ko-KR" sz="3600">
                <a:latin typeface="Consolas" panose="020B0609020204030204" pitchFamily="49" charset="0"/>
              </a:rPr>
              <a:t>print(10&lt;5)</a:t>
            </a:r>
          </a:p>
          <a:p>
            <a:r>
              <a:rPr lang="fr-FR" altLang="ko-KR" sz="3600">
                <a:latin typeface="Consolas" panose="020B0609020204030204" pitchFamily="49" charset="0"/>
              </a:rPr>
              <a:t>print('ace'!='')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B7FF-A2A5-DE0D-06C2-41294F20C9A3}"/>
              </a:ext>
            </a:extLst>
          </p:cNvPr>
          <p:cNvSpPr txBox="1"/>
          <p:nvPr/>
        </p:nvSpPr>
        <p:spPr>
          <a:xfrm>
            <a:off x="5011776" y="829632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==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같다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!= : </a:t>
            </a:r>
            <a:r>
              <a:rPr lang="ko-KR" altLang="en-US">
                <a:latin typeface="Consolas" panose="020B0609020204030204" pitchFamily="49" charset="0"/>
              </a:rPr>
              <a:t>같지 않다</a:t>
            </a:r>
            <a:endParaRPr lang="ko-KR" altLang="en-US" b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6689052" y="2864045"/>
            <a:ext cx="1927122" cy="167074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연산자 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여러 개의 조건을 지정하거나 논리값을 반전할 때 사용하는 연산자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1" y="829633"/>
            <a:ext cx="9361886" cy="376695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and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여러 조건을 나열할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조건들을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"~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이고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로 지정할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latin typeface="Consolas" panose="020B0609020204030204" pitchFamily="49" charset="0"/>
              </a:rPr>
              <a:t>조건이 모두 참이면 </a:t>
            </a:r>
            <a:r>
              <a:rPr lang="en-US" altLang="ko-KR" sz="1800">
                <a:latin typeface="Consolas" panose="020B0609020204030204" pitchFamily="49" charset="0"/>
              </a:rPr>
              <a:t>True</a:t>
            </a:r>
            <a:r>
              <a:rPr lang="ko-KR" altLang="en-US" sz="1800">
                <a:latin typeface="Consolas" panose="020B0609020204030204" pitchFamily="49" charset="0"/>
              </a:rPr>
              <a:t>를 반환함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latin typeface="Consolas" panose="020B0609020204030204" pitchFamily="49" charset="0"/>
              </a:rPr>
              <a:t>조건</a:t>
            </a:r>
            <a:r>
              <a:rPr lang="en-US" altLang="ko-KR" sz="1800">
                <a:latin typeface="Consolas" panose="020B0609020204030204" pitchFamily="49" charset="0"/>
              </a:rPr>
              <a:t>1 and </a:t>
            </a:r>
            <a:r>
              <a:rPr lang="ko-KR" altLang="en-US" sz="1800">
                <a:latin typeface="Consolas" panose="020B0609020204030204" pitchFamily="49" charset="0"/>
              </a:rPr>
              <a:t>조건</a:t>
            </a:r>
            <a:r>
              <a:rPr lang="en-US" altLang="ko-KR" sz="1800">
                <a:latin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ko-KR" sz="180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or</a:t>
            </a:r>
            <a:r>
              <a:rPr lang="ko-KR" altLang="en-US" sz="1800">
                <a:latin typeface="Consolas" panose="020B0609020204030204" pitchFamily="49" charset="0"/>
              </a:rPr>
              <a:t> 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여러 조건을 나열할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조건들을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"~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이거나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로 지정할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latin typeface="Consolas" panose="020B0609020204030204" pitchFamily="49" charset="0"/>
              </a:rPr>
              <a:t>조건이 하나라도 참이면 </a:t>
            </a:r>
            <a:r>
              <a:rPr lang="en-US" altLang="ko-KR" sz="1800">
                <a:latin typeface="Consolas" panose="020B0609020204030204" pitchFamily="49" charset="0"/>
              </a:rPr>
              <a:t>True</a:t>
            </a:r>
            <a:r>
              <a:rPr lang="ko-KR" altLang="en-US" sz="1800">
                <a:latin typeface="Consolas" panose="020B0609020204030204" pitchFamily="49" charset="0"/>
              </a:rPr>
              <a:t>를 반환함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latin typeface="Consolas" panose="020B0609020204030204" pitchFamily="49" charset="0"/>
              </a:rPr>
              <a:t>조건</a:t>
            </a:r>
            <a:r>
              <a:rPr lang="en-US" altLang="ko-KR" sz="1800">
                <a:latin typeface="Consolas" panose="020B0609020204030204" pitchFamily="49" charset="0"/>
              </a:rPr>
              <a:t>1 or </a:t>
            </a:r>
            <a:r>
              <a:rPr lang="ko-KR" altLang="en-US" sz="1800">
                <a:latin typeface="Consolas" panose="020B0609020204030204" pitchFamily="49" charset="0"/>
              </a:rPr>
              <a:t>조건</a:t>
            </a:r>
            <a:r>
              <a:rPr lang="en-US" altLang="ko-KR" sz="1800">
                <a:latin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ko-KR" sz="180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not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논리값을 반전 시킬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True</a:t>
            </a:r>
            <a:r>
              <a:rPr lang="ko-KR" altLang="en-US" sz="1800">
                <a:latin typeface="Consolas" panose="020B0609020204030204" pitchFamily="49" charset="0"/>
              </a:rPr>
              <a:t>를 </a:t>
            </a:r>
            <a:r>
              <a:rPr lang="en-US" altLang="ko-KR" sz="1800">
                <a:latin typeface="Consolas" panose="020B0609020204030204" pitchFamily="49" charset="0"/>
              </a:rPr>
              <a:t>False</a:t>
            </a:r>
            <a:r>
              <a:rPr lang="ko-KR" altLang="en-US" sz="1800">
                <a:latin typeface="Consolas" panose="020B0609020204030204" pitchFamily="49" charset="0"/>
              </a:rPr>
              <a:t>로</a:t>
            </a:r>
            <a:r>
              <a:rPr lang="en-US" altLang="ko-KR" sz="1800">
                <a:latin typeface="Consolas" panose="020B0609020204030204" pitchFamily="49" charset="0"/>
              </a:rPr>
              <a:t>, False</a:t>
            </a:r>
            <a:r>
              <a:rPr lang="ko-KR" altLang="en-US" sz="1800">
                <a:latin typeface="Consolas" panose="020B0609020204030204" pitchFamily="49" charset="0"/>
              </a:rPr>
              <a:t>를 </a:t>
            </a:r>
            <a:r>
              <a:rPr lang="en-US" altLang="ko-KR" sz="1800">
                <a:latin typeface="Consolas" panose="020B0609020204030204" pitchFamily="49" charset="0"/>
              </a:rPr>
              <a:t>True</a:t>
            </a:r>
            <a:r>
              <a:rPr lang="ko-KR" altLang="en-US" sz="1800">
                <a:latin typeface="Consolas" panose="020B0609020204030204" pitchFamily="49" charset="0"/>
              </a:rPr>
              <a:t>로 변경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en-US" altLang="ko-KR" sz="18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not </a:t>
            </a:r>
            <a:r>
              <a:rPr lang="ko-KR" altLang="en-US" sz="1800">
                <a:latin typeface="Consolas" panose="020B0609020204030204" pitchFamily="49" charset="0"/>
              </a:rPr>
              <a:t>조건</a:t>
            </a:r>
            <a:r>
              <a:rPr lang="en-US" altLang="ko-KR" sz="1800">
                <a:latin typeface="Consolas" panose="020B0609020204030204" pitchFamily="49" charset="0"/>
              </a:rPr>
              <a:t>    </a:t>
            </a:r>
            <a:endParaRPr lang="ko-KR" alt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871611" y="4502415"/>
            <a:ext cx="5560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>
                <a:latin typeface="Consolas" panose="020B0609020204030204" pitchFamily="49" charset="0"/>
              </a:rPr>
              <a:t>print(10&gt;10 and 5&gt;4)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4527560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7431787" y="4512171"/>
            <a:ext cx="1927122" cy="6463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</p:bldLst>
  </p:timing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3276</TotalTime>
  <Words>1200</Words>
  <Application>Microsoft Office PowerPoint</Application>
  <PresentationFormat>와이드스크린</PresentationFormat>
  <Paragraphs>304</Paragraphs>
  <Slides>21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연산자(Operator)</vt:lpstr>
      <vt:lpstr>PowerPoint 프레젠테이션</vt:lpstr>
      <vt:lpstr>PowerPoint 프레젠테이션</vt:lpstr>
      <vt:lpstr>산술 연산자 숫자를 계산할 때 사용하는 연산자</vt:lpstr>
      <vt:lpstr>복합 대입 연산자 숫자를 계산할 때 사용. 산술 연산 후 해당 변수에 대입하는 연산자 </vt:lpstr>
      <vt:lpstr>PowerPoint 프레젠테이션</vt:lpstr>
      <vt:lpstr>PowerPoint 프레젠테이션</vt:lpstr>
      <vt:lpstr>관계 연산자 2개의 항을 비교할 때 사용. 결과는 논리형(bool)을 반환함.</vt:lpstr>
      <vt:lpstr>논리 연산자  여러 개의 조건을 지정하거나 논리값을 반전할 때 사용하는 연산자</vt:lpstr>
      <vt:lpstr>PowerPoint 프레젠테이션</vt:lpstr>
      <vt:lpstr>포함 연산자 지정한 값이 있는지 없는지 검사하는 연산자</vt:lpstr>
      <vt:lpstr>삼항 연산자 조건식의 결과가 참일 때 거짓일 때 값을 한 번에 작성하는 연산자.</vt:lpstr>
      <vt:lpstr>PowerPoint 프레젠테이션</vt:lpstr>
      <vt:lpstr>비트 연산자 정수나 글자 등을 2진수로 변환한 후 각 자리의 비트끼리 연산하는 연산자.</vt:lpstr>
      <vt:lpstr>비트 연산자 정수나 글자 등을 2진수로 변환한 후 각 자리의 비트끼리 연산하는 연산자.</vt:lpstr>
      <vt:lpstr>비트 연산자 정수나 글자 등을 2진수로 변환한 후 각 자리의 비트끼리 연산하는 연산자.</vt:lpstr>
      <vt:lpstr>비트 연산자 정수나 글자 등을 2진수로 변환한 후 각 자리의 비트끼리 연산하는 연산자.</vt:lpstr>
      <vt:lpstr>PowerPoint 프레젠테이션</vt:lpstr>
      <vt:lpstr>PowerPoint 프레젠테이션</vt:lpstr>
      <vt:lpstr>PowerPoint 프레젠테이션</vt:lpstr>
      <vt:lpstr>연산자 우선 순위  괄호-&gt;산술-&gt;관계-&gt;논리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184</cp:revision>
  <dcterms:created xsi:type="dcterms:W3CDTF">2022-12-16T06:07:15Z</dcterms:created>
  <dcterms:modified xsi:type="dcterms:W3CDTF">2022-12-20T06:25:28Z</dcterms:modified>
</cp:coreProperties>
</file>