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g+XN5y+QMf/Xf0AchTxgugYdAmX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viewProps" Target="viewProps.xml"/><Relationship Id="rId5" Type="http://schemas.openxmlformats.org/officeDocument/2006/relationships/notesMaster" Target="notesMasters/notesMaster1.xml"/><Relationship Id="rId10" Type="http://schemas.openxmlformats.org/officeDocument/2006/relationships/presProps" Target="presProps.xml"/><Relationship Id="rId4" Type="http://schemas.openxmlformats.org/officeDocument/2006/relationships/slide" Target="slides/slide3.xml"/><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578506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vi-VN"/>
              <a:t>Bài 1. Bài tập quản lý bộ nhớ</a:t>
            </a:r>
            <a:endParaRPr/>
          </a:p>
        </p:txBody>
      </p:sp>
      <p:sp>
        <p:nvSpPr>
          <p:cNvPr id="85" name="Google Shape;85;p1"/>
          <p:cNvSpPr txBox="1">
            <a:spLocks noGrp="1"/>
          </p:cNvSpPr>
          <p:nvPr>
            <p:ph type="body" idx="1"/>
          </p:nvPr>
        </p:nvSpPr>
        <p:spPr>
          <a:xfrm>
            <a:off x="838200" y="1543051"/>
            <a:ext cx="10515600" cy="46338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vi-VN">
                <a:latin typeface="Times"/>
                <a:ea typeface="Times"/>
                <a:cs typeface="Times"/>
                <a:sym typeface="Times"/>
              </a:rPr>
              <a:t>Giả sử bộ nhớ chính được phân thành các phân vùng có kích thước là 600KB, 500KB, 200KB, 300KB cho biết các tiến trình có kích thước 210KB, 420KB, 110KB và 446KB sẽ được cấp phát bộ nhớ như thế nào, nếu sử dụng các thuật toán sau:</a:t>
            </a:r>
            <a:br>
              <a:rPr lang="vi-VN">
                <a:latin typeface="Times"/>
                <a:ea typeface="Times"/>
                <a:cs typeface="Times"/>
                <a:sym typeface="Times"/>
              </a:rPr>
            </a:br>
            <a:r>
              <a:rPr lang="vi-VN">
                <a:latin typeface="Times"/>
                <a:ea typeface="Times"/>
                <a:cs typeface="Times"/>
                <a:sym typeface="Times"/>
              </a:rPr>
              <a:t>a) First fit (tìm từ đầu và tìm tiếp từ lần tìm trước)</a:t>
            </a:r>
            <a:endParaRPr>
              <a:latin typeface="Times"/>
              <a:ea typeface="Times"/>
              <a:cs typeface="Times"/>
              <a:sym typeface="Times"/>
            </a:endParaRPr>
          </a:p>
          <a:p>
            <a:pPr marL="0" lvl="0" indent="0" algn="l" rtl="0">
              <a:lnSpc>
                <a:spcPct val="90000"/>
              </a:lnSpc>
              <a:spcBef>
                <a:spcPts val="0"/>
              </a:spcBef>
              <a:spcAft>
                <a:spcPts val="0"/>
              </a:spcAft>
              <a:buClr>
                <a:schemeClr val="dk1"/>
              </a:buClr>
              <a:buSzPts val="2800"/>
              <a:buNone/>
            </a:pPr>
            <a:r>
              <a:rPr lang="vi-VN">
                <a:latin typeface="Times"/>
                <a:ea typeface="Times"/>
                <a:cs typeface="Times"/>
                <a:sym typeface="Times"/>
              </a:rPr>
              <a:t>-</a:t>
            </a:r>
            <a:endParaRPr>
              <a:latin typeface="Times"/>
              <a:ea typeface="Times"/>
              <a:cs typeface="Times"/>
              <a:sym typeface="Times"/>
            </a:endParaRPr>
          </a:p>
          <a:p>
            <a:pPr marL="0" lvl="0" indent="0" algn="l" rtl="0">
              <a:lnSpc>
                <a:spcPct val="90000"/>
              </a:lnSpc>
              <a:spcBef>
                <a:spcPts val="0"/>
              </a:spcBef>
              <a:spcAft>
                <a:spcPts val="0"/>
              </a:spcAft>
              <a:buClr>
                <a:schemeClr val="dk1"/>
              </a:buClr>
              <a:buSzPts val="2800"/>
              <a:buNone/>
            </a:pPr>
            <a:r>
              <a:rPr lang="vi-VN">
                <a:latin typeface="Times"/>
                <a:ea typeface="Times"/>
                <a:cs typeface="Times"/>
                <a:sym typeface="Times"/>
              </a:rPr>
              <a:t>-</a:t>
            </a:r>
            <a:endParaRPr>
              <a:latin typeface="Times"/>
              <a:ea typeface="Times"/>
              <a:cs typeface="Times"/>
              <a:sym typeface="Times"/>
            </a:endParaRPr>
          </a:p>
          <a:p>
            <a:pPr marL="0" lvl="0" indent="0" algn="l" rtl="0">
              <a:lnSpc>
                <a:spcPct val="90000"/>
              </a:lnSpc>
              <a:spcBef>
                <a:spcPts val="1000"/>
              </a:spcBef>
              <a:spcAft>
                <a:spcPts val="0"/>
              </a:spcAft>
              <a:buClr>
                <a:schemeClr val="dk1"/>
              </a:buClr>
              <a:buSzPts val="2800"/>
              <a:buNone/>
            </a:pPr>
            <a:r>
              <a:rPr lang="vi-VN">
                <a:latin typeface="Times"/>
                <a:ea typeface="Times"/>
                <a:cs typeface="Times"/>
                <a:sym typeface="Times"/>
              </a:rPr>
              <a:t>b) Best fit</a:t>
            </a:r>
            <a:endParaRPr>
              <a:latin typeface="Times"/>
              <a:ea typeface="Times"/>
              <a:cs typeface="Times"/>
              <a:sym typeface="Times"/>
            </a:endParaRPr>
          </a:p>
          <a:p>
            <a:pPr marL="0" lvl="0" indent="0" algn="l" rtl="0">
              <a:lnSpc>
                <a:spcPct val="90000"/>
              </a:lnSpc>
              <a:spcBef>
                <a:spcPts val="1000"/>
              </a:spcBef>
              <a:spcAft>
                <a:spcPts val="0"/>
              </a:spcAft>
              <a:buClr>
                <a:schemeClr val="dk1"/>
              </a:buClr>
              <a:buSzPts val="2800"/>
              <a:buNone/>
            </a:pPr>
            <a:r>
              <a:rPr lang="vi-VN">
                <a:latin typeface="Times"/>
                <a:ea typeface="Times"/>
                <a:cs typeface="Times"/>
                <a:sym typeface="Times"/>
              </a:rPr>
              <a:t>-</a:t>
            </a:r>
            <a:br>
              <a:rPr lang="vi-VN">
                <a:latin typeface="Times"/>
                <a:ea typeface="Times"/>
                <a:cs typeface="Times"/>
                <a:sym typeface="Times"/>
              </a:rPr>
            </a:br>
            <a:r>
              <a:rPr lang="vi-VN">
                <a:latin typeface="Times"/>
                <a:ea typeface="Times"/>
                <a:cs typeface="Times"/>
                <a:sym typeface="Times"/>
              </a:rPr>
              <a:t>c) Worst fit</a:t>
            </a:r>
            <a:endParaRPr>
              <a:latin typeface="Times"/>
              <a:ea typeface="Times"/>
              <a:cs typeface="Times"/>
              <a:sym typeface="Times"/>
            </a:endParaRPr>
          </a:p>
          <a:p>
            <a:pPr marL="0" lvl="0" indent="0" algn="l" rtl="0">
              <a:lnSpc>
                <a:spcPct val="90000"/>
              </a:lnSpc>
              <a:spcBef>
                <a:spcPts val="1000"/>
              </a:spcBef>
              <a:spcAft>
                <a:spcPts val="0"/>
              </a:spcAft>
              <a:buClr>
                <a:schemeClr val="dk1"/>
              </a:buClr>
              <a:buSzPts val="2800"/>
              <a:buNone/>
            </a:pPr>
            <a:r>
              <a:rPr lang="vi-VN">
                <a:latin typeface="Times"/>
                <a:ea typeface="Times"/>
                <a:cs typeface="Times"/>
                <a:sym typeface="Times"/>
              </a:rPr>
              <a:t>-</a:t>
            </a:r>
            <a:endParaRPr>
              <a:latin typeface="Times"/>
              <a:ea typeface="Times"/>
              <a:cs typeface="Times"/>
              <a:sym typeface="Time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vi-VN"/>
              <a:t>Bài 2. Phân trang</a:t>
            </a:r>
            <a:endParaRPr/>
          </a:p>
        </p:txBody>
      </p:sp>
      <p:sp>
        <p:nvSpPr>
          <p:cNvPr id="91" name="Google Shape;9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ts val="2800"/>
              <a:buNone/>
            </a:pPr>
            <a:r>
              <a:rPr lang="vi-VN">
                <a:latin typeface="Times New Roman"/>
                <a:ea typeface="Times New Roman"/>
                <a:cs typeface="Times New Roman"/>
                <a:sym typeface="Times New Roman"/>
              </a:rPr>
              <a:t>Một hệ thống máy tính với bộ nhớ chính có kích thước 800MB. Hệ thống sử dụng địa chỉ logic 32bit. Kích thước trang được sử dụng là 16KB. Yêu cầu xác định các thông số sau:</a:t>
            </a:r>
            <a:endParaRPr>
              <a:latin typeface="Times New Roman"/>
              <a:ea typeface="Times New Roman"/>
              <a:cs typeface="Times New Roman"/>
              <a:sym typeface="Times New Roman"/>
            </a:endParaRPr>
          </a:p>
          <a:p>
            <a:pPr marL="514350" lvl="0" indent="-514350" algn="l" rtl="0">
              <a:lnSpc>
                <a:spcPct val="90000"/>
              </a:lnSpc>
              <a:spcBef>
                <a:spcPts val="1000"/>
              </a:spcBef>
              <a:spcAft>
                <a:spcPts val="0"/>
              </a:spcAft>
              <a:buClr>
                <a:schemeClr val="dk1"/>
              </a:buClr>
              <a:buSzPts val="2800"/>
              <a:buAutoNum type="alphaLcPeriod"/>
            </a:pPr>
            <a:r>
              <a:rPr lang="vi-VN">
                <a:latin typeface="Times New Roman"/>
                <a:ea typeface="Times New Roman"/>
                <a:cs typeface="Times New Roman"/>
                <a:sym typeface="Times New Roman"/>
              </a:rPr>
              <a:t>Cho biết số bit dùng cho địa chỉ offset</a:t>
            </a:r>
            <a:r>
              <a:rPr lang="vi-VN" smtClean="0">
                <a:latin typeface="Times New Roman"/>
                <a:ea typeface="Times New Roman"/>
                <a:cs typeface="Times New Roman"/>
                <a:sym typeface="Times New Roman"/>
              </a:rPr>
              <a:t>.</a:t>
            </a:r>
            <a:endParaRPr lang="en-US" smtClean="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r>
              <a:rPr lang="en-US" smtClean="0">
                <a:latin typeface="Times New Roman"/>
                <a:ea typeface="Times New Roman"/>
                <a:cs typeface="Times New Roman"/>
                <a:sym typeface="Times New Roman"/>
              </a:rPr>
              <a:t>16*1024 = 2^14 =&gt; Cần dùng 14 bit</a:t>
            </a:r>
            <a:endParaRPr>
              <a:latin typeface="Times New Roman"/>
              <a:ea typeface="Times New Roman"/>
              <a:cs typeface="Times New Roman"/>
              <a:sym typeface="Times New Roman"/>
            </a:endParaRPr>
          </a:p>
          <a:p>
            <a:pPr marL="514350" lvl="0" indent="-514350" algn="l" rtl="0">
              <a:lnSpc>
                <a:spcPct val="90000"/>
              </a:lnSpc>
              <a:spcBef>
                <a:spcPts val="1000"/>
              </a:spcBef>
              <a:spcAft>
                <a:spcPts val="0"/>
              </a:spcAft>
              <a:buClr>
                <a:schemeClr val="dk1"/>
              </a:buClr>
              <a:buSzPts val="2800"/>
              <a:buAutoNum type="alphaLcPeriod"/>
            </a:pPr>
            <a:r>
              <a:rPr lang="vi-VN">
                <a:latin typeface="Times New Roman"/>
                <a:ea typeface="Times New Roman"/>
                <a:cs typeface="Times New Roman"/>
                <a:sym typeface="Times New Roman"/>
              </a:rPr>
              <a:t>Số khung trang vật lý</a:t>
            </a:r>
            <a:r>
              <a:rPr lang="vi-VN" smtClean="0">
                <a:latin typeface="Times New Roman"/>
                <a:ea typeface="Times New Roman"/>
                <a:cs typeface="Times New Roman"/>
                <a:sym typeface="Times New Roman"/>
              </a:rPr>
              <a:t>.</a:t>
            </a:r>
            <a:endParaRPr lang="en-US" smtClean="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r>
              <a:rPr lang="en-US" smtClean="0">
                <a:latin typeface="Times New Roman"/>
                <a:ea typeface="Times New Roman"/>
                <a:cs typeface="Times New Roman"/>
                <a:sym typeface="Times New Roman"/>
              </a:rPr>
              <a:t>800*2^20/2^14 = 51200</a:t>
            </a:r>
            <a:endParaRPr>
              <a:latin typeface="Times New Roman"/>
              <a:ea typeface="Times New Roman"/>
              <a:cs typeface="Times New Roman"/>
              <a:sym typeface="Times New Roman"/>
            </a:endParaRPr>
          </a:p>
          <a:p>
            <a:pPr marL="514350" lvl="0" indent="-514350" algn="l" rtl="0">
              <a:lnSpc>
                <a:spcPct val="90000"/>
              </a:lnSpc>
              <a:spcBef>
                <a:spcPts val="1000"/>
              </a:spcBef>
              <a:spcAft>
                <a:spcPts val="0"/>
              </a:spcAft>
              <a:buClr>
                <a:schemeClr val="dk1"/>
              </a:buClr>
              <a:buSzPts val="2800"/>
              <a:buAutoNum type="alphaLcPeriod"/>
            </a:pPr>
            <a:r>
              <a:rPr lang="vi-VN">
                <a:latin typeface="Times New Roman"/>
                <a:ea typeface="Times New Roman"/>
                <a:cs typeface="Times New Roman"/>
                <a:sym typeface="Times New Roman"/>
              </a:rPr>
              <a:t>Số trang logic trong không gian tiến trình. </a:t>
            </a:r>
            <a:endParaRPr lang="en-US" smtClean="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r>
              <a:rPr lang="en-US" smtClean="0">
                <a:latin typeface="Times New Roman"/>
                <a:ea typeface="Times New Roman"/>
                <a:cs typeface="Times New Roman"/>
                <a:sym typeface="Times New Roman"/>
              </a:rPr>
              <a:t>2^32 / 2^14 = 2^18 =&gt; 18 trang logic trong không gian tiến trình</a:t>
            </a:r>
            <a:endParaRPr>
              <a:latin typeface="Times New Roman"/>
              <a:ea typeface="Times New Roman"/>
              <a:cs typeface="Times New Roman"/>
              <a:sym typeface="Times New Roman"/>
            </a:endParaRPr>
          </a:p>
          <a:p>
            <a:pPr marL="514350" lvl="0" indent="-514350" algn="l" rtl="0">
              <a:lnSpc>
                <a:spcPct val="90000"/>
              </a:lnSpc>
              <a:spcBef>
                <a:spcPts val="1000"/>
              </a:spcBef>
              <a:spcAft>
                <a:spcPts val="0"/>
              </a:spcAft>
              <a:buClr>
                <a:schemeClr val="dk1"/>
              </a:buClr>
              <a:buSzPts val="2800"/>
              <a:buAutoNum type="alphaLcPeriod"/>
            </a:pPr>
            <a:r>
              <a:rPr lang="vi-VN">
                <a:latin typeface="Times New Roman"/>
                <a:ea typeface="Times New Roman"/>
                <a:cs typeface="Times New Roman"/>
                <a:sym typeface="Times New Roman"/>
              </a:rPr>
              <a:t>Cho địa chỉ logic 203030, yêu cầu đổi sang dạng &lt;p, d</a:t>
            </a:r>
            <a:r>
              <a:rPr lang="vi-VN" smtClean="0">
                <a:latin typeface="Times New Roman"/>
                <a:ea typeface="Times New Roman"/>
                <a:cs typeface="Times New Roman"/>
                <a:sym typeface="Times New Roman"/>
              </a:rPr>
              <a:t>&gt;.</a:t>
            </a:r>
            <a:endParaRPr lang="en-US" smtClean="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r>
              <a:rPr lang="en-US" smtClean="0">
                <a:latin typeface="Times New Roman"/>
                <a:ea typeface="Times New Roman"/>
                <a:cs typeface="Times New Roman"/>
                <a:sym typeface="Times New Roman"/>
              </a:rPr>
              <a:t>203030 div 16384 = 12 page, 203030 mod 16384 = 6422 offset</a:t>
            </a:r>
            <a:endParaRPr lang="en-US" smtClean="0">
              <a:latin typeface="Times New Roman"/>
              <a:ea typeface="Times New Roman"/>
              <a:cs typeface="Times New Roman"/>
              <a:sym typeface="Times New Roman"/>
            </a:endParaRPr>
          </a:p>
          <a:p>
            <a:pPr marL="514350" lvl="0" indent="-514350" algn="l" rtl="0">
              <a:lnSpc>
                <a:spcPct val="90000"/>
              </a:lnSpc>
              <a:spcBef>
                <a:spcPts val="1000"/>
              </a:spcBef>
              <a:spcAft>
                <a:spcPts val="0"/>
              </a:spcAft>
              <a:buClr>
                <a:schemeClr val="dk1"/>
              </a:buClr>
              <a:buSzPts val="2800"/>
              <a:buAutoNum type="alphaLcPeriod"/>
            </a:pP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vi-VN"/>
              <a:t>Bài 3.</a:t>
            </a:r>
            <a:endParaRPr/>
          </a:p>
        </p:txBody>
      </p:sp>
      <p:sp>
        <p:nvSpPr>
          <p:cNvPr id="97" name="Google Shape;9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vi-VN">
                <a:latin typeface="Times"/>
                <a:ea typeface="Times"/>
                <a:cs typeface="Times"/>
                <a:sym typeface="Times"/>
              </a:rPr>
              <a:t>Một hệ thống máy tính với bộ nhớ chính có kích thước 320MB. Hệ thống sử dụng địa chỉ logic 48bit. Kích thước trang được sử dụng là 8KB. Yêu cầu xác định các thông số sau:</a:t>
            </a:r>
            <a:endParaRPr>
              <a:latin typeface="Times"/>
              <a:ea typeface="Times"/>
              <a:cs typeface="Times"/>
              <a:sym typeface="Times"/>
            </a:endParaRPr>
          </a:p>
          <a:p>
            <a:pPr marL="514350" lvl="0" indent="-514350" algn="l" rtl="0">
              <a:lnSpc>
                <a:spcPct val="90000"/>
              </a:lnSpc>
              <a:spcBef>
                <a:spcPts val="1000"/>
              </a:spcBef>
              <a:spcAft>
                <a:spcPts val="0"/>
              </a:spcAft>
              <a:buClr>
                <a:schemeClr val="dk1"/>
              </a:buClr>
              <a:buSzPts val="2800"/>
              <a:buAutoNum type="alphaLcPeriod"/>
            </a:pPr>
            <a:r>
              <a:rPr lang="vi-VN">
                <a:latin typeface="Times"/>
                <a:ea typeface="Times"/>
                <a:cs typeface="Times"/>
                <a:sym typeface="Times"/>
              </a:rPr>
              <a:t>Cho biết số bit dùng cho địa chỉ offset</a:t>
            </a:r>
            <a:r>
              <a:rPr lang="vi-VN" smtClean="0">
                <a:latin typeface="Times"/>
                <a:ea typeface="Times"/>
                <a:cs typeface="Times"/>
                <a:sym typeface="Times"/>
              </a:rPr>
              <a:t>.</a:t>
            </a:r>
            <a:r>
              <a:rPr lang="en-US" smtClean="0">
                <a:latin typeface="Times"/>
                <a:ea typeface="Times"/>
                <a:cs typeface="Times"/>
                <a:sym typeface="Times"/>
              </a:rPr>
              <a:t> 8*1024 = 2^3*2^10 = 2^13</a:t>
            </a:r>
            <a:endParaRPr>
              <a:latin typeface="Times"/>
              <a:ea typeface="Times"/>
              <a:cs typeface="Times"/>
              <a:sym typeface="Times"/>
            </a:endParaRPr>
          </a:p>
          <a:p>
            <a:pPr marL="514350" lvl="0" indent="-514350" algn="l" rtl="0">
              <a:lnSpc>
                <a:spcPct val="90000"/>
              </a:lnSpc>
              <a:spcBef>
                <a:spcPts val="1000"/>
              </a:spcBef>
              <a:spcAft>
                <a:spcPts val="0"/>
              </a:spcAft>
              <a:buClr>
                <a:schemeClr val="dk1"/>
              </a:buClr>
              <a:buSzPts val="2800"/>
              <a:buAutoNum type="alphaLcPeriod"/>
            </a:pPr>
            <a:r>
              <a:rPr lang="vi-VN">
                <a:latin typeface="Times"/>
                <a:ea typeface="Times"/>
                <a:cs typeface="Times"/>
                <a:sym typeface="Times"/>
              </a:rPr>
              <a:t>Số khung trang vật </a:t>
            </a:r>
            <a:r>
              <a:rPr lang="vi-VN" smtClean="0">
                <a:latin typeface="Times"/>
                <a:ea typeface="Times"/>
                <a:cs typeface="Times"/>
                <a:sym typeface="Times"/>
              </a:rPr>
              <a:t>lý.</a:t>
            </a:r>
            <a:r>
              <a:rPr lang="en-US" smtClean="0">
                <a:latin typeface="Times"/>
                <a:ea typeface="Times"/>
                <a:cs typeface="Times"/>
                <a:sym typeface="Times"/>
              </a:rPr>
              <a:t> 320*2^20/2^13 = 40960</a:t>
            </a:r>
            <a:endParaRPr>
              <a:latin typeface="Times"/>
              <a:ea typeface="Times"/>
              <a:cs typeface="Times"/>
              <a:sym typeface="Times"/>
            </a:endParaRPr>
          </a:p>
          <a:p>
            <a:pPr marL="514350" lvl="0" indent="-514350" algn="l" rtl="0">
              <a:lnSpc>
                <a:spcPct val="90000"/>
              </a:lnSpc>
              <a:spcBef>
                <a:spcPts val="1000"/>
              </a:spcBef>
              <a:spcAft>
                <a:spcPts val="0"/>
              </a:spcAft>
              <a:buClr>
                <a:schemeClr val="dk1"/>
              </a:buClr>
              <a:buSzPts val="2800"/>
              <a:buAutoNum type="alphaLcPeriod"/>
            </a:pPr>
            <a:r>
              <a:rPr lang="vi-VN">
                <a:latin typeface="Times"/>
                <a:ea typeface="Times"/>
                <a:cs typeface="Times"/>
                <a:sym typeface="Times"/>
              </a:rPr>
              <a:t>Số trang logic trong không gian tiến trình. </a:t>
            </a:r>
            <a:endParaRPr lang="en-US" smtClean="0">
              <a:latin typeface="Times"/>
              <a:ea typeface="Times"/>
              <a:cs typeface="Times"/>
              <a:sym typeface="Times"/>
            </a:endParaRPr>
          </a:p>
          <a:p>
            <a:pPr marL="0" lvl="0" indent="0" algn="l" rtl="0">
              <a:lnSpc>
                <a:spcPct val="90000"/>
              </a:lnSpc>
              <a:spcBef>
                <a:spcPts val="1000"/>
              </a:spcBef>
              <a:spcAft>
                <a:spcPts val="0"/>
              </a:spcAft>
              <a:buClr>
                <a:schemeClr val="dk1"/>
              </a:buClr>
              <a:buSzPts val="2800"/>
              <a:buNone/>
            </a:pPr>
            <a:r>
              <a:rPr lang="en-US" smtClean="0">
                <a:latin typeface="Times"/>
                <a:ea typeface="Times"/>
                <a:cs typeface="Times"/>
                <a:sym typeface="Times"/>
              </a:rPr>
              <a:t>2^48 / 2^13 = 2^35</a:t>
            </a:r>
            <a:endParaRPr>
              <a:latin typeface="Times"/>
              <a:ea typeface="Times"/>
              <a:cs typeface="Times"/>
              <a:sym typeface="Times"/>
            </a:endParaRPr>
          </a:p>
          <a:p>
            <a:pPr marL="514350" lvl="0" indent="-514350" algn="l" rtl="0">
              <a:lnSpc>
                <a:spcPct val="90000"/>
              </a:lnSpc>
              <a:spcBef>
                <a:spcPts val="1000"/>
              </a:spcBef>
              <a:spcAft>
                <a:spcPts val="0"/>
              </a:spcAft>
              <a:buClr>
                <a:schemeClr val="dk1"/>
              </a:buClr>
              <a:buSzPts val="2800"/>
              <a:buAutoNum type="alphaLcPeriod"/>
            </a:pPr>
            <a:r>
              <a:rPr lang="vi-VN">
                <a:latin typeface="Times"/>
                <a:ea typeface="Times"/>
                <a:cs typeface="Times"/>
                <a:sym typeface="Times"/>
              </a:rPr>
              <a:t>Cho địa chỉ logic 20030, yêu cầu đổi sang dạng &lt;p, d</a:t>
            </a:r>
            <a:r>
              <a:rPr lang="vi-VN" smtClean="0">
                <a:latin typeface="Times"/>
                <a:ea typeface="Times"/>
                <a:cs typeface="Times"/>
                <a:sym typeface="Times"/>
              </a:rPr>
              <a:t>&gt;.</a:t>
            </a:r>
            <a:endParaRPr lang="en-US" smtClean="0">
              <a:latin typeface="Times"/>
              <a:ea typeface="Times"/>
              <a:cs typeface="Times"/>
              <a:sym typeface="Times"/>
            </a:endParaRPr>
          </a:p>
          <a:p>
            <a:pPr marL="0" lvl="0" indent="0" algn="l" rtl="0">
              <a:lnSpc>
                <a:spcPct val="90000"/>
              </a:lnSpc>
              <a:spcBef>
                <a:spcPts val="1000"/>
              </a:spcBef>
              <a:spcAft>
                <a:spcPts val="0"/>
              </a:spcAft>
              <a:buClr>
                <a:schemeClr val="dk1"/>
              </a:buClr>
              <a:buSzPts val="2800"/>
              <a:buNone/>
            </a:pPr>
            <a:r>
              <a:rPr lang="en-US" smtClean="0">
                <a:latin typeface="Times"/>
                <a:ea typeface="Times"/>
                <a:cs typeface="Times"/>
                <a:sym typeface="Times"/>
              </a:rPr>
              <a:t>20030 div 2^13 = 2 page, 20030 mod2^13 = 3646 offset</a:t>
            </a:r>
            <a:endParaRPr>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299</Words>
  <Application>Microsoft Office PowerPoint</Application>
  <PresentationFormat>Custom</PresentationFormat>
  <Paragraphs>25</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Bài 1. Bài tập quản lý bộ nhớ</vt:lpstr>
      <vt:lpstr>Bài 2. Phân trang</vt:lpstr>
      <vt:lpstr>Bài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1. Bài tập quản lý bộ nhớ</dc:title>
  <dc:creator>Windows User</dc:creator>
  <cp:lastModifiedBy>Windows User</cp:lastModifiedBy>
  <cp:revision>15</cp:revision>
  <dcterms:created xsi:type="dcterms:W3CDTF">2020-06-16T01:26:34Z</dcterms:created>
  <dcterms:modified xsi:type="dcterms:W3CDTF">2024-05-06T09:28:27Z</dcterms:modified>
</cp:coreProperties>
</file>