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6" r:id="rId4"/>
    <p:sldId id="257" r:id="rId5"/>
    <p:sldId id="330" r:id="rId6"/>
    <p:sldId id="286" r:id="rId7"/>
    <p:sldId id="332" r:id="rId9"/>
    <p:sldId id="287" r:id="rId10"/>
    <p:sldId id="321" r:id="rId11"/>
    <p:sldId id="326" r:id="rId12"/>
    <p:sldId id="323" r:id="rId13"/>
    <p:sldId id="267" r:id="rId14"/>
    <p:sldId id="285" r:id="rId15"/>
  </p:sldIdLst>
  <p:sldSz cx="12192000" cy="6858000"/>
  <p:notesSz cx="6858000" cy="9144000"/>
  <p:custDataLst>
    <p:tags r:id="rId1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BB4D86"/>
    <a:srgbClr val="EF5664"/>
    <a:srgbClr val="A962AA"/>
    <a:srgbClr val="8E8AE9"/>
    <a:srgbClr val="B84D89"/>
    <a:srgbClr val="6D59D4"/>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80" d="100"/>
          <a:sy n="80" d="100"/>
        </p:scale>
        <p:origin x="-1752" y="-612"/>
      </p:cViewPr>
      <p:guideLst>
        <p:guide orient="horz" pos="2159"/>
        <p:guide pos="3840"/>
      </p:guideLst>
    </p:cSldViewPr>
  </p:slideViewPr>
  <p:notesTextViewPr>
    <p:cViewPr>
      <p:scale>
        <a:sx n="1" d="1"/>
        <a:sy n="1" d="1"/>
      </p:scale>
      <p:origin x="0" y="0"/>
    </p:cViewPr>
  </p:notesTextViewPr>
  <p:sorterViewPr showFormatting="0">
    <p:cViewPr>
      <p:scale>
        <a:sx n="43" d="100"/>
        <a:sy n="4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t>1. 降低成本</a:t>
            </a:r>
            <a:r>
              <a:rPr lang="zh-CN" altLang="en-US"/>
              <a:t>（特别是问题出现时的成本）：自动化测试有助于在软件开发生命周期的早期发现错误，从而降低交付故障软件的风险。向市场提供高质量的产品重要性远大于任何其他类型的节省。</a:t>
            </a:r>
            <a:endParaRPr lang="zh-CN" altLang="en-US"/>
          </a:p>
          <a:p>
            <a:r>
              <a:rPr lang="zh-CN" altLang="en-US" b="1"/>
              <a:t>2. 节省时间</a:t>
            </a:r>
            <a:r>
              <a:rPr lang="zh-CN" altLang="en-US"/>
              <a:t>：自动化测试的执行速度明显快于手动测试，不易出错，且节省人力。在日常的代码修改过程中，您可以在每次提交时执行自动化测试，而不必通过设置环境或记住执行每个测试的步骤来持续执行手动步骤。一切都是自动完成的。只要首次设置完成后，就可以重复运行你的自动化测试，从而将重复的手动测试时间从数周缩短至数小时。同样一旦编写好，测试可以执行任意次。与手动测试仪不同，测试也可全天候，无人值守的执行。</a:t>
            </a:r>
            <a:endParaRPr lang="zh-CN" altLang="en-US"/>
          </a:p>
          <a:p>
            <a:r>
              <a:rPr lang="zh-CN" altLang="en-US"/>
              <a:t>在软件开发团队中，通常的做法是每天多次（通常是每次提交）运行基本单元测试，并且每天在下班后执行耗时的集成测试和UI测试。</a:t>
            </a:r>
            <a:endParaRPr lang="zh-CN" altLang="en-US"/>
          </a:p>
          <a:p>
            <a:r>
              <a:rPr lang="zh-CN" altLang="en-US" b="1"/>
              <a:t>3. CI和DevOps</a:t>
            </a:r>
            <a:r>
              <a:rPr lang="zh-CN" altLang="en-US"/>
              <a:t>：自动化测试构成任何持续集成或DevOps设置的基础。从本质上讲，CI（持续集成）和DevOps都依赖于“Fail fast, Fail early”的理念。对代码库的每次提交都将自动进行测试，并将结果报告给开发人员。开发人员优先修复任何导致构建失败或导致主要测试失败的错误，确保主线代码始终按预期工作。</a:t>
            </a:r>
            <a:endParaRPr lang="zh-CN" altLang="en-US"/>
          </a:p>
          <a:p>
            <a:r>
              <a:rPr lang="zh-CN" altLang="en-US"/>
              <a:t>4. 准确性和可靠性：由于运行每个测试涉及多个先决条件，手动测试容易出错。另外每个测试可能需要不同的执行顺序。毕竟手动测试人员是人类，人有不善于执行重复枯燥工作的特点，因此可以预料手动测试不会精确并有一定的几率出错。这会导致不准确的结果反馈到开发团队。自动化测试每次都执行相同的步骤，不仅精确，而且结果可在最短的时间内提供给所有相关人员。可靠性的另一个方面是在不同服务器上重新执行相同的测试。这使得能够快速验证测试是否在所有服务器上按预期运行，从而排除了服务器配置问题的可能性。</a:t>
            </a:r>
            <a:endParaRPr lang="zh-CN" altLang="en-US"/>
          </a:p>
          <a:p>
            <a:r>
              <a:rPr lang="zh-CN" altLang="en-US" b="1"/>
              <a:t>5. 性能测试</a:t>
            </a:r>
            <a:r>
              <a:rPr lang="zh-CN" altLang="en-US"/>
              <a:t>：性能负载测试可确保您的应用程序可以处理预期和意外的用户负载。如果您当前只在项目中使用手动测试方法，则负载测试可能会推迟到开发周期结束。按照敏捷方法和持续集成理念，应及早地进行性能测试，但现实是很大一部分项目团队执行做这个测试的时间太晚，最终导致产品发布推迟。自动化性能测试能够同时运行数千个测试，模拟数百万用户，所有这些用户手动测试几乎都是不可能的。</a:t>
            </a:r>
            <a:endParaRPr lang="zh-CN" altLang="en-US"/>
          </a:p>
          <a:p>
            <a:r>
              <a:rPr lang="zh-CN" altLang="en-US" b="1"/>
              <a:t>6. 增加对软件的信心</a:t>
            </a:r>
            <a:r>
              <a:rPr lang="zh-CN" altLang="en-US"/>
              <a:t>：敏捷方法建议使用sprint，即短周期的迭代。每个sprint通常2-3周。这需要一种新的方式来组织测试工作并要求更高的效率。每个sprint都专注于开发一组小功能，但必须在其结束的时候提供较完整的新功能特性，还包括之前sprint的所有功能特性。如果没有适当的测试，在不破坏之前正常工作的功能特性的情况下提供全功能系统的风险很高。在每个sprint中反复手动测试所有功能会效率低下。这也是自动化测试最大的好处。自动化测试并能够在每个sprint中快速重复测试，可以确保所有事情都按预期工作。</a:t>
            </a:r>
            <a:endParaRPr lang="zh-CN" altLang="en-US"/>
          </a:p>
          <a:p>
            <a:r>
              <a:rPr lang="zh-CN" altLang="en-US" b="1"/>
              <a:t>7. 衡量质量指标：</a:t>
            </a:r>
            <a:r>
              <a:rPr lang="zh-CN" altLang="en-US"/>
              <a:t>可用于自动化测试的扩展和工具提供了测量许多代码质量指标的功能，例如代码覆盖率（即实际测试的代码百分比），技术债，代码语义检查等。通常，当测试作为持续集成或DevOps工作流程的一部分执行时，可同时获取这些方面的测量数据。之所以能够测量这些指标，是因为自动化测试代码本身与产品代码共存，通过在自动构建阶段解析源代码，能提供在几分钟内测量巨大代码库质量的机会。这在手动测试中根本不可能。</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3" name="图片 4"/>
          <p:cNvPicPr>
            <a:picLocks noChangeAspect="1"/>
          </p:cNvPicPr>
          <p:nvPr userDrawn="1"/>
        </p:nvPicPr>
        <p:blipFill>
          <a:blip r:embed="rId2"/>
          <a:srcRect l="5548" r="5548"/>
          <a:stretch>
            <a:fillRect/>
          </a:stretch>
        </p:blipFill>
        <p:spPr>
          <a:xfrm>
            <a:off x="0" y="0"/>
            <a:ext cx="12192000" cy="6858000"/>
          </a:xfrm>
          <a:prstGeom prst="rect">
            <a:avLst/>
          </a:prstGeom>
          <a:noFill/>
          <a:ln w="9525">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7ECFF91-903B-4DEA-A6E0-3DB2B183E89B}"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E65A7F2-D863-4EDB-A1FF-5B59E6955FC1}"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53" name="图片 4"/>
          <p:cNvPicPr>
            <a:picLocks noChangeAspect="1"/>
          </p:cNvPicPr>
          <p:nvPr userDrawn="1"/>
        </p:nvPicPr>
        <p:blipFill>
          <a:blip r:embed="rId2"/>
          <a:srcRect l="5548" r="5548"/>
          <a:stretch>
            <a:fillRect/>
          </a:stretch>
        </p:blipFill>
        <p:spPr>
          <a:xfrm>
            <a:off x="0" y="0"/>
            <a:ext cx="12192000" cy="6858000"/>
          </a:xfrm>
          <a:prstGeom prst="rect">
            <a:avLst/>
          </a:prstGeom>
          <a:noFill/>
          <a:ln w="9525">
            <a:noFill/>
          </a:ln>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6D92F9A-693F-44FC-9435-1E4AE2D9D781}"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B8823FB-9622-4C90-BF52-BBCFF9125142}"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7E80407-8046-4EE3-9DAE-03B729626DE9}"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8FDBDCF-FA14-41D3-931C-13545F22C4B8}"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5" name="日期占位符 2"/>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B771337-9E09-4E1A-BA6B-675FEA9ED1EC}"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3"/>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1"/>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0AA54FC-3C07-4E82-A1B7-284A530EF11D}"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2"/>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44D5977-425E-4172-8E56-BAC78B0AAE40}"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6D92F9A-693F-44FC-9435-1E4AE2D9D781}"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DB42484-CEBB-400B-8C3D-F86E6703A2E0}"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7ECFF91-903B-4DEA-A6E0-3DB2B183E89B}"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E65A7F2-D863-4EDB-A1FF-5B59E6955FC1}"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B8823FB-9622-4C90-BF52-BBCFF9125142}"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7E80407-8046-4EE3-9DAE-03B729626DE9}"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8FDBDCF-FA14-41D3-931C-13545F22C4B8}"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5" name="日期占位符 2"/>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B771337-9E09-4E1A-BA6B-675FEA9ED1EC}"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3"/>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1"/>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0AA54FC-3C07-4E82-A1B7-284A530EF11D}"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2"/>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44D5977-425E-4172-8E56-BAC78B0AAE40}"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DB42484-CEBB-400B-8C3D-F86E6703A2E0}" type="datetimeFigureOut">
              <a:rPr kumimoji="0" lang="zh-CN" altLang="en-US" sz="1800" b="0" i="0" u="none" strike="noStrike" kern="1200" cap="none" spc="0" normalizeH="0" baseline="0" noProof="0">
                <a:ln>
                  <a:noFill/>
                </a:ln>
                <a:solidFill>
                  <a:schemeClr val="tx1"/>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hangingPunct="1">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1026" name="图片 6"/>
          <p:cNvPicPr>
            <a:picLocks noChangeAspect="1"/>
          </p:cNvPicPr>
          <p:nvPr userDrawn="1"/>
        </p:nvPicPr>
        <p:blipFill>
          <a:blip r:embed="rId12"/>
          <a:stretch>
            <a:fillRect/>
          </a:stretch>
        </p:blipFill>
        <p:spPr>
          <a:xfrm>
            <a:off x="1588" y="0"/>
            <a:ext cx="12188825" cy="6858000"/>
          </a:xfrm>
          <a:prstGeom prst="rect">
            <a:avLst/>
          </a:prstGeom>
          <a:noFill/>
          <a:ln w="9525">
            <a:noFill/>
          </a:ln>
        </p:spPr>
      </p:pic>
      <p:pic>
        <p:nvPicPr>
          <p:cNvPr id="1027" name="图片 2"/>
          <p:cNvPicPr>
            <a:picLocks noChangeAspect="1"/>
          </p:cNvPicPr>
          <p:nvPr userDrawn="1"/>
        </p:nvPicPr>
        <p:blipFill>
          <a:blip r:embed="rId13"/>
          <a:srcRect l="5548" r="5548" b="91667"/>
          <a:stretch>
            <a:fillRect/>
          </a:stretch>
        </p:blipFill>
        <p:spPr>
          <a:xfrm>
            <a:off x="0" y="0"/>
            <a:ext cx="12192000" cy="571500"/>
          </a:xfrm>
          <a:prstGeom prst="rect">
            <a:avLst/>
          </a:prstGeom>
          <a:noFill/>
          <a:ln w="9525">
            <a:noFill/>
          </a:ln>
        </p:spPr>
      </p:pic>
      <p:pic>
        <p:nvPicPr>
          <p:cNvPr id="1028" name="图片 3"/>
          <p:cNvPicPr>
            <a:picLocks noChangeAspect="1"/>
          </p:cNvPicPr>
          <p:nvPr userDrawn="1"/>
        </p:nvPicPr>
        <p:blipFill>
          <a:blip r:embed="rId13"/>
          <a:srcRect l="5548" t="92223" r="5548" b="278"/>
          <a:stretch>
            <a:fillRect/>
          </a:stretch>
        </p:blipFill>
        <p:spPr>
          <a:xfrm>
            <a:off x="0" y="6477000"/>
            <a:ext cx="12192000" cy="5143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1026" name="图片 6"/>
          <p:cNvPicPr>
            <a:picLocks noChangeAspect="1"/>
          </p:cNvPicPr>
          <p:nvPr userDrawn="1"/>
        </p:nvPicPr>
        <p:blipFill>
          <a:blip r:embed="rId12"/>
          <a:stretch>
            <a:fillRect/>
          </a:stretch>
        </p:blipFill>
        <p:spPr>
          <a:xfrm>
            <a:off x="1588" y="0"/>
            <a:ext cx="12188825" cy="6858000"/>
          </a:xfrm>
          <a:prstGeom prst="rect">
            <a:avLst/>
          </a:prstGeom>
          <a:noFill/>
          <a:ln w="9525">
            <a:noFill/>
          </a:ln>
        </p:spPr>
      </p:pic>
      <p:pic>
        <p:nvPicPr>
          <p:cNvPr id="1027" name="图片 2"/>
          <p:cNvPicPr>
            <a:picLocks noChangeAspect="1"/>
          </p:cNvPicPr>
          <p:nvPr userDrawn="1"/>
        </p:nvPicPr>
        <p:blipFill>
          <a:blip r:embed="rId13"/>
          <a:srcRect l="5548" r="5548" b="91667"/>
          <a:stretch>
            <a:fillRect/>
          </a:stretch>
        </p:blipFill>
        <p:spPr>
          <a:xfrm>
            <a:off x="0" y="0"/>
            <a:ext cx="12192000" cy="571500"/>
          </a:xfrm>
          <a:prstGeom prst="rect">
            <a:avLst/>
          </a:prstGeom>
          <a:noFill/>
          <a:ln w="9525">
            <a:noFill/>
          </a:ln>
        </p:spPr>
      </p:pic>
      <p:pic>
        <p:nvPicPr>
          <p:cNvPr id="1028" name="图片 3"/>
          <p:cNvPicPr>
            <a:picLocks noChangeAspect="1"/>
          </p:cNvPicPr>
          <p:nvPr userDrawn="1"/>
        </p:nvPicPr>
        <p:blipFill>
          <a:blip r:embed="rId13"/>
          <a:srcRect l="5548" t="92223" r="5548" b="278"/>
          <a:stretch>
            <a:fillRect/>
          </a:stretch>
        </p:blipFill>
        <p:spPr>
          <a:xfrm>
            <a:off x="0" y="6477000"/>
            <a:ext cx="12192000" cy="5143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5" name="组合 8"/>
          <p:cNvGrpSpPr/>
          <p:nvPr/>
        </p:nvGrpSpPr>
        <p:grpSpPr>
          <a:xfrm>
            <a:off x="2743200" y="3562350"/>
            <a:ext cx="6705600" cy="1918335"/>
            <a:chOff x="2466975" y="3752850"/>
            <a:chExt cx="7258050" cy="1219200"/>
          </a:xfrm>
        </p:grpSpPr>
        <p:cxnSp>
          <p:nvCxnSpPr>
            <p:cNvPr id="7" name="直接连接符 6"/>
            <p:cNvCxnSpPr/>
            <p:nvPr/>
          </p:nvCxnSpPr>
          <p:spPr>
            <a:xfrm>
              <a:off x="2466975" y="3752850"/>
              <a:ext cx="7258050"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66975" y="4972050"/>
              <a:ext cx="7258050"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3316" name="矩形 9"/>
          <p:cNvSpPr/>
          <p:nvPr/>
        </p:nvSpPr>
        <p:spPr>
          <a:xfrm>
            <a:off x="3348355" y="3818255"/>
            <a:ext cx="6099810" cy="1322070"/>
          </a:xfrm>
          <a:prstGeom prst="rect">
            <a:avLst/>
          </a:prstGeom>
          <a:noFill/>
          <a:ln w="9525">
            <a:noFill/>
          </a:ln>
        </p:spPr>
        <p:txBody>
          <a:bodyPr wrap="square">
            <a:spAutoFit/>
          </a:bodyPr>
          <a:p>
            <a:pPr algn="l" eaLnBrk="1" hangingPunct="1"/>
            <a:r>
              <a:rPr lang="en-US" altLang="zh-CN" sz="4000" b="1" dirty="0">
                <a:solidFill>
                  <a:schemeClr val="bg1"/>
                </a:solidFill>
                <a:latin typeface="微软雅黑" panose="020B0503020204020204" pitchFamily="34" charset="-122"/>
                <a:ea typeface="微软雅黑" panose="020B0503020204020204" pitchFamily="34" charset="-122"/>
              </a:rPr>
              <a:t>Reporter</a:t>
            </a:r>
            <a:r>
              <a:rPr lang="zh-CN" altLang="en-US" sz="4000" b="1" dirty="0">
                <a:solidFill>
                  <a:schemeClr val="bg1"/>
                </a:solidFill>
                <a:latin typeface="微软雅黑" panose="020B0503020204020204" pitchFamily="34" charset="-122"/>
                <a:ea typeface="微软雅黑" panose="020B0503020204020204" pitchFamily="34" charset="-122"/>
              </a:rPr>
              <a:t>：李成星</a:t>
            </a:r>
            <a:endParaRPr lang="zh-CN" altLang="en-US" sz="4000" b="1" dirty="0">
              <a:solidFill>
                <a:schemeClr val="bg1"/>
              </a:solidFill>
              <a:latin typeface="微软雅黑" panose="020B0503020204020204" pitchFamily="34" charset="-122"/>
              <a:ea typeface="微软雅黑" panose="020B0503020204020204" pitchFamily="34" charset="-122"/>
            </a:endParaRPr>
          </a:p>
          <a:p>
            <a:pPr algn="l" eaLnBrk="1" hangingPunct="1"/>
            <a:r>
              <a:rPr lang="en-US" altLang="zh-CN" sz="4000" b="1" dirty="0">
                <a:solidFill>
                  <a:schemeClr val="bg1"/>
                </a:solidFill>
                <a:latin typeface="微软雅黑" panose="020B0503020204020204" pitchFamily="34" charset="-122"/>
                <a:ea typeface="微软雅黑" panose="020B0503020204020204" pitchFamily="34" charset="-122"/>
              </a:rPr>
              <a:t>Time</a:t>
            </a:r>
            <a:r>
              <a:rPr lang="zh-CN" altLang="en-US" sz="4000" b="1" dirty="0">
                <a:solidFill>
                  <a:schemeClr val="bg1"/>
                </a:solidFill>
                <a:latin typeface="微软雅黑" panose="020B0503020204020204" pitchFamily="34" charset="-122"/>
                <a:ea typeface="微软雅黑" panose="020B0503020204020204" pitchFamily="34" charset="-122"/>
              </a:rPr>
              <a:t>：</a:t>
            </a:r>
            <a:r>
              <a:rPr lang="en-US" altLang="zh-CN" sz="4000" b="1" dirty="0">
                <a:solidFill>
                  <a:schemeClr val="bg1"/>
                </a:solidFill>
                <a:latin typeface="微软雅黑" panose="020B0503020204020204" pitchFamily="34" charset="-122"/>
                <a:ea typeface="微软雅黑" panose="020B0503020204020204" pitchFamily="34" charset="-122"/>
              </a:rPr>
              <a:t>2019.3.28</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790825" y="1648460"/>
            <a:ext cx="6610350" cy="119888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7200" b="1">
                <a:solidFill>
                  <a:schemeClr val="accent4"/>
                </a:solidFill>
                <a:effectLst/>
              </a:rPr>
              <a:t>自动化测试工具</a:t>
            </a:r>
            <a:endParaRPr lang="zh-CN" altLang="en-US" sz="7200" b="1">
              <a:solidFill>
                <a:schemeClr val="accent4"/>
              </a:solidFill>
              <a:effectLst/>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 name="Group 4"/>
          <p:cNvGrpSpPr>
            <a:grpSpLocks noChangeAspect="1"/>
          </p:cNvGrpSpPr>
          <p:nvPr/>
        </p:nvGrpSpPr>
        <p:grpSpPr bwMode="auto">
          <a:xfrm>
            <a:off x="574861" y="1812939"/>
            <a:ext cx="5197475" cy="3916362"/>
            <a:chOff x="1988" y="1245"/>
            <a:chExt cx="3274" cy="2467"/>
          </a:xfrm>
          <a:solidFill>
            <a:srgbClr val="F6B305"/>
          </a:solidFill>
        </p:grpSpPr>
        <p:sp>
          <p:nvSpPr>
            <p:cNvPr id="61" name="Freeform 5"/>
            <p:cNvSpPr>
              <a:spLocks noEditPoints="1"/>
            </p:cNvSpPr>
            <p:nvPr/>
          </p:nvSpPr>
          <p:spPr bwMode="auto">
            <a:xfrm>
              <a:off x="1988" y="2053"/>
              <a:ext cx="1674" cy="1659"/>
            </a:xfrm>
            <a:custGeom>
              <a:avLst/>
              <a:gdLst>
                <a:gd name="T0" fmla="*/ 561 w 1122"/>
                <a:gd name="T1" fmla="*/ 97 h 1112"/>
                <a:gd name="T2" fmla="*/ 515 w 1122"/>
                <a:gd name="T3" fmla="*/ 100 h 1112"/>
                <a:gd name="T4" fmla="*/ 457 w 1122"/>
                <a:gd name="T5" fmla="*/ 0 h 1112"/>
                <a:gd name="T6" fmla="*/ 318 w 1122"/>
                <a:gd name="T7" fmla="*/ 45 h 1112"/>
                <a:gd name="T8" fmla="*/ 330 w 1122"/>
                <a:gd name="T9" fmla="*/ 160 h 1112"/>
                <a:gd name="T10" fmla="*/ 256 w 1122"/>
                <a:gd name="T11" fmla="*/ 214 h 1112"/>
                <a:gd name="T12" fmla="*/ 151 w 1122"/>
                <a:gd name="T13" fmla="*/ 167 h 1112"/>
                <a:gd name="T14" fmla="*/ 64 w 1122"/>
                <a:gd name="T15" fmla="*/ 286 h 1112"/>
                <a:gd name="T16" fmla="*/ 141 w 1122"/>
                <a:gd name="T17" fmla="*/ 372 h 1112"/>
                <a:gd name="T18" fmla="*/ 113 w 1122"/>
                <a:gd name="T19" fmla="*/ 459 h 1112"/>
                <a:gd name="T20" fmla="*/ 0 w 1122"/>
                <a:gd name="T21" fmla="*/ 483 h 1112"/>
                <a:gd name="T22" fmla="*/ 0 w 1122"/>
                <a:gd name="T23" fmla="*/ 630 h 1112"/>
                <a:gd name="T24" fmla="*/ 113 w 1122"/>
                <a:gd name="T25" fmla="*/ 654 h 1112"/>
                <a:gd name="T26" fmla="*/ 142 w 1122"/>
                <a:gd name="T27" fmla="*/ 740 h 1112"/>
                <a:gd name="T28" fmla="*/ 65 w 1122"/>
                <a:gd name="T29" fmla="*/ 826 h 1112"/>
                <a:gd name="T30" fmla="*/ 151 w 1122"/>
                <a:gd name="T31" fmla="*/ 945 h 1112"/>
                <a:gd name="T32" fmla="*/ 257 w 1122"/>
                <a:gd name="T33" fmla="*/ 898 h 1112"/>
                <a:gd name="T34" fmla="*/ 330 w 1122"/>
                <a:gd name="T35" fmla="*/ 952 h 1112"/>
                <a:gd name="T36" fmla="*/ 318 w 1122"/>
                <a:gd name="T37" fmla="*/ 1067 h 1112"/>
                <a:gd name="T38" fmla="*/ 458 w 1122"/>
                <a:gd name="T39" fmla="*/ 1112 h 1112"/>
                <a:gd name="T40" fmla="*/ 516 w 1122"/>
                <a:gd name="T41" fmla="*/ 1012 h 1112"/>
                <a:gd name="T42" fmla="*/ 562 w 1122"/>
                <a:gd name="T43" fmla="*/ 1014 h 1112"/>
                <a:gd name="T44" fmla="*/ 607 w 1122"/>
                <a:gd name="T45" fmla="*/ 1012 h 1112"/>
                <a:gd name="T46" fmla="*/ 665 w 1122"/>
                <a:gd name="T47" fmla="*/ 1112 h 1112"/>
                <a:gd name="T48" fmla="*/ 805 w 1122"/>
                <a:gd name="T49" fmla="*/ 1066 h 1112"/>
                <a:gd name="T50" fmla="*/ 793 w 1122"/>
                <a:gd name="T51" fmla="*/ 952 h 1112"/>
                <a:gd name="T52" fmla="*/ 866 w 1122"/>
                <a:gd name="T53" fmla="*/ 898 h 1112"/>
                <a:gd name="T54" fmla="*/ 972 w 1122"/>
                <a:gd name="T55" fmla="*/ 945 h 1112"/>
                <a:gd name="T56" fmla="*/ 1058 w 1122"/>
                <a:gd name="T57" fmla="*/ 826 h 1112"/>
                <a:gd name="T58" fmla="*/ 981 w 1122"/>
                <a:gd name="T59" fmla="*/ 740 h 1112"/>
                <a:gd name="T60" fmla="*/ 1009 w 1122"/>
                <a:gd name="T61" fmla="*/ 653 h 1112"/>
                <a:gd name="T62" fmla="*/ 1122 w 1122"/>
                <a:gd name="T63" fmla="*/ 629 h 1112"/>
                <a:gd name="T64" fmla="*/ 1122 w 1122"/>
                <a:gd name="T65" fmla="*/ 482 h 1112"/>
                <a:gd name="T66" fmla="*/ 1009 w 1122"/>
                <a:gd name="T67" fmla="*/ 458 h 1112"/>
                <a:gd name="T68" fmla="*/ 981 w 1122"/>
                <a:gd name="T69" fmla="*/ 371 h 1112"/>
                <a:gd name="T70" fmla="*/ 1058 w 1122"/>
                <a:gd name="T71" fmla="*/ 285 h 1112"/>
                <a:gd name="T72" fmla="*/ 972 w 1122"/>
                <a:gd name="T73" fmla="*/ 167 h 1112"/>
                <a:gd name="T74" fmla="*/ 866 w 1122"/>
                <a:gd name="T75" fmla="*/ 213 h 1112"/>
                <a:gd name="T76" fmla="*/ 792 w 1122"/>
                <a:gd name="T77" fmla="*/ 160 h 1112"/>
                <a:gd name="T78" fmla="*/ 804 w 1122"/>
                <a:gd name="T79" fmla="*/ 45 h 1112"/>
                <a:gd name="T80" fmla="*/ 664 w 1122"/>
                <a:gd name="T81" fmla="*/ 0 h 1112"/>
                <a:gd name="T82" fmla="*/ 606 w 1122"/>
                <a:gd name="T83" fmla="*/ 100 h 1112"/>
                <a:gd name="T84" fmla="*/ 561 w 1122"/>
                <a:gd name="T85" fmla="*/ 97 h 1112"/>
                <a:gd name="T86" fmla="*/ 967 w 1122"/>
                <a:gd name="T87" fmla="*/ 556 h 1112"/>
                <a:gd name="T88" fmla="*/ 562 w 1122"/>
                <a:gd name="T89" fmla="*/ 962 h 1112"/>
                <a:gd name="T90" fmla="*/ 155 w 1122"/>
                <a:gd name="T91" fmla="*/ 556 h 1112"/>
                <a:gd name="T92" fmla="*/ 561 w 1122"/>
                <a:gd name="T93" fmla="*/ 150 h 1112"/>
                <a:gd name="T94" fmla="*/ 967 w 1122"/>
                <a:gd name="T95" fmla="*/ 556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22" h="1112">
                  <a:moveTo>
                    <a:pt x="561" y="97"/>
                  </a:moveTo>
                  <a:cubicBezTo>
                    <a:pt x="546" y="97"/>
                    <a:pt x="530" y="98"/>
                    <a:pt x="515" y="100"/>
                  </a:cubicBezTo>
                  <a:cubicBezTo>
                    <a:pt x="457" y="0"/>
                    <a:pt x="457" y="0"/>
                    <a:pt x="457" y="0"/>
                  </a:cubicBezTo>
                  <a:cubicBezTo>
                    <a:pt x="318" y="45"/>
                    <a:pt x="318" y="45"/>
                    <a:pt x="318" y="45"/>
                  </a:cubicBezTo>
                  <a:cubicBezTo>
                    <a:pt x="330" y="160"/>
                    <a:pt x="330" y="160"/>
                    <a:pt x="330" y="160"/>
                  </a:cubicBezTo>
                  <a:cubicBezTo>
                    <a:pt x="303" y="176"/>
                    <a:pt x="279" y="194"/>
                    <a:pt x="256" y="214"/>
                  </a:cubicBezTo>
                  <a:cubicBezTo>
                    <a:pt x="151" y="167"/>
                    <a:pt x="151" y="167"/>
                    <a:pt x="151" y="167"/>
                  </a:cubicBezTo>
                  <a:cubicBezTo>
                    <a:pt x="64" y="286"/>
                    <a:pt x="64" y="286"/>
                    <a:pt x="64" y="286"/>
                  </a:cubicBezTo>
                  <a:cubicBezTo>
                    <a:pt x="141" y="372"/>
                    <a:pt x="141" y="372"/>
                    <a:pt x="141" y="372"/>
                  </a:cubicBezTo>
                  <a:cubicBezTo>
                    <a:pt x="129" y="399"/>
                    <a:pt x="120" y="428"/>
                    <a:pt x="113" y="459"/>
                  </a:cubicBezTo>
                  <a:cubicBezTo>
                    <a:pt x="0" y="483"/>
                    <a:pt x="0" y="483"/>
                    <a:pt x="0" y="483"/>
                  </a:cubicBezTo>
                  <a:cubicBezTo>
                    <a:pt x="0" y="630"/>
                    <a:pt x="0" y="630"/>
                    <a:pt x="0" y="630"/>
                  </a:cubicBezTo>
                  <a:cubicBezTo>
                    <a:pt x="113" y="654"/>
                    <a:pt x="113" y="654"/>
                    <a:pt x="113" y="654"/>
                  </a:cubicBezTo>
                  <a:cubicBezTo>
                    <a:pt x="120" y="684"/>
                    <a:pt x="129" y="713"/>
                    <a:pt x="142" y="740"/>
                  </a:cubicBezTo>
                  <a:cubicBezTo>
                    <a:pt x="65" y="826"/>
                    <a:pt x="65" y="826"/>
                    <a:pt x="65" y="826"/>
                  </a:cubicBezTo>
                  <a:cubicBezTo>
                    <a:pt x="151" y="945"/>
                    <a:pt x="151" y="945"/>
                    <a:pt x="151" y="945"/>
                  </a:cubicBezTo>
                  <a:cubicBezTo>
                    <a:pt x="257" y="898"/>
                    <a:pt x="257" y="898"/>
                    <a:pt x="257" y="898"/>
                  </a:cubicBezTo>
                  <a:cubicBezTo>
                    <a:pt x="279" y="919"/>
                    <a:pt x="304" y="936"/>
                    <a:pt x="330" y="952"/>
                  </a:cubicBezTo>
                  <a:cubicBezTo>
                    <a:pt x="318" y="1067"/>
                    <a:pt x="318" y="1067"/>
                    <a:pt x="318" y="1067"/>
                  </a:cubicBezTo>
                  <a:cubicBezTo>
                    <a:pt x="458" y="1112"/>
                    <a:pt x="458" y="1112"/>
                    <a:pt x="458" y="1112"/>
                  </a:cubicBezTo>
                  <a:cubicBezTo>
                    <a:pt x="516" y="1012"/>
                    <a:pt x="516" y="1012"/>
                    <a:pt x="516" y="1012"/>
                  </a:cubicBezTo>
                  <a:cubicBezTo>
                    <a:pt x="531" y="1014"/>
                    <a:pt x="546" y="1014"/>
                    <a:pt x="562" y="1014"/>
                  </a:cubicBezTo>
                  <a:cubicBezTo>
                    <a:pt x="577" y="1014"/>
                    <a:pt x="592" y="1013"/>
                    <a:pt x="607" y="1012"/>
                  </a:cubicBezTo>
                  <a:cubicBezTo>
                    <a:pt x="665" y="1112"/>
                    <a:pt x="665" y="1112"/>
                    <a:pt x="665" y="1112"/>
                  </a:cubicBezTo>
                  <a:cubicBezTo>
                    <a:pt x="805" y="1066"/>
                    <a:pt x="805" y="1066"/>
                    <a:pt x="805" y="1066"/>
                  </a:cubicBezTo>
                  <a:cubicBezTo>
                    <a:pt x="793" y="952"/>
                    <a:pt x="793" y="952"/>
                    <a:pt x="793" y="952"/>
                  </a:cubicBezTo>
                  <a:cubicBezTo>
                    <a:pt x="819" y="936"/>
                    <a:pt x="844" y="918"/>
                    <a:pt x="866" y="898"/>
                  </a:cubicBezTo>
                  <a:cubicBezTo>
                    <a:pt x="972" y="945"/>
                    <a:pt x="972" y="945"/>
                    <a:pt x="972" y="945"/>
                  </a:cubicBezTo>
                  <a:cubicBezTo>
                    <a:pt x="1058" y="826"/>
                    <a:pt x="1058" y="826"/>
                    <a:pt x="1058" y="826"/>
                  </a:cubicBezTo>
                  <a:cubicBezTo>
                    <a:pt x="981" y="740"/>
                    <a:pt x="981" y="740"/>
                    <a:pt x="981" y="740"/>
                  </a:cubicBezTo>
                  <a:cubicBezTo>
                    <a:pt x="993" y="712"/>
                    <a:pt x="1003" y="683"/>
                    <a:pt x="1009" y="653"/>
                  </a:cubicBezTo>
                  <a:cubicBezTo>
                    <a:pt x="1122" y="629"/>
                    <a:pt x="1122" y="629"/>
                    <a:pt x="1122" y="629"/>
                  </a:cubicBezTo>
                  <a:cubicBezTo>
                    <a:pt x="1122" y="482"/>
                    <a:pt x="1122" y="482"/>
                    <a:pt x="1122" y="482"/>
                  </a:cubicBezTo>
                  <a:cubicBezTo>
                    <a:pt x="1009" y="458"/>
                    <a:pt x="1009" y="458"/>
                    <a:pt x="1009" y="458"/>
                  </a:cubicBezTo>
                  <a:cubicBezTo>
                    <a:pt x="1003" y="428"/>
                    <a:pt x="993" y="399"/>
                    <a:pt x="981" y="371"/>
                  </a:cubicBezTo>
                  <a:cubicBezTo>
                    <a:pt x="1058" y="285"/>
                    <a:pt x="1058" y="285"/>
                    <a:pt x="1058" y="285"/>
                  </a:cubicBezTo>
                  <a:cubicBezTo>
                    <a:pt x="972" y="167"/>
                    <a:pt x="972" y="167"/>
                    <a:pt x="972" y="167"/>
                  </a:cubicBezTo>
                  <a:cubicBezTo>
                    <a:pt x="866" y="213"/>
                    <a:pt x="866" y="213"/>
                    <a:pt x="866" y="213"/>
                  </a:cubicBezTo>
                  <a:cubicBezTo>
                    <a:pt x="843" y="193"/>
                    <a:pt x="819" y="175"/>
                    <a:pt x="792" y="160"/>
                  </a:cubicBezTo>
                  <a:cubicBezTo>
                    <a:pt x="804" y="45"/>
                    <a:pt x="804" y="45"/>
                    <a:pt x="804" y="45"/>
                  </a:cubicBezTo>
                  <a:cubicBezTo>
                    <a:pt x="664" y="0"/>
                    <a:pt x="664" y="0"/>
                    <a:pt x="664" y="0"/>
                  </a:cubicBezTo>
                  <a:cubicBezTo>
                    <a:pt x="606" y="100"/>
                    <a:pt x="606" y="100"/>
                    <a:pt x="606" y="100"/>
                  </a:cubicBezTo>
                  <a:cubicBezTo>
                    <a:pt x="592" y="98"/>
                    <a:pt x="576" y="97"/>
                    <a:pt x="561" y="97"/>
                  </a:cubicBezTo>
                  <a:close/>
                  <a:moveTo>
                    <a:pt x="967" y="556"/>
                  </a:moveTo>
                  <a:cubicBezTo>
                    <a:pt x="968" y="780"/>
                    <a:pt x="786" y="962"/>
                    <a:pt x="562" y="962"/>
                  </a:cubicBezTo>
                  <a:cubicBezTo>
                    <a:pt x="337" y="962"/>
                    <a:pt x="155" y="781"/>
                    <a:pt x="155" y="556"/>
                  </a:cubicBezTo>
                  <a:cubicBezTo>
                    <a:pt x="155" y="332"/>
                    <a:pt x="337" y="150"/>
                    <a:pt x="561" y="150"/>
                  </a:cubicBezTo>
                  <a:cubicBezTo>
                    <a:pt x="785" y="149"/>
                    <a:pt x="967" y="331"/>
                    <a:pt x="967" y="556"/>
                  </a:cubicBezTo>
                  <a:close/>
                </a:path>
              </a:pathLst>
            </a:custGeom>
            <a:solidFill>
              <a:srgbClr val="EF56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Freeform 6"/>
            <p:cNvSpPr>
              <a:spLocks noEditPoints="1"/>
            </p:cNvSpPr>
            <p:nvPr/>
          </p:nvSpPr>
          <p:spPr bwMode="auto">
            <a:xfrm>
              <a:off x="3196" y="1245"/>
              <a:ext cx="1243" cy="1233"/>
            </a:xfrm>
            <a:custGeom>
              <a:avLst/>
              <a:gdLst>
                <a:gd name="T0" fmla="*/ 416 w 833"/>
                <a:gd name="T1" fmla="*/ 72 h 826"/>
                <a:gd name="T2" fmla="*/ 383 w 833"/>
                <a:gd name="T3" fmla="*/ 74 h 826"/>
                <a:gd name="T4" fmla="*/ 340 w 833"/>
                <a:gd name="T5" fmla="*/ 0 h 826"/>
                <a:gd name="T6" fmla="*/ 236 w 833"/>
                <a:gd name="T7" fmla="*/ 34 h 826"/>
                <a:gd name="T8" fmla="*/ 245 w 833"/>
                <a:gd name="T9" fmla="*/ 119 h 826"/>
                <a:gd name="T10" fmla="*/ 190 w 833"/>
                <a:gd name="T11" fmla="*/ 159 h 826"/>
                <a:gd name="T12" fmla="*/ 112 w 833"/>
                <a:gd name="T13" fmla="*/ 124 h 826"/>
                <a:gd name="T14" fmla="*/ 48 w 833"/>
                <a:gd name="T15" fmla="*/ 212 h 826"/>
                <a:gd name="T16" fmla="*/ 105 w 833"/>
                <a:gd name="T17" fmla="*/ 276 h 826"/>
                <a:gd name="T18" fmla="*/ 84 w 833"/>
                <a:gd name="T19" fmla="*/ 341 h 826"/>
                <a:gd name="T20" fmla="*/ 0 w 833"/>
                <a:gd name="T21" fmla="*/ 359 h 826"/>
                <a:gd name="T22" fmla="*/ 0 w 833"/>
                <a:gd name="T23" fmla="*/ 468 h 826"/>
                <a:gd name="T24" fmla="*/ 84 w 833"/>
                <a:gd name="T25" fmla="*/ 486 h 826"/>
                <a:gd name="T26" fmla="*/ 105 w 833"/>
                <a:gd name="T27" fmla="*/ 550 h 826"/>
                <a:gd name="T28" fmla="*/ 48 w 833"/>
                <a:gd name="T29" fmla="*/ 614 h 826"/>
                <a:gd name="T30" fmla="*/ 112 w 833"/>
                <a:gd name="T31" fmla="*/ 702 h 826"/>
                <a:gd name="T32" fmla="*/ 190 w 833"/>
                <a:gd name="T33" fmla="*/ 667 h 826"/>
                <a:gd name="T34" fmla="*/ 245 w 833"/>
                <a:gd name="T35" fmla="*/ 707 h 826"/>
                <a:gd name="T36" fmla="*/ 236 w 833"/>
                <a:gd name="T37" fmla="*/ 792 h 826"/>
                <a:gd name="T38" fmla="*/ 340 w 833"/>
                <a:gd name="T39" fmla="*/ 826 h 826"/>
                <a:gd name="T40" fmla="*/ 383 w 833"/>
                <a:gd name="T41" fmla="*/ 752 h 826"/>
                <a:gd name="T42" fmla="*/ 417 w 833"/>
                <a:gd name="T43" fmla="*/ 753 h 826"/>
                <a:gd name="T44" fmla="*/ 451 w 833"/>
                <a:gd name="T45" fmla="*/ 752 h 826"/>
                <a:gd name="T46" fmla="*/ 494 w 833"/>
                <a:gd name="T47" fmla="*/ 826 h 826"/>
                <a:gd name="T48" fmla="*/ 597 w 833"/>
                <a:gd name="T49" fmla="*/ 792 h 826"/>
                <a:gd name="T50" fmla="*/ 589 w 833"/>
                <a:gd name="T51" fmla="*/ 707 h 826"/>
                <a:gd name="T52" fmla="*/ 643 w 833"/>
                <a:gd name="T53" fmla="*/ 667 h 826"/>
                <a:gd name="T54" fmla="*/ 722 w 833"/>
                <a:gd name="T55" fmla="*/ 702 h 826"/>
                <a:gd name="T56" fmla="*/ 786 w 833"/>
                <a:gd name="T57" fmla="*/ 613 h 826"/>
                <a:gd name="T58" fmla="*/ 728 w 833"/>
                <a:gd name="T59" fmla="*/ 550 h 826"/>
                <a:gd name="T60" fmla="*/ 749 w 833"/>
                <a:gd name="T61" fmla="*/ 485 h 826"/>
                <a:gd name="T62" fmla="*/ 833 w 833"/>
                <a:gd name="T63" fmla="*/ 467 h 826"/>
                <a:gd name="T64" fmla="*/ 833 w 833"/>
                <a:gd name="T65" fmla="*/ 358 h 826"/>
                <a:gd name="T66" fmla="*/ 749 w 833"/>
                <a:gd name="T67" fmla="*/ 340 h 826"/>
                <a:gd name="T68" fmla="*/ 728 w 833"/>
                <a:gd name="T69" fmla="*/ 276 h 826"/>
                <a:gd name="T70" fmla="*/ 786 w 833"/>
                <a:gd name="T71" fmla="*/ 212 h 826"/>
                <a:gd name="T72" fmla="*/ 721 w 833"/>
                <a:gd name="T73" fmla="*/ 124 h 826"/>
                <a:gd name="T74" fmla="*/ 643 w 833"/>
                <a:gd name="T75" fmla="*/ 159 h 826"/>
                <a:gd name="T76" fmla="*/ 588 w 833"/>
                <a:gd name="T77" fmla="*/ 119 h 826"/>
                <a:gd name="T78" fmla="*/ 597 w 833"/>
                <a:gd name="T79" fmla="*/ 34 h 826"/>
                <a:gd name="T80" fmla="*/ 493 w 833"/>
                <a:gd name="T81" fmla="*/ 0 h 826"/>
                <a:gd name="T82" fmla="*/ 450 w 833"/>
                <a:gd name="T83" fmla="*/ 74 h 826"/>
                <a:gd name="T84" fmla="*/ 416 w 833"/>
                <a:gd name="T85" fmla="*/ 72 h 826"/>
                <a:gd name="T86" fmla="*/ 718 w 833"/>
                <a:gd name="T87" fmla="*/ 413 h 826"/>
                <a:gd name="T88" fmla="*/ 417 w 833"/>
                <a:gd name="T89" fmla="*/ 715 h 826"/>
                <a:gd name="T90" fmla="*/ 115 w 833"/>
                <a:gd name="T91" fmla="*/ 413 h 826"/>
                <a:gd name="T92" fmla="*/ 416 w 833"/>
                <a:gd name="T93" fmla="*/ 111 h 826"/>
                <a:gd name="T94" fmla="*/ 718 w 833"/>
                <a:gd name="T95" fmla="*/ 413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3" h="826">
                  <a:moveTo>
                    <a:pt x="416" y="72"/>
                  </a:moveTo>
                  <a:cubicBezTo>
                    <a:pt x="405" y="72"/>
                    <a:pt x="394" y="73"/>
                    <a:pt x="383" y="74"/>
                  </a:cubicBezTo>
                  <a:cubicBezTo>
                    <a:pt x="340" y="0"/>
                    <a:pt x="340" y="0"/>
                    <a:pt x="340" y="0"/>
                  </a:cubicBezTo>
                  <a:cubicBezTo>
                    <a:pt x="236" y="34"/>
                    <a:pt x="236" y="34"/>
                    <a:pt x="236" y="34"/>
                  </a:cubicBezTo>
                  <a:cubicBezTo>
                    <a:pt x="245" y="119"/>
                    <a:pt x="245" y="119"/>
                    <a:pt x="245" y="119"/>
                  </a:cubicBezTo>
                  <a:cubicBezTo>
                    <a:pt x="225" y="131"/>
                    <a:pt x="207" y="144"/>
                    <a:pt x="190" y="159"/>
                  </a:cubicBezTo>
                  <a:cubicBezTo>
                    <a:pt x="112" y="124"/>
                    <a:pt x="112" y="124"/>
                    <a:pt x="112" y="124"/>
                  </a:cubicBezTo>
                  <a:cubicBezTo>
                    <a:pt x="48" y="212"/>
                    <a:pt x="48" y="212"/>
                    <a:pt x="48" y="212"/>
                  </a:cubicBezTo>
                  <a:cubicBezTo>
                    <a:pt x="105" y="276"/>
                    <a:pt x="105" y="276"/>
                    <a:pt x="105" y="276"/>
                  </a:cubicBezTo>
                  <a:cubicBezTo>
                    <a:pt x="96" y="297"/>
                    <a:pt x="89" y="318"/>
                    <a:pt x="84" y="341"/>
                  </a:cubicBezTo>
                  <a:cubicBezTo>
                    <a:pt x="0" y="359"/>
                    <a:pt x="0" y="359"/>
                    <a:pt x="0" y="359"/>
                  </a:cubicBezTo>
                  <a:cubicBezTo>
                    <a:pt x="0" y="468"/>
                    <a:pt x="0" y="468"/>
                    <a:pt x="0" y="468"/>
                  </a:cubicBezTo>
                  <a:cubicBezTo>
                    <a:pt x="84" y="486"/>
                    <a:pt x="84" y="486"/>
                    <a:pt x="84" y="486"/>
                  </a:cubicBezTo>
                  <a:cubicBezTo>
                    <a:pt x="89" y="508"/>
                    <a:pt x="96" y="529"/>
                    <a:pt x="105" y="550"/>
                  </a:cubicBezTo>
                  <a:cubicBezTo>
                    <a:pt x="48" y="614"/>
                    <a:pt x="48" y="614"/>
                    <a:pt x="48" y="614"/>
                  </a:cubicBezTo>
                  <a:cubicBezTo>
                    <a:pt x="112" y="702"/>
                    <a:pt x="112" y="702"/>
                    <a:pt x="112" y="702"/>
                  </a:cubicBezTo>
                  <a:cubicBezTo>
                    <a:pt x="190" y="667"/>
                    <a:pt x="190" y="667"/>
                    <a:pt x="190" y="667"/>
                  </a:cubicBezTo>
                  <a:cubicBezTo>
                    <a:pt x="207" y="682"/>
                    <a:pt x="226" y="695"/>
                    <a:pt x="245" y="707"/>
                  </a:cubicBezTo>
                  <a:cubicBezTo>
                    <a:pt x="236" y="792"/>
                    <a:pt x="236" y="792"/>
                    <a:pt x="236" y="792"/>
                  </a:cubicBezTo>
                  <a:cubicBezTo>
                    <a:pt x="340" y="826"/>
                    <a:pt x="340" y="826"/>
                    <a:pt x="340" y="826"/>
                  </a:cubicBezTo>
                  <a:cubicBezTo>
                    <a:pt x="383" y="752"/>
                    <a:pt x="383" y="752"/>
                    <a:pt x="383" y="752"/>
                  </a:cubicBezTo>
                  <a:cubicBezTo>
                    <a:pt x="394" y="753"/>
                    <a:pt x="406" y="753"/>
                    <a:pt x="417" y="753"/>
                  </a:cubicBezTo>
                  <a:cubicBezTo>
                    <a:pt x="428" y="753"/>
                    <a:pt x="440" y="753"/>
                    <a:pt x="451" y="752"/>
                  </a:cubicBezTo>
                  <a:cubicBezTo>
                    <a:pt x="494" y="826"/>
                    <a:pt x="494" y="826"/>
                    <a:pt x="494" y="826"/>
                  </a:cubicBezTo>
                  <a:cubicBezTo>
                    <a:pt x="597" y="792"/>
                    <a:pt x="597" y="792"/>
                    <a:pt x="597" y="792"/>
                  </a:cubicBezTo>
                  <a:cubicBezTo>
                    <a:pt x="589" y="707"/>
                    <a:pt x="589" y="707"/>
                    <a:pt x="589" y="707"/>
                  </a:cubicBezTo>
                  <a:cubicBezTo>
                    <a:pt x="608" y="695"/>
                    <a:pt x="626" y="682"/>
                    <a:pt x="643" y="667"/>
                  </a:cubicBezTo>
                  <a:cubicBezTo>
                    <a:pt x="722" y="702"/>
                    <a:pt x="722" y="702"/>
                    <a:pt x="722" y="702"/>
                  </a:cubicBezTo>
                  <a:cubicBezTo>
                    <a:pt x="786" y="613"/>
                    <a:pt x="786" y="613"/>
                    <a:pt x="786" y="613"/>
                  </a:cubicBezTo>
                  <a:cubicBezTo>
                    <a:pt x="728" y="550"/>
                    <a:pt x="728" y="550"/>
                    <a:pt x="728" y="550"/>
                  </a:cubicBezTo>
                  <a:cubicBezTo>
                    <a:pt x="737" y="529"/>
                    <a:pt x="745" y="508"/>
                    <a:pt x="749" y="485"/>
                  </a:cubicBezTo>
                  <a:cubicBezTo>
                    <a:pt x="833" y="467"/>
                    <a:pt x="833" y="467"/>
                    <a:pt x="833" y="467"/>
                  </a:cubicBezTo>
                  <a:cubicBezTo>
                    <a:pt x="833" y="358"/>
                    <a:pt x="833" y="358"/>
                    <a:pt x="833" y="358"/>
                  </a:cubicBezTo>
                  <a:cubicBezTo>
                    <a:pt x="749" y="340"/>
                    <a:pt x="749" y="340"/>
                    <a:pt x="749" y="340"/>
                  </a:cubicBezTo>
                  <a:cubicBezTo>
                    <a:pt x="744" y="318"/>
                    <a:pt x="737" y="296"/>
                    <a:pt x="728" y="276"/>
                  </a:cubicBezTo>
                  <a:cubicBezTo>
                    <a:pt x="786" y="212"/>
                    <a:pt x="786" y="212"/>
                    <a:pt x="786" y="212"/>
                  </a:cubicBezTo>
                  <a:cubicBezTo>
                    <a:pt x="721" y="124"/>
                    <a:pt x="721" y="124"/>
                    <a:pt x="721" y="124"/>
                  </a:cubicBezTo>
                  <a:cubicBezTo>
                    <a:pt x="643" y="159"/>
                    <a:pt x="643" y="159"/>
                    <a:pt x="643" y="159"/>
                  </a:cubicBezTo>
                  <a:cubicBezTo>
                    <a:pt x="626" y="144"/>
                    <a:pt x="608" y="130"/>
                    <a:pt x="588" y="119"/>
                  </a:cubicBezTo>
                  <a:cubicBezTo>
                    <a:pt x="597" y="34"/>
                    <a:pt x="597" y="34"/>
                    <a:pt x="597" y="34"/>
                  </a:cubicBezTo>
                  <a:cubicBezTo>
                    <a:pt x="493" y="0"/>
                    <a:pt x="493" y="0"/>
                    <a:pt x="493" y="0"/>
                  </a:cubicBezTo>
                  <a:cubicBezTo>
                    <a:pt x="450" y="74"/>
                    <a:pt x="450" y="74"/>
                    <a:pt x="450" y="74"/>
                  </a:cubicBezTo>
                  <a:cubicBezTo>
                    <a:pt x="439" y="73"/>
                    <a:pt x="428" y="72"/>
                    <a:pt x="416" y="72"/>
                  </a:cubicBezTo>
                  <a:close/>
                  <a:moveTo>
                    <a:pt x="718" y="413"/>
                  </a:moveTo>
                  <a:cubicBezTo>
                    <a:pt x="718" y="579"/>
                    <a:pt x="583" y="714"/>
                    <a:pt x="417" y="715"/>
                  </a:cubicBezTo>
                  <a:cubicBezTo>
                    <a:pt x="250" y="715"/>
                    <a:pt x="115" y="580"/>
                    <a:pt x="115" y="413"/>
                  </a:cubicBezTo>
                  <a:cubicBezTo>
                    <a:pt x="115" y="247"/>
                    <a:pt x="250" y="111"/>
                    <a:pt x="416" y="111"/>
                  </a:cubicBezTo>
                  <a:cubicBezTo>
                    <a:pt x="583" y="111"/>
                    <a:pt x="718" y="246"/>
                    <a:pt x="718" y="413"/>
                  </a:cubicBezTo>
                  <a:close/>
                </a:path>
              </a:pathLst>
            </a:custGeom>
            <a:solidFill>
              <a:srgbClr val="EF56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3" name="Freeform 7"/>
            <p:cNvSpPr>
              <a:spLocks noEditPoints="1"/>
            </p:cNvSpPr>
            <p:nvPr/>
          </p:nvSpPr>
          <p:spPr bwMode="auto">
            <a:xfrm>
              <a:off x="3668" y="2586"/>
              <a:ext cx="1026" cy="1017"/>
            </a:xfrm>
            <a:custGeom>
              <a:avLst/>
              <a:gdLst>
                <a:gd name="T0" fmla="*/ 344 w 688"/>
                <a:gd name="T1" fmla="*/ 60 h 682"/>
                <a:gd name="T2" fmla="*/ 316 w 688"/>
                <a:gd name="T3" fmla="*/ 61 h 682"/>
                <a:gd name="T4" fmla="*/ 280 w 688"/>
                <a:gd name="T5" fmla="*/ 0 h 682"/>
                <a:gd name="T6" fmla="*/ 195 w 688"/>
                <a:gd name="T7" fmla="*/ 28 h 682"/>
                <a:gd name="T8" fmla="*/ 202 w 688"/>
                <a:gd name="T9" fmla="*/ 98 h 682"/>
                <a:gd name="T10" fmla="*/ 157 w 688"/>
                <a:gd name="T11" fmla="*/ 131 h 682"/>
                <a:gd name="T12" fmla="*/ 92 w 688"/>
                <a:gd name="T13" fmla="*/ 103 h 682"/>
                <a:gd name="T14" fmla="*/ 39 w 688"/>
                <a:gd name="T15" fmla="*/ 175 h 682"/>
                <a:gd name="T16" fmla="*/ 87 w 688"/>
                <a:gd name="T17" fmla="*/ 228 h 682"/>
                <a:gd name="T18" fmla="*/ 69 w 688"/>
                <a:gd name="T19" fmla="*/ 281 h 682"/>
                <a:gd name="T20" fmla="*/ 0 w 688"/>
                <a:gd name="T21" fmla="*/ 296 h 682"/>
                <a:gd name="T22" fmla="*/ 0 w 688"/>
                <a:gd name="T23" fmla="*/ 386 h 682"/>
                <a:gd name="T24" fmla="*/ 69 w 688"/>
                <a:gd name="T25" fmla="*/ 401 h 682"/>
                <a:gd name="T26" fmla="*/ 87 w 688"/>
                <a:gd name="T27" fmla="*/ 454 h 682"/>
                <a:gd name="T28" fmla="*/ 39 w 688"/>
                <a:gd name="T29" fmla="*/ 507 h 682"/>
                <a:gd name="T30" fmla="*/ 93 w 688"/>
                <a:gd name="T31" fmla="*/ 580 h 682"/>
                <a:gd name="T32" fmla="*/ 157 w 688"/>
                <a:gd name="T33" fmla="*/ 551 h 682"/>
                <a:gd name="T34" fmla="*/ 202 w 688"/>
                <a:gd name="T35" fmla="*/ 584 h 682"/>
                <a:gd name="T36" fmla="*/ 195 w 688"/>
                <a:gd name="T37" fmla="*/ 654 h 682"/>
                <a:gd name="T38" fmla="*/ 281 w 688"/>
                <a:gd name="T39" fmla="*/ 682 h 682"/>
                <a:gd name="T40" fmla="*/ 316 w 688"/>
                <a:gd name="T41" fmla="*/ 621 h 682"/>
                <a:gd name="T42" fmla="*/ 344 w 688"/>
                <a:gd name="T43" fmla="*/ 622 h 682"/>
                <a:gd name="T44" fmla="*/ 372 w 688"/>
                <a:gd name="T45" fmla="*/ 621 h 682"/>
                <a:gd name="T46" fmla="*/ 408 w 688"/>
                <a:gd name="T47" fmla="*/ 682 h 682"/>
                <a:gd name="T48" fmla="*/ 493 w 688"/>
                <a:gd name="T49" fmla="*/ 654 h 682"/>
                <a:gd name="T50" fmla="*/ 486 w 688"/>
                <a:gd name="T51" fmla="*/ 584 h 682"/>
                <a:gd name="T52" fmla="*/ 531 w 688"/>
                <a:gd name="T53" fmla="*/ 551 h 682"/>
                <a:gd name="T54" fmla="*/ 596 w 688"/>
                <a:gd name="T55" fmla="*/ 579 h 682"/>
                <a:gd name="T56" fmla="*/ 649 w 688"/>
                <a:gd name="T57" fmla="*/ 506 h 682"/>
                <a:gd name="T58" fmla="*/ 601 w 688"/>
                <a:gd name="T59" fmla="*/ 454 h 682"/>
                <a:gd name="T60" fmla="*/ 619 w 688"/>
                <a:gd name="T61" fmla="*/ 401 h 682"/>
                <a:gd name="T62" fmla="*/ 688 w 688"/>
                <a:gd name="T63" fmla="*/ 386 h 682"/>
                <a:gd name="T64" fmla="*/ 688 w 688"/>
                <a:gd name="T65" fmla="*/ 296 h 682"/>
                <a:gd name="T66" fmla="*/ 619 w 688"/>
                <a:gd name="T67" fmla="*/ 281 h 682"/>
                <a:gd name="T68" fmla="*/ 601 w 688"/>
                <a:gd name="T69" fmla="*/ 228 h 682"/>
                <a:gd name="T70" fmla="*/ 649 w 688"/>
                <a:gd name="T71" fmla="*/ 175 h 682"/>
                <a:gd name="T72" fmla="*/ 596 w 688"/>
                <a:gd name="T73" fmla="*/ 102 h 682"/>
                <a:gd name="T74" fmla="*/ 531 w 688"/>
                <a:gd name="T75" fmla="*/ 131 h 682"/>
                <a:gd name="T76" fmla="*/ 486 w 688"/>
                <a:gd name="T77" fmla="*/ 98 h 682"/>
                <a:gd name="T78" fmla="*/ 493 w 688"/>
                <a:gd name="T79" fmla="*/ 28 h 682"/>
                <a:gd name="T80" fmla="*/ 407 w 688"/>
                <a:gd name="T81" fmla="*/ 0 h 682"/>
                <a:gd name="T82" fmla="*/ 372 w 688"/>
                <a:gd name="T83" fmla="*/ 61 h 682"/>
                <a:gd name="T84" fmla="*/ 344 w 688"/>
                <a:gd name="T85" fmla="*/ 60 h 682"/>
                <a:gd name="T86" fmla="*/ 593 w 688"/>
                <a:gd name="T87" fmla="*/ 341 h 682"/>
                <a:gd name="T88" fmla="*/ 344 w 688"/>
                <a:gd name="T89" fmla="*/ 590 h 682"/>
                <a:gd name="T90" fmla="*/ 95 w 688"/>
                <a:gd name="T91" fmla="*/ 341 h 682"/>
                <a:gd name="T92" fmla="*/ 344 w 688"/>
                <a:gd name="T93" fmla="*/ 92 h 682"/>
                <a:gd name="T94" fmla="*/ 593 w 688"/>
                <a:gd name="T95" fmla="*/ 3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88" h="682">
                  <a:moveTo>
                    <a:pt x="344" y="60"/>
                  </a:moveTo>
                  <a:cubicBezTo>
                    <a:pt x="334" y="60"/>
                    <a:pt x="325" y="60"/>
                    <a:pt x="316" y="61"/>
                  </a:cubicBezTo>
                  <a:cubicBezTo>
                    <a:pt x="280" y="0"/>
                    <a:pt x="280" y="0"/>
                    <a:pt x="280" y="0"/>
                  </a:cubicBezTo>
                  <a:cubicBezTo>
                    <a:pt x="195" y="28"/>
                    <a:pt x="195" y="28"/>
                    <a:pt x="195" y="28"/>
                  </a:cubicBezTo>
                  <a:cubicBezTo>
                    <a:pt x="202" y="98"/>
                    <a:pt x="202" y="98"/>
                    <a:pt x="202" y="98"/>
                  </a:cubicBezTo>
                  <a:cubicBezTo>
                    <a:pt x="186" y="108"/>
                    <a:pt x="171" y="119"/>
                    <a:pt x="157" y="131"/>
                  </a:cubicBezTo>
                  <a:cubicBezTo>
                    <a:pt x="92" y="103"/>
                    <a:pt x="92" y="103"/>
                    <a:pt x="92" y="103"/>
                  </a:cubicBezTo>
                  <a:cubicBezTo>
                    <a:pt x="39" y="175"/>
                    <a:pt x="39" y="175"/>
                    <a:pt x="39" y="175"/>
                  </a:cubicBezTo>
                  <a:cubicBezTo>
                    <a:pt x="87" y="228"/>
                    <a:pt x="87" y="228"/>
                    <a:pt x="87" y="228"/>
                  </a:cubicBezTo>
                  <a:cubicBezTo>
                    <a:pt x="79" y="245"/>
                    <a:pt x="73" y="263"/>
                    <a:pt x="69" y="281"/>
                  </a:cubicBezTo>
                  <a:cubicBezTo>
                    <a:pt x="0" y="296"/>
                    <a:pt x="0" y="296"/>
                    <a:pt x="0" y="296"/>
                  </a:cubicBezTo>
                  <a:cubicBezTo>
                    <a:pt x="0" y="386"/>
                    <a:pt x="0" y="386"/>
                    <a:pt x="0" y="386"/>
                  </a:cubicBezTo>
                  <a:cubicBezTo>
                    <a:pt x="69" y="401"/>
                    <a:pt x="69" y="401"/>
                    <a:pt x="69" y="401"/>
                  </a:cubicBezTo>
                  <a:cubicBezTo>
                    <a:pt x="73" y="419"/>
                    <a:pt x="79" y="437"/>
                    <a:pt x="87" y="454"/>
                  </a:cubicBezTo>
                  <a:cubicBezTo>
                    <a:pt x="39" y="507"/>
                    <a:pt x="39" y="507"/>
                    <a:pt x="39" y="507"/>
                  </a:cubicBezTo>
                  <a:cubicBezTo>
                    <a:pt x="93" y="580"/>
                    <a:pt x="93" y="580"/>
                    <a:pt x="93" y="580"/>
                  </a:cubicBezTo>
                  <a:cubicBezTo>
                    <a:pt x="157" y="551"/>
                    <a:pt x="157" y="551"/>
                    <a:pt x="157" y="551"/>
                  </a:cubicBezTo>
                  <a:cubicBezTo>
                    <a:pt x="171" y="563"/>
                    <a:pt x="186" y="574"/>
                    <a:pt x="202" y="584"/>
                  </a:cubicBezTo>
                  <a:cubicBezTo>
                    <a:pt x="195" y="654"/>
                    <a:pt x="195" y="654"/>
                    <a:pt x="195" y="654"/>
                  </a:cubicBezTo>
                  <a:cubicBezTo>
                    <a:pt x="281" y="682"/>
                    <a:pt x="281" y="682"/>
                    <a:pt x="281" y="682"/>
                  </a:cubicBezTo>
                  <a:cubicBezTo>
                    <a:pt x="316" y="621"/>
                    <a:pt x="316" y="621"/>
                    <a:pt x="316" y="621"/>
                  </a:cubicBezTo>
                  <a:cubicBezTo>
                    <a:pt x="325" y="622"/>
                    <a:pt x="335" y="622"/>
                    <a:pt x="344" y="622"/>
                  </a:cubicBezTo>
                  <a:cubicBezTo>
                    <a:pt x="354" y="622"/>
                    <a:pt x="363" y="621"/>
                    <a:pt x="372" y="621"/>
                  </a:cubicBezTo>
                  <a:cubicBezTo>
                    <a:pt x="408" y="682"/>
                    <a:pt x="408" y="682"/>
                    <a:pt x="408" y="682"/>
                  </a:cubicBezTo>
                  <a:cubicBezTo>
                    <a:pt x="493" y="654"/>
                    <a:pt x="493" y="654"/>
                    <a:pt x="493" y="654"/>
                  </a:cubicBezTo>
                  <a:cubicBezTo>
                    <a:pt x="486" y="584"/>
                    <a:pt x="486" y="584"/>
                    <a:pt x="486" y="584"/>
                  </a:cubicBezTo>
                  <a:cubicBezTo>
                    <a:pt x="502" y="574"/>
                    <a:pt x="517" y="563"/>
                    <a:pt x="531" y="551"/>
                  </a:cubicBezTo>
                  <a:cubicBezTo>
                    <a:pt x="596" y="579"/>
                    <a:pt x="596" y="579"/>
                    <a:pt x="596" y="579"/>
                  </a:cubicBezTo>
                  <a:cubicBezTo>
                    <a:pt x="649" y="506"/>
                    <a:pt x="649" y="506"/>
                    <a:pt x="649" y="506"/>
                  </a:cubicBezTo>
                  <a:cubicBezTo>
                    <a:pt x="601" y="454"/>
                    <a:pt x="601" y="454"/>
                    <a:pt x="601" y="454"/>
                  </a:cubicBezTo>
                  <a:cubicBezTo>
                    <a:pt x="609" y="437"/>
                    <a:pt x="615" y="419"/>
                    <a:pt x="619" y="401"/>
                  </a:cubicBezTo>
                  <a:cubicBezTo>
                    <a:pt x="688" y="386"/>
                    <a:pt x="688" y="386"/>
                    <a:pt x="688" y="386"/>
                  </a:cubicBezTo>
                  <a:cubicBezTo>
                    <a:pt x="688" y="296"/>
                    <a:pt x="688" y="296"/>
                    <a:pt x="688" y="296"/>
                  </a:cubicBezTo>
                  <a:cubicBezTo>
                    <a:pt x="619" y="281"/>
                    <a:pt x="619" y="281"/>
                    <a:pt x="619" y="281"/>
                  </a:cubicBezTo>
                  <a:cubicBezTo>
                    <a:pt x="615" y="262"/>
                    <a:pt x="609" y="245"/>
                    <a:pt x="601" y="228"/>
                  </a:cubicBezTo>
                  <a:cubicBezTo>
                    <a:pt x="649" y="175"/>
                    <a:pt x="649" y="175"/>
                    <a:pt x="649" y="175"/>
                  </a:cubicBezTo>
                  <a:cubicBezTo>
                    <a:pt x="596" y="102"/>
                    <a:pt x="596" y="102"/>
                    <a:pt x="596" y="102"/>
                  </a:cubicBezTo>
                  <a:cubicBezTo>
                    <a:pt x="531" y="131"/>
                    <a:pt x="531" y="131"/>
                    <a:pt x="531" y="131"/>
                  </a:cubicBezTo>
                  <a:cubicBezTo>
                    <a:pt x="517" y="119"/>
                    <a:pt x="502" y="108"/>
                    <a:pt x="486" y="98"/>
                  </a:cubicBezTo>
                  <a:cubicBezTo>
                    <a:pt x="493" y="28"/>
                    <a:pt x="493" y="28"/>
                    <a:pt x="493" y="28"/>
                  </a:cubicBezTo>
                  <a:cubicBezTo>
                    <a:pt x="407" y="0"/>
                    <a:pt x="407" y="0"/>
                    <a:pt x="407" y="0"/>
                  </a:cubicBezTo>
                  <a:cubicBezTo>
                    <a:pt x="372" y="61"/>
                    <a:pt x="372" y="61"/>
                    <a:pt x="372" y="61"/>
                  </a:cubicBezTo>
                  <a:cubicBezTo>
                    <a:pt x="363" y="60"/>
                    <a:pt x="353" y="60"/>
                    <a:pt x="344" y="60"/>
                  </a:cubicBezTo>
                  <a:close/>
                  <a:moveTo>
                    <a:pt x="593" y="341"/>
                  </a:moveTo>
                  <a:cubicBezTo>
                    <a:pt x="593" y="478"/>
                    <a:pt x="482" y="590"/>
                    <a:pt x="344" y="590"/>
                  </a:cubicBezTo>
                  <a:cubicBezTo>
                    <a:pt x="207" y="590"/>
                    <a:pt x="95" y="479"/>
                    <a:pt x="95" y="341"/>
                  </a:cubicBezTo>
                  <a:cubicBezTo>
                    <a:pt x="95" y="204"/>
                    <a:pt x="206" y="92"/>
                    <a:pt x="344" y="92"/>
                  </a:cubicBezTo>
                  <a:cubicBezTo>
                    <a:pt x="481" y="92"/>
                    <a:pt x="593" y="203"/>
                    <a:pt x="593" y="341"/>
                  </a:cubicBezTo>
                  <a:close/>
                </a:path>
              </a:pathLst>
            </a:custGeom>
            <a:solidFill>
              <a:srgbClr val="EF56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4" name="Freeform 8"/>
            <p:cNvSpPr>
              <a:spLocks noEditPoints="1"/>
            </p:cNvSpPr>
            <p:nvPr/>
          </p:nvSpPr>
          <p:spPr bwMode="auto">
            <a:xfrm>
              <a:off x="4320" y="1871"/>
              <a:ext cx="942" cy="934"/>
            </a:xfrm>
            <a:custGeom>
              <a:avLst/>
              <a:gdLst>
                <a:gd name="T0" fmla="*/ 315 w 631"/>
                <a:gd name="T1" fmla="*/ 55 h 626"/>
                <a:gd name="T2" fmla="*/ 289 w 631"/>
                <a:gd name="T3" fmla="*/ 57 h 626"/>
                <a:gd name="T4" fmla="*/ 257 w 631"/>
                <a:gd name="T5" fmla="*/ 0 h 626"/>
                <a:gd name="T6" fmla="*/ 178 w 631"/>
                <a:gd name="T7" fmla="*/ 26 h 626"/>
                <a:gd name="T8" fmla="*/ 185 w 631"/>
                <a:gd name="T9" fmla="*/ 91 h 626"/>
                <a:gd name="T10" fmla="*/ 144 w 631"/>
                <a:gd name="T11" fmla="*/ 121 h 626"/>
                <a:gd name="T12" fmla="*/ 84 w 631"/>
                <a:gd name="T13" fmla="*/ 94 h 626"/>
                <a:gd name="T14" fmla="*/ 36 w 631"/>
                <a:gd name="T15" fmla="*/ 161 h 626"/>
                <a:gd name="T16" fmla="*/ 79 w 631"/>
                <a:gd name="T17" fmla="*/ 210 h 626"/>
                <a:gd name="T18" fmla="*/ 63 w 631"/>
                <a:gd name="T19" fmla="*/ 258 h 626"/>
                <a:gd name="T20" fmla="*/ 0 w 631"/>
                <a:gd name="T21" fmla="*/ 272 h 626"/>
                <a:gd name="T22" fmla="*/ 0 w 631"/>
                <a:gd name="T23" fmla="*/ 354 h 626"/>
                <a:gd name="T24" fmla="*/ 63 w 631"/>
                <a:gd name="T25" fmla="*/ 368 h 626"/>
                <a:gd name="T26" fmla="*/ 79 w 631"/>
                <a:gd name="T27" fmla="*/ 417 h 626"/>
                <a:gd name="T28" fmla="*/ 36 w 631"/>
                <a:gd name="T29" fmla="*/ 465 h 626"/>
                <a:gd name="T30" fmla="*/ 85 w 631"/>
                <a:gd name="T31" fmla="*/ 532 h 626"/>
                <a:gd name="T32" fmla="*/ 144 w 631"/>
                <a:gd name="T33" fmla="*/ 506 h 626"/>
                <a:gd name="T34" fmla="*/ 185 w 631"/>
                <a:gd name="T35" fmla="*/ 536 h 626"/>
                <a:gd name="T36" fmla="*/ 179 w 631"/>
                <a:gd name="T37" fmla="*/ 600 h 626"/>
                <a:gd name="T38" fmla="*/ 257 w 631"/>
                <a:gd name="T39" fmla="*/ 626 h 626"/>
                <a:gd name="T40" fmla="*/ 290 w 631"/>
                <a:gd name="T41" fmla="*/ 570 h 626"/>
                <a:gd name="T42" fmla="*/ 315 w 631"/>
                <a:gd name="T43" fmla="*/ 571 h 626"/>
                <a:gd name="T44" fmla="*/ 341 w 631"/>
                <a:gd name="T45" fmla="*/ 569 h 626"/>
                <a:gd name="T46" fmla="*/ 374 w 631"/>
                <a:gd name="T47" fmla="*/ 626 h 626"/>
                <a:gd name="T48" fmla="*/ 452 w 631"/>
                <a:gd name="T49" fmla="*/ 600 h 626"/>
                <a:gd name="T50" fmla="*/ 445 w 631"/>
                <a:gd name="T51" fmla="*/ 535 h 626"/>
                <a:gd name="T52" fmla="*/ 487 w 631"/>
                <a:gd name="T53" fmla="*/ 505 h 626"/>
                <a:gd name="T54" fmla="*/ 546 w 631"/>
                <a:gd name="T55" fmla="*/ 532 h 626"/>
                <a:gd name="T56" fmla="*/ 595 w 631"/>
                <a:gd name="T57" fmla="*/ 465 h 626"/>
                <a:gd name="T58" fmla="*/ 551 w 631"/>
                <a:gd name="T59" fmla="*/ 416 h 626"/>
                <a:gd name="T60" fmla="*/ 567 w 631"/>
                <a:gd name="T61" fmla="*/ 368 h 626"/>
                <a:gd name="T62" fmla="*/ 631 w 631"/>
                <a:gd name="T63" fmla="*/ 354 h 626"/>
                <a:gd name="T64" fmla="*/ 631 w 631"/>
                <a:gd name="T65" fmla="*/ 271 h 626"/>
                <a:gd name="T66" fmla="*/ 567 w 631"/>
                <a:gd name="T67" fmla="*/ 258 h 626"/>
                <a:gd name="T68" fmla="*/ 551 w 631"/>
                <a:gd name="T69" fmla="*/ 209 h 626"/>
                <a:gd name="T70" fmla="*/ 594 w 631"/>
                <a:gd name="T71" fmla="*/ 161 h 626"/>
                <a:gd name="T72" fmla="*/ 546 w 631"/>
                <a:gd name="T73" fmla="*/ 94 h 626"/>
                <a:gd name="T74" fmla="*/ 487 w 631"/>
                <a:gd name="T75" fmla="*/ 120 h 626"/>
                <a:gd name="T76" fmla="*/ 445 w 631"/>
                <a:gd name="T77" fmla="*/ 90 h 626"/>
                <a:gd name="T78" fmla="*/ 452 w 631"/>
                <a:gd name="T79" fmla="*/ 26 h 626"/>
                <a:gd name="T80" fmla="*/ 373 w 631"/>
                <a:gd name="T81" fmla="*/ 0 h 626"/>
                <a:gd name="T82" fmla="*/ 341 w 631"/>
                <a:gd name="T83" fmla="*/ 56 h 626"/>
                <a:gd name="T84" fmla="*/ 315 w 631"/>
                <a:gd name="T85" fmla="*/ 55 h 626"/>
                <a:gd name="T86" fmla="*/ 544 w 631"/>
                <a:gd name="T87" fmla="*/ 313 h 626"/>
                <a:gd name="T88" fmla="*/ 315 w 631"/>
                <a:gd name="T89" fmla="*/ 541 h 626"/>
                <a:gd name="T90" fmla="*/ 87 w 631"/>
                <a:gd name="T91" fmla="*/ 313 h 626"/>
                <a:gd name="T92" fmla="*/ 315 w 631"/>
                <a:gd name="T93" fmla="*/ 85 h 626"/>
                <a:gd name="T94" fmla="*/ 544 w 631"/>
                <a:gd name="T95" fmla="*/ 313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1" h="626">
                  <a:moveTo>
                    <a:pt x="315" y="55"/>
                  </a:moveTo>
                  <a:cubicBezTo>
                    <a:pt x="306" y="55"/>
                    <a:pt x="298" y="56"/>
                    <a:pt x="289" y="57"/>
                  </a:cubicBezTo>
                  <a:cubicBezTo>
                    <a:pt x="257" y="0"/>
                    <a:pt x="257" y="0"/>
                    <a:pt x="257" y="0"/>
                  </a:cubicBezTo>
                  <a:cubicBezTo>
                    <a:pt x="178" y="26"/>
                    <a:pt x="178" y="26"/>
                    <a:pt x="178" y="26"/>
                  </a:cubicBezTo>
                  <a:cubicBezTo>
                    <a:pt x="185" y="91"/>
                    <a:pt x="185" y="91"/>
                    <a:pt x="185" y="91"/>
                  </a:cubicBezTo>
                  <a:cubicBezTo>
                    <a:pt x="170" y="99"/>
                    <a:pt x="156" y="109"/>
                    <a:pt x="144" y="121"/>
                  </a:cubicBezTo>
                  <a:cubicBezTo>
                    <a:pt x="84" y="94"/>
                    <a:pt x="84" y="94"/>
                    <a:pt x="84" y="94"/>
                  </a:cubicBezTo>
                  <a:cubicBezTo>
                    <a:pt x="36" y="161"/>
                    <a:pt x="36" y="161"/>
                    <a:pt x="36" y="161"/>
                  </a:cubicBezTo>
                  <a:cubicBezTo>
                    <a:pt x="79" y="210"/>
                    <a:pt x="79" y="210"/>
                    <a:pt x="79" y="210"/>
                  </a:cubicBezTo>
                  <a:cubicBezTo>
                    <a:pt x="72" y="225"/>
                    <a:pt x="67" y="241"/>
                    <a:pt x="63" y="258"/>
                  </a:cubicBezTo>
                  <a:cubicBezTo>
                    <a:pt x="0" y="272"/>
                    <a:pt x="0" y="272"/>
                    <a:pt x="0" y="272"/>
                  </a:cubicBezTo>
                  <a:cubicBezTo>
                    <a:pt x="0" y="354"/>
                    <a:pt x="0" y="354"/>
                    <a:pt x="0" y="354"/>
                  </a:cubicBezTo>
                  <a:cubicBezTo>
                    <a:pt x="63" y="368"/>
                    <a:pt x="63" y="368"/>
                    <a:pt x="63" y="368"/>
                  </a:cubicBezTo>
                  <a:cubicBezTo>
                    <a:pt x="67" y="385"/>
                    <a:pt x="72" y="401"/>
                    <a:pt x="79" y="417"/>
                  </a:cubicBezTo>
                  <a:cubicBezTo>
                    <a:pt x="36" y="465"/>
                    <a:pt x="36" y="465"/>
                    <a:pt x="36" y="465"/>
                  </a:cubicBezTo>
                  <a:cubicBezTo>
                    <a:pt x="85" y="532"/>
                    <a:pt x="85" y="532"/>
                    <a:pt x="85" y="532"/>
                  </a:cubicBezTo>
                  <a:cubicBezTo>
                    <a:pt x="144" y="506"/>
                    <a:pt x="144" y="506"/>
                    <a:pt x="144" y="506"/>
                  </a:cubicBezTo>
                  <a:cubicBezTo>
                    <a:pt x="157" y="517"/>
                    <a:pt x="171" y="527"/>
                    <a:pt x="185" y="536"/>
                  </a:cubicBezTo>
                  <a:cubicBezTo>
                    <a:pt x="179" y="600"/>
                    <a:pt x="179" y="600"/>
                    <a:pt x="179" y="600"/>
                  </a:cubicBezTo>
                  <a:cubicBezTo>
                    <a:pt x="257" y="626"/>
                    <a:pt x="257" y="626"/>
                    <a:pt x="257" y="626"/>
                  </a:cubicBezTo>
                  <a:cubicBezTo>
                    <a:pt x="290" y="570"/>
                    <a:pt x="290" y="570"/>
                    <a:pt x="290" y="570"/>
                  </a:cubicBezTo>
                  <a:cubicBezTo>
                    <a:pt x="298" y="570"/>
                    <a:pt x="307" y="571"/>
                    <a:pt x="315" y="571"/>
                  </a:cubicBezTo>
                  <a:cubicBezTo>
                    <a:pt x="324" y="571"/>
                    <a:pt x="333" y="570"/>
                    <a:pt x="341" y="569"/>
                  </a:cubicBezTo>
                  <a:cubicBezTo>
                    <a:pt x="374" y="626"/>
                    <a:pt x="374" y="626"/>
                    <a:pt x="374" y="626"/>
                  </a:cubicBezTo>
                  <a:cubicBezTo>
                    <a:pt x="452" y="600"/>
                    <a:pt x="452" y="600"/>
                    <a:pt x="452" y="600"/>
                  </a:cubicBezTo>
                  <a:cubicBezTo>
                    <a:pt x="445" y="535"/>
                    <a:pt x="445" y="535"/>
                    <a:pt x="445" y="535"/>
                  </a:cubicBezTo>
                  <a:cubicBezTo>
                    <a:pt x="460" y="527"/>
                    <a:pt x="474" y="517"/>
                    <a:pt x="487" y="505"/>
                  </a:cubicBezTo>
                  <a:cubicBezTo>
                    <a:pt x="546" y="532"/>
                    <a:pt x="546" y="532"/>
                    <a:pt x="546" y="532"/>
                  </a:cubicBezTo>
                  <a:cubicBezTo>
                    <a:pt x="595" y="465"/>
                    <a:pt x="595" y="465"/>
                    <a:pt x="595" y="465"/>
                  </a:cubicBezTo>
                  <a:cubicBezTo>
                    <a:pt x="551" y="416"/>
                    <a:pt x="551" y="416"/>
                    <a:pt x="551" y="416"/>
                  </a:cubicBezTo>
                  <a:cubicBezTo>
                    <a:pt x="558" y="401"/>
                    <a:pt x="563" y="385"/>
                    <a:pt x="567" y="368"/>
                  </a:cubicBezTo>
                  <a:cubicBezTo>
                    <a:pt x="631" y="354"/>
                    <a:pt x="631" y="354"/>
                    <a:pt x="631" y="354"/>
                  </a:cubicBezTo>
                  <a:cubicBezTo>
                    <a:pt x="631" y="271"/>
                    <a:pt x="631" y="271"/>
                    <a:pt x="631" y="271"/>
                  </a:cubicBezTo>
                  <a:cubicBezTo>
                    <a:pt x="567" y="258"/>
                    <a:pt x="567" y="258"/>
                    <a:pt x="567" y="258"/>
                  </a:cubicBezTo>
                  <a:cubicBezTo>
                    <a:pt x="563" y="241"/>
                    <a:pt x="558" y="225"/>
                    <a:pt x="551" y="209"/>
                  </a:cubicBezTo>
                  <a:cubicBezTo>
                    <a:pt x="594" y="161"/>
                    <a:pt x="594" y="161"/>
                    <a:pt x="594" y="161"/>
                  </a:cubicBezTo>
                  <a:cubicBezTo>
                    <a:pt x="546" y="94"/>
                    <a:pt x="546" y="94"/>
                    <a:pt x="546" y="94"/>
                  </a:cubicBezTo>
                  <a:cubicBezTo>
                    <a:pt x="487" y="120"/>
                    <a:pt x="487" y="120"/>
                    <a:pt x="487" y="120"/>
                  </a:cubicBezTo>
                  <a:cubicBezTo>
                    <a:pt x="474" y="109"/>
                    <a:pt x="460" y="99"/>
                    <a:pt x="445" y="90"/>
                  </a:cubicBezTo>
                  <a:cubicBezTo>
                    <a:pt x="452" y="26"/>
                    <a:pt x="452" y="26"/>
                    <a:pt x="452" y="26"/>
                  </a:cubicBezTo>
                  <a:cubicBezTo>
                    <a:pt x="373" y="0"/>
                    <a:pt x="373" y="0"/>
                    <a:pt x="373" y="0"/>
                  </a:cubicBezTo>
                  <a:cubicBezTo>
                    <a:pt x="341" y="56"/>
                    <a:pt x="341" y="56"/>
                    <a:pt x="341" y="56"/>
                  </a:cubicBezTo>
                  <a:cubicBezTo>
                    <a:pt x="332" y="56"/>
                    <a:pt x="324" y="55"/>
                    <a:pt x="315" y="55"/>
                  </a:cubicBezTo>
                  <a:close/>
                  <a:moveTo>
                    <a:pt x="544" y="313"/>
                  </a:moveTo>
                  <a:cubicBezTo>
                    <a:pt x="544" y="439"/>
                    <a:pt x="441" y="541"/>
                    <a:pt x="315" y="541"/>
                  </a:cubicBezTo>
                  <a:cubicBezTo>
                    <a:pt x="189" y="541"/>
                    <a:pt x="87" y="439"/>
                    <a:pt x="87" y="313"/>
                  </a:cubicBezTo>
                  <a:cubicBezTo>
                    <a:pt x="87" y="187"/>
                    <a:pt x="189" y="85"/>
                    <a:pt x="315" y="85"/>
                  </a:cubicBezTo>
                  <a:cubicBezTo>
                    <a:pt x="441" y="85"/>
                    <a:pt x="543" y="187"/>
                    <a:pt x="544" y="313"/>
                  </a:cubicBezTo>
                  <a:close/>
                </a:path>
              </a:pathLst>
            </a:custGeom>
            <a:solidFill>
              <a:srgbClr val="EF56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579" name="Freeform 15"/>
          <p:cNvSpPr>
            <a:spLocks noEditPoints="1"/>
          </p:cNvSpPr>
          <p:nvPr/>
        </p:nvSpPr>
        <p:spPr>
          <a:xfrm>
            <a:off x="1487488" y="3995738"/>
            <a:ext cx="831850" cy="833437"/>
          </a:xfrm>
          <a:custGeom>
            <a:avLst/>
            <a:gdLst/>
            <a:ahLst/>
            <a:cxnLst>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rgbClr val="A962AA">
              <a:alpha val="100000"/>
            </a:srgbClr>
          </a:solidFill>
          <a:ln w="9525">
            <a:noFill/>
          </a:ln>
        </p:spPr>
        <p:txBody>
          <a:bodyPr/>
          <a:p>
            <a:endParaRPr lang="zh-CN" altLang="en-US"/>
          </a:p>
        </p:txBody>
      </p:sp>
      <p:grpSp>
        <p:nvGrpSpPr>
          <p:cNvPr id="66" name="组合 65"/>
          <p:cNvGrpSpPr/>
          <p:nvPr/>
        </p:nvGrpSpPr>
        <p:grpSpPr>
          <a:xfrm>
            <a:off x="3224398" y="2428888"/>
            <a:ext cx="509588" cy="581026"/>
            <a:chOff x="6326469" y="648820"/>
            <a:chExt cx="509588" cy="581026"/>
          </a:xfrm>
          <a:solidFill>
            <a:srgbClr val="A962AA"/>
          </a:solidFill>
        </p:grpSpPr>
        <p:sp>
          <p:nvSpPr>
            <p:cNvPr id="67" name="Freeform 20"/>
            <p:cNvSpPr>
              <a:spLocks noEditPoints="1"/>
            </p:cNvSpPr>
            <p:nvPr/>
          </p:nvSpPr>
          <p:spPr bwMode="auto">
            <a:xfrm>
              <a:off x="6551894" y="648820"/>
              <a:ext cx="219075" cy="177800"/>
            </a:xfrm>
            <a:custGeom>
              <a:avLst/>
              <a:gdLst>
                <a:gd name="T0" fmla="*/ 39 w 62"/>
                <a:gd name="T1" fmla="*/ 12 h 50"/>
                <a:gd name="T2" fmla="*/ 39 w 62"/>
                <a:gd name="T3" fmla="*/ 12 h 50"/>
                <a:gd name="T4" fmla="*/ 45 w 62"/>
                <a:gd name="T5" fmla="*/ 14 h 50"/>
                <a:gd name="T6" fmla="*/ 46 w 62"/>
                <a:gd name="T7" fmla="*/ 18 h 50"/>
                <a:gd name="T8" fmla="*/ 40 w 62"/>
                <a:gd name="T9" fmla="*/ 29 h 50"/>
                <a:gd name="T10" fmla="*/ 20 w 62"/>
                <a:gd name="T11" fmla="*/ 38 h 50"/>
                <a:gd name="T12" fmla="*/ 17 w 62"/>
                <a:gd name="T13" fmla="*/ 38 h 50"/>
                <a:gd name="T14" fmla="*/ 17 w 62"/>
                <a:gd name="T15" fmla="*/ 38 h 50"/>
                <a:gd name="T16" fmla="*/ 26 w 62"/>
                <a:gd name="T17" fmla="*/ 18 h 50"/>
                <a:gd name="T18" fmla="*/ 39 w 62"/>
                <a:gd name="T19" fmla="*/ 12 h 50"/>
                <a:gd name="T20" fmla="*/ 39 w 62"/>
                <a:gd name="T21" fmla="*/ 0 h 50"/>
                <a:gd name="T22" fmla="*/ 17 w 62"/>
                <a:gd name="T23" fmla="*/ 9 h 50"/>
                <a:gd name="T24" fmla="*/ 8 w 62"/>
                <a:gd name="T25" fmla="*/ 47 h 50"/>
                <a:gd name="T26" fmla="*/ 20 w 62"/>
                <a:gd name="T27" fmla="*/ 50 h 50"/>
                <a:gd name="T28" fmla="*/ 49 w 62"/>
                <a:gd name="T29" fmla="*/ 38 h 50"/>
                <a:gd name="T30" fmla="*/ 53 w 62"/>
                <a:gd name="T31" fmla="*/ 5 h 50"/>
                <a:gd name="T32" fmla="*/ 39 w 6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50">
                  <a:moveTo>
                    <a:pt x="39" y="12"/>
                  </a:moveTo>
                  <a:cubicBezTo>
                    <a:pt x="39" y="12"/>
                    <a:pt x="39" y="12"/>
                    <a:pt x="39" y="12"/>
                  </a:cubicBezTo>
                  <a:cubicBezTo>
                    <a:pt x="41" y="12"/>
                    <a:pt x="43" y="12"/>
                    <a:pt x="45" y="14"/>
                  </a:cubicBezTo>
                  <a:cubicBezTo>
                    <a:pt x="45" y="14"/>
                    <a:pt x="46" y="15"/>
                    <a:pt x="46" y="18"/>
                  </a:cubicBezTo>
                  <a:cubicBezTo>
                    <a:pt x="46" y="21"/>
                    <a:pt x="45" y="25"/>
                    <a:pt x="40" y="29"/>
                  </a:cubicBezTo>
                  <a:cubicBezTo>
                    <a:pt x="35" y="34"/>
                    <a:pt x="26" y="38"/>
                    <a:pt x="20" y="38"/>
                  </a:cubicBezTo>
                  <a:cubicBezTo>
                    <a:pt x="18" y="38"/>
                    <a:pt x="17" y="38"/>
                    <a:pt x="17" y="38"/>
                  </a:cubicBezTo>
                  <a:cubicBezTo>
                    <a:pt x="17" y="38"/>
                    <a:pt x="17" y="38"/>
                    <a:pt x="17" y="38"/>
                  </a:cubicBezTo>
                  <a:cubicBezTo>
                    <a:pt x="16" y="35"/>
                    <a:pt x="18" y="25"/>
                    <a:pt x="26" y="18"/>
                  </a:cubicBezTo>
                  <a:cubicBezTo>
                    <a:pt x="30" y="14"/>
                    <a:pt x="35" y="12"/>
                    <a:pt x="39" y="12"/>
                  </a:cubicBezTo>
                  <a:moveTo>
                    <a:pt x="39" y="0"/>
                  </a:moveTo>
                  <a:cubicBezTo>
                    <a:pt x="32" y="0"/>
                    <a:pt x="24" y="3"/>
                    <a:pt x="17" y="9"/>
                  </a:cubicBezTo>
                  <a:cubicBezTo>
                    <a:pt x="6" y="19"/>
                    <a:pt x="0" y="38"/>
                    <a:pt x="8" y="47"/>
                  </a:cubicBezTo>
                  <a:cubicBezTo>
                    <a:pt x="11" y="49"/>
                    <a:pt x="15" y="50"/>
                    <a:pt x="20" y="50"/>
                  </a:cubicBezTo>
                  <a:cubicBezTo>
                    <a:pt x="29" y="50"/>
                    <a:pt x="41" y="45"/>
                    <a:pt x="49" y="38"/>
                  </a:cubicBezTo>
                  <a:cubicBezTo>
                    <a:pt x="60" y="28"/>
                    <a:pt x="62" y="13"/>
                    <a:pt x="53" y="5"/>
                  </a:cubicBezTo>
                  <a:cubicBezTo>
                    <a:pt x="50" y="1"/>
                    <a:pt x="45"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8" name="Freeform 21"/>
            <p:cNvSpPr>
              <a:spLocks noEditPoints="1"/>
            </p:cNvSpPr>
            <p:nvPr/>
          </p:nvSpPr>
          <p:spPr bwMode="auto">
            <a:xfrm>
              <a:off x="6389969" y="648820"/>
              <a:ext cx="219075" cy="177800"/>
            </a:xfrm>
            <a:custGeom>
              <a:avLst/>
              <a:gdLst>
                <a:gd name="T0" fmla="*/ 23 w 62"/>
                <a:gd name="T1" fmla="*/ 12 h 50"/>
                <a:gd name="T2" fmla="*/ 36 w 62"/>
                <a:gd name="T3" fmla="*/ 18 h 50"/>
                <a:gd name="T4" fmla="*/ 45 w 62"/>
                <a:gd name="T5" fmla="*/ 38 h 50"/>
                <a:gd name="T6" fmla="*/ 42 w 62"/>
                <a:gd name="T7" fmla="*/ 38 h 50"/>
                <a:gd name="T8" fmla="*/ 22 w 62"/>
                <a:gd name="T9" fmla="*/ 29 h 50"/>
                <a:gd name="T10" fmla="*/ 16 w 62"/>
                <a:gd name="T11" fmla="*/ 18 h 50"/>
                <a:gd name="T12" fmla="*/ 17 w 62"/>
                <a:gd name="T13" fmla="*/ 14 h 50"/>
                <a:gd name="T14" fmla="*/ 23 w 62"/>
                <a:gd name="T15" fmla="*/ 12 h 50"/>
                <a:gd name="T16" fmla="*/ 23 w 62"/>
                <a:gd name="T17" fmla="*/ 0 h 50"/>
                <a:gd name="T18" fmla="*/ 9 w 62"/>
                <a:gd name="T19" fmla="*/ 5 h 50"/>
                <a:gd name="T20" fmla="*/ 13 w 62"/>
                <a:gd name="T21" fmla="*/ 38 h 50"/>
                <a:gd name="T22" fmla="*/ 42 w 62"/>
                <a:gd name="T23" fmla="*/ 50 h 50"/>
                <a:gd name="T24" fmla="*/ 54 w 62"/>
                <a:gd name="T25" fmla="*/ 47 h 50"/>
                <a:gd name="T26" fmla="*/ 45 w 62"/>
                <a:gd name="T27" fmla="*/ 9 h 50"/>
                <a:gd name="T28" fmla="*/ 23 w 62"/>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50">
                  <a:moveTo>
                    <a:pt x="23" y="12"/>
                  </a:moveTo>
                  <a:cubicBezTo>
                    <a:pt x="27" y="12"/>
                    <a:pt x="32" y="14"/>
                    <a:pt x="36" y="18"/>
                  </a:cubicBezTo>
                  <a:cubicBezTo>
                    <a:pt x="44" y="25"/>
                    <a:pt x="46" y="35"/>
                    <a:pt x="45" y="38"/>
                  </a:cubicBezTo>
                  <a:cubicBezTo>
                    <a:pt x="45" y="38"/>
                    <a:pt x="45" y="38"/>
                    <a:pt x="42" y="38"/>
                  </a:cubicBezTo>
                  <a:cubicBezTo>
                    <a:pt x="36" y="38"/>
                    <a:pt x="27" y="34"/>
                    <a:pt x="22" y="29"/>
                  </a:cubicBezTo>
                  <a:cubicBezTo>
                    <a:pt x="17" y="25"/>
                    <a:pt x="16" y="21"/>
                    <a:pt x="16" y="18"/>
                  </a:cubicBezTo>
                  <a:cubicBezTo>
                    <a:pt x="16" y="15"/>
                    <a:pt x="17" y="14"/>
                    <a:pt x="17" y="14"/>
                  </a:cubicBezTo>
                  <a:cubicBezTo>
                    <a:pt x="19" y="12"/>
                    <a:pt x="21" y="12"/>
                    <a:pt x="23" y="12"/>
                  </a:cubicBezTo>
                  <a:moveTo>
                    <a:pt x="23" y="0"/>
                  </a:moveTo>
                  <a:cubicBezTo>
                    <a:pt x="17" y="0"/>
                    <a:pt x="12" y="1"/>
                    <a:pt x="9" y="5"/>
                  </a:cubicBezTo>
                  <a:cubicBezTo>
                    <a:pt x="0" y="13"/>
                    <a:pt x="2" y="28"/>
                    <a:pt x="13" y="38"/>
                  </a:cubicBezTo>
                  <a:cubicBezTo>
                    <a:pt x="21" y="45"/>
                    <a:pt x="33" y="50"/>
                    <a:pt x="42" y="50"/>
                  </a:cubicBezTo>
                  <a:cubicBezTo>
                    <a:pt x="47" y="50"/>
                    <a:pt x="51" y="49"/>
                    <a:pt x="54" y="47"/>
                  </a:cubicBezTo>
                  <a:cubicBezTo>
                    <a:pt x="62" y="38"/>
                    <a:pt x="56" y="19"/>
                    <a:pt x="45" y="9"/>
                  </a:cubicBezTo>
                  <a:cubicBezTo>
                    <a:pt x="38" y="3"/>
                    <a:pt x="30" y="0"/>
                    <a:pt x="2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22"/>
            <p:cNvSpPr/>
            <p:nvPr/>
          </p:nvSpPr>
          <p:spPr bwMode="auto">
            <a:xfrm>
              <a:off x="6602694" y="804395"/>
              <a:ext cx="233363" cy="192088"/>
            </a:xfrm>
            <a:custGeom>
              <a:avLst/>
              <a:gdLst>
                <a:gd name="T0" fmla="*/ 66 w 66"/>
                <a:gd name="T1" fmla="*/ 54 h 54"/>
                <a:gd name="T2" fmla="*/ 66 w 66"/>
                <a:gd name="T3" fmla="*/ 12 h 54"/>
                <a:gd name="T4" fmla="*/ 54 w 66"/>
                <a:gd name="T5" fmla="*/ 0 h 54"/>
                <a:gd name="T6" fmla="*/ 0 w 66"/>
                <a:gd name="T7" fmla="*/ 0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12"/>
                    <a:pt x="66" y="12"/>
                    <a:pt x="66" y="12"/>
                  </a:cubicBezTo>
                  <a:cubicBezTo>
                    <a:pt x="66" y="6"/>
                    <a:pt x="61" y="0"/>
                    <a:pt x="54" y="0"/>
                  </a:cubicBezTo>
                  <a:cubicBezTo>
                    <a:pt x="0" y="0"/>
                    <a:pt x="0" y="0"/>
                    <a:pt x="0" y="0"/>
                  </a:cubicBezTo>
                  <a:cubicBezTo>
                    <a:pt x="0" y="54"/>
                    <a:pt x="0" y="54"/>
                    <a:pt x="0" y="54"/>
                  </a:cubicBezTo>
                  <a:lnTo>
                    <a:pt x="66"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0" name="Freeform 23"/>
            <p:cNvSpPr/>
            <p:nvPr/>
          </p:nvSpPr>
          <p:spPr bwMode="auto">
            <a:xfrm>
              <a:off x="6602694" y="1037758"/>
              <a:ext cx="233363" cy="192088"/>
            </a:xfrm>
            <a:custGeom>
              <a:avLst/>
              <a:gdLst>
                <a:gd name="T0" fmla="*/ 0 w 66"/>
                <a:gd name="T1" fmla="*/ 0 h 54"/>
                <a:gd name="T2" fmla="*/ 0 w 66"/>
                <a:gd name="T3" fmla="*/ 54 h 54"/>
                <a:gd name="T4" fmla="*/ 54 w 66"/>
                <a:gd name="T5" fmla="*/ 54 h 54"/>
                <a:gd name="T6" fmla="*/ 66 w 66"/>
                <a:gd name="T7" fmla="*/ 42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54"/>
                    <a:pt x="0" y="54"/>
                    <a:pt x="0" y="54"/>
                  </a:cubicBezTo>
                  <a:cubicBezTo>
                    <a:pt x="54" y="54"/>
                    <a:pt x="54" y="54"/>
                    <a:pt x="54" y="54"/>
                  </a:cubicBezTo>
                  <a:cubicBezTo>
                    <a:pt x="61" y="54"/>
                    <a:pt x="66" y="49"/>
                    <a:pt x="66" y="42"/>
                  </a:cubicBezTo>
                  <a:cubicBezTo>
                    <a:pt x="66" y="0"/>
                    <a:pt x="66" y="0"/>
                    <a:pt x="6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24"/>
            <p:cNvSpPr/>
            <p:nvPr/>
          </p:nvSpPr>
          <p:spPr bwMode="auto">
            <a:xfrm>
              <a:off x="6326469" y="804395"/>
              <a:ext cx="233363" cy="192088"/>
            </a:xfrm>
            <a:custGeom>
              <a:avLst/>
              <a:gdLst>
                <a:gd name="T0" fmla="*/ 66 w 66"/>
                <a:gd name="T1" fmla="*/ 54 h 54"/>
                <a:gd name="T2" fmla="*/ 66 w 66"/>
                <a:gd name="T3" fmla="*/ 0 h 54"/>
                <a:gd name="T4" fmla="*/ 12 w 66"/>
                <a:gd name="T5" fmla="*/ 0 h 54"/>
                <a:gd name="T6" fmla="*/ 0 w 66"/>
                <a:gd name="T7" fmla="*/ 12 h 54"/>
                <a:gd name="T8" fmla="*/ 0 w 66"/>
                <a:gd name="T9" fmla="*/ 54 h 54"/>
                <a:gd name="T10" fmla="*/ 66 w 66"/>
                <a:gd name="T11" fmla="*/ 54 h 54"/>
              </a:gdLst>
              <a:ahLst/>
              <a:cxnLst>
                <a:cxn ang="0">
                  <a:pos x="T0" y="T1"/>
                </a:cxn>
                <a:cxn ang="0">
                  <a:pos x="T2" y="T3"/>
                </a:cxn>
                <a:cxn ang="0">
                  <a:pos x="T4" y="T5"/>
                </a:cxn>
                <a:cxn ang="0">
                  <a:pos x="T6" y="T7"/>
                </a:cxn>
                <a:cxn ang="0">
                  <a:pos x="T8" y="T9"/>
                </a:cxn>
                <a:cxn ang="0">
                  <a:pos x="T10" y="T11"/>
                </a:cxn>
              </a:cxnLst>
              <a:rect l="0" t="0" r="r" b="b"/>
              <a:pathLst>
                <a:path w="66" h="54">
                  <a:moveTo>
                    <a:pt x="66" y="54"/>
                  </a:moveTo>
                  <a:cubicBezTo>
                    <a:pt x="66" y="0"/>
                    <a:pt x="66" y="0"/>
                    <a:pt x="66" y="0"/>
                  </a:cubicBezTo>
                  <a:cubicBezTo>
                    <a:pt x="12" y="0"/>
                    <a:pt x="12" y="0"/>
                    <a:pt x="12" y="0"/>
                  </a:cubicBezTo>
                  <a:cubicBezTo>
                    <a:pt x="5" y="0"/>
                    <a:pt x="0" y="6"/>
                    <a:pt x="0" y="12"/>
                  </a:cubicBezTo>
                  <a:cubicBezTo>
                    <a:pt x="0" y="54"/>
                    <a:pt x="0" y="54"/>
                    <a:pt x="0" y="54"/>
                  </a:cubicBezTo>
                  <a:lnTo>
                    <a:pt x="66"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2" name="Freeform 25"/>
            <p:cNvSpPr/>
            <p:nvPr/>
          </p:nvSpPr>
          <p:spPr bwMode="auto">
            <a:xfrm>
              <a:off x="6326469" y="1037758"/>
              <a:ext cx="233363" cy="192088"/>
            </a:xfrm>
            <a:custGeom>
              <a:avLst/>
              <a:gdLst>
                <a:gd name="T0" fmla="*/ 0 w 66"/>
                <a:gd name="T1" fmla="*/ 0 h 54"/>
                <a:gd name="T2" fmla="*/ 0 w 66"/>
                <a:gd name="T3" fmla="*/ 42 h 54"/>
                <a:gd name="T4" fmla="*/ 12 w 66"/>
                <a:gd name="T5" fmla="*/ 54 h 54"/>
                <a:gd name="T6" fmla="*/ 66 w 66"/>
                <a:gd name="T7" fmla="*/ 54 h 54"/>
                <a:gd name="T8" fmla="*/ 66 w 66"/>
                <a:gd name="T9" fmla="*/ 0 h 54"/>
                <a:gd name="T10" fmla="*/ 0 w 66"/>
                <a:gd name="T11" fmla="*/ 0 h 54"/>
              </a:gdLst>
              <a:ahLst/>
              <a:cxnLst>
                <a:cxn ang="0">
                  <a:pos x="T0" y="T1"/>
                </a:cxn>
                <a:cxn ang="0">
                  <a:pos x="T2" y="T3"/>
                </a:cxn>
                <a:cxn ang="0">
                  <a:pos x="T4" y="T5"/>
                </a:cxn>
                <a:cxn ang="0">
                  <a:pos x="T6" y="T7"/>
                </a:cxn>
                <a:cxn ang="0">
                  <a:pos x="T8" y="T9"/>
                </a:cxn>
                <a:cxn ang="0">
                  <a:pos x="T10" y="T11"/>
                </a:cxn>
              </a:cxnLst>
              <a:rect l="0" t="0" r="r" b="b"/>
              <a:pathLst>
                <a:path w="66" h="54">
                  <a:moveTo>
                    <a:pt x="0" y="0"/>
                  </a:moveTo>
                  <a:cubicBezTo>
                    <a:pt x="0" y="42"/>
                    <a:pt x="0" y="42"/>
                    <a:pt x="0" y="42"/>
                  </a:cubicBezTo>
                  <a:cubicBezTo>
                    <a:pt x="0" y="49"/>
                    <a:pt x="5" y="54"/>
                    <a:pt x="12" y="54"/>
                  </a:cubicBezTo>
                  <a:cubicBezTo>
                    <a:pt x="66" y="54"/>
                    <a:pt x="66" y="54"/>
                    <a:pt x="66" y="54"/>
                  </a:cubicBezTo>
                  <a:cubicBezTo>
                    <a:pt x="66" y="0"/>
                    <a:pt x="66" y="0"/>
                    <a:pt x="6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73" name="组合 72"/>
          <p:cNvGrpSpPr/>
          <p:nvPr/>
        </p:nvGrpSpPr>
        <p:grpSpPr>
          <a:xfrm>
            <a:off x="3780816" y="4515656"/>
            <a:ext cx="550863" cy="466725"/>
            <a:chOff x="9259888" y="3257550"/>
            <a:chExt cx="550863" cy="466725"/>
          </a:xfrm>
          <a:solidFill>
            <a:srgbClr val="A962AA"/>
          </a:solidFill>
        </p:grpSpPr>
        <p:sp>
          <p:nvSpPr>
            <p:cNvPr id="74" name="Rectangle 111"/>
            <p:cNvSpPr>
              <a:spLocks noChangeArrowheads="1"/>
            </p:cNvSpPr>
            <p:nvPr/>
          </p:nvSpPr>
          <p:spPr bwMode="auto">
            <a:xfrm>
              <a:off x="9366251" y="3468688"/>
              <a:ext cx="41275" cy="85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112"/>
            <p:cNvSpPr>
              <a:spLocks noEditPoints="1"/>
            </p:cNvSpPr>
            <p:nvPr/>
          </p:nvSpPr>
          <p:spPr bwMode="auto">
            <a:xfrm>
              <a:off x="9259888" y="3257550"/>
              <a:ext cx="550863" cy="233363"/>
            </a:xfrm>
            <a:custGeom>
              <a:avLst/>
              <a:gdLst>
                <a:gd name="T0" fmla="*/ 114 w 156"/>
                <a:gd name="T1" fmla="*/ 24 h 66"/>
                <a:gd name="T2" fmla="*/ 114 w 156"/>
                <a:gd name="T3" fmla="*/ 23 h 66"/>
                <a:gd name="T4" fmla="*/ 114 w 156"/>
                <a:gd name="T5" fmla="*/ 18 h 66"/>
                <a:gd name="T6" fmla="*/ 96 w 156"/>
                <a:gd name="T7" fmla="*/ 0 h 66"/>
                <a:gd name="T8" fmla="*/ 60 w 156"/>
                <a:gd name="T9" fmla="*/ 0 h 66"/>
                <a:gd name="T10" fmla="*/ 42 w 156"/>
                <a:gd name="T11" fmla="*/ 18 h 66"/>
                <a:gd name="T12" fmla="*/ 42 w 156"/>
                <a:gd name="T13" fmla="*/ 24 h 66"/>
                <a:gd name="T14" fmla="*/ 0 w 156"/>
                <a:gd name="T15" fmla="*/ 24 h 66"/>
                <a:gd name="T16" fmla="*/ 0 w 156"/>
                <a:gd name="T17" fmla="*/ 66 h 66"/>
                <a:gd name="T18" fmla="*/ 24 w 156"/>
                <a:gd name="T19" fmla="*/ 66 h 66"/>
                <a:gd name="T20" fmla="*/ 24 w 156"/>
                <a:gd name="T21" fmla="*/ 54 h 66"/>
                <a:gd name="T22" fmla="*/ 48 w 156"/>
                <a:gd name="T23" fmla="*/ 54 h 66"/>
                <a:gd name="T24" fmla="*/ 48 w 156"/>
                <a:gd name="T25" fmla="*/ 66 h 66"/>
                <a:gd name="T26" fmla="*/ 108 w 156"/>
                <a:gd name="T27" fmla="*/ 66 h 66"/>
                <a:gd name="T28" fmla="*/ 108 w 156"/>
                <a:gd name="T29" fmla="*/ 54 h 66"/>
                <a:gd name="T30" fmla="*/ 132 w 156"/>
                <a:gd name="T31" fmla="*/ 54 h 66"/>
                <a:gd name="T32" fmla="*/ 132 w 156"/>
                <a:gd name="T33" fmla="*/ 66 h 66"/>
                <a:gd name="T34" fmla="*/ 156 w 156"/>
                <a:gd name="T35" fmla="*/ 66 h 66"/>
                <a:gd name="T36" fmla="*/ 156 w 156"/>
                <a:gd name="T37" fmla="*/ 24 h 66"/>
                <a:gd name="T38" fmla="*/ 114 w 156"/>
                <a:gd name="T39" fmla="*/ 24 h 66"/>
                <a:gd name="T40" fmla="*/ 54 w 156"/>
                <a:gd name="T41" fmla="*/ 18 h 66"/>
                <a:gd name="T42" fmla="*/ 60 w 156"/>
                <a:gd name="T43" fmla="*/ 12 h 66"/>
                <a:gd name="T44" fmla="*/ 96 w 156"/>
                <a:gd name="T45" fmla="*/ 12 h 66"/>
                <a:gd name="T46" fmla="*/ 102 w 156"/>
                <a:gd name="T47" fmla="*/ 18 h 66"/>
                <a:gd name="T48" fmla="*/ 102 w 156"/>
                <a:gd name="T49" fmla="*/ 24 h 66"/>
                <a:gd name="T50" fmla="*/ 54 w 156"/>
                <a:gd name="T51" fmla="*/ 24 h 66"/>
                <a:gd name="T52" fmla="*/ 54 w 156"/>
                <a:gd name="T5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66">
                  <a:moveTo>
                    <a:pt x="114" y="24"/>
                  </a:moveTo>
                  <a:cubicBezTo>
                    <a:pt x="114" y="23"/>
                    <a:pt x="114" y="23"/>
                    <a:pt x="114" y="23"/>
                  </a:cubicBezTo>
                  <a:cubicBezTo>
                    <a:pt x="114" y="18"/>
                    <a:pt x="114" y="18"/>
                    <a:pt x="114" y="18"/>
                  </a:cubicBezTo>
                  <a:cubicBezTo>
                    <a:pt x="114" y="6"/>
                    <a:pt x="105" y="0"/>
                    <a:pt x="96" y="0"/>
                  </a:cubicBezTo>
                  <a:cubicBezTo>
                    <a:pt x="60" y="0"/>
                    <a:pt x="60" y="0"/>
                    <a:pt x="60" y="0"/>
                  </a:cubicBezTo>
                  <a:cubicBezTo>
                    <a:pt x="48" y="0"/>
                    <a:pt x="42" y="9"/>
                    <a:pt x="42" y="18"/>
                  </a:cubicBezTo>
                  <a:cubicBezTo>
                    <a:pt x="42" y="24"/>
                    <a:pt x="42" y="24"/>
                    <a:pt x="42" y="24"/>
                  </a:cubicBezTo>
                  <a:cubicBezTo>
                    <a:pt x="0" y="24"/>
                    <a:pt x="0" y="24"/>
                    <a:pt x="0" y="24"/>
                  </a:cubicBezTo>
                  <a:cubicBezTo>
                    <a:pt x="0" y="66"/>
                    <a:pt x="0" y="66"/>
                    <a:pt x="0" y="66"/>
                  </a:cubicBezTo>
                  <a:cubicBezTo>
                    <a:pt x="24" y="66"/>
                    <a:pt x="24" y="66"/>
                    <a:pt x="24" y="66"/>
                  </a:cubicBezTo>
                  <a:cubicBezTo>
                    <a:pt x="24" y="54"/>
                    <a:pt x="24" y="54"/>
                    <a:pt x="24" y="54"/>
                  </a:cubicBezTo>
                  <a:cubicBezTo>
                    <a:pt x="48" y="54"/>
                    <a:pt x="48" y="54"/>
                    <a:pt x="48" y="54"/>
                  </a:cubicBezTo>
                  <a:cubicBezTo>
                    <a:pt x="48" y="66"/>
                    <a:pt x="48" y="66"/>
                    <a:pt x="48" y="66"/>
                  </a:cubicBezTo>
                  <a:cubicBezTo>
                    <a:pt x="108" y="66"/>
                    <a:pt x="108" y="66"/>
                    <a:pt x="108" y="66"/>
                  </a:cubicBezTo>
                  <a:cubicBezTo>
                    <a:pt x="108" y="54"/>
                    <a:pt x="108" y="54"/>
                    <a:pt x="108" y="54"/>
                  </a:cubicBezTo>
                  <a:cubicBezTo>
                    <a:pt x="132" y="54"/>
                    <a:pt x="132" y="54"/>
                    <a:pt x="132" y="54"/>
                  </a:cubicBezTo>
                  <a:cubicBezTo>
                    <a:pt x="132" y="66"/>
                    <a:pt x="132" y="66"/>
                    <a:pt x="132" y="66"/>
                  </a:cubicBezTo>
                  <a:cubicBezTo>
                    <a:pt x="156" y="66"/>
                    <a:pt x="156" y="66"/>
                    <a:pt x="156" y="66"/>
                  </a:cubicBezTo>
                  <a:cubicBezTo>
                    <a:pt x="156" y="24"/>
                    <a:pt x="156" y="24"/>
                    <a:pt x="156" y="24"/>
                  </a:cubicBezTo>
                  <a:lnTo>
                    <a:pt x="114" y="24"/>
                  </a:lnTo>
                  <a:close/>
                  <a:moveTo>
                    <a:pt x="54" y="18"/>
                  </a:moveTo>
                  <a:cubicBezTo>
                    <a:pt x="54" y="18"/>
                    <a:pt x="54" y="12"/>
                    <a:pt x="60" y="12"/>
                  </a:cubicBezTo>
                  <a:cubicBezTo>
                    <a:pt x="96" y="12"/>
                    <a:pt x="96" y="12"/>
                    <a:pt x="96" y="12"/>
                  </a:cubicBezTo>
                  <a:cubicBezTo>
                    <a:pt x="96" y="12"/>
                    <a:pt x="102" y="12"/>
                    <a:pt x="102" y="18"/>
                  </a:cubicBezTo>
                  <a:cubicBezTo>
                    <a:pt x="102" y="24"/>
                    <a:pt x="102" y="24"/>
                    <a:pt x="102" y="24"/>
                  </a:cubicBezTo>
                  <a:cubicBezTo>
                    <a:pt x="54" y="24"/>
                    <a:pt x="54" y="24"/>
                    <a:pt x="54" y="24"/>
                  </a:cubicBezTo>
                  <a:lnTo>
                    <a:pt x="54"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6" name="Freeform 113"/>
            <p:cNvSpPr/>
            <p:nvPr/>
          </p:nvSpPr>
          <p:spPr bwMode="auto">
            <a:xfrm>
              <a:off x="9280526" y="3511550"/>
              <a:ext cx="509588" cy="212725"/>
            </a:xfrm>
            <a:custGeom>
              <a:avLst/>
              <a:gdLst>
                <a:gd name="T0" fmla="*/ 281 w 321"/>
                <a:gd name="T1" fmla="*/ 40 h 134"/>
                <a:gd name="T2" fmla="*/ 227 w 321"/>
                <a:gd name="T3" fmla="*/ 40 h 134"/>
                <a:gd name="T4" fmla="*/ 227 w 321"/>
                <a:gd name="T5" fmla="*/ 0 h 134"/>
                <a:gd name="T6" fmla="*/ 94 w 321"/>
                <a:gd name="T7" fmla="*/ 0 h 134"/>
                <a:gd name="T8" fmla="*/ 94 w 321"/>
                <a:gd name="T9" fmla="*/ 40 h 134"/>
                <a:gd name="T10" fmla="*/ 40 w 321"/>
                <a:gd name="T11" fmla="*/ 40 h 134"/>
                <a:gd name="T12" fmla="*/ 40 w 321"/>
                <a:gd name="T13" fmla="*/ 0 h 134"/>
                <a:gd name="T14" fmla="*/ 0 w 321"/>
                <a:gd name="T15" fmla="*/ 0 h 134"/>
                <a:gd name="T16" fmla="*/ 0 w 321"/>
                <a:gd name="T17" fmla="*/ 134 h 134"/>
                <a:gd name="T18" fmla="*/ 321 w 321"/>
                <a:gd name="T19" fmla="*/ 134 h 134"/>
                <a:gd name="T20" fmla="*/ 321 w 321"/>
                <a:gd name="T21" fmla="*/ 0 h 134"/>
                <a:gd name="T22" fmla="*/ 281 w 321"/>
                <a:gd name="T23" fmla="*/ 0 h 134"/>
                <a:gd name="T24" fmla="*/ 281 w 321"/>
                <a:gd name="T25" fmla="*/ 4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1" h="134">
                  <a:moveTo>
                    <a:pt x="281" y="40"/>
                  </a:moveTo>
                  <a:lnTo>
                    <a:pt x="227" y="40"/>
                  </a:lnTo>
                  <a:lnTo>
                    <a:pt x="227" y="0"/>
                  </a:lnTo>
                  <a:lnTo>
                    <a:pt x="94" y="0"/>
                  </a:lnTo>
                  <a:lnTo>
                    <a:pt x="94" y="40"/>
                  </a:lnTo>
                  <a:lnTo>
                    <a:pt x="40" y="40"/>
                  </a:lnTo>
                  <a:lnTo>
                    <a:pt x="40" y="0"/>
                  </a:lnTo>
                  <a:lnTo>
                    <a:pt x="0" y="0"/>
                  </a:lnTo>
                  <a:lnTo>
                    <a:pt x="0" y="134"/>
                  </a:lnTo>
                  <a:lnTo>
                    <a:pt x="321" y="134"/>
                  </a:lnTo>
                  <a:lnTo>
                    <a:pt x="321" y="0"/>
                  </a:lnTo>
                  <a:lnTo>
                    <a:pt x="281" y="0"/>
                  </a:lnTo>
                  <a:lnTo>
                    <a:pt x="2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Rectangle 114"/>
            <p:cNvSpPr>
              <a:spLocks noChangeArrowheads="1"/>
            </p:cNvSpPr>
            <p:nvPr/>
          </p:nvSpPr>
          <p:spPr bwMode="auto">
            <a:xfrm>
              <a:off x="9663113" y="3468688"/>
              <a:ext cx="41275" cy="85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4582" name="Freeform 31"/>
          <p:cNvSpPr/>
          <p:nvPr/>
        </p:nvSpPr>
        <p:spPr>
          <a:xfrm>
            <a:off x="4775200" y="3294063"/>
            <a:ext cx="509588" cy="509587"/>
          </a:xfrm>
          <a:custGeom>
            <a:avLst/>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144" h="144">
                <a:moveTo>
                  <a:pt x="72" y="36"/>
                </a:moveTo>
                <a:cubicBezTo>
                  <a:pt x="48" y="0"/>
                  <a:pt x="0" y="21"/>
                  <a:pt x="0" y="61"/>
                </a:cubicBezTo>
                <a:cubicBezTo>
                  <a:pt x="0" y="87"/>
                  <a:pt x="24" y="106"/>
                  <a:pt x="42" y="120"/>
                </a:cubicBezTo>
                <a:cubicBezTo>
                  <a:pt x="61" y="135"/>
                  <a:pt x="66" y="138"/>
                  <a:pt x="72" y="144"/>
                </a:cubicBezTo>
                <a:cubicBezTo>
                  <a:pt x="78" y="138"/>
                  <a:pt x="83" y="135"/>
                  <a:pt x="102" y="120"/>
                </a:cubicBezTo>
                <a:cubicBezTo>
                  <a:pt x="120" y="106"/>
                  <a:pt x="144" y="87"/>
                  <a:pt x="144" y="60"/>
                </a:cubicBezTo>
                <a:cubicBezTo>
                  <a:pt x="144" y="21"/>
                  <a:pt x="96" y="0"/>
                  <a:pt x="72" y="36"/>
                </a:cubicBezTo>
              </a:path>
            </a:pathLst>
          </a:custGeom>
          <a:solidFill>
            <a:srgbClr val="A962AA">
              <a:alpha val="100000"/>
            </a:srgbClr>
          </a:solidFill>
          <a:ln w="9525">
            <a:noFill/>
          </a:ln>
        </p:spPr>
        <p:txBody>
          <a:bodyPr/>
          <a:p>
            <a:endParaRPr lang="zh-CN" altLang="en-US"/>
          </a:p>
        </p:txBody>
      </p:sp>
      <p:sp>
        <p:nvSpPr>
          <p:cNvPr id="24587" name="文本框 24"/>
          <p:cNvSpPr txBox="1"/>
          <p:nvPr/>
        </p:nvSpPr>
        <p:spPr>
          <a:xfrm>
            <a:off x="107950" y="57150"/>
            <a:ext cx="3438525" cy="461963"/>
          </a:xfrm>
          <a:prstGeom prst="rect">
            <a:avLst/>
          </a:prstGeom>
          <a:noFill/>
          <a:ln w="9525">
            <a:noFill/>
          </a:ln>
        </p:spPr>
        <p:txBody>
          <a:bodyPr wrap="none">
            <a:spAutoFit/>
          </a:bodyPr>
          <a:p>
            <a:pPr eaLnBrk="1" hangingPunct="1"/>
            <a:r>
              <a:rPr lang="en-US" altLang="zh-CN" sz="2400" dirty="0">
                <a:solidFill>
                  <a:schemeClr val="bg1"/>
                </a:solidFill>
                <a:latin typeface="Arial" panose="020B0604020202020204" pitchFamily="34" charset="0"/>
                <a:cs typeface="Segoe UI" panose="020B0502040204020203" pitchFamily="34" charset="0"/>
              </a:rPr>
              <a:t>ADD YOU TITLE HERE</a:t>
            </a:r>
            <a:endParaRPr lang="zh-CN" altLang="en-US" sz="2400" dirty="0">
              <a:solidFill>
                <a:schemeClr val="bg1"/>
              </a:solidFill>
              <a:latin typeface="Arial" panose="020B0604020202020204" pitchFamily="34" charset="0"/>
              <a:ea typeface="Segoe UI" panose="020B0502040204020203" pitchFamily="34" charset="0"/>
            </a:endParaRPr>
          </a:p>
        </p:txBody>
      </p:sp>
      <p:sp>
        <p:nvSpPr>
          <p:cNvPr id="2" name="文本框 1"/>
          <p:cNvSpPr txBox="1"/>
          <p:nvPr/>
        </p:nvSpPr>
        <p:spPr>
          <a:xfrm>
            <a:off x="5772150" y="1812925"/>
            <a:ext cx="6371590" cy="2030095"/>
          </a:xfrm>
          <a:prstGeom prst="rect">
            <a:avLst/>
          </a:prstGeom>
          <a:noFill/>
        </p:spPr>
        <p:txBody>
          <a:bodyPr wrap="square" rtlCol="0" anchor="t">
            <a:spAutoFit/>
          </a:bodyPr>
          <a:p>
            <a:r>
              <a:rPr lang="zh-CN" altLang="en-US" b="1"/>
              <a:t>自动化的利弊陈述</a:t>
            </a:r>
            <a:endParaRPr lang="zh-CN" altLang="en-US"/>
          </a:p>
          <a:p>
            <a:r>
              <a:rPr lang="zh-CN" altLang="en-US"/>
              <a:t>正如制造工业的情形一样，大家都知道流水线和先进设备有助于提升生产力，但是为什么绝大多数制造工厂又不这么做呢？原因很简单：</a:t>
            </a:r>
            <a:endParaRPr lang="zh-CN" altLang="en-US"/>
          </a:p>
          <a:p>
            <a:pPr marL="285750" indent="-285750">
              <a:buFont typeface="Wingdings" panose="05000000000000000000" charset="0"/>
              <a:buChar char="Ø"/>
            </a:pPr>
            <a:r>
              <a:rPr lang="zh-CN" altLang="en-US"/>
              <a:t>首次投入成本过于昂贵</a:t>
            </a:r>
            <a:endParaRPr lang="zh-CN" altLang="en-US"/>
          </a:p>
          <a:p>
            <a:pPr marL="285750" indent="-285750">
              <a:buFont typeface="Wingdings" panose="05000000000000000000" charset="0"/>
              <a:buChar char="Ø"/>
            </a:pPr>
            <a:r>
              <a:rPr lang="zh-CN" altLang="en-US"/>
              <a:t>后期还存在巨大的生产设备维护成本</a:t>
            </a:r>
            <a:endParaRPr lang="zh-CN" altLang="en-US"/>
          </a:p>
          <a:p>
            <a:pPr marL="285750" indent="-285750">
              <a:buFont typeface="Wingdings" panose="05000000000000000000" charset="0"/>
              <a:buChar char="Ø"/>
            </a:pPr>
            <a:r>
              <a:rPr lang="zh-CN" altLang="en-US"/>
              <a:t>人员素质要求过高</a:t>
            </a:r>
            <a:endParaRPr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011" name="组合 8"/>
          <p:cNvGrpSpPr/>
          <p:nvPr/>
        </p:nvGrpSpPr>
        <p:grpSpPr>
          <a:xfrm>
            <a:off x="2800350" y="2683510"/>
            <a:ext cx="6705600" cy="1219200"/>
            <a:chOff x="2466975" y="3752850"/>
            <a:chExt cx="7258050" cy="1219200"/>
          </a:xfrm>
        </p:grpSpPr>
        <p:cxnSp>
          <p:nvCxnSpPr>
            <p:cNvPr id="7" name="直接连接符 6"/>
            <p:cNvCxnSpPr/>
            <p:nvPr/>
          </p:nvCxnSpPr>
          <p:spPr>
            <a:xfrm>
              <a:off x="2466975" y="3752850"/>
              <a:ext cx="7258050"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466975" y="4972050"/>
              <a:ext cx="7258050"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3012" name="矩形 9"/>
          <p:cNvSpPr/>
          <p:nvPr/>
        </p:nvSpPr>
        <p:spPr>
          <a:xfrm>
            <a:off x="2800350" y="2939098"/>
            <a:ext cx="6705600" cy="708025"/>
          </a:xfrm>
          <a:prstGeom prst="rect">
            <a:avLst/>
          </a:prstGeom>
          <a:noFill/>
          <a:ln w="9525">
            <a:noFill/>
          </a:ln>
        </p:spPr>
        <p:txBody>
          <a:bodyPr>
            <a:spAutoFit/>
          </a:bodyPr>
          <a:p>
            <a:pPr algn="ctr" eaLnBrk="1" hangingPunct="1"/>
            <a:r>
              <a:rPr lang="zh-CN" altLang="en-US" sz="4000" b="1" dirty="0">
                <a:solidFill>
                  <a:schemeClr val="bg1"/>
                </a:solidFill>
                <a:latin typeface="微软雅黑" panose="020B0503020204020204" pitchFamily="34" charset="-122"/>
                <a:ea typeface="微软雅黑" panose="020B0503020204020204" pitchFamily="34" charset="-122"/>
              </a:rPr>
              <a:t>感谢聆听  </a:t>
            </a:r>
            <a:r>
              <a:rPr lang="en-US" altLang="zh-CN" sz="4000" b="1" dirty="0">
                <a:solidFill>
                  <a:schemeClr val="bg1"/>
                </a:solidFill>
                <a:latin typeface="微软雅黑" panose="020B0503020204020204" pitchFamily="34" charset="-122"/>
                <a:ea typeface="微软雅黑" panose="020B0503020204020204" pitchFamily="34" charset="-122"/>
              </a:rPr>
              <a:t>THANK YOU</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6"/>
          <p:cNvSpPr/>
          <p:nvPr/>
        </p:nvSpPr>
        <p:spPr>
          <a:xfrm>
            <a:off x="1030288" y="2828925"/>
            <a:ext cx="3081337" cy="1200150"/>
          </a:xfrm>
          <a:prstGeom prst="rect">
            <a:avLst/>
          </a:prstGeom>
          <a:solidFill>
            <a:srgbClr val="A962AA"/>
          </a:solidFill>
          <a:ln w="9525">
            <a:noFill/>
          </a:ln>
        </p:spPr>
        <p:txBody>
          <a:bodyPr>
            <a:spAutoFit/>
          </a:bodyPr>
          <a:p>
            <a:pPr algn="ctr" eaLnBrk="1" hangingPunct="1"/>
            <a:r>
              <a:rPr lang="zh-CN" altLang="en-US" sz="3600" b="1" dirty="0">
                <a:solidFill>
                  <a:schemeClr val="bg1"/>
                </a:solidFill>
                <a:latin typeface="微软雅黑" panose="020B0503020204020204" pitchFamily="34" charset="-122"/>
                <a:ea typeface="微软雅黑" panose="020B0503020204020204" pitchFamily="34" charset="-122"/>
              </a:rPr>
              <a:t>目录 </a:t>
            </a:r>
            <a:r>
              <a:rPr lang="en-US" altLang="zh-CN" sz="3600" b="1" dirty="0">
                <a:solidFill>
                  <a:schemeClr val="bg1"/>
                </a:solidFill>
                <a:latin typeface="微软雅黑" panose="020B0503020204020204" pitchFamily="34" charset="-122"/>
                <a:ea typeface="微软雅黑" panose="020B0503020204020204" pitchFamily="34" charset="-122"/>
              </a:rPr>
              <a:t> </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ctr" eaLnBrk="1" hangingPunct="1"/>
            <a:r>
              <a:rPr lang="en-US" altLang="zh-CN" sz="3600" dirty="0">
                <a:solidFill>
                  <a:schemeClr val="bg1"/>
                </a:solidFill>
                <a:latin typeface="微软雅黑" panose="020B0503020204020204" pitchFamily="34" charset="-122"/>
                <a:ea typeface="微软雅黑" panose="020B0503020204020204" pitchFamily="34" charset="-122"/>
              </a:rPr>
              <a:t>CONTENTS</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4339" name="组合 7"/>
          <p:cNvGrpSpPr/>
          <p:nvPr/>
        </p:nvGrpSpPr>
        <p:grpSpPr>
          <a:xfrm>
            <a:off x="6054725" y="1271588"/>
            <a:ext cx="935038" cy="914400"/>
            <a:chOff x="2295607" y="2428493"/>
            <a:chExt cx="934251" cy="914626"/>
          </a:xfrm>
        </p:grpSpPr>
        <p:sp>
          <p:nvSpPr>
            <p:cNvPr id="14353" name="Freeform 5"/>
            <p:cNvSpPr/>
            <p:nvPr/>
          </p:nvSpPr>
          <p:spPr>
            <a:xfrm>
              <a:off x="2295607" y="2428493"/>
              <a:ext cx="934251" cy="91462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63" h="747">
                  <a:moveTo>
                    <a:pt x="748" y="419"/>
                  </a:moveTo>
                  <a:cubicBezTo>
                    <a:pt x="742" y="467"/>
                    <a:pt x="721" y="520"/>
                    <a:pt x="694" y="558"/>
                  </a:cubicBezTo>
                  <a:cubicBezTo>
                    <a:pt x="667" y="598"/>
                    <a:pt x="637" y="622"/>
                    <a:pt x="629" y="629"/>
                  </a:cubicBezTo>
                  <a:cubicBezTo>
                    <a:pt x="619" y="634"/>
                    <a:pt x="634" y="626"/>
                    <a:pt x="672" y="580"/>
                  </a:cubicBezTo>
                  <a:cubicBezTo>
                    <a:pt x="690" y="557"/>
                    <a:pt x="713" y="523"/>
                    <a:pt x="729" y="474"/>
                  </a:cubicBezTo>
                  <a:cubicBezTo>
                    <a:pt x="745" y="426"/>
                    <a:pt x="755" y="361"/>
                    <a:pt x="735" y="289"/>
                  </a:cubicBezTo>
                  <a:cubicBezTo>
                    <a:pt x="736" y="296"/>
                    <a:pt x="744" y="339"/>
                    <a:pt x="739" y="381"/>
                  </a:cubicBezTo>
                  <a:cubicBezTo>
                    <a:pt x="736" y="423"/>
                    <a:pt x="720" y="463"/>
                    <a:pt x="718" y="465"/>
                  </a:cubicBezTo>
                  <a:cubicBezTo>
                    <a:pt x="715" y="467"/>
                    <a:pt x="738" y="407"/>
                    <a:pt x="735" y="345"/>
                  </a:cubicBezTo>
                  <a:cubicBezTo>
                    <a:pt x="735" y="284"/>
                    <a:pt x="708" y="228"/>
                    <a:pt x="708" y="232"/>
                  </a:cubicBezTo>
                  <a:cubicBezTo>
                    <a:pt x="708" y="238"/>
                    <a:pt x="717" y="270"/>
                    <a:pt x="719" y="303"/>
                  </a:cubicBezTo>
                  <a:cubicBezTo>
                    <a:pt x="721" y="322"/>
                    <a:pt x="720" y="341"/>
                    <a:pt x="719" y="355"/>
                  </a:cubicBezTo>
                  <a:cubicBezTo>
                    <a:pt x="718" y="353"/>
                    <a:pt x="718" y="351"/>
                    <a:pt x="718" y="349"/>
                  </a:cubicBezTo>
                  <a:cubicBezTo>
                    <a:pt x="709" y="283"/>
                    <a:pt x="686" y="197"/>
                    <a:pt x="636" y="144"/>
                  </a:cubicBezTo>
                  <a:cubicBezTo>
                    <a:pt x="618" y="123"/>
                    <a:pt x="596" y="104"/>
                    <a:pt x="570" y="90"/>
                  </a:cubicBezTo>
                  <a:cubicBezTo>
                    <a:pt x="553" y="79"/>
                    <a:pt x="531" y="71"/>
                    <a:pt x="509" y="66"/>
                  </a:cubicBezTo>
                  <a:cubicBezTo>
                    <a:pt x="501" y="63"/>
                    <a:pt x="481" y="59"/>
                    <a:pt x="474" y="53"/>
                  </a:cubicBezTo>
                  <a:cubicBezTo>
                    <a:pt x="542" y="65"/>
                    <a:pt x="606" y="98"/>
                    <a:pt x="651" y="148"/>
                  </a:cubicBezTo>
                  <a:cubicBezTo>
                    <a:pt x="649" y="144"/>
                    <a:pt x="649" y="140"/>
                    <a:pt x="645" y="137"/>
                  </a:cubicBezTo>
                  <a:cubicBezTo>
                    <a:pt x="647" y="137"/>
                    <a:pt x="649" y="136"/>
                    <a:pt x="649" y="136"/>
                  </a:cubicBezTo>
                  <a:cubicBezTo>
                    <a:pt x="649" y="136"/>
                    <a:pt x="645" y="131"/>
                    <a:pt x="640" y="126"/>
                  </a:cubicBezTo>
                  <a:cubicBezTo>
                    <a:pt x="650" y="130"/>
                    <a:pt x="671" y="158"/>
                    <a:pt x="665" y="147"/>
                  </a:cubicBezTo>
                  <a:cubicBezTo>
                    <a:pt x="648" y="120"/>
                    <a:pt x="624" y="98"/>
                    <a:pt x="596" y="81"/>
                  </a:cubicBezTo>
                  <a:cubicBezTo>
                    <a:pt x="591" y="77"/>
                    <a:pt x="587" y="73"/>
                    <a:pt x="583" y="70"/>
                  </a:cubicBezTo>
                  <a:cubicBezTo>
                    <a:pt x="584" y="72"/>
                    <a:pt x="586" y="74"/>
                    <a:pt x="588" y="76"/>
                  </a:cubicBezTo>
                  <a:cubicBezTo>
                    <a:pt x="583" y="73"/>
                    <a:pt x="577" y="71"/>
                    <a:pt x="572" y="68"/>
                  </a:cubicBezTo>
                  <a:cubicBezTo>
                    <a:pt x="567" y="65"/>
                    <a:pt x="562" y="61"/>
                    <a:pt x="556" y="59"/>
                  </a:cubicBezTo>
                  <a:cubicBezTo>
                    <a:pt x="544" y="47"/>
                    <a:pt x="531" y="37"/>
                    <a:pt x="512" y="27"/>
                  </a:cubicBezTo>
                  <a:cubicBezTo>
                    <a:pt x="460" y="2"/>
                    <a:pt x="390" y="1"/>
                    <a:pt x="327" y="11"/>
                  </a:cubicBezTo>
                  <a:cubicBezTo>
                    <a:pt x="236" y="26"/>
                    <a:pt x="145" y="79"/>
                    <a:pt x="88" y="162"/>
                  </a:cubicBezTo>
                  <a:cubicBezTo>
                    <a:pt x="29" y="243"/>
                    <a:pt x="5" y="351"/>
                    <a:pt x="27" y="452"/>
                  </a:cubicBezTo>
                  <a:cubicBezTo>
                    <a:pt x="29" y="462"/>
                    <a:pt x="34" y="484"/>
                    <a:pt x="42" y="499"/>
                  </a:cubicBezTo>
                  <a:cubicBezTo>
                    <a:pt x="0" y="375"/>
                    <a:pt x="30" y="238"/>
                    <a:pt x="109" y="144"/>
                  </a:cubicBezTo>
                  <a:cubicBezTo>
                    <a:pt x="187" y="49"/>
                    <a:pt x="312" y="0"/>
                    <a:pt x="426" y="13"/>
                  </a:cubicBezTo>
                  <a:cubicBezTo>
                    <a:pt x="471" y="20"/>
                    <a:pt x="514" y="34"/>
                    <a:pt x="552" y="56"/>
                  </a:cubicBezTo>
                  <a:cubicBezTo>
                    <a:pt x="501" y="29"/>
                    <a:pt x="442" y="15"/>
                    <a:pt x="381" y="18"/>
                  </a:cubicBezTo>
                  <a:cubicBezTo>
                    <a:pt x="312" y="20"/>
                    <a:pt x="241" y="44"/>
                    <a:pt x="182" y="87"/>
                  </a:cubicBezTo>
                  <a:cubicBezTo>
                    <a:pt x="123" y="130"/>
                    <a:pt x="76" y="192"/>
                    <a:pt x="51" y="263"/>
                  </a:cubicBezTo>
                  <a:cubicBezTo>
                    <a:pt x="25" y="333"/>
                    <a:pt x="22" y="413"/>
                    <a:pt x="43" y="487"/>
                  </a:cubicBezTo>
                  <a:cubicBezTo>
                    <a:pt x="46" y="496"/>
                    <a:pt x="49" y="505"/>
                    <a:pt x="52" y="514"/>
                  </a:cubicBezTo>
                  <a:cubicBezTo>
                    <a:pt x="49" y="512"/>
                    <a:pt x="45" y="506"/>
                    <a:pt x="42" y="499"/>
                  </a:cubicBezTo>
                  <a:cubicBezTo>
                    <a:pt x="45" y="509"/>
                    <a:pt x="49" y="519"/>
                    <a:pt x="53" y="529"/>
                  </a:cubicBezTo>
                  <a:cubicBezTo>
                    <a:pt x="72" y="573"/>
                    <a:pt x="102" y="615"/>
                    <a:pt x="140" y="648"/>
                  </a:cubicBezTo>
                  <a:cubicBezTo>
                    <a:pt x="124" y="632"/>
                    <a:pt x="110" y="615"/>
                    <a:pt x="98" y="597"/>
                  </a:cubicBezTo>
                  <a:cubicBezTo>
                    <a:pt x="126" y="633"/>
                    <a:pt x="161" y="664"/>
                    <a:pt x="201" y="686"/>
                  </a:cubicBezTo>
                  <a:cubicBezTo>
                    <a:pt x="227" y="699"/>
                    <a:pt x="269" y="725"/>
                    <a:pt x="299" y="731"/>
                  </a:cubicBezTo>
                  <a:cubicBezTo>
                    <a:pt x="364" y="746"/>
                    <a:pt x="436" y="747"/>
                    <a:pt x="502" y="730"/>
                  </a:cubicBezTo>
                  <a:cubicBezTo>
                    <a:pt x="568" y="714"/>
                    <a:pt x="628" y="679"/>
                    <a:pt x="669" y="634"/>
                  </a:cubicBezTo>
                  <a:cubicBezTo>
                    <a:pt x="681" y="624"/>
                    <a:pt x="692" y="613"/>
                    <a:pt x="703" y="602"/>
                  </a:cubicBezTo>
                  <a:cubicBezTo>
                    <a:pt x="689" y="614"/>
                    <a:pt x="674" y="627"/>
                    <a:pt x="661" y="638"/>
                  </a:cubicBezTo>
                  <a:cubicBezTo>
                    <a:pt x="659" y="639"/>
                    <a:pt x="658" y="640"/>
                    <a:pt x="657" y="641"/>
                  </a:cubicBezTo>
                  <a:cubicBezTo>
                    <a:pt x="653" y="644"/>
                    <a:pt x="651" y="646"/>
                    <a:pt x="649" y="648"/>
                  </a:cubicBezTo>
                  <a:cubicBezTo>
                    <a:pt x="612" y="670"/>
                    <a:pt x="561" y="702"/>
                    <a:pt x="498" y="720"/>
                  </a:cubicBezTo>
                  <a:cubicBezTo>
                    <a:pt x="435" y="740"/>
                    <a:pt x="363" y="743"/>
                    <a:pt x="303" y="728"/>
                  </a:cubicBezTo>
                  <a:cubicBezTo>
                    <a:pt x="270" y="719"/>
                    <a:pt x="238" y="706"/>
                    <a:pt x="208" y="688"/>
                  </a:cubicBezTo>
                  <a:cubicBezTo>
                    <a:pt x="220" y="692"/>
                    <a:pt x="238" y="697"/>
                    <a:pt x="252" y="702"/>
                  </a:cubicBezTo>
                  <a:cubicBezTo>
                    <a:pt x="319" y="731"/>
                    <a:pt x="403" y="740"/>
                    <a:pt x="470" y="723"/>
                  </a:cubicBezTo>
                  <a:cubicBezTo>
                    <a:pt x="435" y="726"/>
                    <a:pt x="403" y="724"/>
                    <a:pt x="368" y="721"/>
                  </a:cubicBezTo>
                  <a:cubicBezTo>
                    <a:pt x="350" y="719"/>
                    <a:pt x="326" y="721"/>
                    <a:pt x="310" y="716"/>
                  </a:cubicBezTo>
                  <a:cubicBezTo>
                    <a:pt x="227" y="692"/>
                    <a:pt x="160" y="657"/>
                    <a:pt x="113" y="590"/>
                  </a:cubicBezTo>
                  <a:cubicBezTo>
                    <a:pt x="109" y="584"/>
                    <a:pt x="109" y="578"/>
                    <a:pt x="106" y="572"/>
                  </a:cubicBezTo>
                  <a:cubicBezTo>
                    <a:pt x="158" y="648"/>
                    <a:pt x="237" y="691"/>
                    <a:pt x="328" y="712"/>
                  </a:cubicBezTo>
                  <a:cubicBezTo>
                    <a:pt x="343" y="716"/>
                    <a:pt x="355" y="718"/>
                    <a:pt x="368" y="721"/>
                  </a:cubicBezTo>
                  <a:cubicBezTo>
                    <a:pt x="382" y="721"/>
                    <a:pt x="394" y="720"/>
                    <a:pt x="405" y="720"/>
                  </a:cubicBezTo>
                  <a:cubicBezTo>
                    <a:pt x="464" y="721"/>
                    <a:pt x="496" y="705"/>
                    <a:pt x="524" y="691"/>
                  </a:cubicBezTo>
                  <a:cubicBezTo>
                    <a:pt x="553" y="676"/>
                    <a:pt x="579" y="661"/>
                    <a:pt x="625" y="633"/>
                  </a:cubicBezTo>
                  <a:cubicBezTo>
                    <a:pt x="605" y="647"/>
                    <a:pt x="579" y="666"/>
                    <a:pt x="552" y="682"/>
                  </a:cubicBezTo>
                  <a:cubicBezTo>
                    <a:pt x="525" y="698"/>
                    <a:pt x="498" y="710"/>
                    <a:pt x="481" y="717"/>
                  </a:cubicBezTo>
                  <a:cubicBezTo>
                    <a:pt x="515" y="709"/>
                    <a:pt x="563" y="690"/>
                    <a:pt x="606" y="660"/>
                  </a:cubicBezTo>
                  <a:cubicBezTo>
                    <a:pt x="649" y="630"/>
                    <a:pt x="684" y="591"/>
                    <a:pt x="707" y="560"/>
                  </a:cubicBezTo>
                  <a:cubicBezTo>
                    <a:pt x="734" y="522"/>
                    <a:pt x="741" y="503"/>
                    <a:pt x="747" y="485"/>
                  </a:cubicBezTo>
                  <a:cubicBezTo>
                    <a:pt x="752" y="468"/>
                    <a:pt x="756" y="451"/>
                    <a:pt x="761" y="412"/>
                  </a:cubicBezTo>
                  <a:cubicBezTo>
                    <a:pt x="763" y="404"/>
                    <a:pt x="763" y="381"/>
                    <a:pt x="760" y="357"/>
                  </a:cubicBezTo>
                  <a:cubicBezTo>
                    <a:pt x="756" y="333"/>
                    <a:pt x="750" y="308"/>
                    <a:pt x="745" y="293"/>
                  </a:cubicBezTo>
                  <a:cubicBezTo>
                    <a:pt x="755" y="347"/>
                    <a:pt x="755" y="390"/>
                    <a:pt x="748" y="419"/>
                  </a:cubicBezTo>
                  <a:close/>
                </a:path>
              </a:pathLst>
            </a:custGeom>
            <a:solidFill>
              <a:srgbClr val="6D59D4">
                <a:alpha val="100000"/>
              </a:srgbClr>
            </a:solidFill>
            <a:ln w="9525">
              <a:noFill/>
            </a:ln>
          </p:spPr>
          <p:txBody>
            <a:bodyPr/>
            <a:p>
              <a:endParaRPr lang="zh-CN" altLang="en-US"/>
            </a:p>
          </p:txBody>
        </p:sp>
        <p:sp>
          <p:nvSpPr>
            <p:cNvPr id="14354" name="文本框 9"/>
            <p:cNvSpPr txBox="1"/>
            <p:nvPr/>
          </p:nvSpPr>
          <p:spPr>
            <a:xfrm>
              <a:off x="2506091" y="2624196"/>
              <a:ext cx="513282" cy="523220"/>
            </a:xfrm>
            <a:prstGeom prst="rect">
              <a:avLst/>
            </a:prstGeom>
            <a:noFill/>
            <a:ln w="9525">
              <a:noFill/>
            </a:ln>
          </p:spPr>
          <p:txBody>
            <a:bodyPr wrap="none">
              <a:spAutoFit/>
            </a:bodyPr>
            <a:p>
              <a:pPr eaLnBrk="1" hangingPunct="1"/>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14340" name="文本框 10"/>
          <p:cNvSpPr txBox="1"/>
          <p:nvPr/>
        </p:nvSpPr>
        <p:spPr>
          <a:xfrm>
            <a:off x="7085013" y="1485900"/>
            <a:ext cx="2316480" cy="460375"/>
          </a:xfrm>
          <a:prstGeom prst="rect">
            <a:avLst/>
          </a:prstGeom>
          <a:noFill/>
          <a:ln w="9525">
            <a:noFill/>
          </a:ln>
        </p:spPr>
        <p:txBody>
          <a:bodyPr wrap="none">
            <a:spAutoFit/>
          </a:bodyPr>
          <a:p>
            <a:pPr eaLnBrk="1" hangingPunct="1"/>
            <a:r>
              <a:rPr lang="zh-CN" sz="2400" dirty="0">
                <a:solidFill>
                  <a:srgbClr val="7F7F7F"/>
                </a:solidFill>
                <a:latin typeface="Arial" panose="020B0604020202020204" pitchFamily="34" charset="0"/>
                <a:cs typeface="Segoe UI" panose="020B0502040204020203" pitchFamily="34" charset="0"/>
              </a:rPr>
              <a:t>引入自动化测试</a:t>
            </a:r>
            <a:endParaRPr lang="zh-CN" sz="2400" dirty="0">
              <a:solidFill>
                <a:srgbClr val="7F7F7F"/>
              </a:solidFill>
              <a:latin typeface="Arial" panose="020B0604020202020204" pitchFamily="34" charset="0"/>
              <a:ea typeface="Segoe UI" panose="020B0502040204020203" pitchFamily="34" charset="0"/>
            </a:endParaRPr>
          </a:p>
        </p:txBody>
      </p:sp>
      <p:grpSp>
        <p:nvGrpSpPr>
          <p:cNvPr id="14341" name="组合 11"/>
          <p:cNvGrpSpPr/>
          <p:nvPr/>
        </p:nvGrpSpPr>
        <p:grpSpPr>
          <a:xfrm>
            <a:off x="6054725" y="2455863"/>
            <a:ext cx="935038" cy="914400"/>
            <a:chOff x="2295607" y="2428493"/>
            <a:chExt cx="934251" cy="914626"/>
          </a:xfrm>
        </p:grpSpPr>
        <p:sp>
          <p:nvSpPr>
            <p:cNvPr id="14351" name="Freeform 5"/>
            <p:cNvSpPr/>
            <p:nvPr/>
          </p:nvSpPr>
          <p:spPr>
            <a:xfrm>
              <a:off x="2295607" y="2428493"/>
              <a:ext cx="934251" cy="91462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63" h="747">
                  <a:moveTo>
                    <a:pt x="748" y="419"/>
                  </a:moveTo>
                  <a:cubicBezTo>
                    <a:pt x="742" y="467"/>
                    <a:pt x="721" y="520"/>
                    <a:pt x="694" y="558"/>
                  </a:cubicBezTo>
                  <a:cubicBezTo>
                    <a:pt x="667" y="598"/>
                    <a:pt x="637" y="622"/>
                    <a:pt x="629" y="629"/>
                  </a:cubicBezTo>
                  <a:cubicBezTo>
                    <a:pt x="619" y="634"/>
                    <a:pt x="634" y="626"/>
                    <a:pt x="672" y="580"/>
                  </a:cubicBezTo>
                  <a:cubicBezTo>
                    <a:pt x="690" y="557"/>
                    <a:pt x="713" y="523"/>
                    <a:pt x="729" y="474"/>
                  </a:cubicBezTo>
                  <a:cubicBezTo>
                    <a:pt x="745" y="426"/>
                    <a:pt x="755" y="361"/>
                    <a:pt x="735" y="289"/>
                  </a:cubicBezTo>
                  <a:cubicBezTo>
                    <a:pt x="736" y="296"/>
                    <a:pt x="744" y="339"/>
                    <a:pt x="739" y="381"/>
                  </a:cubicBezTo>
                  <a:cubicBezTo>
                    <a:pt x="736" y="423"/>
                    <a:pt x="720" y="463"/>
                    <a:pt x="718" y="465"/>
                  </a:cubicBezTo>
                  <a:cubicBezTo>
                    <a:pt x="715" y="467"/>
                    <a:pt x="738" y="407"/>
                    <a:pt x="735" y="345"/>
                  </a:cubicBezTo>
                  <a:cubicBezTo>
                    <a:pt x="735" y="284"/>
                    <a:pt x="708" y="228"/>
                    <a:pt x="708" y="232"/>
                  </a:cubicBezTo>
                  <a:cubicBezTo>
                    <a:pt x="708" y="238"/>
                    <a:pt x="717" y="270"/>
                    <a:pt x="719" y="303"/>
                  </a:cubicBezTo>
                  <a:cubicBezTo>
                    <a:pt x="721" y="322"/>
                    <a:pt x="720" y="341"/>
                    <a:pt x="719" y="355"/>
                  </a:cubicBezTo>
                  <a:cubicBezTo>
                    <a:pt x="718" y="353"/>
                    <a:pt x="718" y="351"/>
                    <a:pt x="718" y="349"/>
                  </a:cubicBezTo>
                  <a:cubicBezTo>
                    <a:pt x="709" y="283"/>
                    <a:pt x="686" y="197"/>
                    <a:pt x="636" y="144"/>
                  </a:cubicBezTo>
                  <a:cubicBezTo>
                    <a:pt x="618" y="123"/>
                    <a:pt x="596" y="104"/>
                    <a:pt x="570" y="90"/>
                  </a:cubicBezTo>
                  <a:cubicBezTo>
                    <a:pt x="553" y="79"/>
                    <a:pt x="531" y="71"/>
                    <a:pt x="509" y="66"/>
                  </a:cubicBezTo>
                  <a:cubicBezTo>
                    <a:pt x="501" y="63"/>
                    <a:pt x="481" y="59"/>
                    <a:pt x="474" y="53"/>
                  </a:cubicBezTo>
                  <a:cubicBezTo>
                    <a:pt x="542" y="65"/>
                    <a:pt x="606" y="98"/>
                    <a:pt x="651" y="148"/>
                  </a:cubicBezTo>
                  <a:cubicBezTo>
                    <a:pt x="649" y="144"/>
                    <a:pt x="649" y="140"/>
                    <a:pt x="645" y="137"/>
                  </a:cubicBezTo>
                  <a:cubicBezTo>
                    <a:pt x="647" y="137"/>
                    <a:pt x="649" y="136"/>
                    <a:pt x="649" y="136"/>
                  </a:cubicBezTo>
                  <a:cubicBezTo>
                    <a:pt x="649" y="136"/>
                    <a:pt x="645" y="131"/>
                    <a:pt x="640" y="126"/>
                  </a:cubicBezTo>
                  <a:cubicBezTo>
                    <a:pt x="650" y="130"/>
                    <a:pt x="671" y="158"/>
                    <a:pt x="665" y="147"/>
                  </a:cubicBezTo>
                  <a:cubicBezTo>
                    <a:pt x="648" y="120"/>
                    <a:pt x="624" y="98"/>
                    <a:pt x="596" y="81"/>
                  </a:cubicBezTo>
                  <a:cubicBezTo>
                    <a:pt x="591" y="77"/>
                    <a:pt x="587" y="73"/>
                    <a:pt x="583" y="70"/>
                  </a:cubicBezTo>
                  <a:cubicBezTo>
                    <a:pt x="584" y="72"/>
                    <a:pt x="586" y="74"/>
                    <a:pt x="588" y="76"/>
                  </a:cubicBezTo>
                  <a:cubicBezTo>
                    <a:pt x="583" y="73"/>
                    <a:pt x="577" y="71"/>
                    <a:pt x="572" y="68"/>
                  </a:cubicBezTo>
                  <a:cubicBezTo>
                    <a:pt x="567" y="65"/>
                    <a:pt x="562" y="61"/>
                    <a:pt x="556" y="59"/>
                  </a:cubicBezTo>
                  <a:cubicBezTo>
                    <a:pt x="544" y="47"/>
                    <a:pt x="531" y="37"/>
                    <a:pt x="512" y="27"/>
                  </a:cubicBezTo>
                  <a:cubicBezTo>
                    <a:pt x="460" y="2"/>
                    <a:pt x="390" y="1"/>
                    <a:pt x="327" y="11"/>
                  </a:cubicBezTo>
                  <a:cubicBezTo>
                    <a:pt x="236" y="26"/>
                    <a:pt x="145" y="79"/>
                    <a:pt x="88" y="162"/>
                  </a:cubicBezTo>
                  <a:cubicBezTo>
                    <a:pt x="29" y="243"/>
                    <a:pt x="5" y="351"/>
                    <a:pt x="27" y="452"/>
                  </a:cubicBezTo>
                  <a:cubicBezTo>
                    <a:pt x="29" y="462"/>
                    <a:pt x="34" y="484"/>
                    <a:pt x="42" y="499"/>
                  </a:cubicBezTo>
                  <a:cubicBezTo>
                    <a:pt x="0" y="375"/>
                    <a:pt x="30" y="238"/>
                    <a:pt x="109" y="144"/>
                  </a:cubicBezTo>
                  <a:cubicBezTo>
                    <a:pt x="187" y="49"/>
                    <a:pt x="312" y="0"/>
                    <a:pt x="426" y="13"/>
                  </a:cubicBezTo>
                  <a:cubicBezTo>
                    <a:pt x="471" y="20"/>
                    <a:pt x="514" y="34"/>
                    <a:pt x="552" y="56"/>
                  </a:cubicBezTo>
                  <a:cubicBezTo>
                    <a:pt x="501" y="29"/>
                    <a:pt x="442" y="15"/>
                    <a:pt x="381" y="18"/>
                  </a:cubicBezTo>
                  <a:cubicBezTo>
                    <a:pt x="312" y="20"/>
                    <a:pt x="241" y="44"/>
                    <a:pt x="182" y="87"/>
                  </a:cubicBezTo>
                  <a:cubicBezTo>
                    <a:pt x="123" y="130"/>
                    <a:pt x="76" y="192"/>
                    <a:pt x="51" y="263"/>
                  </a:cubicBezTo>
                  <a:cubicBezTo>
                    <a:pt x="25" y="333"/>
                    <a:pt x="22" y="413"/>
                    <a:pt x="43" y="487"/>
                  </a:cubicBezTo>
                  <a:cubicBezTo>
                    <a:pt x="46" y="496"/>
                    <a:pt x="49" y="505"/>
                    <a:pt x="52" y="514"/>
                  </a:cubicBezTo>
                  <a:cubicBezTo>
                    <a:pt x="49" y="512"/>
                    <a:pt x="45" y="506"/>
                    <a:pt x="42" y="499"/>
                  </a:cubicBezTo>
                  <a:cubicBezTo>
                    <a:pt x="45" y="509"/>
                    <a:pt x="49" y="519"/>
                    <a:pt x="53" y="529"/>
                  </a:cubicBezTo>
                  <a:cubicBezTo>
                    <a:pt x="72" y="573"/>
                    <a:pt x="102" y="615"/>
                    <a:pt x="140" y="648"/>
                  </a:cubicBezTo>
                  <a:cubicBezTo>
                    <a:pt x="124" y="632"/>
                    <a:pt x="110" y="615"/>
                    <a:pt x="98" y="597"/>
                  </a:cubicBezTo>
                  <a:cubicBezTo>
                    <a:pt x="126" y="633"/>
                    <a:pt x="161" y="664"/>
                    <a:pt x="201" y="686"/>
                  </a:cubicBezTo>
                  <a:cubicBezTo>
                    <a:pt x="227" y="699"/>
                    <a:pt x="269" y="725"/>
                    <a:pt x="299" y="731"/>
                  </a:cubicBezTo>
                  <a:cubicBezTo>
                    <a:pt x="364" y="746"/>
                    <a:pt x="436" y="747"/>
                    <a:pt x="502" y="730"/>
                  </a:cubicBezTo>
                  <a:cubicBezTo>
                    <a:pt x="568" y="714"/>
                    <a:pt x="628" y="679"/>
                    <a:pt x="669" y="634"/>
                  </a:cubicBezTo>
                  <a:cubicBezTo>
                    <a:pt x="681" y="624"/>
                    <a:pt x="692" y="613"/>
                    <a:pt x="703" y="602"/>
                  </a:cubicBezTo>
                  <a:cubicBezTo>
                    <a:pt x="689" y="614"/>
                    <a:pt x="674" y="627"/>
                    <a:pt x="661" y="638"/>
                  </a:cubicBezTo>
                  <a:cubicBezTo>
                    <a:pt x="659" y="639"/>
                    <a:pt x="658" y="640"/>
                    <a:pt x="657" y="641"/>
                  </a:cubicBezTo>
                  <a:cubicBezTo>
                    <a:pt x="653" y="644"/>
                    <a:pt x="651" y="646"/>
                    <a:pt x="649" y="648"/>
                  </a:cubicBezTo>
                  <a:cubicBezTo>
                    <a:pt x="612" y="670"/>
                    <a:pt x="561" y="702"/>
                    <a:pt x="498" y="720"/>
                  </a:cubicBezTo>
                  <a:cubicBezTo>
                    <a:pt x="435" y="740"/>
                    <a:pt x="363" y="743"/>
                    <a:pt x="303" y="728"/>
                  </a:cubicBezTo>
                  <a:cubicBezTo>
                    <a:pt x="270" y="719"/>
                    <a:pt x="238" y="706"/>
                    <a:pt x="208" y="688"/>
                  </a:cubicBezTo>
                  <a:cubicBezTo>
                    <a:pt x="220" y="692"/>
                    <a:pt x="238" y="697"/>
                    <a:pt x="252" y="702"/>
                  </a:cubicBezTo>
                  <a:cubicBezTo>
                    <a:pt x="319" y="731"/>
                    <a:pt x="403" y="740"/>
                    <a:pt x="470" y="723"/>
                  </a:cubicBezTo>
                  <a:cubicBezTo>
                    <a:pt x="435" y="726"/>
                    <a:pt x="403" y="724"/>
                    <a:pt x="368" y="721"/>
                  </a:cubicBezTo>
                  <a:cubicBezTo>
                    <a:pt x="350" y="719"/>
                    <a:pt x="326" y="721"/>
                    <a:pt x="310" y="716"/>
                  </a:cubicBezTo>
                  <a:cubicBezTo>
                    <a:pt x="227" y="692"/>
                    <a:pt x="160" y="657"/>
                    <a:pt x="113" y="590"/>
                  </a:cubicBezTo>
                  <a:cubicBezTo>
                    <a:pt x="109" y="584"/>
                    <a:pt x="109" y="578"/>
                    <a:pt x="106" y="572"/>
                  </a:cubicBezTo>
                  <a:cubicBezTo>
                    <a:pt x="158" y="648"/>
                    <a:pt x="237" y="691"/>
                    <a:pt x="328" y="712"/>
                  </a:cubicBezTo>
                  <a:cubicBezTo>
                    <a:pt x="343" y="716"/>
                    <a:pt x="355" y="718"/>
                    <a:pt x="368" y="721"/>
                  </a:cubicBezTo>
                  <a:cubicBezTo>
                    <a:pt x="382" y="721"/>
                    <a:pt x="394" y="720"/>
                    <a:pt x="405" y="720"/>
                  </a:cubicBezTo>
                  <a:cubicBezTo>
                    <a:pt x="464" y="721"/>
                    <a:pt x="496" y="705"/>
                    <a:pt x="524" y="691"/>
                  </a:cubicBezTo>
                  <a:cubicBezTo>
                    <a:pt x="553" y="676"/>
                    <a:pt x="579" y="661"/>
                    <a:pt x="625" y="633"/>
                  </a:cubicBezTo>
                  <a:cubicBezTo>
                    <a:pt x="605" y="647"/>
                    <a:pt x="579" y="666"/>
                    <a:pt x="552" y="682"/>
                  </a:cubicBezTo>
                  <a:cubicBezTo>
                    <a:pt x="525" y="698"/>
                    <a:pt x="498" y="710"/>
                    <a:pt x="481" y="717"/>
                  </a:cubicBezTo>
                  <a:cubicBezTo>
                    <a:pt x="515" y="709"/>
                    <a:pt x="563" y="690"/>
                    <a:pt x="606" y="660"/>
                  </a:cubicBezTo>
                  <a:cubicBezTo>
                    <a:pt x="649" y="630"/>
                    <a:pt x="684" y="591"/>
                    <a:pt x="707" y="560"/>
                  </a:cubicBezTo>
                  <a:cubicBezTo>
                    <a:pt x="734" y="522"/>
                    <a:pt x="741" y="503"/>
                    <a:pt x="747" y="485"/>
                  </a:cubicBezTo>
                  <a:cubicBezTo>
                    <a:pt x="752" y="468"/>
                    <a:pt x="756" y="451"/>
                    <a:pt x="761" y="412"/>
                  </a:cubicBezTo>
                  <a:cubicBezTo>
                    <a:pt x="763" y="404"/>
                    <a:pt x="763" y="381"/>
                    <a:pt x="760" y="357"/>
                  </a:cubicBezTo>
                  <a:cubicBezTo>
                    <a:pt x="756" y="333"/>
                    <a:pt x="750" y="308"/>
                    <a:pt x="745" y="293"/>
                  </a:cubicBezTo>
                  <a:cubicBezTo>
                    <a:pt x="755" y="347"/>
                    <a:pt x="755" y="390"/>
                    <a:pt x="748" y="419"/>
                  </a:cubicBezTo>
                  <a:close/>
                </a:path>
              </a:pathLst>
            </a:custGeom>
            <a:solidFill>
              <a:srgbClr val="B84D89">
                <a:alpha val="100000"/>
              </a:srgbClr>
            </a:solidFill>
            <a:ln w="9525">
              <a:noFill/>
            </a:ln>
          </p:spPr>
          <p:txBody>
            <a:bodyPr/>
            <a:p>
              <a:endParaRPr lang="zh-CN" altLang="en-US"/>
            </a:p>
          </p:txBody>
        </p:sp>
        <p:sp>
          <p:nvSpPr>
            <p:cNvPr id="14352" name="文本框 13"/>
            <p:cNvSpPr txBox="1"/>
            <p:nvPr/>
          </p:nvSpPr>
          <p:spPr>
            <a:xfrm>
              <a:off x="2506091" y="2624196"/>
              <a:ext cx="556563" cy="523220"/>
            </a:xfrm>
            <a:prstGeom prst="rect">
              <a:avLst/>
            </a:prstGeom>
            <a:noFill/>
            <a:ln w="9525">
              <a:noFill/>
            </a:ln>
          </p:spPr>
          <p:txBody>
            <a:bodyPr wrap="none">
              <a:spAutoFit/>
            </a:bodyPr>
            <a:p>
              <a:pPr eaLnBrk="1" hangingPunct="1"/>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14342" name="文本框 14"/>
          <p:cNvSpPr txBox="1"/>
          <p:nvPr/>
        </p:nvSpPr>
        <p:spPr>
          <a:xfrm>
            <a:off x="7085013" y="2670175"/>
            <a:ext cx="2926080" cy="460375"/>
          </a:xfrm>
          <a:prstGeom prst="rect">
            <a:avLst/>
          </a:prstGeom>
          <a:noFill/>
          <a:ln w="9525">
            <a:noFill/>
          </a:ln>
        </p:spPr>
        <p:txBody>
          <a:bodyPr wrap="none">
            <a:spAutoFit/>
          </a:bodyPr>
          <a:p>
            <a:pPr eaLnBrk="1" hangingPunct="1"/>
            <a:r>
              <a:rPr lang="zh-CN" altLang="en-US" sz="2400" dirty="0">
                <a:solidFill>
                  <a:srgbClr val="7F7F7F"/>
                </a:solidFill>
                <a:latin typeface="Arial" panose="020B0604020202020204" pitchFamily="34" charset="0"/>
                <a:cs typeface="Segoe UI" panose="020B0502040204020203" pitchFamily="34" charset="0"/>
              </a:rPr>
              <a:t>自动化测试工具介绍</a:t>
            </a:r>
            <a:endParaRPr lang="zh-CN" altLang="en-US" sz="2400" dirty="0">
              <a:solidFill>
                <a:srgbClr val="7F7F7F"/>
              </a:solidFill>
              <a:latin typeface="Arial" panose="020B0604020202020204" pitchFamily="34" charset="0"/>
              <a:ea typeface="Segoe UI" panose="020B0502040204020203" pitchFamily="34" charset="0"/>
              <a:cs typeface="Segoe UI" panose="020B0502040204020203" pitchFamily="34" charset="0"/>
            </a:endParaRPr>
          </a:p>
        </p:txBody>
      </p:sp>
      <p:grpSp>
        <p:nvGrpSpPr>
          <p:cNvPr id="14343" name="组合 15"/>
          <p:cNvGrpSpPr/>
          <p:nvPr/>
        </p:nvGrpSpPr>
        <p:grpSpPr>
          <a:xfrm>
            <a:off x="6054725" y="3640138"/>
            <a:ext cx="935038" cy="914400"/>
            <a:chOff x="2295607" y="2428493"/>
            <a:chExt cx="934251" cy="914626"/>
          </a:xfrm>
        </p:grpSpPr>
        <p:sp>
          <p:nvSpPr>
            <p:cNvPr id="14349" name="Freeform 5"/>
            <p:cNvSpPr/>
            <p:nvPr/>
          </p:nvSpPr>
          <p:spPr>
            <a:xfrm>
              <a:off x="2295607" y="2428493"/>
              <a:ext cx="934251" cy="91462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63" h="747">
                  <a:moveTo>
                    <a:pt x="748" y="419"/>
                  </a:moveTo>
                  <a:cubicBezTo>
                    <a:pt x="742" y="467"/>
                    <a:pt x="721" y="520"/>
                    <a:pt x="694" y="558"/>
                  </a:cubicBezTo>
                  <a:cubicBezTo>
                    <a:pt x="667" y="598"/>
                    <a:pt x="637" y="622"/>
                    <a:pt x="629" y="629"/>
                  </a:cubicBezTo>
                  <a:cubicBezTo>
                    <a:pt x="619" y="634"/>
                    <a:pt x="634" y="626"/>
                    <a:pt x="672" y="580"/>
                  </a:cubicBezTo>
                  <a:cubicBezTo>
                    <a:pt x="690" y="557"/>
                    <a:pt x="713" y="523"/>
                    <a:pt x="729" y="474"/>
                  </a:cubicBezTo>
                  <a:cubicBezTo>
                    <a:pt x="745" y="426"/>
                    <a:pt x="755" y="361"/>
                    <a:pt x="735" y="289"/>
                  </a:cubicBezTo>
                  <a:cubicBezTo>
                    <a:pt x="736" y="296"/>
                    <a:pt x="744" y="339"/>
                    <a:pt x="739" y="381"/>
                  </a:cubicBezTo>
                  <a:cubicBezTo>
                    <a:pt x="736" y="423"/>
                    <a:pt x="720" y="463"/>
                    <a:pt x="718" y="465"/>
                  </a:cubicBezTo>
                  <a:cubicBezTo>
                    <a:pt x="715" y="467"/>
                    <a:pt x="738" y="407"/>
                    <a:pt x="735" y="345"/>
                  </a:cubicBezTo>
                  <a:cubicBezTo>
                    <a:pt x="735" y="284"/>
                    <a:pt x="708" y="228"/>
                    <a:pt x="708" y="232"/>
                  </a:cubicBezTo>
                  <a:cubicBezTo>
                    <a:pt x="708" y="238"/>
                    <a:pt x="717" y="270"/>
                    <a:pt x="719" y="303"/>
                  </a:cubicBezTo>
                  <a:cubicBezTo>
                    <a:pt x="721" y="322"/>
                    <a:pt x="720" y="341"/>
                    <a:pt x="719" y="355"/>
                  </a:cubicBezTo>
                  <a:cubicBezTo>
                    <a:pt x="718" y="353"/>
                    <a:pt x="718" y="351"/>
                    <a:pt x="718" y="349"/>
                  </a:cubicBezTo>
                  <a:cubicBezTo>
                    <a:pt x="709" y="283"/>
                    <a:pt x="686" y="197"/>
                    <a:pt x="636" y="144"/>
                  </a:cubicBezTo>
                  <a:cubicBezTo>
                    <a:pt x="618" y="123"/>
                    <a:pt x="596" y="104"/>
                    <a:pt x="570" y="90"/>
                  </a:cubicBezTo>
                  <a:cubicBezTo>
                    <a:pt x="553" y="79"/>
                    <a:pt x="531" y="71"/>
                    <a:pt x="509" y="66"/>
                  </a:cubicBezTo>
                  <a:cubicBezTo>
                    <a:pt x="501" y="63"/>
                    <a:pt x="481" y="59"/>
                    <a:pt x="474" y="53"/>
                  </a:cubicBezTo>
                  <a:cubicBezTo>
                    <a:pt x="542" y="65"/>
                    <a:pt x="606" y="98"/>
                    <a:pt x="651" y="148"/>
                  </a:cubicBezTo>
                  <a:cubicBezTo>
                    <a:pt x="649" y="144"/>
                    <a:pt x="649" y="140"/>
                    <a:pt x="645" y="137"/>
                  </a:cubicBezTo>
                  <a:cubicBezTo>
                    <a:pt x="647" y="137"/>
                    <a:pt x="649" y="136"/>
                    <a:pt x="649" y="136"/>
                  </a:cubicBezTo>
                  <a:cubicBezTo>
                    <a:pt x="649" y="136"/>
                    <a:pt x="645" y="131"/>
                    <a:pt x="640" y="126"/>
                  </a:cubicBezTo>
                  <a:cubicBezTo>
                    <a:pt x="650" y="130"/>
                    <a:pt x="671" y="158"/>
                    <a:pt x="665" y="147"/>
                  </a:cubicBezTo>
                  <a:cubicBezTo>
                    <a:pt x="648" y="120"/>
                    <a:pt x="624" y="98"/>
                    <a:pt x="596" y="81"/>
                  </a:cubicBezTo>
                  <a:cubicBezTo>
                    <a:pt x="591" y="77"/>
                    <a:pt x="587" y="73"/>
                    <a:pt x="583" y="70"/>
                  </a:cubicBezTo>
                  <a:cubicBezTo>
                    <a:pt x="584" y="72"/>
                    <a:pt x="586" y="74"/>
                    <a:pt x="588" y="76"/>
                  </a:cubicBezTo>
                  <a:cubicBezTo>
                    <a:pt x="583" y="73"/>
                    <a:pt x="577" y="71"/>
                    <a:pt x="572" y="68"/>
                  </a:cubicBezTo>
                  <a:cubicBezTo>
                    <a:pt x="567" y="65"/>
                    <a:pt x="562" y="61"/>
                    <a:pt x="556" y="59"/>
                  </a:cubicBezTo>
                  <a:cubicBezTo>
                    <a:pt x="544" y="47"/>
                    <a:pt x="531" y="37"/>
                    <a:pt x="512" y="27"/>
                  </a:cubicBezTo>
                  <a:cubicBezTo>
                    <a:pt x="460" y="2"/>
                    <a:pt x="390" y="1"/>
                    <a:pt x="327" y="11"/>
                  </a:cubicBezTo>
                  <a:cubicBezTo>
                    <a:pt x="236" y="26"/>
                    <a:pt x="145" y="79"/>
                    <a:pt x="88" y="162"/>
                  </a:cubicBezTo>
                  <a:cubicBezTo>
                    <a:pt x="29" y="243"/>
                    <a:pt x="5" y="351"/>
                    <a:pt x="27" y="452"/>
                  </a:cubicBezTo>
                  <a:cubicBezTo>
                    <a:pt x="29" y="462"/>
                    <a:pt x="34" y="484"/>
                    <a:pt x="42" y="499"/>
                  </a:cubicBezTo>
                  <a:cubicBezTo>
                    <a:pt x="0" y="375"/>
                    <a:pt x="30" y="238"/>
                    <a:pt x="109" y="144"/>
                  </a:cubicBezTo>
                  <a:cubicBezTo>
                    <a:pt x="187" y="49"/>
                    <a:pt x="312" y="0"/>
                    <a:pt x="426" y="13"/>
                  </a:cubicBezTo>
                  <a:cubicBezTo>
                    <a:pt x="471" y="20"/>
                    <a:pt x="514" y="34"/>
                    <a:pt x="552" y="56"/>
                  </a:cubicBezTo>
                  <a:cubicBezTo>
                    <a:pt x="501" y="29"/>
                    <a:pt x="442" y="15"/>
                    <a:pt x="381" y="18"/>
                  </a:cubicBezTo>
                  <a:cubicBezTo>
                    <a:pt x="312" y="20"/>
                    <a:pt x="241" y="44"/>
                    <a:pt x="182" y="87"/>
                  </a:cubicBezTo>
                  <a:cubicBezTo>
                    <a:pt x="123" y="130"/>
                    <a:pt x="76" y="192"/>
                    <a:pt x="51" y="263"/>
                  </a:cubicBezTo>
                  <a:cubicBezTo>
                    <a:pt x="25" y="333"/>
                    <a:pt x="22" y="413"/>
                    <a:pt x="43" y="487"/>
                  </a:cubicBezTo>
                  <a:cubicBezTo>
                    <a:pt x="46" y="496"/>
                    <a:pt x="49" y="505"/>
                    <a:pt x="52" y="514"/>
                  </a:cubicBezTo>
                  <a:cubicBezTo>
                    <a:pt x="49" y="512"/>
                    <a:pt x="45" y="506"/>
                    <a:pt x="42" y="499"/>
                  </a:cubicBezTo>
                  <a:cubicBezTo>
                    <a:pt x="45" y="509"/>
                    <a:pt x="49" y="519"/>
                    <a:pt x="53" y="529"/>
                  </a:cubicBezTo>
                  <a:cubicBezTo>
                    <a:pt x="72" y="573"/>
                    <a:pt x="102" y="615"/>
                    <a:pt x="140" y="648"/>
                  </a:cubicBezTo>
                  <a:cubicBezTo>
                    <a:pt x="124" y="632"/>
                    <a:pt x="110" y="615"/>
                    <a:pt x="98" y="597"/>
                  </a:cubicBezTo>
                  <a:cubicBezTo>
                    <a:pt x="126" y="633"/>
                    <a:pt x="161" y="664"/>
                    <a:pt x="201" y="686"/>
                  </a:cubicBezTo>
                  <a:cubicBezTo>
                    <a:pt x="227" y="699"/>
                    <a:pt x="269" y="725"/>
                    <a:pt x="299" y="731"/>
                  </a:cubicBezTo>
                  <a:cubicBezTo>
                    <a:pt x="364" y="746"/>
                    <a:pt x="436" y="747"/>
                    <a:pt x="502" y="730"/>
                  </a:cubicBezTo>
                  <a:cubicBezTo>
                    <a:pt x="568" y="714"/>
                    <a:pt x="628" y="679"/>
                    <a:pt x="669" y="634"/>
                  </a:cubicBezTo>
                  <a:cubicBezTo>
                    <a:pt x="681" y="624"/>
                    <a:pt x="692" y="613"/>
                    <a:pt x="703" y="602"/>
                  </a:cubicBezTo>
                  <a:cubicBezTo>
                    <a:pt x="689" y="614"/>
                    <a:pt x="674" y="627"/>
                    <a:pt x="661" y="638"/>
                  </a:cubicBezTo>
                  <a:cubicBezTo>
                    <a:pt x="659" y="639"/>
                    <a:pt x="658" y="640"/>
                    <a:pt x="657" y="641"/>
                  </a:cubicBezTo>
                  <a:cubicBezTo>
                    <a:pt x="653" y="644"/>
                    <a:pt x="651" y="646"/>
                    <a:pt x="649" y="648"/>
                  </a:cubicBezTo>
                  <a:cubicBezTo>
                    <a:pt x="612" y="670"/>
                    <a:pt x="561" y="702"/>
                    <a:pt x="498" y="720"/>
                  </a:cubicBezTo>
                  <a:cubicBezTo>
                    <a:pt x="435" y="740"/>
                    <a:pt x="363" y="743"/>
                    <a:pt x="303" y="728"/>
                  </a:cubicBezTo>
                  <a:cubicBezTo>
                    <a:pt x="270" y="719"/>
                    <a:pt x="238" y="706"/>
                    <a:pt x="208" y="688"/>
                  </a:cubicBezTo>
                  <a:cubicBezTo>
                    <a:pt x="220" y="692"/>
                    <a:pt x="238" y="697"/>
                    <a:pt x="252" y="702"/>
                  </a:cubicBezTo>
                  <a:cubicBezTo>
                    <a:pt x="319" y="731"/>
                    <a:pt x="403" y="740"/>
                    <a:pt x="470" y="723"/>
                  </a:cubicBezTo>
                  <a:cubicBezTo>
                    <a:pt x="435" y="726"/>
                    <a:pt x="403" y="724"/>
                    <a:pt x="368" y="721"/>
                  </a:cubicBezTo>
                  <a:cubicBezTo>
                    <a:pt x="350" y="719"/>
                    <a:pt x="326" y="721"/>
                    <a:pt x="310" y="716"/>
                  </a:cubicBezTo>
                  <a:cubicBezTo>
                    <a:pt x="227" y="692"/>
                    <a:pt x="160" y="657"/>
                    <a:pt x="113" y="590"/>
                  </a:cubicBezTo>
                  <a:cubicBezTo>
                    <a:pt x="109" y="584"/>
                    <a:pt x="109" y="578"/>
                    <a:pt x="106" y="572"/>
                  </a:cubicBezTo>
                  <a:cubicBezTo>
                    <a:pt x="158" y="648"/>
                    <a:pt x="237" y="691"/>
                    <a:pt x="328" y="712"/>
                  </a:cubicBezTo>
                  <a:cubicBezTo>
                    <a:pt x="343" y="716"/>
                    <a:pt x="355" y="718"/>
                    <a:pt x="368" y="721"/>
                  </a:cubicBezTo>
                  <a:cubicBezTo>
                    <a:pt x="382" y="721"/>
                    <a:pt x="394" y="720"/>
                    <a:pt x="405" y="720"/>
                  </a:cubicBezTo>
                  <a:cubicBezTo>
                    <a:pt x="464" y="721"/>
                    <a:pt x="496" y="705"/>
                    <a:pt x="524" y="691"/>
                  </a:cubicBezTo>
                  <a:cubicBezTo>
                    <a:pt x="553" y="676"/>
                    <a:pt x="579" y="661"/>
                    <a:pt x="625" y="633"/>
                  </a:cubicBezTo>
                  <a:cubicBezTo>
                    <a:pt x="605" y="647"/>
                    <a:pt x="579" y="666"/>
                    <a:pt x="552" y="682"/>
                  </a:cubicBezTo>
                  <a:cubicBezTo>
                    <a:pt x="525" y="698"/>
                    <a:pt x="498" y="710"/>
                    <a:pt x="481" y="717"/>
                  </a:cubicBezTo>
                  <a:cubicBezTo>
                    <a:pt x="515" y="709"/>
                    <a:pt x="563" y="690"/>
                    <a:pt x="606" y="660"/>
                  </a:cubicBezTo>
                  <a:cubicBezTo>
                    <a:pt x="649" y="630"/>
                    <a:pt x="684" y="591"/>
                    <a:pt x="707" y="560"/>
                  </a:cubicBezTo>
                  <a:cubicBezTo>
                    <a:pt x="734" y="522"/>
                    <a:pt x="741" y="503"/>
                    <a:pt x="747" y="485"/>
                  </a:cubicBezTo>
                  <a:cubicBezTo>
                    <a:pt x="752" y="468"/>
                    <a:pt x="756" y="451"/>
                    <a:pt x="761" y="412"/>
                  </a:cubicBezTo>
                  <a:cubicBezTo>
                    <a:pt x="763" y="404"/>
                    <a:pt x="763" y="381"/>
                    <a:pt x="760" y="357"/>
                  </a:cubicBezTo>
                  <a:cubicBezTo>
                    <a:pt x="756" y="333"/>
                    <a:pt x="750" y="308"/>
                    <a:pt x="745" y="293"/>
                  </a:cubicBezTo>
                  <a:cubicBezTo>
                    <a:pt x="755" y="347"/>
                    <a:pt x="755" y="390"/>
                    <a:pt x="748" y="419"/>
                  </a:cubicBezTo>
                  <a:close/>
                </a:path>
              </a:pathLst>
            </a:custGeom>
            <a:solidFill>
              <a:srgbClr val="A962AA">
                <a:alpha val="100000"/>
              </a:srgbClr>
            </a:solidFill>
            <a:ln w="9525">
              <a:noFill/>
            </a:ln>
          </p:spPr>
          <p:txBody>
            <a:bodyPr/>
            <a:p>
              <a:endParaRPr lang="zh-CN" altLang="en-US"/>
            </a:p>
          </p:txBody>
        </p:sp>
        <p:sp>
          <p:nvSpPr>
            <p:cNvPr id="14350" name="文本框 17"/>
            <p:cNvSpPr txBox="1"/>
            <p:nvPr/>
          </p:nvSpPr>
          <p:spPr>
            <a:xfrm>
              <a:off x="2506091" y="2624196"/>
              <a:ext cx="567784" cy="523220"/>
            </a:xfrm>
            <a:prstGeom prst="rect">
              <a:avLst/>
            </a:prstGeom>
            <a:noFill/>
            <a:ln w="9525">
              <a:noFill/>
            </a:ln>
          </p:spPr>
          <p:txBody>
            <a:bodyPr wrap="none">
              <a:spAutoFit/>
            </a:bodyPr>
            <a:p>
              <a:pPr eaLnBrk="1" hangingPunct="1"/>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14344" name="文本框 18"/>
          <p:cNvSpPr txBox="1"/>
          <p:nvPr/>
        </p:nvSpPr>
        <p:spPr>
          <a:xfrm>
            <a:off x="7085013" y="3854450"/>
            <a:ext cx="2316480" cy="460375"/>
          </a:xfrm>
          <a:prstGeom prst="rect">
            <a:avLst/>
          </a:prstGeom>
          <a:noFill/>
          <a:ln w="9525">
            <a:noFill/>
          </a:ln>
        </p:spPr>
        <p:txBody>
          <a:bodyPr wrap="none">
            <a:spAutoFit/>
          </a:bodyPr>
          <a:p>
            <a:pPr eaLnBrk="1" hangingPunct="1"/>
            <a:r>
              <a:rPr lang="zh-CN" sz="2400" dirty="0">
                <a:solidFill>
                  <a:srgbClr val="7F7F7F"/>
                </a:solidFill>
                <a:latin typeface="Arial" panose="020B0604020202020204" pitchFamily="34" charset="0"/>
                <a:cs typeface="Segoe UI" panose="020B0502040204020203" pitchFamily="34" charset="0"/>
              </a:rPr>
              <a:t>自动化用例介绍</a:t>
            </a:r>
            <a:endParaRPr lang="zh-CN" sz="2400" dirty="0">
              <a:solidFill>
                <a:srgbClr val="7F7F7F"/>
              </a:solidFill>
              <a:latin typeface="Arial" panose="020B0604020202020204" pitchFamily="34" charset="0"/>
              <a:ea typeface="Segoe UI" panose="020B0502040204020203" pitchFamily="34" charset="0"/>
            </a:endParaRPr>
          </a:p>
        </p:txBody>
      </p:sp>
      <p:grpSp>
        <p:nvGrpSpPr>
          <p:cNvPr id="14345" name="组合 19"/>
          <p:cNvGrpSpPr/>
          <p:nvPr/>
        </p:nvGrpSpPr>
        <p:grpSpPr>
          <a:xfrm>
            <a:off x="6054725" y="4824413"/>
            <a:ext cx="935038" cy="914400"/>
            <a:chOff x="2295607" y="2428493"/>
            <a:chExt cx="934251" cy="914626"/>
          </a:xfrm>
        </p:grpSpPr>
        <p:sp>
          <p:nvSpPr>
            <p:cNvPr id="14347" name="Freeform 5"/>
            <p:cNvSpPr/>
            <p:nvPr/>
          </p:nvSpPr>
          <p:spPr>
            <a:xfrm>
              <a:off x="2295607" y="2428493"/>
              <a:ext cx="934251" cy="91462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63" h="747">
                  <a:moveTo>
                    <a:pt x="748" y="419"/>
                  </a:moveTo>
                  <a:cubicBezTo>
                    <a:pt x="742" y="467"/>
                    <a:pt x="721" y="520"/>
                    <a:pt x="694" y="558"/>
                  </a:cubicBezTo>
                  <a:cubicBezTo>
                    <a:pt x="667" y="598"/>
                    <a:pt x="637" y="622"/>
                    <a:pt x="629" y="629"/>
                  </a:cubicBezTo>
                  <a:cubicBezTo>
                    <a:pt x="619" y="634"/>
                    <a:pt x="634" y="626"/>
                    <a:pt x="672" y="580"/>
                  </a:cubicBezTo>
                  <a:cubicBezTo>
                    <a:pt x="690" y="557"/>
                    <a:pt x="713" y="523"/>
                    <a:pt x="729" y="474"/>
                  </a:cubicBezTo>
                  <a:cubicBezTo>
                    <a:pt x="745" y="426"/>
                    <a:pt x="755" y="361"/>
                    <a:pt x="735" y="289"/>
                  </a:cubicBezTo>
                  <a:cubicBezTo>
                    <a:pt x="736" y="296"/>
                    <a:pt x="744" y="339"/>
                    <a:pt x="739" y="381"/>
                  </a:cubicBezTo>
                  <a:cubicBezTo>
                    <a:pt x="736" y="423"/>
                    <a:pt x="720" y="463"/>
                    <a:pt x="718" y="465"/>
                  </a:cubicBezTo>
                  <a:cubicBezTo>
                    <a:pt x="715" y="467"/>
                    <a:pt x="738" y="407"/>
                    <a:pt x="735" y="345"/>
                  </a:cubicBezTo>
                  <a:cubicBezTo>
                    <a:pt x="735" y="284"/>
                    <a:pt x="708" y="228"/>
                    <a:pt x="708" y="232"/>
                  </a:cubicBezTo>
                  <a:cubicBezTo>
                    <a:pt x="708" y="238"/>
                    <a:pt x="717" y="270"/>
                    <a:pt x="719" y="303"/>
                  </a:cubicBezTo>
                  <a:cubicBezTo>
                    <a:pt x="721" y="322"/>
                    <a:pt x="720" y="341"/>
                    <a:pt x="719" y="355"/>
                  </a:cubicBezTo>
                  <a:cubicBezTo>
                    <a:pt x="718" y="353"/>
                    <a:pt x="718" y="351"/>
                    <a:pt x="718" y="349"/>
                  </a:cubicBezTo>
                  <a:cubicBezTo>
                    <a:pt x="709" y="283"/>
                    <a:pt x="686" y="197"/>
                    <a:pt x="636" y="144"/>
                  </a:cubicBezTo>
                  <a:cubicBezTo>
                    <a:pt x="618" y="123"/>
                    <a:pt x="596" y="104"/>
                    <a:pt x="570" y="90"/>
                  </a:cubicBezTo>
                  <a:cubicBezTo>
                    <a:pt x="553" y="79"/>
                    <a:pt x="531" y="71"/>
                    <a:pt x="509" y="66"/>
                  </a:cubicBezTo>
                  <a:cubicBezTo>
                    <a:pt x="501" y="63"/>
                    <a:pt x="481" y="59"/>
                    <a:pt x="474" y="53"/>
                  </a:cubicBezTo>
                  <a:cubicBezTo>
                    <a:pt x="542" y="65"/>
                    <a:pt x="606" y="98"/>
                    <a:pt x="651" y="148"/>
                  </a:cubicBezTo>
                  <a:cubicBezTo>
                    <a:pt x="649" y="144"/>
                    <a:pt x="649" y="140"/>
                    <a:pt x="645" y="137"/>
                  </a:cubicBezTo>
                  <a:cubicBezTo>
                    <a:pt x="647" y="137"/>
                    <a:pt x="649" y="136"/>
                    <a:pt x="649" y="136"/>
                  </a:cubicBezTo>
                  <a:cubicBezTo>
                    <a:pt x="649" y="136"/>
                    <a:pt x="645" y="131"/>
                    <a:pt x="640" y="126"/>
                  </a:cubicBezTo>
                  <a:cubicBezTo>
                    <a:pt x="650" y="130"/>
                    <a:pt x="671" y="158"/>
                    <a:pt x="665" y="147"/>
                  </a:cubicBezTo>
                  <a:cubicBezTo>
                    <a:pt x="648" y="120"/>
                    <a:pt x="624" y="98"/>
                    <a:pt x="596" y="81"/>
                  </a:cubicBezTo>
                  <a:cubicBezTo>
                    <a:pt x="591" y="77"/>
                    <a:pt x="587" y="73"/>
                    <a:pt x="583" y="70"/>
                  </a:cubicBezTo>
                  <a:cubicBezTo>
                    <a:pt x="584" y="72"/>
                    <a:pt x="586" y="74"/>
                    <a:pt x="588" y="76"/>
                  </a:cubicBezTo>
                  <a:cubicBezTo>
                    <a:pt x="583" y="73"/>
                    <a:pt x="577" y="71"/>
                    <a:pt x="572" y="68"/>
                  </a:cubicBezTo>
                  <a:cubicBezTo>
                    <a:pt x="567" y="65"/>
                    <a:pt x="562" y="61"/>
                    <a:pt x="556" y="59"/>
                  </a:cubicBezTo>
                  <a:cubicBezTo>
                    <a:pt x="544" y="47"/>
                    <a:pt x="531" y="37"/>
                    <a:pt x="512" y="27"/>
                  </a:cubicBezTo>
                  <a:cubicBezTo>
                    <a:pt x="460" y="2"/>
                    <a:pt x="390" y="1"/>
                    <a:pt x="327" y="11"/>
                  </a:cubicBezTo>
                  <a:cubicBezTo>
                    <a:pt x="236" y="26"/>
                    <a:pt x="145" y="79"/>
                    <a:pt x="88" y="162"/>
                  </a:cubicBezTo>
                  <a:cubicBezTo>
                    <a:pt x="29" y="243"/>
                    <a:pt x="5" y="351"/>
                    <a:pt x="27" y="452"/>
                  </a:cubicBezTo>
                  <a:cubicBezTo>
                    <a:pt x="29" y="462"/>
                    <a:pt x="34" y="484"/>
                    <a:pt x="42" y="499"/>
                  </a:cubicBezTo>
                  <a:cubicBezTo>
                    <a:pt x="0" y="375"/>
                    <a:pt x="30" y="238"/>
                    <a:pt x="109" y="144"/>
                  </a:cubicBezTo>
                  <a:cubicBezTo>
                    <a:pt x="187" y="49"/>
                    <a:pt x="312" y="0"/>
                    <a:pt x="426" y="13"/>
                  </a:cubicBezTo>
                  <a:cubicBezTo>
                    <a:pt x="471" y="20"/>
                    <a:pt x="514" y="34"/>
                    <a:pt x="552" y="56"/>
                  </a:cubicBezTo>
                  <a:cubicBezTo>
                    <a:pt x="501" y="29"/>
                    <a:pt x="442" y="15"/>
                    <a:pt x="381" y="18"/>
                  </a:cubicBezTo>
                  <a:cubicBezTo>
                    <a:pt x="312" y="20"/>
                    <a:pt x="241" y="44"/>
                    <a:pt x="182" y="87"/>
                  </a:cubicBezTo>
                  <a:cubicBezTo>
                    <a:pt x="123" y="130"/>
                    <a:pt x="76" y="192"/>
                    <a:pt x="51" y="263"/>
                  </a:cubicBezTo>
                  <a:cubicBezTo>
                    <a:pt x="25" y="333"/>
                    <a:pt x="22" y="413"/>
                    <a:pt x="43" y="487"/>
                  </a:cubicBezTo>
                  <a:cubicBezTo>
                    <a:pt x="46" y="496"/>
                    <a:pt x="49" y="505"/>
                    <a:pt x="52" y="514"/>
                  </a:cubicBezTo>
                  <a:cubicBezTo>
                    <a:pt x="49" y="512"/>
                    <a:pt x="45" y="506"/>
                    <a:pt x="42" y="499"/>
                  </a:cubicBezTo>
                  <a:cubicBezTo>
                    <a:pt x="45" y="509"/>
                    <a:pt x="49" y="519"/>
                    <a:pt x="53" y="529"/>
                  </a:cubicBezTo>
                  <a:cubicBezTo>
                    <a:pt x="72" y="573"/>
                    <a:pt x="102" y="615"/>
                    <a:pt x="140" y="648"/>
                  </a:cubicBezTo>
                  <a:cubicBezTo>
                    <a:pt x="124" y="632"/>
                    <a:pt x="110" y="615"/>
                    <a:pt x="98" y="597"/>
                  </a:cubicBezTo>
                  <a:cubicBezTo>
                    <a:pt x="126" y="633"/>
                    <a:pt x="161" y="664"/>
                    <a:pt x="201" y="686"/>
                  </a:cubicBezTo>
                  <a:cubicBezTo>
                    <a:pt x="227" y="699"/>
                    <a:pt x="269" y="725"/>
                    <a:pt x="299" y="731"/>
                  </a:cubicBezTo>
                  <a:cubicBezTo>
                    <a:pt x="364" y="746"/>
                    <a:pt x="436" y="747"/>
                    <a:pt x="502" y="730"/>
                  </a:cubicBezTo>
                  <a:cubicBezTo>
                    <a:pt x="568" y="714"/>
                    <a:pt x="628" y="679"/>
                    <a:pt x="669" y="634"/>
                  </a:cubicBezTo>
                  <a:cubicBezTo>
                    <a:pt x="681" y="624"/>
                    <a:pt x="692" y="613"/>
                    <a:pt x="703" y="602"/>
                  </a:cubicBezTo>
                  <a:cubicBezTo>
                    <a:pt x="689" y="614"/>
                    <a:pt x="674" y="627"/>
                    <a:pt x="661" y="638"/>
                  </a:cubicBezTo>
                  <a:cubicBezTo>
                    <a:pt x="659" y="639"/>
                    <a:pt x="658" y="640"/>
                    <a:pt x="657" y="641"/>
                  </a:cubicBezTo>
                  <a:cubicBezTo>
                    <a:pt x="653" y="644"/>
                    <a:pt x="651" y="646"/>
                    <a:pt x="649" y="648"/>
                  </a:cubicBezTo>
                  <a:cubicBezTo>
                    <a:pt x="612" y="670"/>
                    <a:pt x="561" y="702"/>
                    <a:pt x="498" y="720"/>
                  </a:cubicBezTo>
                  <a:cubicBezTo>
                    <a:pt x="435" y="740"/>
                    <a:pt x="363" y="743"/>
                    <a:pt x="303" y="728"/>
                  </a:cubicBezTo>
                  <a:cubicBezTo>
                    <a:pt x="270" y="719"/>
                    <a:pt x="238" y="706"/>
                    <a:pt x="208" y="688"/>
                  </a:cubicBezTo>
                  <a:cubicBezTo>
                    <a:pt x="220" y="692"/>
                    <a:pt x="238" y="697"/>
                    <a:pt x="252" y="702"/>
                  </a:cubicBezTo>
                  <a:cubicBezTo>
                    <a:pt x="319" y="731"/>
                    <a:pt x="403" y="740"/>
                    <a:pt x="470" y="723"/>
                  </a:cubicBezTo>
                  <a:cubicBezTo>
                    <a:pt x="435" y="726"/>
                    <a:pt x="403" y="724"/>
                    <a:pt x="368" y="721"/>
                  </a:cubicBezTo>
                  <a:cubicBezTo>
                    <a:pt x="350" y="719"/>
                    <a:pt x="326" y="721"/>
                    <a:pt x="310" y="716"/>
                  </a:cubicBezTo>
                  <a:cubicBezTo>
                    <a:pt x="227" y="692"/>
                    <a:pt x="160" y="657"/>
                    <a:pt x="113" y="590"/>
                  </a:cubicBezTo>
                  <a:cubicBezTo>
                    <a:pt x="109" y="584"/>
                    <a:pt x="109" y="578"/>
                    <a:pt x="106" y="572"/>
                  </a:cubicBezTo>
                  <a:cubicBezTo>
                    <a:pt x="158" y="648"/>
                    <a:pt x="237" y="691"/>
                    <a:pt x="328" y="712"/>
                  </a:cubicBezTo>
                  <a:cubicBezTo>
                    <a:pt x="343" y="716"/>
                    <a:pt x="355" y="718"/>
                    <a:pt x="368" y="721"/>
                  </a:cubicBezTo>
                  <a:cubicBezTo>
                    <a:pt x="382" y="721"/>
                    <a:pt x="394" y="720"/>
                    <a:pt x="405" y="720"/>
                  </a:cubicBezTo>
                  <a:cubicBezTo>
                    <a:pt x="464" y="721"/>
                    <a:pt x="496" y="705"/>
                    <a:pt x="524" y="691"/>
                  </a:cubicBezTo>
                  <a:cubicBezTo>
                    <a:pt x="553" y="676"/>
                    <a:pt x="579" y="661"/>
                    <a:pt x="625" y="633"/>
                  </a:cubicBezTo>
                  <a:cubicBezTo>
                    <a:pt x="605" y="647"/>
                    <a:pt x="579" y="666"/>
                    <a:pt x="552" y="682"/>
                  </a:cubicBezTo>
                  <a:cubicBezTo>
                    <a:pt x="525" y="698"/>
                    <a:pt x="498" y="710"/>
                    <a:pt x="481" y="717"/>
                  </a:cubicBezTo>
                  <a:cubicBezTo>
                    <a:pt x="515" y="709"/>
                    <a:pt x="563" y="690"/>
                    <a:pt x="606" y="660"/>
                  </a:cubicBezTo>
                  <a:cubicBezTo>
                    <a:pt x="649" y="630"/>
                    <a:pt x="684" y="591"/>
                    <a:pt x="707" y="560"/>
                  </a:cubicBezTo>
                  <a:cubicBezTo>
                    <a:pt x="734" y="522"/>
                    <a:pt x="741" y="503"/>
                    <a:pt x="747" y="485"/>
                  </a:cubicBezTo>
                  <a:cubicBezTo>
                    <a:pt x="752" y="468"/>
                    <a:pt x="756" y="451"/>
                    <a:pt x="761" y="412"/>
                  </a:cubicBezTo>
                  <a:cubicBezTo>
                    <a:pt x="763" y="404"/>
                    <a:pt x="763" y="381"/>
                    <a:pt x="760" y="357"/>
                  </a:cubicBezTo>
                  <a:cubicBezTo>
                    <a:pt x="756" y="333"/>
                    <a:pt x="750" y="308"/>
                    <a:pt x="745" y="293"/>
                  </a:cubicBezTo>
                  <a:cubicBezTo>
                    <a:pt x="755" y="347"/>
                    <a:pt x="755" y="390"/>
                    <a:pt x="748" y="419"/>
                  </a:cubicBezTo>
                  <a:close/>
                </a:path>
              </a:pathLst>
            </a:custGeom>
            <a:solidFill>
              <a:srgbClr val="EF5664">
                <a:alpha val="100000"/>
              </a:srgbClr>
            </a:solidFill>
            <a:ln w="9525">
              <a:noFill/>
            </a:ln>
          </p:spPr>
          <p:txBody>
            <a:bodyPr/>
            <a:p>
              <a:endParaRPr lang="zh-CN" altLang="en-US"/>
            </a:p>
          </p:txBody>
        </p:sp>
        <p:sp>
          <p:nvSpPr>
            <p:cNvPr id="14348" name="文本框 21"/>
            <p:cNvSpPr txBox="1"/>
            <p:nvPr/>
          </p:nvSpPr>
          <p:spPr>
            <a:xfrm>
              <a:off x="2506091" y="2624196"/>
              <a:ext cx="567784" cy="523220"/>
            </a:xfrm>
            <a:prstGeom prst="rect">
              <a:avLst/>
            </a:prstGeom>
            <a:noFill/>
            <a:ln w="9525">
              <a:noFill/>
            </a:ln>
          </p:spPr>
          <p:txBody>
            <a:bodyPr wrap="none">
              <a:spAutoFit/>
            </a:bodyPr>
            <a:p>
              <a:pPr eaLnBrk="1" hangingPunct="1"/>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sp>
        <p:nvSpPr>
          <p:cNvPr id="14346" name="文本框 22"/>
          <p:cNvSpPr txBox="1"/>
          <p:nvPr/>
        </p:nvSpPr>
        <p:spPr>
          <a:xfrm>
            <a:off x="7085013" y="5038725"/>
            <a:ext cx="792480" cy="460375"/>
          </a:xfrm>
          <a:prstGeom prst="rect">
            <a:avLst/>
          </a:prstGeom>
          <a:noFill/>
          <a:ln w="9525">
            <a:noFill/>
          </a:ln>
        </p:spPr>
        <p:txBody>
          <a:bodyPr wrap="none">
            <a:spAutoFit/>
          </a:bodyPr>
          <a:p>
            <a:pPr eaLnBrk="1" hangingPunct="1"/>
            <a:r>
              <a:rPr lang="zh-CN" sz="2400" dirty="0">
                <a:solidFill>
                  <a:srgbClr val="7F7F7F"/>
                </a:solidFill>
                <a:latin typeface="Arial" panose="020B0604020202020204" pitchFamily="34" charset="0"/>
                <a:cs typeface="Segoe UI" panose="020B0502040204020203" pitchFamily="34" charset="0"/>
              </a:rPr>
              <a:t>总结</a:t>
            </a:r>
            <a:endParaRPr lang="zh-CN" sz="2400" dirty="0">
              <a:solidFill>
                <a:srgbClr val="7F7F7F"/>
              </a:solidFill>
              <a:latin typeface="Arial" panose="020B0604020202020204" pitchFamily="34" charset="0"/>
              <a:ea typeface="Segoe UI" panose="020B0502040204020203"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18920" y="1572895"/>
            <a:ext cx="8691245" cy="2584450"/>
          </a:xfrm>
          <a:prstGeom prst="rect">
            <a:avLst/>
          </a:prstGeom>
          <a:noFill/>
        </p:spPr>
        <p:txBody>
          <a:bodyPr wrap="square" rtlCol="0" anchor="t">
            <a:spAutoFit/>
          </a:bodyPr>
          <a:p>
            <a:pPr marL="0" indent="0">
              <a:buNone/>
            </a:pPr>
            <a:r>
              <a:rPr lang="en-US" altLang="zh-CN"/>
              <a:t>         </a:t>
            </a:r>
            <a:r>
              <a:rPr lang="zh-CN" altLang="en-US" dirty="0" smtClean="0">
                <a:latin typeface="宋体" panose="02010600030101010101" pitchFamily="2" charset="-122"/>
                <a:cs typeface="宋体" panose="02010600030101010101" pitchFamily="2" charset="-122"/>
                <a:sym typeface="+mn-ea"/>
              </a:rPr>
              <a:t>自动化测试是使用自动化测试工具或编写代码来替代手工测试的测试类型。</a:t>
            </a:r>
            <a:endParaRPr lang="en-US" altLang="zh-CN"/>
          </a:p>
          <a:p>
            <a:r>
              <a:rPr lang="en-US" altLang="zh-CN"/>
              <a:t>         </a:t>
            </a:r>
            <a:r>
              <a:rPr lang="zh-CN" altLang="en-US"/>
              <a:t>目前基本上软件行业已经达成比较好的主流意见了</a:t>
            </a:r>
            <a:r>
              <a:rPr lang="en-US" altLang="zh-CN"/>
              <a:t>——“</a:t>
            </a:r>
            <a:r>
              <a:rPr lang="zh-CN" altLang="en-US"/>
              <a:t>敏捷开发，持续集成，快速迭代</a:t>
            </a:r>
            <a:r>
              <a:rPr lang="en-US" altLang="zh-CN"/>
              <a:t>”</a:t>
            </a:r>
            <a:r>
              <a:rPr lang="zh-CN" altLang="en-US"/>
              <a:t>。最后落实到现实生产中，还是要做”自动化“，否则一切都是空谈。</a:t>
            </a:r>
            <a:endParaRPr lang="zh-CN" altLang="en-US"/>
          </a:p>
          <a:p>
            <a:pPr marL="0" lvl="2"/>
            <a:r>
              <a:rPr lang="zh-CN" altLang="en-US" dirty="0" smtClean="0">
                <a:latin typeface="宋体" panose="02010600030101010101" pitchFamily="2" charset="-122"/>
                <a:sym typeface="+mn-ea"/>
              </a:rPr>
              <a:t>    敏捷开发的最大特点是</a:t>
            </a:r>
            <a:r>
              <a:rPr lang="zh-CN" altLang="en-US" b="1" dirty="0" smtClean="0">
                <a:latin typeface="宋体" panose="02010600030101010101" pitchFamily="2" charset="-122"/>
                <a:sym typeface="+mn-ea"/>
              </a:rPr>
              <a:t>高速迭代</a:t>
            </a:r>
            <a:r>
              <a:rPr lang="zh-CN" altLang="en-US" dirty="0" smtClean="0">
                <a:latin typeface="宋体" panose="02010600030101010101" pitchFamily="2" charset="-122"/>
                <a:sym typeface="+mn-ea"/>
              </a:rPr>
              <a:t>，有</a:t>
            </a:r>
            <a:r>
              <a:rPr lang="zh-CN" altLang="en-US" b="1" dirty="0" smtClean="0">
                <a:latin typeface="宋体" panose="02010600030101010101" pitchFamily="2" charset="-122"/>
                <a:sym typeface="+mn-ea"/>
              </a:rPr>
              <a:t>周期性</a:t>
            </a:r>
            <a:r>
              <a:rPr lang="zh-CN" altLang="en-US" dirty="0" smtClean="0">
                <a:latin typeface="宋体" panose="02010600030101010101" pitchFamily="2" charset="-122"/>
                <a:sym typeface="+mn-ea"/>
              </a:rPr>
              <a:t>，并且能够及时、</a:t>
            </a:r>
            <a:r>
              <a:rPr lang="zh-CN" altLang="en-US" b="1" dirty="0" smtClean="0">
                <a:latin typeface="宋体" panose="02010600030101010101" pitchFamily="2" charset="-122"/>
                <a:sym typeface="+mn-ea"/>
              </a:rPr>
              <a:t>持续的响应</a:t>
            </a:r>
            <a:r>
              <a:rPr lang="zh-CN" altLang="en-US" dirty="0" smtClean="0">
                <a:latin typeface="宋体" panose="02010600030101010101" pitchFamily="2" charset="-122"/>
                <a:sym typeface="+mn-ea"/>
              </a:rPr>
              <a:t>客户的频繁反馈。伴随着频繁的迭代，测试人员需要频繁的重新进行测试。在敏捷测试过程中，项目后期不会给予测试人员很多的集成测试时间，而且测试人员也无法在每次的迭代完成之后对之前的迭代进行回归测试，基于这一点，就需要自动化测试在每个迭代完成时对之前的迭代进行集成测试。</a:t>
            </a:r>
            <a:endParaRPr lang="zh-CN" altLang="en-US" dirty="0" smtClean="0">
              <a:latin typeface="楷体" panose="02010609060101010101" pitchFamily="49" charset="-122"/>
              <a:ea typeface="楷体" panose="02010609060101010101" pitchFamily="49" charset="-122"/>
              <a:sym typeface="+mn-ea"/>
            </a:endParaRPr>
          </a:p>
          <a:p>
            <a:endParaRPr lang="zh-CN" altLang="en-US"/>
          </a:p>
        </p:txBody>
      </p:sp>
      <p:sp>
        <p:nvSpPr>
          <p:cNvPr id="3" name="文本框 2"/>
          <p:cNvSpPr txBox="1"/>
          <p:nvPr/>
        </p:nvSpPr>
        <p:spPr>
          <a:xfrm>
            <a:off x="3997325" y="843915"/>
            <a:ext cx="3243580" cy="460375"/>
          </a:xfrm>
          <a:prstGeom prst="rect">
            <a:avLst/>
          </a:prstGeom>
          <a:noFill/>
        </p:spPr>
        <p:txBody>
          <a:bodyPr wrap="none" rtlCol="0">
            <a:spAutoFit/>
          </a:bodyPr>
          <a:p>
            <a:pPr algn="l"/>
            <a:r>
              <a:rPr lang="zh-CN" altLang="en-US" sz="2400" b="1" dirty="0" smtClean="0">
                <a:latin typeface="宋体" panose="02010600030101010101" pitchFamily="2" charset="-122"/>
                <a:sym typeface="+mn-ea"/>
              </a:rPr>
              <a:t>为什么引入自动化测试</a:t>
            </a:r>
            <a:endParaRPr lang="zh-CN" altLang="en-US" sz="2400" b="1" dirty="0" smtClean="0">
              <a:latin typeface="宋体" panose="02010600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80" name="文本框 19"/>
          <p:cNvSpPr txBox="1"/>
          <p:nvPr/>
        </p:nvSpPr>
        <p:spPr>
          <a:xfrm>
            <a:off x="118745" y="680720"/>
            <a:ext cx="3243580" cy="460375"/>
          </a:xfrm>
          <a:prstGeom prst="rect">
            <a:avLst/>
          </a:prstGeom>
          <a:noFill/>
          <a:ln w="9525">
            <a:noFill/>
          </a:ln>
        </p:spPr>
        <p:txBody>
          <a:bodyPr wrap="none">
            <a:spAutoFit/>
          </a:bodyPr>
          <a:p>
            <a:pPr algn="l" eaLnBrk="1" hangingPunct="1"/>
            <a:r>
              <a:rPr lang="zh-CN" sz="2400" b="1" dirty="0">
                <a:solidFill>
                  <a:schemeClr val="tx1"/>
                </a:solidFill>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rPr>
              <a:t>选择自动化测试的理由</a:t>
            </a:r>
            <a:endParaRPr lang="zh-CN"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Segoe UI" panose="020B0502040204020203" pitchFamily="34" charset="0"/>
              <a:cs typeface="Segoe UI" panose="020B0502040204020203" pitchFamily="34" charset="0"/>
              <a:sym typeface="+mn-ea"/>
            </a:endParaRPr>
          </a:p>
        </p:txBody>
      </p:sp>
      <p:sp>
        <p:nvSpPr>
          <p:cNvPr id="2" name="文本框 1"/>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pic>
        <p:nvPicPr>
          <p:cNvPr id="4" name="图片 3"/>
          <p:cNvPicPr>
            <a:picLocks noChangeAspect="1"/>
          </p:cNvPicPr>
          <p:nvPr/>
        </p:nvPicPr>
        <p:blipFill>
          <a:blip r:embed="rId1"/>
          <a:stretch>
            <a:fillRect/>
          </a:stretch>
        </p:blipFill>
        <p:spPr>
          <a:xfrm>
            <a:off x="1262380" y="1141095"/>
            <a:ext cx="8401050" cy="1885950"/>
          </a:xfrm>
          <a:prstGeom prst="rect">
            <a:avLst/>
          </a:prstGeom>
        </p:spPr>
      </p:pic>
      <p:sp>
        <p:nvSpPr>
          <p:cNvPr id="3" name="文本框 19"/>
          <p:cNvSpPr txBox="1"/>
          <p:nvPr/>
        </p:nvSpPr>
        <p:spPr>
          <a:xfrm>
            <a:off x="118745" y="3152775"/>
            <a:ext cx="4467860" cy="460375"/>
          </a:xfrm>
          <a:prstGeom prst="rect">
            <a:avLst/>
          </a:prstGeom>
          <a:noFill/>
          <a:ln w="9525">
            <a:noFill/>
          </a:ln>
        </p:spPr>
        <p:txBody>
          <a:bodyPr wrap="none">
            <a:spAutoFit/>
          </a:bodyPr>
          <a:p>
            <a:pPr algn="l" eaLnBrk="1" hangingPunct="1"/>
            <a:r>
              <a:rPr lang="zh-CN" sz="2400" b="1" dirty="0">
                <a:solidFill>
                  <a:schemeClr val="tx1"/>
                </a:solidFill>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rPr>
              <a:t>做自动化测试前你要知道的结论</a:t>
            </a:r>
            <a:endParaRPr lang="zh-CN"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Segoe UI" panose="020B0502040204020203" pitchFamily="34" charset="0"/>
              <a:cs typeface="Segoe UI" panose="020B0502040204020203" pitchFamily="34" charset="0"/>
              <a:sym typeface="+mn-ea"/>
            </a:endParaRPr>
          </a:p>
        </p:txBody>
      </p:sp>
      <p:sp>
        <p:nvSpPr>
          <p:cNvPr id="7" name="文本框 6"/>
          <p:cNvSpPr txBox="1"/>
          <p:nvPr/>
        </p:nvSpPr>
        <p:spPr>
          <a:xfrm>
            <a:off x="1045210" y="3785870"/>
            <a:ext cx="10100945" cy="2030095"/>
          </a:xfrm>
          <a:prstGeom prst="rect">
            <a:avLst/>
          </a:prstGeom>
          <a:noFill/>
        </p:spPr>
        <p:txBody>
          <a:bodyPr wrap="square" rtlCol="0">
            <a:spAutoFit/>
          </a:bodyPr>
          <a:p>
            <a:pPr marL="285750" indent="-285750" algn="l">
              <a:buFont typeface="Wingdings" panose="05000000000000000000" charset="0"/>
              <a:buChar char="Ø"/>
            </a:pPr>
            <a:r>
              <a:rPr lang="zh-CN" altLang="en-US">
                <a:latin typeface="宋体" panose="02010600030101010101" pitchFamily="2" charset="-122"/>
                <a:sym typeface="+mn-ea"/>
              </a:rPr>
              <a:t>软件测试的过程是不会消失</a:t>
            </a:r>
            <a:endParaRPr lang="zh-CN" altLang="en-US">
              <a:latin typeface="宋体" panose="02010600030101010101" pitchFamily="2" charset="-122"/>
            </a:endParaRPr>
          </a:p>
          <a:p>
            <a:pPr marL="285750" indent="-285750" algn="l">
              <a:buFont typeface="Wingdings" panose="05000000000000000000" charset="0"/>
              <a:buChar char="Ø"/>
            </a:pPr>
            <a:r>
              <a:rPr lang="zh-CN" altLang="en-US">
                <a:latin typeface="宋体" panose="02010600030101010101" pitchFamily="2" charset="-122"/>
                <a:sym typeface="+mn-ea"/>
              </a:rPr>
              <a:t>测试人员的技能要求会显著提升，甚至和开发人员要求不相上下</a:t>
            </a:r>
            <a:endParaRPr lang="zh-CN" altLang="en-US">
              <a:latin typeface="宋体" panose="02010600030101010101" pitchFamily="2" charset="-122"/>
            </a:endParaRPr>
          </a:p>
          <a:p>
            <a:pPr marL="285750" indent="-285750" algn="l">
              <a:buFont typeface="Wingdings" panose="05000000000000000000" charset="0"/>
              <a:buChar char="Ø"/>
            </a:pPr>
            <a:r>
              <a:rPr lang="zh-CN" altLang="en-US" dirty="0" smtClean="0">
                <a:latin typeface="宋体" panose="02010600030101010101" pitchFamily="2" charset="-122"/>
                <a:cs typeface="宋体" panose="02010600030101010101" pitchFamily="2" charset="-122"/>
                <a:sym typeface="+mn-ea"/>
              </a:rPr>
              <a:t>自动化测试只是辅助手工测试，并不能完全替代手工，自动化更多的是去做验证型测试而非探索性测试，目的是将手工测试从重复的劳动中脱离出来，节约时间、人力成本，并且在新增一个功能时，可以对其相关所有功能做回归测试，提高软件的质量。</a:t>
            </a:r>
            <a:endParaRPr lang="zh-CN" altLang="en-US">
              <a:latin typeface="宋体" panose="02010600030101010101" pitchFamily="2" charset="-122"/>
              <a:cs typeface="宋体" panose="02010600030101010101" pitchFamily="2" charset="-122"/>
            </a:endParaRPr>
          </a:p>
          <a:p>
            <a:pPr marL="285750" indent="-285750" algn="l">
              <a:buFont typeface="Wingdings" panose="05000000000000000000" charset="0"/>
              <a:buChar char="Ø"/>
            </a:pPr>
            <a:endParaRPr lang="zh-CN" altLang="en-US"/>
          </a:p>
          <a:p>
            <a:pPr algn="l"/>
            <a:endParaRPr lang="zh-CN" altLang="en-US"/>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98950" y="125730"/>
            <a:ext cx="2631440" cy="368300"/>
          </a:xfrm>
          <a:prstGeom prst="rect">
            <a:avLst/>
          </a:prstGeom>
          <a:noFill/>
        </p:spPr>
        <p:txBody>
          <a:bodyPr wrap="square" rtlCol="0">
            <a:spAutoFit/>
          </a:bodyPr>
          <a:p>
            <a:pPr algn="l"/>
            <a:r>
              <a:rPr lang="en-US" altLang="zh-CN" b="1" dirty="0">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rPr>
              <a:t>2.</a:t>
            </a:r>
            <a:r>
              <a:rPr lang="zh-CN" altLang="en-US" b="1" dirty="0">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rPr>
              <a:t>自动化测试工具介绍</a:t>
            </a:r>
            <a:endParaRPr lang="zh-CN" altLang="en-US"/>
          </a:p>
        </p:txBody>
      </p:sp>
      <p:sp>
        <p:nvSpPr>
          <p:cNvPr id="3" name="文本框 2"/>
          <p:cNvSpPr txBox="1"/>
          <p:nvPr/>
        </p:nvSpPr>
        <p:spPr>
          <a:xfrm>
            <a:off x="396240" y="749935"/>
            <a:ext cx="2325370" cy="460375"/>
          </a:xfrm>
          <a:prstGeom prst="rect">
            <a:avLst/>
          </a:prstGeom>
          <a:noFill/>
        </p:spPr>
        <p:txBody>
          <a:bodyPr wrap="none" rtlCol="0">
            <a:spAutoFit/>
          </a:bodyPr>
          <a:p>
            <a:r>
              <a:rPr lang="zh-CN" altLang="en-US" sz="2400" b="1"/>
              <a:t>自动化测试框架</a:t>
            </a:r>
            <a:endParaRPr lang="zh-CN" altLang="en-US" sz="2400" b="1"/>
          </a:p>
        </p:txBody>
      </p:sp>
      <p:sp>
        <p:nvSpPr>
          <p:cNvPr id="4" name="文本框 3"/>
          <p:cNvSpPr txBox="1"/>
          <p:nvPr/>
        </p:nvSpPr>
        <p:spPr>
          <a:xfrm>
            <a:off x="782320" y="1342390"/>
            <a:ext cx="10515600" cy="3692525"/>
          </a:xfrm>
          <a:prstGeom prst="rect">
            <a:avLst/>
          </a:prstGeom>
          <a:noFill/>
        </p:spPr>
        <p:txBody>
          <a:bodyPr wrap="square" rtlCol="0" anchor="t">
            <a:spAutoFit/>
          </a:bodyPr>
          <a:p>
            <a:r>
              <a:rPr lang="en-US" altLang="zh-CN"/>
              <a:t>1.</a:t>
            </a:r>
            <a:r>
              <a:rPr lang="zh-CN" altLang="en-US"/>
              <a:t>数据驱动测试框架（The Data-Driven Testing Framework）</a:t>
            </a:r>
            <a:endParaRPr lang="zh-CN" altLang="en-US"/>
          </a:p>
          <a:p>
            <a:r>
              <a:rPr lang="zh-CN" altLang="en-US"/>
              <a:t>        将测试数据从测试脚本中分离出来，测试数据可以单独维护。</a:t>
            </a:r>
            <a:endParaRPr lang="zh-CN" altLang="en-US"/>
          </a:p>
          <a:p>
            <a:r>
              <a:rPr lang="zh-CN" altLang="en-US"/>
              <a:t>        数据驱动的自动化测试框架是这样的一个框架，从某个数据文件(如Excel文件、Csv文件等)中读取输入、输出的测试数据，然后通过变量传入事先录制好的或手工编写的测试脚本中。其中，这些变量被用作传递(输入/输出)用来验证应用程序的测试数据。在这个过程中，数据文件的读取、测试状态和所有测试信息都被编写进测试脚本里；测试数据只包含在数据文件中，而不是脚本里，测试脚本只是一个“驱动”，或者说是一个传送数据的机制。</a:t>
            </a:r>
            <a:endParaRPr lang="zh-CN" altLang="en-US"/>
          </a:p>
          <a:p>
            <a:r>
              <a:rPr lang="en-US" altLang="zh-CN"/>
              <a:t>2.关键字驱动或表驱动测试框架（The Keyword-Driven or Table-Driven Testing Framework）</a:t>
            </a:r>
            <a:endParaRPr lang="en-US" altLang="zh-CN"/>
          </a:p>
          <a:p>
            <a:r>
              <a:rPr lang="en-US" altLang="zh-CN"/>
              <a:t>        关键字驱动的自动化测试(也称为表驱动测试自动化)，是数据驱动自动化测试的变种，可支持由不同序列或多个不同路径组成的测试。它是一种独立于应用程序的自动化框架，在处理自动化测试的同时也要适合手工测试。关键字驱动的自动化测试框架建立在数据驱动手段之上，表中包含指令(关键词)，而不只是数据。这些测试被开发成使用关键字的数据表，它们独立于执行测试的自动化工具。关键字驱动的自动化测试是对数据驱动的自动化测试的有效改进和补充。</a:t>
            </a:r>
            <a:endParaRPr lang="en-US" altLang="zh-CN"/>
          </a:p>
        </p:txBody>
      </p:sp>
      <p:pic>
        <p:nvPicPr>
          <p:cNvPr id="5" name="图片 4"/>
          <p:cNvPicPr>
            <a:picLocks noChangeAspect="1"/>
          </p:cNvPicPr>
          <p:nvPr/>
        </p:nvPicPr>
        <p:blipFill>
          <a:blip r:embed="rId1"/>
          <a:stretch>
            <a:fillRect/>
          </a:stretch>
        </p:blipFill>
        <p:spPr>
          <a:xfrm>
            <a:off x="782320" y="5034915"/>
            <a:ext cx="5962650" cy="1457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80" name="文本框 19"/>
          <p:cNvSpPr txBox="1"/>
          <p:nvPr/>
        </p:nvSpPr>
        <p:spPr>
          <a:xfrm>
            <a:off x="4375785" y="47625"/>
            <a:ext cx="309880" cy="460375"/>
          </a:xfrm>
          <a:prstGeom prst="rect">
            <a:avLst/>
          </a:prstGeom>
          <a:noFill/>
          <a:ln w="9525">
            <a:noFill/>
          </a:ln>
        </p:spPr>
        <p:txBody>
          <a:bodyPr wrap="none">
            <a:spAutoFit/>
          </a:bodyPr>
          <a:p>
            <a:pPr algn="l" eaLnBrk="1" hangingPunct="1"/>
            <a:endParaRPr lang="zh-CN"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Segoe UI" panose="020B0502040204020203" pitchFamily="34" charset="0"/>
              <a:cs typeface="Segoe UI" panose="020B0502040204020203" pitchFamily="34" charset="0"/>
              <a:sym typeface="+mn-ea"/>
            </a:endParaRPr>
          </a:p>
        </p:txBody>
      </p:sp>
      <p:pic>
        <p:nvPicPr>
          <p:cNvPr id="2" name="图片 1"/>
          <p:cNvPicPr>
            <a:picLocks noChangeAspect="1"/>
          </p:cNvPicPr>
          <p:nvPr/>
        </p:nvPicPr>
        <p:blipFill>
          <a:blip r:embed="rId1"/>
          <a:srcRect b="38838"/>
          <a:stretch>
            <a:fillRect/>
          </a:stretch>
        </p:blipFill>
        <p:spPr>
          <a:xfrm>
            <a:off x="2585720" y="901065"/>
            <a:ext cx="7019925" cy="2172970"/>
          </a:xfrm>
          <a:prstGeom prst="rect">
            <a:avLst/>
          </a:prstGeom>
        </p:spPr>
      </p:pic>
      <p:sp>
        <p:nvSpPr>
          <p:cNvPr id="3" name="文本框 2"/>
          <p:cNvSpPr txBox="1"/>
          <p:nvPr/>
        </p:nvSpPr>
        <p:spPr>
          <a:xfrm>
            <a:off x="396240" y="901065"/>
            <a:ext cx="1791970" cy="368300"/>
          </a:xfrm>
          <a:prstGeom prst="rect">
            <a:avLst/>
          </a:prstGeom>
          <a:noFill/>
        </p:spPr>
        <p:txBody>
          <a:bodyPr wrap="none" rtlCol="0">
            <a:spAutoFit/>
          </a:bodyPr>
          <a:p>
            <a:r>
              <a:rPr lang="zh-CN" altLang="en-US" b="1"/>
              <a:t>工具目录及说明</a:t>
            </a:r>
            <a:endParaRPr lang="zh-CN" altLang="en-US" b="1"/>
          </a:p>
        </p:txBody>
      </p:sp>
      <p:sp>
        <p:nvSpPr>
          <p:cNvPr id="4" name="文本框 3"/>
          <p:cNvSpPr txBox="1"/>
          <p:nvPr/>
        </p:nvSpPr>
        <p:spPr>
          <a:xfrm>
            <a:off x="1066800" y="3160395"/>
            <a:ext cx="9149080" cy="3138170"/>
          </a:xfrm>
          <a:prstGeom prst="rect">
            <a:avLst/>
          </a:prstGeom>
          <a:noFill/>
        </p:spPr>
        <p:txBody>
          <a:bodyPr wrap="square" rtlCol="0">
            <a:spAutoFit/>
          </a:bodyPr>
          <a:p>
            <a:pPr marL="285750" indent="-285750">
              <a:buFont typeface="Arial" panose="020B0604020202020204" pitchFamily="34" charset="0"/>
              <a:buChar char="•"/>
            </a:pPr>
            <a:r>
              <a:rPr lang="en-US" altLang="zh-CN"/>
              <a:t>bin</a:t>
            </a:r>
            <a:r>
              <a:rPr lang="zh-CN" altLang="en-US"/>
              <a:t>文件夹：包含一个</a:t>
            </a:r>
            <a:r>
              <a:rPr lang="en-US" altLang="zh-CN"/>
              <a:t>jar</a:t>
            </a:r>
            <a:r>
              <a:rPr lang="zh-CN" altLang="en-US"/>
              <a:t>文件，每次自动化工具新增功能后，替换该</a:t>
            </a:r>
            <a:r>
              <a:rPr lang="en-US" altLang="zh-CN"/>
              <a:t>jar</a:t>
            </a:r>
            <a:r>
              <a:rPr lang="zh-CN" altLang="en-US"/>
              <a:t>文件即可。</a:t>
            </a:r>
            <a:endParaRPr lang="zh-CN" altLang="en-US"/>
          </a:p>
          <a:p>
            <a:pPr marL="285750" indent="-285750">
              <a:buFont typeface="Arial" panose="020B0604020202020204" pitchFamily="34" charset="0"/>
              <a:buChar char="•"/>
            </a:pPr>
            <a:r>
              <a:rPr lang="en-US" altLang="zh-CN"/>
              <a:t>conf</a:t>
            </a:r>
            <a:r>
              <a:rPr lang="zh-CN" altLang="en-US"/>
              <a:t>文件夹：自动化工具的配置信息，里面包含用于在许多浏览器上自动测试web页面的WebDriver，如</a:t>
            </a:r>
            <a:r>
              <a:rPr lang="en-US" altLang="zh-CN"/>
              <a:t>ChromeDriver</a:t>
            </a:r>
            <a:r>
              <a:rPr lang="zh-CN" altLang="en-US"/>
              <a:t>和geckodriver。</a:t>
            </a:r>
            <a:endParaRPr lang="zh-CN" altLang="en-US"/>
          </a:p>
          <a:p>
            <a:pPr marL="285750" indent="-285750">
              <a:buFont typeface="Arial" panose="020B0604020202020204" pitchFamily="34" charset="0"/>
              <a:buChar char="•"/>
            </a:pPr>
            <a:r>
              <a:rPr lang="en-US" altLang="zh-CN"/>
              <a:t>log</a:t>
            </a:r>
            <a:r>
              <a:rPr lang="zh-CN" altLang="en-US"/>
              <a:t>文件夹：自动化工具产生的日志信息，用于查找相关错误信息。</a:t>
            </a:r>
            <a:endParaRPr lang="zh-CN" altLang="en-US"/>
          </a:p>
          <a:p>
            <a:pPr marL="285750" indent="-285750">
              <a:buFont typeface="Arial" panose="020B0604020202020204" pitchFamily="34" charset="0"/>
              <a:buChar char="•"/>
            </a:pPr>
            <a:r>
              <a:rPr lang="en-US" altLang="zh-CN"/>
              <a:t>test-output</a:t>
            </a:r>
            <a:r>
              <a:rPr lang="zh-CN" altLang="en-US"/>
              <a:t>文件夹：执行完测试用例之后，会在项目的test-output（默认目录）下生成测试报告。打开里面的index.html文件显示测试结果摘要，包括：套件名、测试用例成功数、测试用例失败数、测试用例忽略数和testng.xml文件。extent.html则显示最新一次运行的运行记录。</a:t>
            </a:r>
            <a:endParaRPr lang="zh-CN" altLang="en-US"/>
          </a:p>
          <a:p>
            <a:pPr marL="285750" indent="-285750">
              <a:buFont typeface="Arial" panose="020B0604020202020204" pitchFamily="34" charset="0"/>
              <a:buChar char="•"/>
            </a:pPr>
            <a:r>
              <a:rPr lang="en-US" altLang="zh-CN"/>
              <a:t>readme.txt</a:t>
            </a:r>
            <a:r>
              <a:rPr lang="zh-CN" altLang="en-US"/>
              <a:t>：自动化测试工具的用法介绍。</a:t>
            </a:r>
            <a:endParaRPr lang="zh-CN" altLang="en-US"/>
          </a:p>
          <a:p>
            <a:pPr marL="285750" indent="-285750">
              <a:buFont typeface="Arial" panose="020B0604020202020204" pitchFamily="34" charset="0"/>
              <a:buChar char="•"/>
            </a:pPr>
            <a:r>
              <a:rPr lang="en-US" altLang="zh-CN"/>
              <a:t>run.bat</a:t>
            </a:r>
            <a:r>
              <a:rPr lang="zh-CN" altLang="en-US"/>
              <a:t>：批处理文件，用来存放脚本命令，运行该脚本即开始执行测试用例。</a:t>
            </a:r>
            <a:endParaRPr lang="zh-CN" altLang="en-US"/>
          </a:p>
          <a:p>
            <a:pPr marL="285750" indent="-285750">
              <a:buFont typeface="Arial" panose="020B0604020202020204" pitchFamily="34" charset="0"/>
              <a:buChar char="•"/>
            </a:pPr>
            <a:r>
              <a:rPr lang="en-US" altLang="zh-CN"/>
              <a:t>web_testcase.xlsx</a:t>
            </a:r>
            <a:r>
              <a:rPr lang="zh-CN" altLang="en-US"/>
              <a:t>：存放</a:t>
            </a:r>
            <a:r>
              <a:rPr lang="zh-CN" altLang="en-US"/>
              <a:t>测试用例的文档。</a:t>
            </a:r>
            <a:endParaRPr lang="zh-CN" altLang="en-US"/>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80" name="文本框 19"/>
          <p:cNvSpPr txBox="1"/>
          <p:nvPr/>
        </p:nvSpPr>
        <p:spPr>
          <a:xfrm>
            <a:off x="4375785" y="47625"/>
            <a:ext cx="2579370" cy="460375"/>
          </a:xfrm>
          <a:prstGeom prst="rect">
            <a:avLst/>
          </a:prstGeom>
          <a:noFill/>
          <a:ln w="9525">
            <a:noFill/>
          </a:ln>
        </p:spPr>
        <p:txBody>
          <a:bodyPr wrap="none">
            <a:spAutoFit/>
          </a:bodyPr>
          <a:p>
            <a:pPr algn="l" eaLnBrk="1" hangingPunct="1"/>
            <a:r>
              <a:rPr lang="en-US" altLang="zh-CN" sz="2400" b="1" dirty="0">
                <a:solidFill>
                  <a:schemeClr val="tx1"/>
                </a:solidFill>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rPr>
              <a:t>3.</a:t>
            </a:r>
            <a:r>
              <a:rPr lang="zh-CN"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rPr>
              <a:t>自动化用例介绍</a:t>
            </a:r>
            <a:endParaRPr lang="zh-CN"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endParaRPr>
          </a:p>
        </p:txBody>
      </p:sp>
      <p:sp>
        <p:nvSpPr>
          <p:cNvPr id="3" name="文本框 2"/>
          <p:cNvSpPr txBox="1"/>
          <p:nvPr/>
        </p:nvSpPr>
        <p:spPr>
          <a:xfrm>
            <a:off x="407670" y="774065"/>
            <a:ext cx="1791970" cy="368300"/>
          </a:xfrm>
          <a:prstGeom prst="rect">
            <a:avLst/>
          </a:prstGeom>
          <a:noFill/>
        </p:spPr>
        <p:txBody>
          <a:bodyPr wrap="none" rtlCol="0">
            <a:spAutoFit/>
          </a:bodyPr>
          <a:p>
            <a:r>
              <a:rPr lang="zh-CN" altLang="en-US" b="1"/>
              <a:t>测试用例主页面</a:t>
            </a:r>
            <a:endParaRPr lang="zh-CN" altLang="en-US" b="1"/>
          </a:p>
        </p:txBody>
      </p:sp>
      <p:pic>
        <p:nvPicPr>
          <p:cNvPr id="2" name="图片 1"/>
          <p:cNvPicPr>
            <a:picLocks noChangeAspect="1"/>
          </p:cNvPicPr>
          <p:nvPr/>
        </p:nvPicPr>
        <p:blipFill>
          <a:blip r:embed="rId1"/>
          <a:stretch>
            <a:fillRect/>
          </a:stretch>
        </p:blipFill>
        <p:spPr>
          <a:xfrm>
            <a:off x="1330960" y="1142365"/>
            <a:ext cx="8498840" cy="4926965"/>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57910" y="1619250"/>
            <a:ext cx="10632440" cy="1476375"/>
          </a:xfrm>
          <a:prstGeom prst="rect">
            <a:avLst/>
          </a:prstGeom>
          <a:noFill/>
        </p:spPr>
        <p:txBody>
          <a:bodyPr wrap="square" rtlCol="0">
            <a:spAutoFit/>
          </a:bodyPr>
          <a:p>
            <a:r>
              <a:rPr lang="zh-CN" altLang="en-US"/>
              <a:t>表格说明：</a:t>
            </a:r>
            <a:endParaRPr lang="zh-CN" altLang="en-US"/>
          </a:p>
          <a:p>
            <a:pPr marL="285750" indent="-285750">
              <a:buFont typeface="Arial" panose="020B0604020202020204" pitchFamily="34" charset="0"/>
              <a:buChar char="•"/>
            </a:pPr>
            <a:r>
              <a:rPr lang="en-US" altLang="zh-CN"/>
              <a:t>cases</a:t>
            </a:r>
            <a:r>
              <a:rPr lang="zh-CN" altLang="en-US"/>
              <a:t>：存放每条测试用例及其大致流程，一个测试用例占</a:t>
            </a:r>
            <a:r>
              <a:rPr lang="en-US" altLang="zh-CN"/>
              <a:t>case_name</a:t>
            </a:r>
            <a:r>
              <a:rPr lang="zh-CN" altLang="en-US"/>
              <a:t>的一行。</a:t>
            </a:r>
            <a:r>
              <a:rPr lang="en-US" altLang="zh-CN"/>
              <a:t>cases</a:t>
            </a:r>
            <a:r>
              <a:rPr lang="zh-CN" altLang="en-US"/>
              <a:t>中的function_name对应</a:t>
            </a:r>
            <a:r>
              <a:rPr lang="en-US" altLang="zh-CN">
                <a:sym typeface="+mn-ea"/>
              </a:rPr>
              <a:t>tasks</a:t>
            </a:r>
            <a:r>
              <a:rPr lang="zh-CN" altLang="en-US">
                <a:sym typeface="+mn-ea"/>
              </a:rPr>
              <a:t>中的case_name。</a:t>
            </a:r>
            <a:endParaRPr lang="zh-CN" altLang="en-US"/>
          </a:p>
          <a:p>
            <a:pPr marL="285750" indent="-285750">
              <a:buFont typeface="Arial" panose="020B0604020202020204" pitchFamily="34" charset="0"/>
              <a:buChar char="•"/>
            </a:pPr>
            <a:r>
              <a:rPr lang="en-US" altLang="zh-CN"/>
              <a:t>tasks</a:t>
            </a:r>
            <a:r>
              <a:rPr lang="zh-CN" altLang="en-US"/>
              <a:t>：针对每个function_name的具体操作步骤。</a:t>
            </a:r>
            <a:endParaRPr lang="zh-CN" altLang="en-US"/>
          </a:p>
          <a:p>
            <a:pPr marL="285750" indent="-285750">
              <a:buFont typeface="Arial" panose="020B0604020202020204" pitchFamily="34" charset="0"/>
              <a:buChar char="•"/>
            </a:pPr>
            <a:r>
              <a:rPr lang="en-US" altLang="zh-CN"/>
              <a:t>parameters</a:t>
            </a:r>
            <a:r>
              <a:rPr lang="zh-CN" altLang="en-US"/>
              <a:t>：存放公共参数如电话号码，身份证号码等。</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80" name="文本框 19"/>
          <p:cNvSpPr txBox="1"/>
          <p:nvPr/>
        </p:nvSpPr>
        <p:spPr>
          <a:xfrm>
            <a:off x="5415280" y="38100"/>
            <a:ext cx="1049020" cy="460375"/>
          </a:xfrm>
          <a:prstGeom prst="rect">
            <a:avLst/>
          </a:prstGeom>
          <a:noFill/>
          <a:ln w="9525">
            <a:noFill/>
          </a:ln>
        </p:spPr>
        <p:txBody>
          <a:bodyPr wrap="none">
            <a:spAutoFit/>
          </a:bodyPr>
          <a:p>
            <a:pPr algn="l" eaLnBrk="1" hangingPunct="1"/>
            <a:r>
              <a:rPr lang="en-US" altLang="zh-CN" sz="2400" b="1" dirty="0">
                <a:solidFill>
                  <a:schemeClr val="tx1"/>
                </a:solidFill>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rPr>
              <a:t>4.</a:t>
            </a:r>
            <a:r>
              <a:rPr lang="zh-CN"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rPr>
              <a:t>总结</a:t>
            </a:r>
            <a:endParaRPr lang="zh-CN"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cs typeface="Segoe UI" panose="020B0502040204020203" pitchFamily="34" charset="0"/>
              <a:sym typeface="+mn-ea"/>
            </a:endParaRPr>
          </a:p>
        </p:txBody>
      </p:sp>
      <p:sp>
        <p:nvSpPr>
          <p:cNvPr id="3" name="文本框 2"/>
          <p:cNvSpPr txBox="1"/>
          <p:nvPr/>
        </p:nvSpPr>
        <p:spPr>
          <a:xfrm>
            <a:off x="1443990" y="1122045"/>
            <a:ext cx="8991600" cy="4799965"/>
          </a:xfrm>
          <a:prstGeom prst="rect">
            <a:avLst/>
          </a:prstGeom>
          <a:noFill/>
        </p:spPr>
        <p:txBody>
          <a:bodyPr wrap="square" rtlCol="0" anchor="t">
            <a:spAutoFit/>
          </a:bodyPr>
          <a:p>
            <a:r>
              <a:rPr lang="zh-CN" altLang="en-US"/>
              <a:t>什么场景下可以做自动化测试？</a:t>
            </a:r>
            <a:endParaRPr lang="zh-CN" altLang="en-US"/>
          </a:p>
          <a:p>
            <a:pPr marL="285750" indent="-285750">
              <a:buFont typeface="Arial" panose="020B0604020202020204" pitchFamily="34" charset="0"/>
              <a:buChar char="•"/>
            </a:pPr>
            <a:r>
              <a:rPr lang="zh-CN" altLang="en-US"/>
              <a:t>软件需求变动不频繁</a:t>
            </a:r>
            <a:endParaRPr lang="zh-CN" altLang="en-US"/>
          </a:p>
          <a:p>
            <a:r>
              <a:rPr lang="zh-CN" altLang="en-US"/>
              <a:t>        测试脚本的稳定性决定了自动化测试的维护成本。如果软件需求变动过于频繁，测试人员需要根据变动的需求来更新测试用例以及相关的测试脚本，而脚本的维护本身就是一个代码开发的过程，需要修改、调试，必要的时候还要修改自动化测试的框架，如果所花费的成本不低于利用其节省的测试成本，那么自动化测试便是失败的。</a:t>
            </a:r>
            <a:endParaRPr lang="zh-CN" altLang="en-US"/>
          </a:p>
          <a:p>
            <a:r>
              <a:rPr lang="zh-CN" altLang="en-US"/>
              <a:t>        项目中的某些模块相对稳定，而某些模块需求变动性很大。我们便可对相对稳定的模块进行自动化测试，而变动较大的仍是用手工测试。</a:t>
            </a:r>
            <a:endParaRPr lang="zh-CN" altLang="en-US"/>
          </a:p>
          <a:p>
            <a:pPr marL="285750" indent="-285750">
              <a:buFont typeface="Arial" panose="020B0604020202020204" pitchFamily="34" charset="0"/>
              <a:buChar char="•"/>
            </a:pPr>
            <a:r>
              <a:rPr lang="zh-CN" altLang="en-US"/>
              <a:t>项目周期较长</a:t>
            </a:r>
            <a:endParaRPr lang="zh-CN" altLang="en-US"/>
          </a:p>
          <a:p>
            <a:r>
              <a:rPr lang="zh-CN" altLang="en-US"/>
              <a:t>        由于自动化测试需求的确定、自动化测试框架的设计、测试脚本的编写与调试均需要相当长的时间来完成。这样的过程本身就是一个测试软件的开发过程，需要较长的时间来完成。如果项目的周期比较短，没有足够的时间去支持这样一个过程，那么自动化测试便成为笑谈。</a:t>
            </a:r>
            <a:endParaRPr lang="zh-CN" altLang="en-US"/>
          </a:p>
          <a:p>
            <a:pPr marL="285750" indent="-285750">
              <a:buFont typeface="Arial" panose="020B0604020202020204" pitchFamily="34" charset="0"/>
              <a:buChar char="•"/>
            </a:pPr>
            <a:r>
              <a:rPr lang="zh-CN" altLang="en-US"/>
              <a:t>自动化测试脚本可重复使用</a:t>
            </a:r>
            <a:endParaRPr lang="zh-CN" altLang="en-US"/>
          </a:p>
          <a:p>
            <a:r>
              <a:rPr lang="zh-CN" altLang="en-US"/>
              <a:t>        自动化测试脚本的重复使用要从三个方面来考量，一方面所测试的项目之间是否很大的差异性（如C/S系统和B/S系统的差异）；所选择的测试工具是否适应这种差异；最后，测试人员是否有能力开发出适应这种差异的自动化测试框架。</a:t>
            </a:r>
            <a:endParaRPr lang="zh-CN" altLang="en-US"/>
          </a:p>
        </p:txBody>
      </p:sp>
    </p:spTree>
  </p:cSld>
  <p:clrMapOvr>
    <a:masterClrMapping/>
  </p:clrMapOvr>
  <p:transition spd="med">
    <p:fade/>
  </p:transition>
</p:sld>
</file>

<file path=ppt/tags/tag1.xml><?xml version="1.0" encoding="utf-8"?>
<p:tagLst xmlns:p="http://schemas.openxmlformats.org/presentationml/2006/main">
  <p:tag name="KSO_WM_DOC_GUID" val="{5eb59a5c-c21b-4a19-89d1-cb99223473d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2351</Words>
  <Application>WPS 演示</Application>
  <PresentationFormat>自定义</PresentationFormat>
  <Paragraphs>93</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宋体</vt:lpstr>
      <vt:lpstr>Wingdings</vt:lpstr>
      <vt:lpstr>Calibri</vt:lpstr>
      <vt:lpstr>Calibri Light</vt:lpstr>
      <vt:lpstr>微软雅黑</vt:lpstr>
      <vt:lpstr>Impact</vt:lpstr>
      <vt:lpstr>Segoe UI</vt:lpstr>
      <vt:lpstr>楷体</vt:lpstr>
      <vt:lpstr>Wingdings</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相反的我1399637525</cp:lastModifiedBy>
  <cp:revision>115</cp:revision>
  <dcterms:created xsi:type="dcterms:W3CDTF">2014-10-15T10:15:00Z</dcterms:created>
  <dcterms:modified xsi:type="dcterms:W3CDTF">2019-03-28T09:19:45Z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