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91" r:id="rId3"/>
    <p:sldId id="312" r:id="rId4"/>
    <p:sldId id="258" r:id="rId5"/>
    <p:sldId id="313" r:id="rId6"/>
    <p:sldId id="275" r:id="rId7"/>
    <p:sldId id="257" r:id="rId8"/>
    <p:sldId id="263" r:id="rId9"/>
    <p:sldId id="301" r:id="rId10"/>
    <p:sldId id="259" r:id="rId11"/>
    <p:sldId id="277" r:id="rId12"/>
    <p:sldId id="271" r:id="rId13"/>
    <p:sldId id="273" r:id="rId14"/>
    <p:sldId id="278" r:id="rId15"/>
    <p:sldId id="272" r:id="rId16"/>
    <p:sldId id="270" r:id="rId17"/>
    <p:sldId id="279" r:id="rId18"/>
    <p:sldId id="309" r:id="rId19"/>
    <p:sldId id="280" r:id="rId20"/>
    <p:sldId id="292" r:id="rId21"/>
    <p:sldId id="260" r:id="rId22"/>
    <p:sldId id="269" r:id="rId23"/>
    <p:sldId id="274" r:id="rId24"/>
    <p:sldId id="281" r:id="rId25"/>
    <p:sldId id="265" r:id="rId26"/>
    <p:sldId id="284" r:id="rId27"/>
    <p:sldId id="295" r:id="rId28"/>
    <p:sldId id="296" r:id="rId29"/>
    <p:sldId id="285" r:id="rId30"/>
    <p:sldId id="294" r:id="rId31"/>
    <p:sldId id="282" r:id="rId32"/>
    <p:sldId id="283" r:id="rId33"/>
    <p:sldId id="261" r:id="rId34"/>
    <p:sldId id="262" r:id="rId35"/>
    <p:sldId id="287" r:id="rId36"/>
    <p:sldId id="289" r:id="rId37"/>
    <p:sldId id="297" r:id="rId38"/>
    <p:sldId id="298" r:id="rId39"/>
    <p:sldId id="288" r:id="rId40"/>
    <p:sldId id="290" r:id="rId41"/>
    <p:sldId id="299" r:id="rId42"/>
    <p:sldId id="300" r:id="rId43"/>
    <p:sldId id="264" r:id="rId44"/>
    <p:sldId id="302" r:id="rId45"/>
    <p:sldId id="303" r:id="rId46"/>
    <p:sldId id="266" r:id="rId47"/>
    <p:sldId id="304" r:id="rId48"/>
    <p:sldId id="267" r:id="rId49"/>
    <p:sldId id="307" r:id="rId50"/>
    <p:sldId id="268" r:id="rId51"/>
    <p:sldId id="308" r:id="rId52"/>
    <p:sldId id="306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76551"/>
  </p:normalViewPr>
  <p:slideViewPr>
    <p:cSldViewPr snapToGrid="0">
      <p:cViewPr varScale="1">
        <p:scale>
          <a:sx n="86" d="100"/>
          <a:sy n="86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67F0-06F5-4765-BC93-E20BF5EE4AAD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7619-29B7-4E12-9A8A-EA0B06592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Internal? RPC, </a:t>
            </a:r>
            <a:r>
              <a:rPr lang="en-US" dirty="0" err="1"/>
              <a:t>gRPC</a:t>
            </a:r>
            <a:r>
              <a:rPr lang="en-US" dirty="0"/>
              <a:t>, messaging! Stop the http madness </a:t>
            </a:r>
            <a:br>
              <a:rPr lang="en-US" dirty="0"/>
            </a:br>
            <a:r>
              <a:rPr lang="en-GB" dirty="0"/>
              <a:t>XML-RPC https://en.wikipedia.org/wiki/XML-RPC</a:t>
            </a:r>
          </a:p>
          <a:p>
            <a:r>
              <a:rPr lang="en-GB" dirty="0"/>
              <a:t>JSON-RPC https://en.wikipedia.org/wiki/JSON-RPC</a:t>
            </a:r>
          </a:p>
          <a:p>
            <a:r>
              <a:rPr lang="en-GB" dirty="0"/>
              <a:t>Simple Object Access Protocol (SOAP) https://en.wikipedia.org/wiki/SOAP</a:t>
            </a:r>
          </a:p>
          <a:p>
            <a:r>
              <a:rPr lang="en-US" dirty="0" err="1"/>
              <a:t>gRPC</a:t>
            </a:r>
            <a:r>
              <a:rPr lang="en-US" dirty="0"/>
              <a:t> https://grpc.io/</a:t>
            </a:r>
          </a:p>
          <a:p>
            <a:endParaRPr lang="en-US" dirty="0"/>
          </a:p>
          <a:p>
            <a:r>
              <a:rPr lang="en-US" dirty="0"/>
              <a:t>https://blog.apisyouwonthate.com/understanding-rpc-rest-and-graphql-2f959aadebe7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must be created before returning 201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update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change with the whole resource.</a:t>
            </a:r>
          </a:p>
          <a:p>
            <a:endParaRPr lang="en-US" dirty="0"/>
          </a:p>
          <a:p>
            <a:r>
              <a:rPr lang="en-US" dirty="0"/>
              <a:t>Issues …. Not all things can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from 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0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invalidation is more difficult, but something you need to take into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9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Editable </a:t>
            </a:r>
            <a:r>
              <a:rPr lang="en-US" dirty="0" err="1"/>
              <a:t>subresource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0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return full body but must have Content-Location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50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to field</a:t>
            </a:r>
            <a:br>
              <a:rPr lang="en-US" dirty="0"/>
            </a:br>
            <a:r>
              <a:rPr lang="en-US" dirty="0"/>
              <a:t>Notice the Content-Type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7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bucket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just the Task Id to the bucket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79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the URI or collection of URIs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7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the whole resource to the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92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Return links so you know where you can go and what you can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67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users care? </a:t>
            </a:r>
          </a:p>
          <a:p>
            <a:r>
              <a:rPr lang="en-US" dirty="0"/>
              <a:t>What will they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document formats.</a:t>
            </a:r>
          </a:p>
          <a:p>
            <a:r>
              <a:rPr lang="en-US" dirty="0"/>
              <a:t>Process batch</a:t>
            </a:r>
          </a:p>
          <a:p>
            <a:endParaRPr lang="en-US" dirty="0"/>
          </a:p>
          <a:p>
            <a:r>
              <a:rPr lang="en-US" dirty="0"/>
              <a:t>Temporary?</a:t>
            </a:r>
          </a:p>
          <a:p>
            <a:r>
              <a:rPr lang="en-US" dirty="0"/>
              <a:t>How long do we keep the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2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body, doesn’t mean to have to, it’s just recommend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6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 polling, polling, polling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61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9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progess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04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to task in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9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clients: Web, SPA, Mobile, Desktop and Machines</a:t>
            </a:r>
          </a:p>
          <a:p>
            <a:r>
              <a:rPr lang="en-US" dirty="0"/>
              <a:t>Resource design and interaction, design for the long term and flexibility.</a:t>
            </a:r>
          </a:p>
          <a:p>
            <a:r>
              <a:rPr lang="en-US" dirty="0"/>
              <a:t>Scheme explanation.</a:t>
            </a:r>
          </a:p>
          <a:p>
            <a:r>
              <a:rPr lang="en-US" dirty="0"/>
              <a:t>Response codes.</a:t>
            </a:r>
          </a:p>
          <a:p>
            <a:r>
              <a:rPr lang="en-US" dirty="0"/>
              <a:t>Amazon AWS </a:t>
            </a:r>
          </a:p>
          <a:p>
            <a:r>
              <a:rPr lang="en-US" dirty="0"/>
              <a:t>Always do things the same way, so your users can guess how it will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85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do it in the body or both!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81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2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/html/draft-nottingham-json-home-02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0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87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Resource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24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take parameters</a:t>
            </a:r>
          </a:p>
          <a:p>
            <a:r>
              <a:rPr lang="en-US" dirty="0"/>
              <a:t>GET could return </a:t>
            </a:r>
            <a:r>
              <a:rPr lang="en-US" dirty="0" err="1"/>
              <a:t>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 return the body with Content-Location</a:t>
            </a:r>
          </a:p>
          <a:p>
            <a:endParaRPr lang="en-US" dirty="0"/>
          </a:p>
          <a:p>
            <a:r>
              <a:rPr lang="en-US" dirty="0"/>
              <a:t>Body of the post does not have to be related to the resource that is created!!!</a:t>
            </a:r>
          </a:p>
          <a:p>
            <a:endParaRPr lang="en-US" dirty="0"/>
          </a:p>
          <a:p>
            <a:r>
              <a:rPr lang="en-US" dirty="0"/>
              <a:t>The factory </a:t>
            </a:r>
            <a:r>
              <a:rPr lang="en-US" dirty="0" err="1"/>
              <a:t>uri</a:t>
            </a:r>
            <a:r>
              <a:rPr lang="en-US" dirty="0"/>
              <a:t> does not have related to the newly created 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factory is generally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1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/html/rfc7232#section-3.3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0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modified, great for server side caching.</a:t>
            </a:r>
          </a:p>
          <a:p>
            <a:r>
              <a:rPr lang="en-GB" dirty="0"/>
              <a:t>Helps remove calls to the DB, stick the date and </a:t>
            </a:r>
            <a:r>
              <a:rPr lang="en-GB" dirty="0" err="1"/>
              <a:t>recource</a:t>
            </a:r>
            <a:r>
              <a:rPr lang="en-GB" dirty="0"/>
              <a:t> id in Redis or something like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30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0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7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changes:</a:t>
            </a:r>
          </a:p>
          <a:p>
            <a:r>
              <a:rPr lang="en-US" dirty="0"/>
              <a:t>Add new, remove old one. This needs careful planning and time for all the clients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important.</a:t>
            </a:r>
          </a:p>
          <a:p>
            <a:r>
              <a:rPr lang="en-US" dirty="0"/>
              <a:t>Otherwise you are just doing CRUD, nothing wrong with that just don’t try do more than that and understand that is what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https://www.w3.org/Protocols/rfc2616/rfc2616-sec9.html#sec9</a:t>
            </a:r>
          </a:p>
          <a:p>
            <a:endParaRPr lang="en-GB" dirty="0"/>
          </a:p>
          <a:p>
            <a:r>
              <a:rPr lang="en-GB" dirty="0"/>
              <a:t>GET + HEAD are safe (no changes other than retrieving data)</a:t>
            </a:r>
          </a:p>
          <a:p>
            <a:r>
              <a:rPr lang="en-GB" dirty="0"/>
              <a:t>POST, PUT, DELETE – unsafe (changes will happen)</a:t>
            </a:r>
          </a:p>
          <a:p>
            <a:endParaRPr lang="en-GB" dirty="0"/>
          </a:p>
          <a:p>
            <a:r>
              <a:rPr lang="en-GB" dirty="0"/>
              <a:t>GET,HEAD,PUT, DELETE - Idempotent </a:t>
            </a:r>
          </a:p>
          <a:p>
            <a:r>
              <a:rPr lang="en-GB" dirty="0"/>
              <a:t>POST – is non idempotent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OPTIONS: return data describing what other methods and operations the server supports at the given URL.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7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 NO CONTENT is a valid response?  204 https://www.w3.org/Protocols/rfc2616/rfc2616-sec10.html#sec10.2.5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 NOT FOUND? Doesn’t feel right.  Why? The resource exists it’s just empty.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 an empty collection is much easier to deal with in client code.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1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POST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6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0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F14B-EAC5-478A-9185-96DE5867042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lytshirt" TargetMode="External"/><Relationship Id="rId2" Type="http://schemas.openxmlformats.org/officeDocument/2006/relationships/hyperlink" Target="http://www.hudd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londoncityswingwcs" TargetMode="External"/><Relationship Id="rId5" Type="http://schemas.openxmlformats.org/officeDocument/2006/relationships/hyperlink" Target="https://github.com/openrasta/openrasta-core" TargetMode="External"/><Relationship Id="rId4" Type="http://schemas.openxmlformats.org/officeDocument/2006/relationships/hyperlink" Target="https://github.com/BrighterComman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http-pattern-index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ddle/huddle-apis/wiki" TargetMode="External"/><Relationship Id="rId5" Type="http://schemas.openxmlformats.org/officeDocument/2006/relationships/hyperlink" Target="http://slack.httpapis.com/" TargetMode="External"/><Relationship Id="rId4" Type="http://schemas.openxmlformats.org/officeDocument/2006/relationships/hyperlink" Target="https://www.youtube.com/channel/UC5-31Y_XqTe30i-xx1SIUJ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E801E-FD08-42A0-9BDE-7A7C61C8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108" y="1703475"/>
            <a:ext cx="6858000" cy="1790700"/>
          </a:xfrm>
        </p:spPr>
        <p:txBody>
          <a:bodyPr/>
          <a:lstStyle/>
          <a:p>
            <a:r>
              <a:rPr lang="en-GB" dirty="0"/>
              <a:t>HTTP API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91C2E-C1B3-498A-AA12-1273A21C3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Richer HTTP APIs, </a:t>
            </a:r>
          </a:p>
          <a:p>
            <a:r>
              <a:rPr lang="en-GB" dirty="0"/>
              <a:t>making you REST easy and everything 200 OK.</a:t>
            </a:r>
          </a:p>
        </p:txBody>
      </p:sp>
    </p:spTree>
    <p:extLst>
      <p:ext uri="{BB962C8B-B14F-4D97-AF65-F5344CB8AC3E}">
        <p14:creationId xmlns:p14="http://schemas.microsoft.com/office/powerpoint/2010/main" val="6764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DF92-3979-4F47-8677-2146EA3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4446E-D90E-4FDC-96DB-15C471270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028351"/>
              </p:ext>
            </p:extLst>
          </p:nvPr>
        </p:nvGraphicFramePr>
        <p:xfrm>
          <a:off x="838200" y="1813682"/>
          <a:ext cx="10515600" cy="432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345">
                  <a:extLst>
                    <a:ext uri="{9D8B030D-6E8A-4147-A177-3AD203B41FA5}">
                      <a16:colId xmlns:a16="http://schemas.microsoft.com/office/drawing/2014/main" val="3941795927"/>
                    </a:ext>
                  </a:extLst>
                </a:gridCol>
                <a:gridCol w="3777778">
                  <a:extLst>
                    <a:ext uri="{9D8B030D-6E8A-4147-A177-3AD203B41FA5}">
                      <a16:colId xmlns:a16="http://schemas.microsoft.com/office/drawing/2014/main" val="434100222"/>
                    </a:ext>
                  </a:extLst>
                </a:gridCol>
                <a:gridCol w="2364432">
                  <a:extLst>
                    <a:ext uri="{9D8B030D-6E8A-4147-A177-3AD203B41FA5}">
                      <a16:colId xmlns:a16="http://schemas.microsoft.com/office/drawing/2014/main" val="1883972511"/>
                    </a:ext>
                  </a:extLst>
                </a:gridCol>
                <a:gridCol w="2646045">
                  <a:extLst>
                    <a:ext uri="{9D8B030D-6E8A-4147-A177-3AD203B41FA5}">
                      <a16:colId xmlns:a16="http://schemas.microsoft.com/office/drawing/2014/main" val="1073419614"/>
                    </a:ext>
                  </a:extLst>
                </a:gridCol>
              </a:tblGrid>
              <a:tr h="475661">
                <a:tc>
                  <a:txBody>
                    <a:bodyPr/>
                    <a:lstStyle/>
                    <a:p>
                      <a:r>
                        <a:rPr lang="en-GB" sz="2700" b="1" dirty="0"/>
                        <a:t>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Safe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Idempotent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790072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POST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Create … Update …  Add .. Read … On .. Off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1349803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GET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Read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37640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036937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503544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PATCH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3331236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HEAD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Header only, no body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0879169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OPTIONS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What do you support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70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2" y="3195821"/>
            <a:ext cx="82768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Fira Code" panose="020B0509050000020004" pitchFamily="49" charset="0"/>
              </a:rPr>
              <a:t>Content-Type: </a:t>
            </a:r>
            <a:r>
              <a:rPr lang="fr-FR" sz="2000" dirty="0">
                <a:solidFill>
                  <a:srgbClr val="A31515"/>
                </a:solidFill>
                <a:latin typeface="Fira Code" panose="020B0509050000020004" pitchFamily="49" charset="0"/>
              </a:rPr>
              <a:t>application/</a:t>
            </a:r>
            <a:r>
              <a:rPr lang="fr-FR" sz="2000" dirty="0" err="1">
                <a:solidFill>
                  <a:srgbClr val="A31515"/>
                </a:solidFill>
                <a:latin typeface="Fira Code" panose="020B0509050000020004" pitchFamily="49" charset="0"/>
              </a:rPr>
              <a:t>json</a:t>
            </a:r>
            <a:endParaRPr lang="fr-FR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727197"/>
            <a:ext cx="1021605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0" y="4362469"/>
            <a:ext cx="63263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2600" dirty="0">
              <a:solidFill>
                <a:srgbClr val="0000FF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900617"/>
            <a:ext cx="101687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1" y="4532187"/>
            <a:ext cx="8797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446643"/>
            <a:ext cx="1054713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" panose="020B0509050000020004" pitchFamily="49" charset="0"/>
              </a:rPr>
              <a:t>“My API Talk"</a:t>
            </a:r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462050"/>
            <a:ext cx="114142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39C2-46DF-614F-9451-E9042CB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C40-8DB0-E148-B270-8F3FEDE8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Autofit/>
          </a:bodyPr>
          <a:lstStyle/>
          <a:p>
            <a:r>
              <a:rPr lang="en-US" sz="3200" dirty="0"/>
              <a:t>Toby Henderson</a:t>
            </a:r>
          </a:p>
          <a:p>
            <a:r>
              <a:rPr lang="en-US" sz="3200" dirty="0"/>
              <a:t>I work for Huddle </a:t>
            </a:r>
            <a:r>
              <a:rPr lang="en-US" sz="3200" dirty="0">
                <a:hlinkClick r:id="rId2"/>
              </a:rPr>
              <a:t>www.huddle.com</a:t>
            </a:r>
            <a:r>
              <a:rPr lang="en-US" sz="3200" dirty="0"/>
              <a:t>.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holytshirt</a:t>
            </a:r>
            <a:r>
              <a:rPr lang="en-US" sz="3200" dirty="0"/>
              <a:t> on twitter</a:t>
            </a:r>
          </a:p>
          <a:p>
            <a:r>
              <a:rPr lang="en-US" sz="3200" dirty="0">
                <a:hlinkClick r:id="rId3"/>
              </a:rPr>
              <a:t>https://github.com/holytshirt</a:t>
            </a:r>
            <a:endParaRPr lang="en-US" sz="3200" dirty="0"/>
          </a:p>
          <a:p>
            <a:r>
              <a:rPr lang="en-US" sz="3200" dirty="0"/>
              <a:t>Contributor to:</a:t>
            </a:r>
          </a:p>
          <a:p>
            <a:pPr lvl="1"/>
            <a:r>
              <a:rPr lang="en-US" sz="2600" dirty="0">
                <a:hlinkClick r:id="rId4"/>
              </a:rPr>
              <a:t>https://github.com/BrighterCommand</a:t>
            </a:r>
            <a:r>
              <a:rPr lang="en-US" sz="2600" dirty="0"/>
              <a:t> (</a:t>
            </a:r>
            <a:r>
              <a:rPr lang="en-GB" dirty="0"/>
              <a:t>Command Dispatcher, Processor, and Distributed Task Queue for dotnet and python</a:t>
            </a:r>
            <a:r>
              <a:rPr lang="en-US" sz="2600" dirty="0"/>
              <a:t>)</a:t>
            </a:r>
          </a:p>
          <a:p>
            <a:pPr lvl="1"/>
            <a:r>
              <a:rPr lang="en-US" sz="2600" dirty="0">
                <a:hlinkClick r:id="rId5"/>
              </a:rPr>
              <a:t>https://github.com/openrasta/openrasta-core</a:t>
            </a:r>
            <a:r>
              <a:rPr lang="en-US" sz="2600" dirty="0"/>
              <a:t> (REST API for dotnet)</a:t>
            </a:r>
          </a:p>
          <a:p>
            <a:r>
              <a:rPr lang="en-US" sz="3000" dirty="0"/>
              <a:t>Ashtanga yogi </a:t>
            </a:r>
          </a:p>
          <a:p>
            <a:r>
              <a:rPr lang="en-US" dirty="0"/>
              <a:t>West Coast Swing </a:t>
            </a:r>
            <a:r>
              <a:rPr lang="en-GB" dirty="0">
                <a:hlinkClick r:id="rId6"/>
              </a:rPr>
              <a:t>https://www.facebook.com/londoncityswingwcs</a:t>
            </a:r>
            <a:endParaRPr lang="en-US" dirty="0"/>
          </a:p>
          <a:p>
            <a:pPr marL="457200" lvl="1" indent="0">
              <a:buNone/>
            </a:pPr>
            <a:endParaRPr lang="en-US" sz="26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36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0FE51-9977-AB45-8936-C0E0B478BE3E}"/>
              </a:ext>
            </a:extLst>
          </p:cNvPr>
          <p:cNvSpPr/>
          <p:nvPr/>
        </p:nvSpPr>
        <p:spPr>
          <a:xfrm>
            <a:off x="1524001" y="799114"/>
            <a:ext cx="99795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15:00:23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260-23D6-44A4-B2C0-90A3F86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Resource PUT (Mini 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86F0-9FD6-442A-9A4A-E523102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part of a resource.</a:t>
            </a:r>
          </a:p>
          <a:p>
            <a:r>
              <a:rPr lang="en-GB" dirty="0"/>
              <a:t>Update a single fragment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7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195821"/>
            <a:ext cx="87498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1" y="490708"/>
            <a:ext cx="112565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</a:t>
            </a:r>
            <a:r>
              <a:rPr lang="en-GB" sz="2600" dirty="0">
                <a:solidFill>
                  <a:srgbClr val="000000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editable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4549883"/>
            <a:ext cx="99817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https://example.com/tasks/1&gt;</a:t>
            </a:r>
            <a:r>
              <a:rPr lang="en-GB" sz="2600" dirty="0"/>
              <a:t>;rel=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"parent"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189188"/>
            <a:ext cx="101687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</a:t>
            </a:r>
            <a:r>
              <a:rPr lang="en-GB" sz="2600" dirty="0">
                <a:solidFill>
                  <a:srgbClr val="000000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editable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7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783AE-76CB-F641-B3D0-FC747DCD2C7E}"/>
              </a:ext>
            </a:extLst>
          </p:cNvPr>
          <p:cNvSpPr/>
          <p:nvPr/>
        </p:nvSpPr>
        <p:spPr>
          <a:xfrm>
            <a:off x="783021" y="284337"/>
            <a:ext cx="106259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/tasks/1/</a:t>
            </a:r>
            <a:r>
              <a:rPr lang="en-GB" sz="2600" dirty="0">
                <a:solidFill>
                  <a:srgbClr val="000000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status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 err="1">
                <a:solidFill>
                  <a:srgbClr val="A31515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text</a:t>
            </a:r>
            <a:r>
              <a:rPr lang="fr-FR" sz="2600" dirty="0">
                <a:solidFill>
                  <a:srgbClr val="A31515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/plain</a:t>
            </a:r>
            <a:endParaRPr lang="fr-FR" sz="2600" dirty="0">
              <a:solidFill>
                <a:srgbClr val="000000"/>
              </a:solidFill>
              <a:highlight>
                <a:srgbClr val="FFFF00"/>
              </a:highlight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E6693-A249-4563-9D13-B54001213B9E}"/>
              </a:ext>
            </a:extLst>
          </p:cNvPr>
          <p:cNvSpPr/>
          <p:nvPr/>
        </p:nvSpPr>
        <p:spPr>
          <a:xfrm>
            <a:off x="783021" y="2367822"/>
            <a:ext cx="1062595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highlight>
                  <a:srgbClr val="FFFF00"/>
                </a:highlight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highlight>
                <a:srgbClr val="FFFF00"/>
              </a:highlight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10:30:01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16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BC07-6654-4136-8D0F-E33089E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AD1A-EC9B-491B-B915-370DDE8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for current stage of </a:t>
            </a:r>
            <a:r>
              <a:rPr lang="en-GB"/>
              <a:t>other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999871"/>
            <a:ext cx="87971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601072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617483" y="288987"/>
            <a:ext cx="1095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2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889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"links"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href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}]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2609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106259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https://example.com/tasks/inprogress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6897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F2A-CDE7-4317-9FDB-25436DB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ACB-3F4F-4F90-94CA-352F6F86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HTTP API</a:t>
            </a:r>
            <a:r>
              <a:rPr lang="en-GB" dirty="0"/>
              <a:t> is </a:t>
            </a:r>
            <a:r>
              <a:rPr lang="en-GB" u="sng" dirty="0"/>
              <a:t>ANY</a:t>
            </a:r>
            <a:r>
              <a:rPr lang="en-GB" dirty="0"/>
              <a:t> </a:t>
            </a:r>
            <a:r>
              <a:rPr lang="en-GB" b="1" dirty="0"/>
              <a:t>API</a:t>
            </a:r>
            <a:r>
              <a:rPr lang="en-GB" dirty="0"/>
              <a:t> that makes use of </a:t>
            </a:r>
            <a:r>
              <a:rPr lang="en-GB" b="1" dirty="0"/>
              <a:t>HTTP</a:t>
            </a:r>
            <a:r>
              <a:rPr lang="en-GB" dirty="0"/>
              <a:t> as their transfer protocol.</a:t>
            </a:r>
          </a:p>
        </p:txBody>
      </p:sp>
    </p:spTree>
    <p:extLst>
      <p:ext uri="{BB962C8B-B14F-4D97-AF65-F5344CB8AC3E}">
        <p14:creationId xmlns:p14="http://schemas.microsoft.com/office/powerpoint/2010/main" val="101812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5758-ECD5-F441-AF9E-DD64686F20B7}"/>
              </a:ext>
            </a:extLst>
          </p:cNvPr>
          <p:cNvSpPr/>
          <p:nvPr/>
        </p:nvSpPr>
        <p:spPr>
          <a:xfrm>
            <a:off x="1524001" y="1678828"/>
            <a:ext cx="938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13:00:24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D4F99-ECBC-4ED4-A2AC-D24D9C9BF0C8}"/>
              </a:ext>
            </a:extLst>
          </p:cNvPr>
          <p:cNvSpPr/>
          <p:nvPr/>
        </p:nvSpPr>
        <p:spPr>
          <a:xfrm>
            <a:off x="1524000" y="454771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215AF-8A7B-B749-9B56-0399E30F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8EF059-2851-4747-87E5-2E936FE9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48E7-B42A-C744-BE23-428B6C559206}"/>
              </a:ext>
            </a:extLst>
          </p:cNvPr>
          <p:cNvSpPr/>
          <p:nvPr/>
        </p:nvSpPr>
        <p:spPr>
          <a:xfrm>
            <a:off x="1114097" y="4173570"/>
            <a:ext cx="996380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3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"parent"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,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3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/tasks/restore/1&gt;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"restore"</a:t>
            </a:r>
            <a:endParaRPr lang="fr-FR" sz="23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9577-0934-3B4E-AC15-418929FEEBA6}"/>
              </a:ext>
            </a:extLst>
          </p:cNvPr>
          <p:cNvSpPr/>
          <p:nvPr/>
        </p:nvSpPr>
        <p:spPr>
          <a:xfrm>
            <a:off x="1114097" y="632615"/>
            <a:ext cx="99638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DELETE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5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BA8-0BEC-45F9-BBB7-B5356D2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D40-F594-4B49-AE68-9939BEF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 resource that is already deleted – 200 OK</a:t>
            </a:r>
          </a:p>
        </p:txBody>
      </p:sp>
    </p:spTree>
    <p:extLst>
      <p:ext uri="{BB962C8B-B14F-4D97-AF65-F5344CB8AC3E}">
        <p14:creationId xmlns:p14="http://schemas.microsoft.com/office/powerpoint/2010/main" val="3573257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AD0-49FD-4F00-B105-289C7ED2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0C7E-4B49-4119-907F-E537D67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running process.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30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753037" y="4547946"/>
            <a:ext cx="86859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https://example.com/task/1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3999" y="232294"/>
            <a:ext cx="8685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2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323016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206E-62F5-CA41-A0F4-304C9F5AABB2}"/>
              </a:ext>
            </a:extLst>
          </p:cNvPr>
          <p:cNvSpPr/>
          <p:nvPr/>
        </p:nvSpPr>
        <p:spPr>
          <a:xfrm>
            <a:off x="1839312" y="1656747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770A-C6D6-D149-B9E1-3C8E73BBC09E}"/>
              </a:ext>
            </a:extLst>
          </p:cNvPr>
          <p:cNvSpPr/>
          <p:nvPr/>
        </p:nvSpPr>
        <p:spPr>
          <a:xfrm>
            <a:off x="1839312" y="3759750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41091-9CE7-B648-86AE-F6FBDF325BB3}"/>
              </a:ext>
            </a:extLst>
          </p:cNvPr>
          <p:cNvSpPr/>
          <p:nvPr/>
        </p:nvSpPr>
        <p:spPr>
          <a:xfrm>
            <a:off x="1839312" y="5976846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6ED67-C965-7143-BDD2-65F614DB816A}"/>
              </a:ext>
            </a:extLst>
          </p:cNvPr>
          <p:cNvSpPr/>
          <p:nvPr/>
        </p:nvSpPr>
        <p:spPr>
          <a:xfrm>
            <a:off x="1524000" y="2422468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B691-25E0-5644-B101-E6B1C357BC8B}"/>
              </a:ext>
            </a:extLst>
          </p:cNvPr>
          <p:cNvSpPr/>
          <p:nvPr/>
        </p:nvSpPr>
        <p:spPr>
          <a:xfrm>
            <a:off x="1524000" y="4593398"/>
            <a:ext cx="105471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3F41-10E7-F04C-A5A3-1A7E78A6BFB3}"/>
              </a:ext>
            </a:extLst>
          </p:cNvPr>
          <p:cNvSpPr/>
          <p:nvPr/>
        </p:nvSpPr>
        <p:spPr>
          <a:xfrm>
            <a:off x="994823" y="1901517"/>
            <a:ext cx="97794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058B1-2909-4687-94DF-23BBC8C9907F}"/>
              </a:ext>
            </a:extLst>
          </p:cNvPr>
          <p:cNvSpPr/>
          <p:nvPr/>
        </p:nvSpPr>
        <p:spPr>
          <a:xfrm>
            <a:off x="994822" y="323016"/>
            <a:ext cx="97794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3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B96C6-CF6D-2A42-84CA-5375633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B8A03-4CBC-3044-85B8-2309D35D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a batch.</a:t>
            </a:r>
          </a:p>
          <a:p>
            <a:r>
              <a:rPr lang="en-US" dirty="0"/>
              <a:t>Approval step</a:t>
            </a:r>
          </a:p>
          <a:p>
            <a:r>
              <a:rPr lang="en-GB" dirty="0"/>
              <a:t>Status end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45170" y="5014551"/>
            <a:ext cx="9569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https://example.com/task-progress/13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9054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8FE-1C6B-4B62-A408-E2B5740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154E-22C4-4226-851D-11579E6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ReST</a:t>
            </a:r>
            <a:endParaRPr lang="en-GB" dirty="0"/>
          </a:p>
          <a:p>
            <a:r>
              <a:rPr lang="en-GB" dirty="0"/>
              <a:t>HTTP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HTTP POX</a:t>
            </a:r>
          </a:p>
          <a:p>
            <a:r>
              <a:rPr lang="en-GB" dirty="0"/>
              <a:t>OData</a:t>
            </a:r>
          </a:p>
          <a:p>
            <a:r>
              <a:rPr lang="en-GB" dirty="0" err="1"/>
              <a:t>GraphQL</a:t>
            </a:r>
            <a:endParaRPr lang="en-GB" dirty="0"/>
          </a:p>
          <a:p>
            <a:r>
              <a:rPr lang="en-GB" dirty="0"/>
              <a:t>SOAP</a:t>
            </a:r>
          </a:p>
          <a:p>
            <a:r>
              <a:rPr lang="en-GB" dirty="0"/>
              <a:t>XML-RPC</a:t>
            </a:r>
          </a:p>
          <a:p>
            <a:r>
              <a:rPr lang="en-GB" dirty="0"/>
              <a:t>JSON-RPC</a:t>
            </a:r>
          </a:p>
          <a:p>
            <a:r>
              <a:rPr lang="en-GB" dirty="0" err="1"/>
              <a:t>gRPC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89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924851" y="2990869"/>
            <a:ext cx="103422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“InProgress”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924851" y="443427"/>
            <a:ext cx="103422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945752" y="443427"/>
            <a:ext cx="101838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04100" y="2906867"/>
            <a:ext cx="10183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/tasks/1&gt;</a:t>
            </a:r>
            <a:r>
              <a:rPr lang="en-GB" sz="2600" dirty="0"/>
              <a:t>;</a:t>
            </a:r>
            <a:r>
              <a:rPr lang="en-GB" sz="2600" dirty="0" err="1"/>
              <a:t>rel</a:t>
            </a:r>
            <a:r>
              <a:rPr lang="en-GB" sz="2600" dirty="0"/>
              <a:t>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"task"</a:t>
            </a:r>
            <a:r>
              <a:rPr lang="en-GB" sz="2600" dirty="0"/>
              <a:t>,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87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018904" y="443427"/>
            <a:ext cx="101541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18904" y="2906866"/>
            <a:ext cx="1015419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69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D7C-A2D7-4B1D-A863-7842FD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99AA-DBE0-4D8B-B6EC-8B8A95EF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 search queries</a:t>
            </a:r>
          </a:p>
          <a:p>
            <a:endParaRPr lang="en-GB" dirty="0"/>
          </a:p>
          <a:p>
            <a:r>
              <a:rPr lang="en-GB" dirty="0"/>
              <a:t>POST query</a:t>
            </a:r>
          </a:p>
          <a:p>
            <a:r>
              <a:rPr lang="en-GB" dirty="0"/>
              <a:t>Return new location</a:t>
            </a:r>
          </a:p>
          <a:p>
            <a:r>
              <a:rPr lang="en-GB" dirty="0"/>
              <a:t>GET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295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60936" y="5014552"/>
            <a:ext cx="1079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https://example.com/task-search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</a:rPr>
              <a:t>/07ea5eb9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100426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”query"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title=My API 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Talk&amp;sort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=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title,asc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7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164239" y="1950337"/>
            <a:ext cx="10074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116160" y="301531"/>
            <a:ext cx="114615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https://example.com/tasks-search/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07ea5eb9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BDC-5062-48CD-A3FD-95C2522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Catalogue (Discovery)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80BF-26E1-42D5-97F3-E251F0D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with a list of other resources</a:t>
            </a:r>
          </a:p>
          <a:p>
            <a:r>
              <a:rPr lang="en-GB" dirty="0"/>
              <a:t>Template </a:t>
            </a:r>
            <a:r>
              <a:rPr lang="en-GB" dirty="0" err="1"/>
              <a:t>uris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json-home</a:t>
            </a:r>
          </a:p>
        </p:txBody>
      </p:sp>
    </p:spTree>
    <p:extLst>
      <p:ext uri="{BB962C8B-B14F-4D97-AF65-F5344CB8AC3E}">
        <p14:creationId xmlns:p14="http://schemas.microsoft.com/office/powerpoint/2010/main" val="3040872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C486F-51A2-B14B-9F34-8EF633AEC7D9}"/>
              </a:ext>
            </a:extLst>
          </p:cNvPr>
          <p:cNvSpPr/>
          <p:nvPr/>
        </p:nvSpPr>
        <p:spPr>
          <a:xfrm>
            <a:off x="256031" y="2487592"/>
            <a:ext cx="11672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2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"resources"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"https://example.com/tasks-progress"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4CAB-68E9-5E4D-A562-124AB82C5338}"/>
              </a:ext>
            </a:extLst>
          </p:cNvPr>
          <p:cNvSpPr/>
          <p:nvPr/>
        </p:nvSpPr>
        <p:spPr>
          <a:xfrm>
            <a:off x="256032" y="301531"/>
            <a:ext cx="10411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1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FB5-3A31-455E-B6DB-C279B73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BCE-E072-49A8-B0EC-80F6C2E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to create another resource</a:t>
            </a:r>
          </a:p>
        </p:txBody>
      </p:sp>
    </p:spTree>
    <p:extLst>
      <p:ext uri="{BB962C8B-B14F-4D97-AF65-F5344CB8AC3E}">
        <p14:creationId xmlns:p14="http://schemas.microsoft.com/office/powerpoint/2010/main" val="763876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0C79D-8293-5B4F-839A-2F9ABB933F0D}"/>
              </a:ext>
            </a:extLst>
          </p:cNvPr>
          <p:cNvSpPr/>
          <p:nvPr/>
        </p:nvSpPr>
        <p:spPr>
          <a:xfrm>
            <a:off x="1524001" y="58673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StartApprovalServer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70C22-F7C6-F943-8771-5FDEF2386055}"/>
              </a:ext>
            </a:extLst>
          </p:cNvPr>
          <p:cNvSpPr/>
          <p:nvPr/>
        </p:nvSpPr>
        <p:spPr>
          <a:xfrm>
            <a:off x="1524001" y="3541675"/>
            <a:ext cx="914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​</a:t>
            </a:r>
          </a:p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ApprovalServerStatus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4AA-0D6F-4AB0-8D19-CEB1F48E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D473-B566-4630-B241-E1F398A5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 only API.</a:t>
            </a:r>
          </a:p>
          <a:p>
            <a:r>
              <a:rPr lang="en-GB" dirty="0"/>
              <a:t>Control both server and client.</a:t>
            </a:r>
          </a:p>
          <a:p>
            <a:r>
              <a:rPr lang="en-GB" dirty="0"/>
              <a:t>No 3</a:t>
            </a:r>
            <a:r>
              <a:rPr lang="en-GB" baseline="30000" dirty="0"/>
              <a:t>rd</a:t>
            </a:r>
            <a:r>
              <a:rPr lang="en-GB" dirty="0"/>
              <a:t> party clients. </a:t>
            </a:r>
          </a:p>
          <a:p>
            <a:r>
              <a:rPr lang="en-GB" dirty="0"/>
              <a:t>Rewrite it easily.</a:t>
            </a:r>
          </a:p>
        </p:txBody>
      </p:sp>
    </p:spTree>
    <p:extLst>
      <p:ext uri="{BB962C8B-B14F-4D97-AF65-F5344CB8AC3E}">
        <p14:creationId xmlns:p14="http://schemas.microsoft.com/office/powerpoint/2010/main" val="99361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6F3-F946-4D84-8057-FF6CEA1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C81-10B5-4429-8DDD-2CEE8F6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149514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D2A5A-8D32-9847-917C-5A596701A18B}"/>
              </a:ext>
            </a:extLst>
          </p:cNvPr>
          <p:cNvSpPr/>
          <p:nvPr/>
        </p:nvSpPr>
        <p:spPr>
          <a:xfrm>
            <a:off x="944633" y="2023468"/>
            <a:ext cx="1023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Last-Modified: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9E4BC-E761-4D57-A26E-3DE112734D22}"/>
              </a:ext>
            </a:extLst>
          </p:cNvPr>
          <p:cNvSpPr/>
          <p:nvPr/>
        </p:nvSpPr>
        <p:spPr>
          <a:xfrm>
            <a:off x="944634" y="488735"/>
            <a:ext cx="102318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46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94DE1-A2B0-1E4D-A309-B4D41B387788}"/>
              </a:ext>
            </a:extLst>
          </p:cNvPr>
          <p:cNvSpPr/>
          <p:nvPr/>
        </p:nvSpPr>
        <p:spPr>
          <a:xfrm>
            <a:off x="1062446" y="253600"/>
            <a:ext cx="100009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If-Modified-Since: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6ACD-AC42-644A-899A-EB35E662C080}"/>
              </a:ext>
            </a:extLst>
          </p:cNvPr>
          <p:cNvSpPr/>
          <p:nvPr/>
        </p:nvSpPr>
        <p:spPr>
          <a:xfrm>
            <a:off x="1072897" y="4430436"/>
            <a:ext cx="100009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Modified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BA9CE-276A-8440-A6EC-A2F541F7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3A5A2-A914-3F40-90BC-42B54DFF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9E0E-1EF3-3641-B906-B67D71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AE23-EF35-9742-B0B2-B7C84B48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Darren Miller </a:t>
            </a:r>
            <a:r>
              <a:rPr lang="en-US" dirty="0">
                <a:hlinkClick r:id="rId3"/>
              </a:rPr>
              <a:t>http://www.bizcoder.com/http-pattern-index</a:t>
            </a:r>
            <a:endParaRPr lang="en-US" dirty="0"/>
          </a:p>
          <a:p>
            <a:r>
              <a:rPr lang="en-US" dirty="0"/>
              <a:t>In The Mood for HTTP  </a:t>
            </a:r>
            <a:r>
              <a:rPr lang="en-US" dirty="0">
                <a:hlinkClick r:id="rId4"/>
              </a:rPr>
              <a:t>https://www.youtube.com/channel/UC5-31Y_XqTe30i-xx1SIUJA</a:t>
            </a:r>
            <a:endParaRPr lang="en-US" dirty="0"/>
          </a:p>
          <a:p>
            <a:r>
              <a:rPr lang="en-US" dirty="0"/>
              <a:t>HTTP APIs slack </a:t>
            </a:r>
            <a:r>
              <a:rPr lang="en-US" dirty="0">
                <a:hlinkClick r:id="rId5"/>
              </a:rPr>
              <a:t>http://slack.httpapis.com/</a:t>
            </a:r>
            <a:endParaRPr lang="en-US" dirty="0"/>
          </a:p>
          <a:p>
            <a:r>
              <a:rPr lang="en-US" dirty="0"/>
              <a:t>Huddle API </a:t>
            </a:r>
            <a:r>
              <a:rPr lang="en-US" dirty="0">
                <a:hlinkClick r:id="rId6"/>
              </a:rPr>
              <a:t>https://github.com/Huddle/huddle-apis/wiki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8CB-EDD3-F642-93CB-E11CE71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</a:t>
            </a:r>
            <a:r>
              <a:rPr lang="en-US" dirty="0"/>
              <a:t> – hmmm, maybe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A43-1707-CA49-AA0E-32E80B95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850"/>
            <a:ext cx="9201150" cy="4351338"/>
          </a:xfrm>
        </p:spPr>
        <p:txBody>
          <a:bodyPr/>
          <a:lstStyle/>
          <a:p>
            <a:r>
              <a:rPr lang="en-US" dirty="0"/>
              <a:t>Really don’t do it.</a:t>
            </a:r>
          </a:p>
          <a:p>
            <a:r>
              <a:rPr lang="en-US" dirty="0"/>
              <a:t>Do you really need it?</a:t>
            </a:r>
          </a:p>
          <a:p>
            <a:r>
              <a:rPr lang="en-US" dirty="0"/>
              <a:t>It’s hard work.</a:t>
            </a:r>
          </a:p>
          <a:p>
            <a:endParaRPr lang="en-US" dirty="0"/>
          </a:p>
          <a:p>
            <a:r>
              <a:rPr lang="en-US" dirty="0" err="1"/>
              <a:t>ReST</a:t>
            </a:r>
            <a:r>
              <a:rPr lang="en-US" dirty="0"/>
              <a:t> is for long living APIs 5-10+ years</a:t>
            </a:r>
          </a:p>
          <a:p>
            <a:r>
              <a:rPr lang="en-US" dirty="0"/>
              <a:t>You only see the benefits after 3+ years</a:t>
            </a:r>
          </a:p>
          <a:p>
            <a:r>
              <a:rPr lang="en-US" dirty="0"/>
              <a:t>Allows you to change an API</a:t>
            </a:r>
          </a:p>
        </p:txBody>
      </p:sp>
    </p:spTree>
    <p:extLst>
      <p:ext uri="{BB962C8B-B14F-4D97-AF65-F5344CB8AC3E}">
        <p14:creationId xmlns:p14="http://schemas.microsoft.com/office/powerpoint/2010/main" val="15176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80A-8D20-4C23-9D82-AB73F88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Document-driven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EA1F-982B-4FEC-A4E4-92F63CCF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documentation first.</a:t>
            </a:r>
          </a:p>
          <a:p>
            <a:r>
              <a:rPr lang="en-GB" dirty="0"/>
              <a:t>Get feedback!</a:t>
            </a:r>
          </a:p>
          <a:p>
            <a:r>
              <a:rPr lang="en-GB" dirty="0"/>
              <a:t>Create a community for documentation review and design decisions.</a:t>
            </a:r>
          </a:p>
          <a:p>
            <a:r>
              <a:rPr lang="en-GB" dirty="0"/>
              <a:t>Include as many stakeholders as possible.</a:t>
            </a:r>
          </a:p>
          <a:p>
            <a:r>
              <a:rPr lang="en-GB" dirty="0"/>
              <a:t>Consistency and follow precedents.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7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4CB-0148-4817-BD1B-2F0921E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265D-A0BB-4929-9EA1-EE273B9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expose what you need.</a:t>
            </a:r>
          </a:p>
          <a:p>
            <a:r>
              <a:rPr lang="en-GB" dirty="0"/>
              <a:t>You can add.</a:t>
            </a:r>
          </a:p>
          <a:p>
            <a:r>
              <a:rPr lang="en-GB" dirty="0"/>
              <a:t>You can not remove.</a:t>
            </a:r>
          </a:p>
          <a:p>
            <a:r>
              <a:rPr lang="en-GB" dirty="0"/>
              <a:t>You can not rename.</a:t>
            </a:r>
          </a:p>
        </p:txBody>
      </p:sp>
    </p:spTree>
    <p:extLst>
      <p:ext uri="{BB962C8B-B14F-4D97-AF65-F5344CB8AC3E}">
        <p14:creationId xmlns:p14="http://schemas.microsoft.com/office/powerpoint/2010/main" val="895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9E018-8AF3-CA46-B5C1-DC3C0549DE14}"/>
              </a:ext>
            </a:extLst>
          </p:cNvPr>
          <p:cNvSpPr txBox="1"/>
          <p:nvPr/>
        </p:nvSpPr>
        <p:spPr>
          <a:xfrm>
            <a:off x="2548760" y="612846"/>
            <a:ext cx="7094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IS NOT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Domain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IS NOT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Entity Model</a:t>
            </a:r>
          </a:p>
        </p:txBody>
      </p:sp>
    </p:spTree>
    <p:extLst>
      <p:ext uri="{BB962C8B-B14F-4D97-AF65-F5344CB8AC3E}">
        <p14:creationId xmlns:p14="http://schemas.microsoft.com/office/powerpoint/2010/main" val="15275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2888</Words>
  <Application>Microsoft Macintosh PowerPoint</Application>
  <PresentationFormat>Widescreen</PresentationFormat>
  <Paragraphs>523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Fira Code</vt:lpstr>
      <vt:lpstr>Fira Code Retina</vt:lpstr>
      <vt:lpstr>Menlo</vt:lpstr>
      <vt:lpstr>Office Theme</vt:lpstr>
      <vt:lpstr>HTTP API Patterns</vt:lpstr>
      <vt:lpstr>Who am I?</vt:lpstr>
      <vt:lpstr>What is a HTTP API</vt:lpstr>
      <vt:lpstr>What type of HTTP API</vt:lpstr>
      <vt:lpstr>Which one should I use?</vt:lpstr>
      <vt:lpstr>ReST – hmmm, maybe not …</vt:lpstr>
      <vt:lpstr>Document-driven Design</vt:lpstr>
      <vt:lpstr>Resource rules</vt:lpstr>
      <vt:lpstr>PowerPoint Presentation</vt:lpstr>
      <vt:lpstr>HTTP Methods</vt:lpstr>
      <vt:lpstr>GET</vt:lpstr>
      <vt:lpstr>PowerPoint Presentation</vt:lpstr>
      <vt:lpstr>PowerPoint Presentation</vt:lpstr>
      <vt:lpstr>POST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Sub Resource PUT (Mini PUT)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DELETE DELETE</vt:lpstr>
      <vt:lpstr>Asynchronous</vt:lpstr>
      <vt:lpstr>PowerPoint Presentation</vt:lpstr>
      <vt:lpstr>PowerPoint Presentation</vt:lpstr>
      <vt:lpstr>PowerPoint Presentation</vt:lpstr>
      <vt:lpstr>Progress</vt:lpstr>
      <vt:lpstr>PowerPoint Presentation</vt:lpstr>
      <vt:lpstr>PowerPoint Presentation</vt:lpstr>
      <vt:lpstr>PowerPoint Presentation</vt:lpstr>
      <vt:lpstr>PowerPoint Presentation</vt:lpstr>
      <vt:lpstr>Bouncer</vt:lpstr>
      <vt:lpstr>PowerPoint Presentation</vt:lpstr>
      <vt:lpstr>PowerPoint Presentation</vt:lpstr>
      <vt:lpstr>Catalogue (Discovery)</vt:lpstr>
      <vt:lpstr>PowerPoint Presentation</vt:lpstr>
      <vt:lpstr>Factory</vt:lpstr>
      <vt:lpstr>PowerPoint Presentation</vt:lpstr>
      <vt:lpstr>Caching</vt:lpstr>
      <vt:lpstr>PowerPoint Presentation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API Patterns</dc:title>
  <dc:creator>Toby Henderson</dc:creator>
  <cp:lastModifiedBy>Toby Henderson</cp:lastModifiedBy>
  <cp:revision>238</cp:revision>
  <dcterms:created xsi:type="dcterms:W3CDTF">2018-09-20T13:36:23Z</dcterms:created>
  <dcterms:modified xsi:type="dcterms:W3CDTF">2019-11-21T18:56:40Z</dcterms:modified>
</cp:coreProperties>
</file>