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7"/>
  </p:notesMasterIdLst>
  <p:sldIdLst>
    <p:sldId id="256" r:id="rId2"/>
    <p:sldId id="291" r:id="rId3"/>
    <p:sldId id="312" r:id="rId4"/>
    <p:sldId id="258" r:id="rId5"/>
    <p:sldId id="313" r:id="rId6"/>
    <p:sldId id="275" r:id="rId7"/>
    <p:sldId id="257" r:id="rId8"/>
    <p:sldId id="263" r:id="rId9"/>
    <p:sldId id="301" r:id="rId10"/>
    <p:sldId id="259" r:id="rId11"/>
    <p:sldId id="277" r:id="rId12"/>
    <p:sldId id="271" r:id="rId13"/>
    <p:sldId id="273" r:id="rId14"/>
    <p:sldId id="278" r:id="rId15"/>
    <p:sldId id="272" r:id="rId16"/>
    <p:sldId id="270" r:id="rId17"/>
    <p:sldId id="279" r:id="rId18"/>
    <p:sldId id="309" r:id="rId19"/>
    <p:sldId id="280" r:id="rId20"/>
    <p:sldId id="292" r:id="rId21"/>
    <p:sldId id="260" r:id="rId22"/>
    <p:sldId id="269" r:id="rId23"/>
    <p:sldId id="274" r:id="rId24"/>
    <p:sldId id="281" r:id="rId25"/>
    <p:sldId id="293" r:id="rId26"/>
    <p:sldId id="265" r:id="rId27"/>
    <p:sldId id="284" r:id="rId28"/>
    <p:sldId id="295" r:id="rId29"/>
    <p:sldId id="296" r:id="rId30"/>
    <p:sldId id="285" r:id="rId31"/>
    <p:sldId id="294" r:id="rId32"/>
    <p:sldId id="282" r:id="rId33"/>
    <p:sldId id="283" r:id="rId34"/>
    <p:sldId id="261" r:id="rId35"/>
    <p:sldId id="262" r:id="rId36"/>
    <p:sldId id="287" r:id="rId37"/>
    <p:sldId id="289" r:id="rId38"/>
    <p:sldId id="297" r:id="rId39"/>
    <p:sldId id="298" r:id="rId40"/>
    <p:sldId id="288" r:id="rId41"/>
    <p:sldId id="290" r:id="rId42"/>
    <p:sldId id="299" r:id="rId43"/>
    <p:sldId id="300" r:id="rId44"/>
    <p:sldId id="264" r:id="rId45"/>
    <p:sldId id="302" r:id="rId46"/>
    <p:sldId id="303" r:id="rId47"/>
    <p:sldId id="266" r:id="rId48"/>
    <p:sldId id="304" r:id="rId49"/>
    <p:sldId id="267" r:id="rId50"/>
    <p:sldId id="307" r:id="rId51"/>
    <p:sldId id="268" r:id="rId52"/>
    <p:sldId id="308" r:id="rId53"/>
    <p:sldId id="306" r:id="rId54"/>
    <p:sldId id="310" r:id="rId55"/>
    <p:sldId id="311" r:id="rId5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8" autoAdjust="0"/>
    <p:restoredTop sz="83189"/>
  </p:normalViewPr>
  <p:slideViewPr>
    <p:cSldViewPr snapToGrid="0">
      <p:cViewPr varScale="1">
        <p:scale>
          <a:sx n="73" d="100"/>
          <a:sy n="73" d="100"/>
        </p:scale>
        <p:origin x="1056" y="31"/>
      </p:cViewPr>
      <p:guideLst/>
    </p:cSldViewPr>
  </p:slideViewPr>
  <p:notesTextViewPr>
    <p:cViewPr>
      <p:scale>
        <a:sx n="1" d="1"/>
        <a:sy n="1" d="1"/>
      </p:scale>
      <p:origin x="0" y="-1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CF67F0-06F5-4765-BC93-E20BF5EE4AAD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B57619-29B7-4E12-9A8A-EA0B06592A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8003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Internal? RPC, </a:t>
            </a:r>
            <a:r>
              <a:rPr lang="en-US" dirty="0" err="1"/>
              <a:t>gRPC</a:t>
            </a:r>
            <a:r>
              <a:rPr lang="en-US" dirty="0"/>
              <a:t>, messaging! Stop the http madness </a:t>
            </a:r>
            <a:br>
              <a:rPr lang="en-US" dirty="0"/>
            </a:br>
            <a:r>
              <a:rPr lang="en-GB" dirty="0"/>
              <a:t>XML-RPC https://en.wikipedia.org/wiki/XML-RPC</a:t>
            </a:r>
          </a:p>
          <a:p>
            <a:r>
              <a:rPr lang="en-GB" dirty="0"/>
              <a:t>JSON-RPC https://en.wikipedia.org/wiki/JSON-RPC</a:t>
            </a:r>
          </a:p>
          <a:p>
            <a:r>
              <a:rPr lang="en-GB" dirty="0"/>
              <a:t>Simple Object Access Protocol (SOAP) https://en.wikipedia.org/wiki/SOAP</a:t>
            </a:r>
          </a:p>
          <a:p>
            <a:r>
              <a:rPr lang="en-US" dirty="0" err="1"/>
              <a:t>gRPC</a:t>
            </a:r>
            <a:r>
              <a:rPr lang="en-US" dirty="0"/>
              <a:t> https://grpc.io/</a:t>
            </a:r>
          </a:p>
          <a:p>
            <a:endParaRPr lang="en-US" dirty="0"/>
          </a:p>
          <a:p>
            <a:r>
              <a:rPr lang="en-US" dirty="0"/>
              <a:t>https://blog.apisyouwonthate.com/understanding-rpc-rest-and-graphql-2f959aadebe7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3680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Cache invalidation is more difficult, but something you need to take into account.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81919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return full body but must have Content-Location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5506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 the Content-Type has changed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8779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Empty bucket</a:t>
            </a:r>
          </a:p>
          <a:p>
            <a:r>
              <a:rPr lang="en-US" dirty="0"/>
              <a:t>Collection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7651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 just the Task Id to the bucket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6716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 the URI or collection of URIs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5476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PUT the whole resource to the bucket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1925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Return links so you know where you can go and what you can do.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3679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 users care? </a:t>
            </a:r>
          </a:p>
          <a:p>
            <a:r>
              <a:rPr lang="en-US" dirty="0"/>
              <a:t>What will they do?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87781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Convert document formats.</a:t>
            </a:r>
          </a:p>
          <a:p>
            <a:r>
              <a:rPr lang="en-US" dirty="0"/>
              <a:t>Process batch</a:t>
            </a:r>
          </a:p>
          <a:p>
            <a:endParaRPr lang="en-US" dirty="0"/>
          </a:p>
          <a:p>
            <a:r>
              <a:rPr lang="en-US" dirty="0"/>
              <a:t>Temporary?</a:t>
            </a:r>
          </a:p>
          <a:p>
            <a:r>
              <a:rPr lang="en-US" dirty="0"/>
              <a:t>How long do we keep the status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272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API clients: Web, SPA, Mobile, Desktop and Machines</a:t>
            </a:r>
          </a:p>
          <a:p>
            <a:r>
              <a:rPr lang="en-US" dirty="0"/>
              <a:t>Resource design and interaction, design for the long term and flexibility.</a:t>
            </a:r>
          </a:p>
          <a:p>
            <a:r>
              <a:rPr lang="en-US" dirty="0"/>
              <a:t>Scheme explanation.</a:t>
            </a:r>
          </a:p>
          <a:p>
            <a:r>
              <a:rPr lang="en-US" dirty="0"/>
              <a:t>Response codes.</a:t>
            </a:r>
          </a:p>
          <a:p>
            <a:r>
              <a:rPr lang="en-US" dirty="0"/>
              <a:t>Amazon AWS </a:t>
            </a:r>
          </a:p>
          <a:p>
            <a:r>
              <a:rPr lang="en-US" dirty="0"/>
              <a:t>Always do things the same way, so your users can guess how it </a:t>
            </a:r>
            <a:r>
              <a:rPr lang="en-US"/>
              <a:t>will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7852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 you return the body, doesn’t mean to have to, it’s just recommend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https://www.w3.org/Protocols/rfc2616/rfc2616-sec10.html#sec10.2.2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28465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 you return the body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https://www.w3.org/Protocols/rfc2616/rfc2616-sec10.html#sec10.2.2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17599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</a:t>
            </a:r>
            <a:r>
              <a:rPr lang="en-GB" dirty="0" err="1"/>
              <a:t>progess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6042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Link to task in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7937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Or do it in the body or both!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84817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 you return the body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https://www.w3.org/Protocols/rfc2616/rfc2616-sec10.html#sec10.2.2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221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tools.ietf.org</a:t>
            </a:r>
            <a:r>
              <a:rPr lang="en-US" dirty="0"/>
              <a:t>/html/draft-nottingham-json-home-02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00509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89870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Resource manager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5242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Could take parameters</a:t>
            </a:r>
          </a:p>
          <a:p>
            <a:r>
              <a:rPr lang="en-US" dirty="0"/>
              <a:t>GET could return </a:t>
            </a:r>
            <a:r>
              <a:rPr lang="en-US" dirty="0" err="1"/>
              <a:t>params</a:t>
            </a:r>
            <a:endParaRPr lang="en-US" dirty="0"/>
          </a:p>
          <a:p>
            <a:endParaRPr lang="en-US" dirty="0"/>
          </a:p>
          <a:p>
            <a:r>
              <a:rPr lang="en-US" dirty="0"/>
              <a:t>Could return the body with Content-Location</a:t>
            </a:r>
          </a:p>
          <a:p>
            <a:endParaRPr lang="en-US" dirty="0"/>
          </a:p>
          <a:p>
            <a:r>
              <a:rPr lang="en-US" dirty="0"/>
              <a:t>Body of the post does not have to be related to the resource that is created!!!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051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new, remove old one. This needs planning and time for all the clients to change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2514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tools.ietf.org</a:t>
            </a:r>
            <a:r>
              <a:rPr lang="en-US" dirty="0"/>
              <a:t>/html/rfc7232#section-3.3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3908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Last modified, great for server side caching.</a:t>
            </a:r>
          </a:p>
          <a:p>
            <a:r>
              <a:rPr lang="en-GB" dirty="0"/>
              <a:t>Helps remove calls to the DB, stick the date and </a:t>
            </a:r>
            <a:r>
              <a:rPr lang="en-GB" dirty="0" err="1"/>
              <a:t>recource</a:t>
            </a:r>
            <a:r>
              <a:rPr lang="en-GB" dirty="0"/>
              <a:t> id in Redis or something like that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01303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8004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570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Really important.</a:t>
            </a:r>
          </a:p>
          <a:p>
            <a:r>
              <a:rPr lang="en-US" dirty="0"/>
              <a:t>Otherwise you are just doing CRUD, nothing wrong with that just don’t try do more than that and understand that is what you are doing.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83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https://www.w3.org/Protocols/rfc2616/rfc2616-sec9.html#sec9</a:t>
            </a:r>
          </a:p>
          <a:p>
            <a:endParaRPr lang="en-GB" dirty="0"/>
          </a:p>
          <a:p>
            <a:r>
              <a:rPr lang="en-GB" dirty="0"/>
              <a:t>GET + HEAD are safe (no changes other than retrieving data)</a:t>
            </a:r>
          </a:p>
          <a:p>
            <a:r>
              <a:rPr lang="en-GB" dirty="0"/>
              <a:t>POST, PUT, DELETE – unsafe (changes will happen)</a:t>
            </a:r>
          </a:p>
          <a:p>
            <a:endParaRPr lang="en-GB" dirty="0"/>
          </a:p>
          <a:p>
            <a:r>
              <a:rPr lang="en-GB" dirty="0"/>
              <a:t>GET,HEAD,PUT, DELETE - Idempotent </a:t>
            </a:r>
          </a:p>
          <a:p>
            <a:r>
              <a:rPr lang="en-GB" dirty="0"/>
              <a:t>POST – is non idempotent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OPTIONS: return data describing what other methods and operations the server supports at the given URL.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377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Empty collection?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you think 204 NO CONTENT is a valid response? 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https://www.w3.org/Protocols/rfc2616/rfc2616-sec10.html#sec10.2.5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963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515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 you return the body?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https://www.w3.org/Protocols/rfc2616/rfc2616-sec10.html#sec10.2.2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277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PUT the change with the whole resource.</a:t>
            </a:r>
          </a:p>
          <a:p>
            <a:endParaRPr lang="en-US" dirty="0"/>
          </a:p>
          <a:p>
            <a:r>
              <a:rPr lang="en-US" dirty="0"/>
              <a:t>Issues …. Not all things can change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798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FF14B-EAC5-478A-9185-96DE5867042E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75A3-FD29-431D-B228-7ED93233C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077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FF14B-EAC5-478A-9185-96DE5867042E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75A3-FD29-431D-B228-7ED93233C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68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FF14B-EAC5-478A-9185-96DE5867042E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75A3-FD29-431D-B228-7ED93233C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348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FF14B-EAC5-478A-9185-96DE5867042E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75A3-FD29-431D-B228-7ED93233C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70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FF14B-EAC5-478A-9185-96DE5867042E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75A3-FD29-431D-B228-7ED93233C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31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FF14B-EAC5-478A-9185-96DE5867042E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75A3-FD29-431D-B228-7ED93233C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3624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FF14B-EAC5-478A-9185-96DE5867042E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75A3-FD29-431D-B228-7ED93233C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534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FF14B-EAC5-478A-9185-96DE5867042E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75A3-FD29-431D-B228-7ED93233C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206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FF14B-EAC5-478A-9185-96DE5867042E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75A3-FD29-431D-B228-7ED93233C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7411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FF14B-EAC5-478A-9185-96DE5867042E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75A3-FD29-431D-B228-7ED93233C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1151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FF14B-EAC5-478A-9185-96DE5867042E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75A3-FD29-431D-B228-7ED93233C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6357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FF14B-EAC5-478A-9185-96DE5867042E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A75A3-FD29-431D-B228-7ED93233C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188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righterCommand" TargetMode="External"/><Relationship Id="rId2" Type="http://schemas.openxmlformats.org/officeDocument/2006/relationships/hyperlink" Target="https://github.com/holytshir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openrasta/openrasta-core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zcoder.com/http-pattern-index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Huddle/huddle-apis/wiki" TargetMode="External"/><Relationship Id="rId5" Type="http://schemas.openxmlformats.org/officeDocument/2006/relationships/hyperlink" Target="http://slack.httpapis.com/" TargetMode="External"/><Relationship Id="rId4" Type="http://schemas.openxmlformats.org/officeDocument/2006/relationships/hyperlink" Target="https://www.youtube.com/channel/UC5-31Y_XqTe30i-xx1SIUJA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DE801E-FD08-42A0-9BDE-7A7C61C838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9108" y="1703475"/>
            <a:ext cx="6858000" cy="1790700"/>
          </a:xfrm>
        </p:spPr>
        <p:txBody>
          <a:bodyPr/>
          <a:lstStyle/>
          <a:p>
            <a:r>
              <a:rPr lang="en-GB" dirty="0"/>
              <a:t>HTTP API Patterns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4391C2E-C1B3-498A-AA12-1273A21C36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Richer HTTP APIs, </a:t>
            </a:r>
          </a:p>
          <a:p>
            <a:r>
              <a:rPr lang="en-GB" dirty="0"/>
              <a:t>making you REST easy and everything 200 OK.</a:t>
            </a:r>
          </a:p>
        </p:txBody>
      </p:sp>
    </p:spTree>
    <p:extLst>
      <p:ext uri="{BB962C8B-B14F-4D97-AF65-F5344CB8AC3E}">
        <p14:creationId xmlns:p14="http://schemas.microsoft.com/office/powerpoint/2010/main" val="676406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2DF92-3979-4F47-8677-2146EA354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HTTP Methods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6E4446E-D90E-4FDC-96DB-15C4712703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1951944"/>
              </p:ext>
            </p:extLst>
          </p:nvPr>
        </p:nvGraphicFramePr>
        <p:xfrm>
          <a:off x="838200" y="1813682"/>
          <a:ext cx="10515600" cy="3916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27345">
                  <a:extLst>
                    <a:ext uri="{9D8B030D-6E8A-4147-A177-3AD203B41FA5}">
                      <a16:colId xmlns:a16="http://schemas.microsoft.com/office/drawing/2014/main" val="3941795927"/>
                    </a:ext>
                  </a:extLst>
                </a:gridCol>
                <a:gridCol w="3777778">
                  <a:extLst>
                    <a:ext uri="{9D8B030D-6E8A-4147-A177-3AD203B41FA5}">
                      <a16:colId xmlns:a16="http://schemas.microsoft.com/office/drawing/2014/main" val="434100222"/>
                    </a:ext>
                  </a:extLst>
                </a:gridCol>
                <a:gridCol w="2364432">
                  <a:extLst>
                    <a:ext uri="{9D8B030D-6E8A-4147-A177-3AD203B41FA5}">
                      <a16:colId xmlns:a16="http://schemas.microsoft.com/office/drawing/2014/main" val="1883972511"/>
                    </a:ext>
                  </a:extLst>
                </a:gridCol>
                <a:gridCol w="2646045">
                  <a:extLst>
                    <a:ext uri="{9D8B030D-6E8A-4147-A177-3AD203B41FA5}">
                      <a16:colId xmlns:a16="http://schemas.microsoft.com/office/drawing/2014/main" val="1073419614"/>
                    </a:ext>
                  </a:extLst>
                </a:gridCol>
              </a:tblGrid>
              <a:tr h="475661">
                <a:tc>
                  <a:txBody>
                    <a:bodyPr/>
                    <a:lstStyle/>
                    <a:p>
                      <a:r>
                        <a:rPr lang="en-GB" sz="2700" b="1" dirty="0"/>
                        <a:t>Method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2700" b="1" dirty="0"/>
                        <a:t>Description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2700" b="1" dirty="0"/>
                        <a:t>Safe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2700" b="1" dirty="0"/>
                        <a:t>Idempotent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47900725"/>
                  </a:ext>
                </a:extLst>
              </a:tr>
              <a:tr h="475661">
                <a:tc>
                  <a:txBody>
                    <a:bodyPr/>
                    <a:lstStyle/>
                    <a:p>
                      <a:r>
                        <a:rPr lang="en-GB" sz="2700" dirty="0"/>
                        <a:t>POST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2700" dirty="0"/>
                        <a:t>Create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2700" dirty="0"/>
                        <a:t>No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2700" dirty="0"/>
                        <a:t>No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01349803"/>
                  </a:ext>
                </a:extLst>
              </a:tr>
              <a:tr h="475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700" dirty="0"/>
                        <a:t>GET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2700" dirty="0"/>
                        <a:t>Read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2700" dirty="0"/>
                        <a:t>Yes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Yes</a:t>
                      </a:r>
                      <a:endParaRPr lang="en-GB" sz="27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1837640"/>
                  </a:ext>
                </a:extLst>
              </a:tr>
              <a:tr h="475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700" dirty="0"/>
                        <a:t>PUT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2700" dirty="0"/>
                        <a:t>Update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700" dirty="0"/>
                        <a:t>No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Yes</a:t>
                      </a:r>
                      <a:endParaRPr lang="en-GB" sz="27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09036937"/>
                  </a:ext>
                </a:extLst>
              </a:tr>
              <a:tr h="475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700" dirty="0"/>
                        <a:t>DELETE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2700" dirty="0"/>
                        <a:t>Delete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2700" dirty="0"/>
                        <a:t>No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Yes</a:t>
                      </a:r>
                      <a:endParaRPr lang="en-GB" sz="27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61503544"/>
                  </a:ext>
                </a:extLst>
              </a:tr>
              <a:tr h="475661">
                <a:tc>
                  <a:txBody>
                    <a:bodyPr/>
                    <a:lstStyle/>
                    <a:p>
                      <a:r>
                        <a:rPr lang="en-GB" sz="2700" dirty="0"/>
                        <a:t>PATCH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2700" dirty="0"/>
                        <a:t>Update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2700" dirty="0"/>
                        <a:t>No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2700" dirty="0"/>
                        <a:t>No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03331236"/>
                  </a:ext>
                </a:extLst>
              </a:tr>
              <a:tr h="475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700" dirty="0"/>
                        <a:t>HEAD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2700" dirty="0"/>
                        <a:t>Header only, no body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2700" dirty="0"/>
                        <a:t>Yes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Yes</a:t>
                      </a:r>
                      <a:endParaRPr lang="en-GB" sz="27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40879169"/>
                  </a:ext>
                </a:extLst>
              </a:tr>
              <a:tr h="475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700" dirty="0"/>
                        <a:t>OPTIONS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2700" dirty="0"/>
                        <a:t>What do you support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2700" dirty="0"/>
                        <a:t>Yes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Yes</a:t>
                      </a:r>
                      <a:endParaRPr lang="en-GB" sz="27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2706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9907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DB873-6F7A-2E47-B171-535070DFEB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4954F1-CFE8-F44A-8837-3058FC704D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76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EE5066-976E-482C-A600-735A3A9B31AD}"/>
              </a:ext>
            </a:extLst>
          </p:cNvPr>
          <p:cNvSpPr/>
          <p:nvPr/>
        </p:nvSpPr>
        <p:spPr>
          <a:xfrm>
            <a:off x="1524002" y="3195821"/>
            <a:ext cx="8276895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600" dirty="0">
                <a:solidFill>
                  <a:srgbClr val="0000FF"/>
                </a:solidFill>
                <a:latin typeface="Fira Code" panose="020B0509050000020004" pitchFamily="49" charset="0"/>
              </a:rPr>
              <a:t>HTTP</a:t>
            </a:r>
            <a:r>
              <a:rPr lang="fr-FR" sz="2600" dirty="0">
                <a:solidFill>
                  <a:srgbClr val="000000"/>
                </a:solidFill>
                <a:latin typeface="Fira Code" panose="020B0509050000020004" pitchFamily="49" charset="0"/>
              </a:rPr>
              <a:t>/</a:t>
            </a:r>
            <a:r>
              <a:rPr lang="fr-FR" sz="2600" dirty="0">
                <a:solidFill>
                  <a:srgbClr val="09885A"/>
                </a:solidFill>
                <a:latin typeface="Fira Code" panose="020B0509050000020004" pitchFamily="49" charset="0"/>
              </a:rPr>
              <a:t>1.1</a:t>
            </a:r>
            <a:r>
              <a:rPr lang="fr-FR" sz="26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fr-FR" sz="2600" dirty="0">
                <a:solidFill>
                  <a:srgbClr val="09885A"/>
                </a:solidFill>
                <a:latin typeface="Fira Code" panose="020B0509050000020004" pitchFamily="49" charset="0"/>
              </a:rPr>
              <a:t>200</a:t>
            </a:r>
            <a:r>
              <a:rPr lang="fr-FR" sz="26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fr-FR" sz="2600" dirty="0">
                <a:solidFill>
                  <a:srgbClr val="0000FF"/>
                </a:solidFill>
                <a:latin typeface="Fira Code" panose="020B0509050000020004" pitchFamily="49" charset="0"/>
              </a:rPr>
              <a:t>OK</a:t>
            </a:r>
            <a:endParaRPr lang="fr-FR" sz="2600" dirty="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" panose="020B0509050000020004" pitchFamily="49" charset="0"/>
              </a:rPr>
              <a:t>json</a:t>
            </a:r>
            <a:endParaRPr lang="fr-FR" sz="2600" dirty="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endParaRPr lang="en-GB" sz="2600" dirty="0">
              <a:solidFill>
                <a:srgbClr val="4D4D4C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" panose="020B0509050000020004" pitchFamily="49" charset="0"/>
              </a:rPr>
              <a:t>[]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C7C0CF-B635-4FDF-8867-54DF5D5A8D97}"/>
              </a:ext>
            </a:extLst>
          </p:cNvPr>
          <p:cNvSpPr/>
          <p:nvPr/>
        </p:nvSpPr>
        <p:spPr>
          <a:xfrm>
            <a:off x="1524001" y="727197"/>
            <a:ext cx="1021605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GET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https://example.com/tasks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application/json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576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EE5066-976E-482C-A600-735A3A9B31AD}"/>
              </a:ext>
            </a:extLst>
          </p:cNvPr>
          <p:cNvSpPr/>
          <p:nvPr/>
        </p:nvSpPr>
        <p:spPr>
          <a:xfrm>
            <a:off x="1524000" y="4362469"/>
            <a:ext cx="632632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600" dirty="0">
                <a:solidFill>
                  <a:srgbClr val="0000FF"/>
                </a:solidFill>
                <a:latin typeface="Fira Code" panose="020B0509050000020004" pitchFamily="49" charset="0"/>
              </a:rPr>
              <a:t>HTTP</a:t>
            </a:r>
            <a:r>
              <a:rPr lang="fr-FR" sz="2600" dirty="0">
                <a:solidFill>
                  <a:srgbClr val="000000"/>
                </a:solidFill>
                <a:latin typeface="Fira Code" panose="020B0509050000020004" pitchFamily="49" charset="0"/>
              </a:rPr>
              <a:t>/</a:t>
            </a:r>
            <a:r>
              <a:rPr lang="fr-FR" sz="2600" dirty="0">
                <a:solidFill>
                  <a:srgbClr val="09885A"/>
                </a:solidFill>
                <a:latin typeface="Fira Code" panose="020B0509050000020004" pitchFamily="49" charset="0"/>
              </a:rPr>
              <a:t>1.1</a:t>
            </a:r>
            <a:r>
              <a:rPr lang="fr-FR" sz="26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fr-FR" sz="2600" dirty="0">
                <a:solidFill>
                  <a:srgbClr val="09885A"/>
                </a:solidFill>
                <a:latin typeface="Fira Code" panose="020B0509050000020004" pitchFamily="49" charset="0"/>
              </a:rPr>
              <a:t>404</a:t>
            </a:r>
            <a:r>
              <a:rPr lang="fr-FR" sz="26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fr-FR" sz="2600" dirty="0">
                <a:solidFill>
                  <a:srgbClr val="0000FF"/>
                </a:solidFill>
                <a:latin typeface="Fira Code" panose="020B0509050000020004" pitchFamily="49" charset="0"/>
              </a:rPr>
              <a:t>Not </a:t>
            </a:r>
            <a:r>
              <a:rPr lang="fr-FR" sz="2600" dirty="0" err="1">
                <a:solidFill>
                  <a:srgbClr val="0000FF"/>
                </a:solidFill>
                <a:latin typeface="Fira Code" panose="020B0509050000020004" pitchFamily="49" charset="0"/>
              </a:rPr>
              <a:t>Found</a:t>
            </a:r>
            <a:endParaRPr lang="fr-FR" sz="2600" dirty="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endParaRPr lang="en-GB" sz="2600" dirty="0">
              <a:solidFill>
                <a:srgbClr val="4D4D4C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C7C0CF-B635-4FDF-8867-54DF5D5A8D97}"/>
              </a:ext>
            </a:extLst>
          </p:cNvPr>
          <p:cNvSpPr/>
          <p:nvPr/>
        </p:nvSpPr>
        <p:spPr>
          <a:xfrm>
            <a:off x="1524000" y="900617"/>
            <a:ext cx="1016875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GET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https://example.com/tasks/1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application/json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363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DB873-6F7A-2E47-B171-535070DFEB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4954F1-CFE8-F44A-8837-3058FC704D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75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EE5066-976E-482C-A600-735A3A9B31AD}"/>
              </a:ext>
            </a:extLst>
          </p:cNvPr>
          <p:cNvSpPr/>
          <p:nvPr/>
        </p:nvSpPr>
        <p:spPr>
          <a:xfrm>
            <a:off x="1524001" y="4532187"/>
            <a:ext cx="8797159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201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 err="1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Created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A31515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Location: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https://example.com/tasks/1</a:t>
            </a:r>
            <a:endParaRPr lang="fr-FR" sz="2600" dirty="0">
              <a:solidFill>
                <a:srgbClr val="A31515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fr-FR" sz="32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C7C0CF-B635-4FDF-8867-54DF5D5A8D97}"/>
              </a:ext>
            </a:extLst>
          </p:cNvPr>
          <p:cNvSpPr/>
          <p:nvPr/>
        </p:nvSpPr>
        <p:spPr>
          <a:xfrm>
            <a:off x="1524001" y="446643"/>
            <a:ext cx="10547131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POST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https://example.com/tasks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application/json</a:t>
            </a: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en-GB" sz="2600" dirty="0">
              <a:solidFill>
                <a:srgbClr val="4D4D4C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4D4D4C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{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" panose="020B0509050000020004" pitchFamily="49" charset="0"/>
              </a:rPr>
              <a:t>  "title"</a:t>
            </a:r>
            <a:r>
              <a:rPr lang="en-GB" sz="2600" dirty="0">
                <a:solidFill>
                  <a:srgbClr val="000000"/>
                </a:solidFill>
                <a:latin typeface="Fira Code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" panose="020B0509050000020004" pitchFamily="49" charset="0"/>
              </a:rPr>
              <a:t>“DDD Talk"</a:t>
            </a:r>
            <a:endParaRPr lang="en-GB" sz="2600" dirty="0">
              <a:solidFill>
                <a:srgbClr val="4D4D4C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4D4D4C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}</a:t>
            </a:r>
          </a:p>
          <a:p>
            <a:endParaRPr lang="en-GB" sz="32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188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968BAE8-687F-F545-BC0C-06A48648C9E4}"/>
              </a:ext>
            </a:extLst>
          </p:cNvPr>
          <p:cNvSpPr/>
          <p:nvPr/>
        </p:nvSpPr>
        <p:spPr>
          <a:xfrm>
            <a:off x="1524000" y="1950337"/>
            <a:ext cx="11209283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200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OK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en-GB" sz="2600" dirty="0">
              <a:solidFill>
                <a:srgbClr val="4D4D4C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{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"id"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"title"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“DDD Talk"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"status"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</a:t>
            </a:r>
            <a:r>
              <a:rPr lang="en-GB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NotStarted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"created"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"Thu, 18 May 2017 12:54:53 GMT"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"updated"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"Thu, 18 May 2017 12:54:53 GMT"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6B74A6-1A8C-48A4-88AC-AAB4E08CB682}"/>
              </a:ext>
            </a:extLst>
          </p:cNvPr>
          <p:cNvSpPr/>
          <p:nvPr/>
        </p:nvSpPr>
        <p:spPr>
          <a:xfrm>
            <a:off x="1524000" y="204958"/>
            <a:ext cx="91440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GET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https://example.com/tasks/1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application/json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138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DB873-6F7A-2E47-B171-535070DFEB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4954F1-CFE8-F44A-8837-3058FC704D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01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968BAE8-687F-F545-BC0C-06A48648C9E4}"/>
              </a:ext>
            </a:extLst>
          </p:cNvPr>
          <p:cNvSpPr/>
          <p:nvPr/>
        </p:nvSpPr>
        <p:spPr>
          <a:xfrm>
            <a:off x="1524000" y="1950337"/>
            <a:ext cx="11209283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200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OK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en-GB" sz="2600" dirty="0">
              <a:solidFill>
                <a:srgbClr val="4D4D4C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{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"id"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"title"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“DDD Talk"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"status"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</a:t>
            </a:r>
            <a:r>
              <a:rPr lang="en-GB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NotStarted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"created"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"Thu, 18 May 2017 12:54:53 GMT"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"updated"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"Thu, 18 May 2017 12:54:53 GMT"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6B74A6-1A8C-48A4-88AC-AAB4E08CB682}"/>
              </a:ext>
            </a:extLst>
          </p:cNvPr>
          <p:cNvSpPr/>
          <p:nvPr/>
        </p:nvSpPr>
        <p:spPr>
          <a:xfrm>
            <a:off x="1524000" y="204958"/>
            <a:ext cx="91440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GET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https://example.com/tasks/1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application/json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621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6B74A6-1A8C-48A4-88AC-AAB4E08CB682}"/>
              </a:ext>
            </a:extLst>
          </p:cNvPr>
          <p:cNvSpPr/>
          <p:nvPr/>
        </p:nvSpPr>
        <p:spPr>
          <a:xfrm>
            <a:off x="1524000" y="462050"/>
            <a:ext cx="11414234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PUT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https://example.com/tasks/1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en-GB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A31515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fr-FR" sz="2600" dirty="0">
              <a:solidFill>
                <a:srgbClr val="A31515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{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"id"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"title"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“DDD Talk"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"status"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“InProgress"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"created"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"Thu, 18 May 2017 12:54:53 GMT"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"updated"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"Thu, 18 May 2017 12:54:53 GMT"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}</a:t>
            </a:r>
          </a:p>
          <a:p>
            <a:endParaRPr lang="en-GB" sz="32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361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B39C2-46DF-614F-9451-E9042CBC3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3EC40-8DB0-E148-B270-8F3FEDE8C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Toby Henderson</a:t>
            </a:r>
          </a:p>
          <a:p>
            <a:r>
              <a:rPr lang="en-US" sz="3200" dirty="0"/>
              <a:t>I work for Huddle.</a:t>
            </a:r>
          </a:p>
          <a:p>
            <a:r>
              <a:rPr lang="en-US" sz="3200" dirty="0"/>
              <a:t>@</a:t>
            </a:r>
            <a:r>
              <a:rPr lang="en-US" sz="3200" dirty="0" err="1"/>
              <a:t>holytshirt</a:t>
            </a:r>
            <a:r>
              <a:rPr lang="en-US" sz="3200" dirty="0"/>
              <a:t> on twitter</a:t>
            </a:r>
          </a:p>
          <a:p>
            <a:r>
              <a:rPr lang="en-US" sz="3200" dirty="0">
                <a:hlinkClick r:id="rId2"/>
              </a:rPr>
              <a:t>https://github.com/holytshirt</a:t>
            </a:r>
            <a:endParaRPr lang="en-US" sz="3200" dirty="0"/>
          </a:p>
          <a:p>
            <a:r>
              <a:rPr lang="en-US" sz="3200" dirty="0"/>
              <a:t>Contributor to:</a:t>
            </a:r>
          </a:p>
          <a:p>
            <a:r>
              <a:rPr lang="en-US" sz="3000" dirty="0">
                <a:hlinkClick r:id="rId3"/>
              </a:rPr>
              <a:t>https://github.com/BrighterCommand</a:t>
            </a:r>
            <a:endParaRPr lang="en-US" sz="3000" dirty="0"/>
          </a:p>
          <a:p>
            <a:r>
              <a:rPr lang="en-US" sz="3000" dirty="0">
                <a:hlinkClick r:id="rId4"/>
              </a:rPr>
              <a:t>https://github.com/openrasta/openrasta-core</a:t>
            </a:r>
            <a:endParaRPr lang="en-US" sz="30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963662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80FE51-9977-AB45-8936-C0E0B478BE3E}"/>
              </a:ext>
            </a:extLst>
          </p:cNvPr>
          <p:cNvSpPr/>
          <p:nvPr/>
        </p:nvSpPr>
        <p:spPr>
          <a:xfrm>
            <a:off x="1524001" y="799114"/>
            <a:ext cx="9979571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200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OK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en-GB" sz="2600" dirty="0">
              <a:solidFill>
                <a:srgbClr val="4D4D4C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{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"id"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"title"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“DDD Talk"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"status"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“InProgress 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"created"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"Thu, 18 May 2017 12:54:53 GMT"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"updated"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"Thu, 20 May 2017 15:00:23 GMT"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8306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D2260-23D6-44A4-B2C0-90A3F8603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 Resource PUT (Mini PUT)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586F0-9FD6-442A-9A4A-E523102AB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Update part of a resource.</a:t>
            </a:r>
          </a:p>
          <a:p>
            <a:r>
              <a:rPr lang="en-GB" dirty="0"/>
              <a:t>Update a single fragment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7276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03C9D3-0AF3-4F70-9B82-E0558D8E4B77}"/>
              </a:ext>
            </a:extLst>
          </p:cNvPr>
          <p:cNvSpPr/>
          <p:nvPr/>
        </p:nvSpPr>
        <p:spPr>
          <a:xfrm>
            <a:off x="1524001" y="3195821"/>
            <a:ext cx="8749861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200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OK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en-GB" sz="2600" dirty="0">
              <a:solidFill>
                <a:srgbClr val="4D4D4C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{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"title"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“DDD Talk"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"status"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</a:t>
            </a:r>
            <a:r>
              <a:rPr lang="en-GB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NotStarted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906C9F-3CEA-4F4D-9BF0-57E83C963C2C}"/>
              </a:ext>
            </a:extLst>
          </p:cNvPr>
          <p:cNvSpPr/>
          <p:nvPr/>
        </p:nvSpPr>
        <p:spPr>
          <a:xfrm>
            <a:off x="1524001" y="490708"/>
            <a:ext cx="1125657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GET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https://example.com/tasks/1/editable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application/json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1605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03C9D3-0AF3-4F70-9B82-E0558D8E4B77}"/>
              </a:ext>
            </a:extLst>
          </p:cNvPr>
          <p:cNvSpPr/>
          <p:nvPr/>
        </p:nvSpPr>
        <p:spPr>
          <a:xfrm>
            <a:off x="1524001" y="4549883"/>
            <a:ext cx="998176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204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No Content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A31515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Link: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</a:rPr>
              <a:t>&lt;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https://example.com/tasks/1&gt;</a:t>
            </a:r>
            <a:r>
              <a:rPr lang="en-GB" sz="2600" dirty="0"/>
              <a:t>;rel=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</a:rPr>
              <a:t>"parent"</a:t>
            </a:r>
            <a:endParaRPr lang="fr-FR" sz="2600" dirty="0">
              <a:solidFill>
                <a:srgbClr val="A31515"/>
              </a:solidFill>
              <a:latin typeface="Fira Code Retina" panose="020B05090500000200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906C9F-3CEA-4F4D-9BF0-57E83C963C2C}"/>
              </a:ext>
            </a:extLst>
          </p:cNvPr>
          <p:cNvSpPr/>
          <p:nvPr/>
        </p:nvSpPr>
        <p:spPr>
          <a:xfrm>
            <a:off x="1524000" y="189188"/>
            <a:ext cx="10168759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PUT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https://example.com/tasks/1/editable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application/json</a:t>
            </a: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{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"title"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“DDD Talk"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"status"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“InProgress"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67761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A783AE-76CB-F641-B3D0-FC747DCD2C7E}"/>
              </a:ext>
            </a:extLst>
          </p:cNvPr>
          <p:cNvSpPr/>
          <p:nvPr/>
        </p:nvSpPr>
        <p:spPr>
          <a:xfrm>
            <a:off x="1524001" y="493429"/>
            <a:ext cx="10625958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PUT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</a:t>
            </a:r>
            <a:r>
              <a:rPr lang="en-GB" sz="2600" dirty="0" err="1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example.com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/tasks/1/status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text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/plain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InProgress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1626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BB33462-55F5-304B-9E61-5DF0CB471827}"/>
              </a:ext>
            </a:extLst>
          </p:cNvPr>
          <p:cNvSpPr/>
          <p:nvPr/>
        </p:nvSpPr>
        <p:spPr>
          <a:xfrm>
            <a:off x="1524000" y="455441"/>
            <a:ext cx="11871434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200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OK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A31515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Content-Location: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https://example.com/tasks/1</a:t>
            </a:r>
            <a:endParaRPr lang="fr-FR" sz="2600" dirty="0">
              <a:solidFill>
                <a:srgbClr val="A31515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en-GB" sz="2600" dirty="0">
              <a:solidFill>
                <a:srgbClr val="4D4D4C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{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"id"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"title"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“DDD Talk"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"status"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“InProgress 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"created"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"Thu, 18 May 2017 12:54:53 GMT"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"updated"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"Thu, 20 May 2017 10:30:01 GMT"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22517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EBC07-6654-4136-8D0F-E33089ED1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Bucket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9AD1A-EC9B-491B-B915-370DDE80C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Resource for current stage of </a:t>
            </a:r>
            <a:r>
              <a:rPr lang="en-GB"/>
              <a:t>other resources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50265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03C9D3-0AF3-4F70-9B82-E0558D8E4B77}"/>
              </a:ext>
            </a:extLst>
          </p:cNvPr>
          <p:cNvSpPr/>
          <p:nvPr/>
        </p:nvSpPr>
        <p:spPr>
          <a:xfrm>
            <a:off x="1524001" y="3999871"/>
            <a:ext cx="8797159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200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OK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en-GB" sz="2600" dirty="0">
              <a:solidFill>
                <a:srgbClr val="4D4D4C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[]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906C9F-3CEA-4F4D-9BF0-57E83C963C2C}"/>
              </a:ext>
            </a:extLst>
          </p:cNvPr>
          <p:cNvSpPr/>
          <p:nvPr/>
        </p:nvSpPr>
        <p:spPr>
          <a:xfrm>
            <a:off x="1524000" y="601072"/>
            <a:ext cx="1007416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GET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https://example.com/tasks/</a:t>
            </a:r>
            <a:r>
              <a:rPr lang="en-GB" sz="2600" dirty="0" err="1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inprogress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application/json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2715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2C7C0CF-B635-4FDF-8867-54DF5D5A8D97}"/>
              </a:ext>
            </a:extLst>
          </p:cNvPr>
          <p:cNvSpPr/>
          <p:nvPr/>
        </p:nvSpPr>
        <p:spPr>
          <a:xfrm>
            <a:off x="617483" y="288987"/>
            <a:ext cx="10957034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POST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</a:t>
            </a:r>
            <a:r>
              <a:rPr lang="en-GB" sz="2600" dirty="0" err="1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example.com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/tasks/</a:t>
            </a:r>
            <a:r>
              <a:rPr lang="en-GB" sz="2600" dirty="0" err="1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inprogress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application/json</a:t>
            </a: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en-GB" sz="2600" dirty="0">
              <a:solidFill>
                <a:srgbClr val="4D4D4C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{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"id"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13244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2C7C0CF-B635-4FDF-8867-54DF5D5A8D97}"/>
              </a:ext>
            </a:extLst>
          </p:cNvPr>
          <p:cNvSpPr/>
          <p:nvPr/>
        </p:nvSpPr>
        <p:spPr>
          <a:xfrm>
            <a:off x="1524000" y="288987"/>
            <a:ext cx="8891752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POST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</a:t>
            </a:r>
            <a:r>
              <a:rPr lang="en-GB" sz="2600" dirty="0" err="1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example.com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/tasks/</a:t>
            </a:r>
            <a:r>
              <a:rPr lang="en-GB" sz="2600" dirty="0" err="1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inprogress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application/json</a:t>
            </a: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en-GB" sz="2600" dirty="0">
              <a:solidFill>
                <a:srgbClr val="4D4D4C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[{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"links"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[{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  "</a:t>
            </a:r>
            <a:r>
              <a:rPr lang="en-GB" sz="2600" dirty="0" err="1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rel</a:t>
            </a:r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"task"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  "</a:t>
            </a:r>
            <a:r>
              <a:rPr lang="en-GB" sz="2600" dirty="0" err="1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href</a:t>
            </a:r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"https://</a:t>
            </a:r>
            <a:r>
              <a:rPr lang="en-GB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example.com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/tasks/1"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}]</a:t>
            </a: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}]</a:t>
            </a:r>
          </a:p>
        </p:txBody>
      </p:sp>
    </p:spTree>
    <p:extLst>
      <p:ext uri="{BB962C8B-B14F-4D97-AF65-F5344CB8AC3E}">
        <p14:creationId xmlns:p14="http://schemas.microsoft.com/office/powerpoint/2010/main" val="126090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46F2A-CDE7-4317-9FDB-25436DB33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HTTP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3CACB-3F4F-4F90-94CA-352F6F861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GB" dirty="0"/>
              <a:t>A </a:t>
            </a:r>
            <a:r>
              <a:rPr lang="en-GB" b="1" dirty="0"/>
              <a:t>HTTP API</a:t>
            </a:r>
            <a:r>
              <a:rPr lang="en-GB" dirty="0"/>
              <a:t> is </a:t>
            </a:r>
            <a:r>
              <a:rPr lang="en-GB" u="sng" dirty="0"/>
              <a:t>ANY</a:t>
            </a:r>
            <a:r>
              <a:rPr lang="en-GB" dirty="0"/>
              <a:t> </a:t>
            </a:r>
            <a:r>
              <a:rPr lang="en-GB" b="1" dirty="0"/>
              <a:t>API</a:t>
            </a:r>
            <a:r>
              <a:rPr lang="en-GB" dirty="0"/>
              <a:t> that makes use of </a:t>
            </a:r>
            <a:r>
              <a:rPr lang="en-GB" b="1" dirty="0"/>
              <a:t>HTTP</a:t>
            </a:r>
            <a:r>
              <a:rPr lang="en-GB" dirty="0"/>
              <a:t> as their transfer protocol.</a:t>
            </a:r>
          </a:p>
        </p:txBody>
      </p:sp>
    </p:spTree>
    <p:extLst>
      <p:ext uri="{BB962C8B-B14F-4D97-AF65-F5344CB8AC3E}">
        <p14:creationId xmlns:p14="http://schemas.microsoft.com/office/powerpoint/2010/main" val="10181248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2C7C0CF-B635-4FDF-8867-54DF5D5A8D97}"/>
              </a:ext>
            </a:extLst>
          </p:cNvPr>
          <p:cNvSpPr/>
          <p:nvPr/>
        </p:nvSpPr>
        <p:spPr>
          <a:xfrm>
            <a:off x="1524000" y="288987"/>
            <a:ext cx="10625959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PUT 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https://example.com/tasks/inprogress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en-GB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en-GB" sz="2600" dirty="0">
              <a:solidFill>
                <a:srgbClr val="A31515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en-GB" sz="2600" dirty="0">
              <a:solidFill>
                <a:srgbClr val="4D4D4C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[{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"id"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"title"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“DDD Talk"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"status"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</a:t>
            </a:r>
            <a:r>
              <a:rPr lang="en-GB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NotStarted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"created"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"Thu, 18 May 2017 12:54:53 GMT"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"updated"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"Thu, 18 May 2017 12:54:53 GMT"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}]</a:t>
            </a:r>
          </a:p>
        </p:txBody>
      </p:sp>
    </p:spTree>
    <p:extLst>
      <p:ext uri="{BB962C8B-B14F-4D97-AF65-F5344CB8AC3E}">
        <p14:creationId xmlns:p14="http://schemas.microsoft.com/office/powerpoint/2010/main" val="26897492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7335758-ECD5-F441-AF9E-DD64686F20B7}"/>
              </a:ext>
            </a:extLst>
          </p:cNvPr>
          <p:cNvSpPr/>
          <p:nvPr/>
        </p:nvSpPr>
        <p:spPr>
          <a:xfrm>
            <a:off x="1524001" y="1678828"/>
            <a:ext cx="938048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200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OK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A31515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Content-Location: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https://example.com/tasks/1</a:t>
            </a:r>
            <a:endParaRPr lang="fr-FR" sz="2600" dirty="0">
              <a:solidFill>
                <a:srgbClr val="A31515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[{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"id"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"title"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“DDD Talk"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"status"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“InProgress"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"created"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"Thu, 18 May 2017 12:54:53 GMT"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"updated"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"Thu, 20 May 2017 13:00:24 GMT"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}]</a:t>
            </a:r>
          </a:p>
          <a:p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8D4F99-ECBC-4ED4-A2AC-D24D9C9BF0C8}"/>
              </a:ext>
            </a:extLst>
          </p:cNvPr>
          <p:cNvSpPr/>
          <p:nvPr/>
        </p:nvSpPr>
        <p:spPr>
          <a:xfrm>
            <a:off x="1524000" y="454771"/>
            <a:ext cx="1007416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GET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https://example.com/tasks/</a:t>
            </a:r>
            <a:r>
              <a:rPr lang="en-GB" sz="2600" dirty="0" err="1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inprogress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application/json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9503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F215AF-8A7B-B749-9B56-0399E30F32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DELETE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78EF059-2851-4747-87E5-2E936FE9A1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875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4F48E7-B42A-C744-BE23-428B6C559206}"/>
              </a:ext>
            </a:extLst>
          </p:cNvPr>
          <p:cNvSpPr/>
          <p:nvPr/>
        </p:nvSpPr>
        <p:spPr>
          <a:xfrm>
            <a:off x="1114097" y="4173570"/>
            <a:ext cx="9963807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204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No Content</a:t>
            </a:r>
            <a:endParaRPr lang="fr-FR" sz="2600" dirty="0">
              <a:solidFill>
                <a:srgbClr val="A31515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3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Link: </a:t>
            </a:r>
            <a:r>
              <a:rPr lang="fr-FR" sz="23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&lt;</a:t>
            </a:r>
            <a:r>
              <a:rPr lang="en-GB" sz="23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https://example.com/tasks&gt;</a:t>
            </a:r>
            <a:r>
              <a:rPr lang="en-GB" sz="2300" dirty="0">
                <a:latin typeface="Fira Code Retina" panose="020B0509050000020004" pitchFamily="49" charset="0"/>
                <a:ea typeface="Fira Code Retina" panose="020B0509050000020004" pitchFamily="49" charset="0"/>
              </a:rPr>
              <a:t>;</a:t>
            </a:r>
            <a:r>
              <a:rPr lang="en-GB" sz="2300" dirty="0" err="1">
                <a:latin typeface="Fira Code Retina" panose="020B0509050000020004" pitchFamily="49" charset="0"/>
                <a:ea typeface="Fira Code Retina" panose="020B0509050000020004" pitchFamily="49" charset="0"/>
              </a:rPr>
              <a:t>rel</a:t>
            </a:r>
            <a:r>
              <a:rPr lang="en-GB" sz="2300" dirty="0">
                <a:latin typeface="Fira Code Retina" panose="020B0509050000020004" pitchFamily="49" charset="0"/>
                <a:ea typeface="Fira Code Retina" panose="020B0509050000020004" pitchFamily="49" charset="0"/>
              </a:rPr>
              <a:t>=</a:t>
            </a:r>
            <a:r>
              <a:rPr lang="en-GB" sz="23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"parent"</a:t>
            </a:r>
            <a:r>
              <a:rPr lang="en-GB" sz="2300" dirty="0">
                <a:latin typeface="Fira Code Retina" panose="020B0509050000020004" pitchFamily="49" charset="0"/>
                <a:ea typeface="Fira Code Retina" panose="020B0509050000020004" pitchFamily="49" charset="0"/>
              </a:rPr>
              <a:t>, </a:t>
            </a:r>
            <a:r>
              <a:rPr lang="fr-FR" sz="23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&lt;</a:t>
            </a:r>
            <a:r>
              <a:rPr lang="en-GB" sz="23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https://</a:t>
            </a:r>
            <a:r>
              <a:rPr lang="en-GB" sz="23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example.com</a:t>
            </a:r>
            <a:r>
              <a:rPr lang="en-GB" sz="23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/tasks/restore/1&gt;</a:t>
            </a:r>
            <a:r>
              <a:rPr lang="en-GB" sz="2300" dirty="0">
                <a:latin typeface="Fira Code Retina" panose="020B0509050000020004" pitchFamily="49" charset="0"/>
                <a:ea typeface="Fira Code Retina" panose="020B0509050000020004" pitchFamily="49" charset="0"/>
              </a:rPr>
              <a:t>;</a:t>
            </a:r>
            <a:r>
              <a:rPr lang="en-GB" sz="2300" dirty="0" err="1">
                <a:latin typeface="Fira Code Retina" panose="020B0509050000020004" pitchFamily="49" charset="0"/>
                <a:ea typeface="Fira Code Retina" panose="020B0509050000020004" pitchFamily="49" charset="0"/>
              </a:rPr>
              <a:t>rel</a:t>
            </a:r>
            <a:r>
              <a:rPr lang="en-GB" sz="2300" dirty="0">
                <a:latin typeface="Fira Code Retina" panose="020B0509050000020004" pitchFamily="49" charset="0"/>
                <a:ea typeface="Fira Code Retina" panose="020B0509050000020004" pitchFamily="49" charset="0"/>
              </a:rPr>
              <a:t>=</a:t>
            </a:r>
            <a:r>
              <a:rPr lang="en-GB" sz="23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"restore"</a:t>
            </a:r>
            <a:endParaRPr lang="fr-FR" sz="2300" dirty="0">
              <a:solidFill>
                <a:srgbClr val="A31515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DA9577-0934-3B4E-AC15-418929FEEBA6}"/>
              </a:ext>
            </a:extLst>
          </p:cNvPr>
          <p:cNvSpPr/>
          <p:nvPr/>
        </p:nvSpPr>
        <p:spPr>
          <a:xfrm>
            <a:off x="1114097" y="632615"/>
            <a:ext cx="9963807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DELETE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https://example.com/tasks/1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en-GB" sz="32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7658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CBBA8-0BEC-45F9-BBB7-B5356D215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DELETE </a:t>
            </a:r>
            <a:r>
              <a:rPr lang="en-GB" dirty="0" err="1"/>
              <a:t>DELETE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78D40-F594-4B49-AE68-9939BEF07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Deleting a resource that is already deleted – 200 OK</a:t>
            </a:r>
          </a:p>
        </p:txBody>
      </p:sp>
    </p:spTree>
    <p:extLst>
      <p:ext uri="{BB962C8B-B14F-4D97-AF65-F5344CB8AC3E}">
        <p14:creationId xmlns:p14="http://schemas.microsoft.com/office/powerpoint/2010/main" val="35732579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ECAD0-49FD-4F00-B105-289C7ED28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Asynchronous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A0C7E-4B49-4119-907F-E537D6720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Long running process.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96302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EE5066-976E-482C-A600-735A3A9B31AD}"/>
              </a:ext>
            </a:extLst>
          </p:cNvPr>
          <p:cNvSpPr/>
          <p:nvPr/>
        </p:nvSpPr>
        <p:spPr>
          <a:xfrm>
            <a:off x="1753037" y="4547946"/>
            <a:ext cx="8685927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202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 err="1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Accepted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A31515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Location: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https://example.com/task/1</a:t>
            </a:r>
          </a:p>
          <a:p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C7C0CF-B635-4FDF-8867-54DF5D5A8D97}"/>
              </a:ext>
            </a:extLst>
          </p:cNvPr>
          <p:cNvSpPr/>
          <p:nvPr/>
        </p:nvSpPr>
        <p:spPr>
          <a:xfrm>
            <a:off x="1523999" y="232294"/>
            <a:ext cx="8685929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POST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https://example.com/tasks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application/json</a:t>
            </a: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en-GB" sz="2600" dirty="0">
              <a:solidFill>
                <a:srgbClr val="4D4D4C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4D4D4C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{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"title"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“DDD Talk"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4D4D4C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}</a:t>
            </a:r>
          </a:p>
          <a:p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3426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6B74A6-1A8C-48A4-88AC-AAB4E08CB682}"/>
              </a:ext>
            </a:extLst>
          </p:cNvPr>
          <p:cNvSpPr/>
          <p:nvPr/>
        </p:nvSpPr>
        <p:spPr>
          <a:xfrm>
            <a:off x="1524000" y="323016"/>
            <a:ext cx="1042100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GET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https://example.com/tasks/1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application/json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E9206E-62F5-CA41-A0F4-304C9F5AABB2}"/>
              </a:ext>
            </a:extLst>
          </p:cNvPr>
          <p:cNvSpPr/>
          <p:nvPr/>
        </p:nvSpPr>
        <p:spPr>
          <a:xfrm>
            <a:off x="1839312" y="1656747"/>
            <a:ext cx="85133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rgbClr val="0000FF"/>
                </a:solidFill>
                <a:latin typeface="Fira Code" panose="020B0509050000020004" pitchFamily="49" charset="0"/>
              </a:rPr>
              <a:t>HTTP</a:t>
            </a:r>
            <a:r>
              <a:rPr lang="fr-FR" sz="3200" dirty="0">
                <a:solidFill>
                  <a:srgbClr val="000000"/>
                </a:solidFill>
                <a:latin typeface="Fira Code" panose="020B0509050000020004" pitchFamily="49" charset="0"/>
              </a:rPr>
              <a:t>/</a:t>
            </a:r>
            <a:r>
              <a:rPr lang="fr-FR" sz="3200" dirty="0">
                <a:solidFill>
                  <a:srgbClr val="09885A"/>
                </a:solidFill>
                <a:latin typeface="Fira Code" panose="020B0509050000020004" pitchFamily="49" charset="0"/>
              </a:rPr>
              <a:t>1.1</a:t>
            </a:r>
            <a:r>
              <a:rPr lang="fr-FR" sz="32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fr-FR" sz="3200" dirty="0">
                <a:solidFill>
                  <a:srgbClr val="09885A"/>
                </a:solidFill>
                <a:latin typeface="Fira Code" panose="020B0509050000020004" pitchFamily="49" charset="0"/>
              </a:rPr>
              <a:t>404</a:t>
            </a:r>
            <a:r>
              <a:rPr lang="fr-FR" sz="32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fr-FR" sz="3200" dirty="0">
                <a:solidFill>
                  <a:srgbClr val="0000FF"/>
                </a:solidFill>
                <a:latin typeface="Fira Code" panose="020B0509050000020004" pitchFamily="49" charset="0"/>
              </a:rPr>
              <a:t>Not </a:t>
            </a:r>
            <a:r>
              <a:rPr lang="fr-FR" sz="3200" dirty="0" err="1">
                <a:solidFill>
                  <a:srgbClr val="0000FF"/>
                </a:solidFill>
                <a:latin typeface="Fira Code" panose="020B0509050000020004" pitchFamily="49" charset="0"/>
              </a:rPr>
              <a:t>Found</a:t>
            </a:r>
            <a:endParaRPr lang="fr-FR" sz="3200" dirty="0">
              <a:solidFill>
                <a:srgbClr val="000000"/>
              </a:solidFill>
              <a:latin typeface="Fira Code" panose="020B05090500000200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2E770A-C6D6-D149-B9E1-3C8E73BBC09E}"/>
              </a:ext>
            </a:extLst>
          </p:cNvPr>
          <p:cNvSpPr/>
          <p:nvPr/>
        </p:nvSpPr>
        <p:spPr>
          <a:xfrm>
            <a:off x="1839312" y="3759750"/>
            <a:ext cx="85133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rgbClr val="0000FF"/>
                </a:solidFill>
                <a:latin typeface="Fira Code" panose="020B0509050000020004" pitchFamily="49" charset="0"/>
              </a:rPr>
              <a:t>HTTP</a:t>
            </a:r>
            <a:r>
              <a:rPr lang="fr-FR" sz="3200" dirty="0">
                <a:solidFill>
                  <a:srgbClr val="000000"/>
                </a:solidFill>
                <a:latin typeface="Fira Code" panose="020B0509050000020004" pitchFamily="49" charset="0"/>
              </a:rPr>
              <a:t>/</a:t>
            </a:r>
            <a:r>
              <a:rPr lang="fr-FR" sz="3200" dirty="0">
                <a:solidFill>
                  <a:srgbClr val="09885A"/>
                </a:solidFill>
                <a:latin typeface="Fira Code" panose="020B0509050000020004" pitchFamily="49" charset="0"/>
              </a:rPr>
              <a:t>1.1</a:t>
            </a:r>
            <a:r>
              <a:rPr lang="fr-FR" sz="32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fr-FR" sz="3200" dirty="0">
                <a:solidFill>
                  <a:srgbClr val="09885A"/>
                </a:solidFill>
                <a:latin typeface="Fira Code" panose="020B0509050000020004" pitchFamily="49" charset="0"/>
              </a:rPr>
              <a:t>404</a:t>
            </a:r>
            <a:r>
              <a:rPr lang="fr-FR" sz="32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fr-FR" sz="3200" dirty="0">
                <a:solidFill>
                  <a:srgbClr val="0000FF"/>
                </a:solidFill>
                <a:latin typeface="Fira Code" panose="020B0509050000020004" pitchFamily="49" charset="0"/>
              </a:rPr>
              <a:t>Not </a:t>
            </a:r>
            <a:r>
              <a:rPr lang="fr-FR" sz="3200" dirty="0" err="1">
                <a:solidFill>
                  <a:srgbClr val="0000FF"/>
                </a:solidFill>
                <a:latin typeface="Fira Code" panose="020B0509050000020004" pitchFamily="49" charset="0"/>
              </a:rPr>
              <a:t>Found</a:t>
            </a:r>
            <a:endParaRPr lang="fr-FR" sz="3200" dirty="0">
              <a:solidFill>
                <a:srgbClr val="000000"/>
              </a:solidFill>
              <a:latin typeface="Fira Code" panose="020B05090500000200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141091-9CE7-B648-86AE-F6FBDF325BB3}"/>
              </a:ext>
            </a:extLst>
          </p:cNvPr>
          <p:cNvSpPr/>
          <p:nvPr/>
        </p:nvSpPr>
        <p:spPr>
          <a:xfrm>
            <a:off x="1839312" y="5976846"/>
            <a:ext cx="85133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rgbClr val="0000FF"/>
                </a:solidFill>
                <a:latin typeface="Fira Code" panose="020B0509050000020004" pitchFamily="49" charset="0"/>
              </a:rPr>
              <a:t>HTTP</a:t>
            </a:r>
            <a:r>
              <a:rPr lang="fr-FR" sz="3200" dirty="0">
                <a:solidFill>
                  <a:srgbClr val="000000"/>
                </a:solidFill>
                <a:latin typeface="Fira Code" panose="020B0509050000020004" pitchFamily="49" charset="0"/>
              </a:rPr>
              <a:t>/</a:t>
            </a:r>
            <a:r>
              <a:rPr lang="fr-FR" sz="3200" dirty="0">
                <a:solidFill>
                  <a:srgbClr val="09885A"/>
                </a:solidFill>
                <a:latin typeface="Fira Code" panose="020B0509050000020004" pitchFamily="49" charset="0"/>
              </a:rPr>
              <a:t>1.1</a:t>
            </a:r>
            <a:r>
              <a:rPr lang="fr-FR" sz="32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fr-FR" sz="3200" dirty="0">
                <a:solidFill>
                  <a:srgbClr val="09885A"/>
                </a:solidFill>
                <a:latin typeface="Fira Code" panose="020B0509050000020004" pitchFamily="49" charset="0"/>
              </a:rPr>
              <a:t>404</a:t>
            </a:r>
            <a:r>
              <a:rPr lang="fr-FR" sz="32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fr-FR" sz="3200" dirty="0">
                <a:solidFill>
                  <a:srgbClr val="0000FF"/>
                </a:solidFill>
                <a:latin typeface="Fira Code" panose="020B0509050000020004" pitchFamily="49" charset="0"/>
              </a:rPr>
              <a:t>Not </a:t>
            </a:r>
            <a:r>
              <a:rPr lang="fr-FR" sz="3200" dirty="0" err="1">
                <a:solidFill>
                  <a:srgbClr val="0000FF"/>
                </a:solidFill>
                <a:latin typeface="Fira Code" panose="020B0509050000020004" pitchFamily="49" charset="0"/>
              </a:rPr>
              <a:t>Found</a:t>
            </a:r>
            <a:endParaRPr lang="fr-FR" sz="3200" dirty="0">
              <a:solidFill>
                <a:srgbClr val="000000"/>
              </a:solidFill>
              <a:latin typeface="Fira Code" panose="020B05090500000200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56ED67-C965-7143-BDD2-65F614DB816A}"/>
              </a:ext>
            </a:extLst>
          </p:cNvPr>
          <p:cNvSpPr/>
          <p:nvPr/>
        </p:nvSpPr>
        <p:spPr>
          <a:xfrm>
            <a:off x="1524000" y="2422468"/>
            <a:ext cx="1042100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GET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https://example.com/tasks/1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application/json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D4B691-25E0-5644-B101-E6B1C357BC8B}"/>
              </a:ext>
            </a:extLst>
          </p:cNvPr>
          <p:cNvSpPr/>
          <p:nvPr/>
        </p:nvSpPr>
        <p:spPr>
          <a:xfrm>
            <a:off x="1524000" y="4593398"/>
            <a:ext cx="10547131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GET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https://example.com/tasks/1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application/json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3362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A8D3F41-10E7-F04C-A5A3-1A7E78A6BFB3}"/>
              </a:ext>
            </a:extLst>
          </p:cNvPr>
          <p:cNvSpPr/>
          <p:nvPr/>
        </p:nvSpPr>
        <p:spPr>
          <a:xfrm>
            <a:off x="1524000" y="720635"/>
            <a:ext cx="9144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200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OK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en-GB" sz="2600" dirty="0">
              <a:solidFill>
                <a:srgbClr val="4D4D4C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{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"id"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"title"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“DDD Talk"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"status"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</a:t>
            </a:r>
            <a:r>
              <a:rPr lang="en-GB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NotStarted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"created"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"Thu, 18 May 2017 12:54:53 GMT"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"updated"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"Thu, 18 May 2017 12:54:53 GMT"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77632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AB96C6-CF6D-2A42-84CA-5375633F1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D4B8A03-4CBC-3044-85B8-2309D35D1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Processing a batch.</a:t>
            </a:r>
          </a:p>
          <a:p>
            <a:r>
              <a:rPr lang="en-US" dirty="0"/>
              <a:t>Approval step</a:t>
            </a:r>
          </a:p>
          <a:p>
            <a:r>
              <a:rPr lang="en-GB" dirty="0"/>
              <a:t>Status end point.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685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468FE-1C6B-4B62-A408-E2B574041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type of HTTP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F154E-22C4-4226-851D-11579E6D8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/>
              <a:t>ReST</a:t>
            </a:r>
            <a:endParaRPr lang="en-GB" dirty="0"/>
          </a:p>
          <a:p>
            <a:r>
              <a:rPr lang="en-GB" dirty="0"/>
              <a:t>HTTP </a:t>
            </a:r>
            <a:r>
              <a:rPr lang="en-GB" dirty="0" err="1"/>
              <a:t>json</a:t>
            </a:r>
            <a:endParaRPr lang="en-GB" dirty="0"/>
          </a:p>
          <a:p>
            <a:r>
              <a:rPr lang="en-GB" dirty="0"/>
              <a:t>HTTP POX</a:t>
            </a:r>
          </a:p>
          <a:p>
            <a:r>
              <a:rPr lang="en-GB" dirty="0" err="1"/>
              <a:t>GraphQL</a:t>
            </a:r>
            <a:endParaRPr lang="en-GB" dirty="0"/>
          </a:p>
          <a:p>
            <a:r>
              <a:rPr lang="en-GB" dirty="0"/>
              <a:t>SOAP</a:t>
            </a:r>
          </a:p>
          <a:p>
            <a:r>
              <a:rPr lang="en-GB" dirty="0"/>
              <a:t>XML-RPC</a:t>
            </a:r>
          </a:p>
          <a:p>
            <a:r>
              <a:rPr lang="en-GB" dirty="0"/>
              <a:t>JSON-RPC</a:t>
            </a:r>
          </a:p>
          <a:p>
            <a:r>
              <a:rPr lang="en-GB" dirty="0"/>
              <a:t>OData</a:t>
            </a:r>
          </a:p>
          <a:p>
            <a:r>
              <a:rPr lang="en-GB" dirty="0" err="1"/>
              <a:t>gRPC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58959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EE5066-976E-482C-A600-735A3A9B31AD}"/>
              </a:ext>
            </a:extLst>
          </p:cNvPr>
          <p:cNvSpPr/>
          <p:nvPr/>
        </p:nvSpPr>
        <p:spPr>
          <a:xfrm>
            <a:off x="1445170" y="5014551"/>
            <a:ext cx="9569669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202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 err="1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Accepted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A31515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Location: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https://example.com/task-progress/13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C7C0CF-B635-4FDF-8867-54DF5D5A8D97}"/>
              </a:ext>
            </a:extLst>
          </p:cNvPr>
          <p:cNvSpPr/>
          <p:nvPr/>
        </p:nvSpPr>
        <p:spPr>
          <a:xfrm>
            <a:off x="1524000" y="383589"/>
            <a:ext cx="9054652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POST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https://example.com/tasks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application/json</a:t>
            </a: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en-GB" sz="2600" dirty="0">
              <a:solidFill>
                <a:srgbClr val="4D4D4C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4D4D4C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{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"title"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“DDD Talk"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4D4D4C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56577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968BAE8-687F-F545-BC0C-06A48648C9E4}"/>
              </a:ext>
            </a:extLst>
          </p:cNvPr>
          <p:cNvSpPr/>
          <p:nvPr/>
        </p:nvSpPr>
        <p:spPr>
          <a:xfrm>
            <a:off x="924851" y="2990869"/>
            <a:ext cx="10342298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200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OK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en-GB" sz="2600" dirty="0">
              <a:solidFill>
                <a:srgbClr val="4D4D4C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{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”approval"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“InProgress”</a:t>
            </a: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6B74A6-1A8C-48A4-88AC-AAB4E08CB682}"/>
              </a:ext>
            </a:extLst>
          </p:cNvPr>
          <p:cNvSpPr/>
          <p:nvPr/>
        </p:nvSpPr>
        <p:spPr>
          <a:xfrm>
            <a:off x="924851" y="443427"/>
            <a:ext cx="1034229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GET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https://example.com/tasks-progress/13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application/json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0279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2FBE9B-7543-E74D-B63A-86A73D242E20}"/>
              </a:ext>
            </a:extLst>
          </p:cNvPr>
          <p:cNvSpPr/>
          <p:nvPr/>
        </p:nvSpPr>
        <p:spPr>
          <a:xfrm>
            <a:off x="945752" y="443427"/>
            <a:ext cx="1018380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GET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https://example.com/tasks-progress/13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application/json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AFC55C-E2A8-6748-B6EF-D283ACD752E5}"/>
              </a:ext>
            </a:extLst>
          </p:cNvPr>
          <p:cNvSpPr/>
          <p:nvPr/>
        </p:nvSpPr>
        <p:spPr>
          <a:xfrm>
            <a:off x="1004100" y="2906867"/>
            <a:ext cx="10183801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200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OK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A31515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Link: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</a:rPr>
              <a:t>&lt;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https://</a:t>
            </a:r>
            <a:r>
              <a:rPr lang="en-GB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example.com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/tasks/1&gt;</a:t>
            </a:r>
            <a:r>
              <a:rPr lang="en-GB" sz="2600" dirty="0"/>
              <a:t>;</a:t>
            </a:r>
            <a:r>
              <a:rPr lang="en-GB" sz="2600" dirty="0" err="1"/>
              <a:t>rel</a:t>
            </a:r>
            <a:r>
              <a:rPr lang="en-GB" sz="2600" dirty="0"/>
              <a:t>=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</a:rPr>
              <a:t>"task"</a:t>
            </a:r>
            <a:r>
              <a:rPr lang="en-GB" sz="2600" dirty="0"/>
              <a:t>,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en-GB" sz="2600" dirty="0">
              <a:solidFill>
                <a:srgbClr val="4D4D4C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{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”approval"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“Complete”,</a:t>
            </a: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48743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2FBE9B-7543-E74D-B63A-86A73D242E20}"/>
              </a:ext>
            </a:extLst>
          </p:cNvPr>
          <p:cNvSpPr/>
          <p:nvPr/>
        </p:nvSpPr>
        <p:spPr>
          <a:xfrm>
            <a:off x="1018904" y="443427"/>
            <a:ext cx="1015419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GET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https://example.com/tasks-progress/13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application/json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AFC55C-E2A8-6748-B6EF-D283ACD752E5}"/>
              </a:ext>
            </a:extLst>
          </p:cNvPr>
          <p:cNvSpPr/>
          <p:nvPr/>
        </p:nvSpPr>
        <p:spPr>
          <a:xfrm>
            <a:off x="1018904" y="2906866"/>
            <a:ext cx="10154193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200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OK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A31515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en-GB" sz="2600" dirty="0">
              <a:solidFill>
                <a:srgbClr val="4D4D4C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{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”approval"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“Complete”,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”task"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“https://</a:t>
            </a:r>
            <a:r>
              <a:rPr lang="en-GB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example.com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/tasks/1”,</a:t>
            </a: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91699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F9D7C-A2D7-4B1D-A863-7842FD9EA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Bouncer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F99AA-DBE0-4D8B-B6EC-8B8A95EF8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Complex search queries</a:t>
            </a:r>
          </a:p>
          <a:p>
            <a:endParaRPr lang="en-GB" dirty="0"/>
          </a:p>
          <a:p>
            <a:r>
              <a:rPr lang="en-GB" dirty="0"/>
              <a:t>POST query</a:t>
            </a:r>
          </a:p>
          <a:p>
            <a:r>
              <a:rPr lang="en-GB" dirty="0"/>
              <a:t>Return new location</a:t>
            </a:r>
          </a:p>
          <a:p>
            <a:r>
              <a:rPr lang="en-GB" dirty="0"/>
              <a:t>GET result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72959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EE5066-976E-482C-A600-735A3A9B31AD}"/>
              </a:ext>
            </a:extLst>
          </p:cNvPr>
          <p:cNvSpPr/>
          <p:nvPr/>
        </p:nvSpPr>
        <p:spPr>
          <a:xfrm>
            <a:off x="1460936" y="5014552"/>
            <a:ext cx="107993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fr-FR" sz="24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fr-FR" sz="24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r>
              <a:rPr lang="fr-FR" sz="24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4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202</a:t>
            </a:r>
            <a:r>
              <a:rPr lang="fr-FR" sz="24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400" dirty="0" err="1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Accepted</a:t>
            </a:r>
            <a:endParaRPr lang="fr-FR" sz="24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4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4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4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400" dirty="0">
              <a:solidFill>
                <a:srgbClr val="A31515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4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Location: </a:t>
            </a:r>
            <a:r>
              <a:rPr lang="en-GB" sz="24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https://example.com/task-search</a:t>
            </a:r>
            <a:r>
              <a:rPr lang="en-GB" sz="2400" dirty="0">
                <a:solidFill>
                  <a:srgbClr val="A31515"/>
                </a:solidFill>
                <a:latin typeface="Fira Code Retina" panose="020B0509050000020004" pitchFamily="49" charset="0"/>
              </a:rPr>
              <a:t>/07ea5eb9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C7C0CF-B635-4FDF-8867-54DF5D5A8D97}"/>
              </a:ext>
            </a:extLst>
          </p:cNvPr>
          <p:cNvSpPr/>
          <p:nvPr/>
        </p:nvSpPr>
        <p:spPr>
          <a:xfrm>
            <a:off x="1524000" y="383589"/>
            <a:ext cx="10042634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POST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https://example.com/tasks-search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application/json</a:t>
            </a: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en-GB" sz="2600" dirty="0">
              <a:solidFill>
                <a:srgbClr val="4D4D4C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4D4D4C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{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”query"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</a:rPr>
              <a:t>title=DDD </a:t>
            </a:r>
            <a:r>
              <a:rPr lang="en-GB" sz="2600" dirty="0" err="1">
                <a:solidFill>
                  <a:srgbClr val="A31515"/>
                </a:solidFill>
                <a:latin typeface="Fira Code Retina" panose="020B0509050000020004" pitchFamily="49" charset="0"/>
              </a:rPr>
              <a:t>Talk&amp;sort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</a:rPr>
              <a:t>=</a:t>
            </a:r>
            <a:r>
              <a:rPr lang="en-GB" sz="2600" dirty="0" err="1">
                <a:solidFill>
                  <a:srgbClr val="A31515"/>
                </a:solidFill>
                <a:latin typeface="Fira Code Retina" panose="020B0509050000020004" pitchFamily="49" charset="0"/>
              </a:rPr>
              <a:t>title,asc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4D4D4C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020675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968BAE8-687F-F545-BC0C-06A48648C9E4}"/>
              </a:ext>
            </a:extLst>
          </p:cNvPr>
          <p:cNvSpPr/>
          <p:nvPr/>
        </p:nvSpPr>
        <p:spPr>
          <a:xfrm>
            <a:off x="1524000" y="1950337"/>
            <a:ext cx="1007416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200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OK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en-GB" sz="2600" dirty="0">
              <a:solidFill>
                <a:srgbClr val="4D4D4C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[{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"id"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"title"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“DDD Talk"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"status"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</a:t>
            </a:r>
            <a:r>
              <a:rPr lang="en-GB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NotStarted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"created"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"Thu, 18 May 2017 12:54:53 GMT"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"updated"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"Thu, 18 May 2017 12:54:53 GMT"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}]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6B74A6-1A8C-48A4-88AC-AAB4E08CB682}"/>
              </a:ext>
            </a:extLst>
          </p:cNvPr>
          <p:cNvSpPr/>
          <p:nvPr/>
        </p:nvSpPr>
        <p:spPr>
          <a:xfrm>
            <a:off x="1460936" y="301531"/>
            <a:ext cx="11461531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GET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https://example.com/tasks-search/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</a:rPr>
              <a:t> 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</a:rPr>
              <a:t>07ea5eb9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application/json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169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9EBDC-5062-48CD-A3FD-95C252287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Catalogue (Discovery)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180BF-26E1-42D5-97F3-E251F0D58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resource with a list of other resources</a:t>
            </a:r>
          </a:p>
          <a:p>
            <a:r>
              <a:rPr lang="en-GB" dirty="0"/>
              <a:t>Template </a:t>
            </a:r>
            <a:r>
              <a:rPr lang="en-GB" dirty="0" err="1"/>
              <a:t>uris</a:t>
            </a:r>
            <a:endParaRPr lang="en-GB" dirty="0"/>
          </a:p>
          <a:p>
            <a:endParaRPr lang="en-GB" dirty="0"/>
          </a:p>
          <a:p>
            <a:r>
              <a:rPr lang="en-GB" dirty="0"/>
              <a:t>json-home</a:t>
            </a:r>
          </a:p>
        </p:txBody>
      </p:sp>
    </p:spTree>
    <p:extLst>
      <p:ext uri="{BB962C8B-B14F-4D97-AF65-F5344CB8AC3E}">
        <p14:creationId xmlns:p14="http://schemas.microsoft.com/office/powerpoint/2010/main" val="30408724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EC486F-51A2-B14B-9F34-8EF633AEC7D9}"/>
              </a:ext>
            </a:extLst>
          </p:cNvPr>
          <p:cNvSpPr/>
          <p:nvPr/>
        </p:nvSpPr>
        <p:spPr>
          <a:xfrm>
            <a:off x="256031" y="2487592"/>
            <a:ext cx="1167296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200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OK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en-GB" sz="2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GB" sz="25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25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{</a:t>
            </a:r>
          </a:p>
          <a:p>
            <a:r>
              <a:rPr lang="en-GB" sz="2500" dirty="0">
                <a:solidFill>
                  <a:srgbClr val="0451A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"resources"</a:t>
            </a:r>
            <a:r>
              <a:rPr lang="en-GB" sz="25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: {</a:t>
            </a:r>
          </a:p>
          <a:p>
            <a:r>
              <a:rPr lang="en-GB" sz="2500" dirty="0">
                <a:solidFill>
                  <a:srgbClr val="0451A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"search"</a:t>
            </a:r>
            <a:r>
              <a:rPr lang="en-GB" sz="25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: {</a:t>
            </a:r>
            <a:r>
              <a:rPr lang="en-GB" sz="2500" dirty="0">
                <a:solidFill>
                  <a:srgbClr val="0451A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</a:t>
            </a:r>
            <a:r>
              <a:rPr lang="en-GB" sz="2500" dirty="0" err="1">
                <a:solidFill>
                  <a:srgbClr val="0451A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href</a:t>
            </a:r>
            <a:r>
              <a:rPr lang="en-GB" sz="2500" dirty="0">
                <a:solidFill>
                  <a:srgbClr val="0451A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</a:t>
            </a:r>
            <a:r>
              <a:rPr lang="en-GB" sz="25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: </a:t>
            </a:r>
            <a:r>
              <a:rPr lang="en-GB" sz="2500" dirty="0">
                <a:solidFill>
                  <a:srgbClr val="A3151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"https://</a:t>
            </a:r>
            <a:r>
              <a:rPr lang="en-GB" sz="2500" dirty="0" err="1">
                <a:solidFill>
                  <a:srgbClr val="A3151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example.com</a:t>
            </a:r>
            <a:r>
              <a:rPr lang="en-GB" sz="2500" dirty="0">
                <a:solidFill>
                  <a:srgbClr val="A3151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/tasks-search"</a:t>
            </a:r>
            <a:r>
              <a:rPr lang="en-GB" sz="25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},</a:t>
            </a:r>
          </a:p>
          <a:p>
            <a:r>
              <a:rPr lang="en-GB" sz="2500" dirty="0">
                <a:solidFill>
                  <a:srgbClr val="0451A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"tasks"</a:t>
            </a:r>
            <a:r>
              <a:rPr lang="en-GB" sz="25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: {</a:t>
            </a:r>
            <a:r>
              <a:rPr lang="en-GB" sz="2500" dirty="0">
                <a:solidFill>
                  <a:srgbClr val="0451A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</a:t>
            </a:r>
            <a:r>
              <a:rPr lang="en-GB" sz="2500" dirty="0" err="1">
                <a:solidFill>
                  <a:srgbClr val="0451A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href</a:t>
            </a:r>
            <a:r>
              <a:rPr lang="en-GB" sz="2500" dirty="0">
                <a:solidFill>
                  <a:srgbClr val="0451A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</a:t>
            </a:r>
            <a:r>
              <a:rPr lang="en-GB" sz="25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: </a:t>
            </a:r>
            <a:r>
              <a:rPr lang="en-GB" sz="2500" dirty="0">
                <a:solidFill>
                  <a:srgbClr val="A3151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"https://</a:t>
            </a:r>
            <a:r>
              <a:rPr lang="en-GB" sz="2500" dirty="0" err="1">
                <a:solidFill>
                  <a:srgbClr val="A3151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example.com</a:t>
            </a:r>
            <a:r>
              <a:rPr lang="en-GB" sz="2500" dirty="0">
                <a:solidFill>
                  <a:srgbClr val="A3151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/tasks"</a:t>
            </a:r>
            <a:r>
              <a:rPr lang="en-GB" sz="25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},</a:t>
            </a:r>
          </a:p>
          <a:p>
            <a:r>
              <a:rPr lang="en-GB" sz="25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</a:t>
            </a:r>
            <a:r>
              <a:rPr lang="en-GB" sz="2500" dirty="0">
                <a:solidFill>
                  <a:srgbClr val="0451A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"progress"</a:t>
            </a:r>
            <a:r>
              <a:rPr lang="en-GB" sz="25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: {</a:t>
            </a:r>
            <a:r>
              <a:rPr lang="en-GB" sz="2500" dirty="0">
                <a:solidFill>
                  <a:srgbClr val="0451A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</a:t>
            </a:r>
            <a:r>
              <a:rPr lang="en-GB" sz="2500" dirty="0" err="1">
                <a:solidFill>
                  <a:srgbClr val="0451A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href</a:t>
            </a:r>
            <a:r>
              <a:rPr lang="en-GB" sz="2500" dirty="0">
                <a:solidFill>
                  <a:srgbClr val="0451A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</a:t>
            </a:r>
            <a:r>
              <a:rPr lang="en-GB" sz="25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: </a:t>
            </a:r>
            <a:r>
              <a:rPr lang="en-GB" sz="2500" dirty="0">
                <a:solidFill>
                  <a:srgbClr val="A3151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"https://example.com/tasks-progress"</a:t>
            </a:r>
            <a:r>
              <a:rPr lang="en-GB" sz="25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} </a:t>
            </a:r>
          </a:p>
          <a:p>
            <a:r>
              <a:rPr lang="en-GB" sz="25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}</a:t>
            </a:r>
          </a:p>
          <a:p>
            <a:r>
              <a:rPr lang="en-GB" sz="25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1E4CAB-68E9-5E4D-A562-124AB82C5338}"/>
              </a:ext>
            </a:extLst>
          </p:cNvPr>
          <p:cNvSpPr/>
          <p:nvPr/>
        </p:nvSpPr>
        <p:spPr>
          <a:xfrm>
            <a:off x="256032" y="301531"/>
            <a:ext cx="1041196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GET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</a:t>
            </a:r>
            <a:r>
              <a:rPr lang="en-GB" sz="2600" dirty="0" err="1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example.com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application/json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0315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0DFB5-3A31-455E-B6DB-C279B7312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10BCE-E072-49A8-B0EC-80F6C2E46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Resource to create another resource</a:t>
            </a:r>
          </a:p>
        </p:txBody>
      </p:sp>
    </p:spTree>
    <p:extLst>
      <p:ext uri="{BB962C8B-B14F-4D97-AF65-F5344CB8AC3E}">
        <p14:creationId xmlns:p14="http://schemas.microsoft.com/office/powerpoint/2010/main" val="763876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574AA-0D6F-4AB0-8D19-CEB1F48E5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Which one should I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4D473-B566-4630-B241-E1F398A57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Internal only API.</a:t>
            </a:r>
          </a:p>
          <a:p>
            <a:r>
              <a:rPr lang="en-GB" dirty="0"/>
              <a:t>Control both server and client.</a:t>
            </a:r>
          </a:p>
          <a:p>
            <a:r>
              <a:rPr lang="en-GB" dirty="0"/>
              <a:t>No 3</a:t>
            </a:r>
            <a:r>
              <a:rPr lang="en-GB" baseline="30000" dirty="0"/>
              <a:t>rd</a:t>
            </a:r>
            <a:r>
              <a:rPr lang="en-GB" dirty="0"/>
              <a:t> party clients. </a:t>
            </a:r>
          </a:p>
          <a:p>
            <a:r>
              <a:rPr lang="en-GB" dirty="0"/>
              <a:t>Rewrite it easily.</a:t>
            </a:r>
          </a:p>
        </p:txBody>
      </p:sp>
    </p:spTree>
    <p:extLst>
      <p:ext uri="{BB962C8B-B14F-4D97-AF65-F5344CB8AC3E}">
        <p14:creationId xmlns:p14="http://schemas.microsoft.com/office/powerpoint/2010/main" val="9936183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40C79D-8293-5B4F-839A-2F9ABB933F0D}"/>
              </a:ext>
            </a:extLst>
          </p:cNvPr>
          <p:cNvSpPr/>
          <p:nvPr/>
        </p:nvSpPr>
        <p:spPr>
          <a:xfrm>
            <a:off x="1524001" y="586735"/>
            <a:ext cx="91439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POST</a:t>
            </a:r>
            <a:r>
              <a:rPr lang="en-GB" sz="20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</a:t>
            </a:r>
            <a:r>
              <a:rPr lang="en-GB" sz="2000" dirty="0" err="1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example.com</a:t>
            </a:r>
            <a:r>
              <a:rPr lang="en-GB" sz="20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000" dirty="0" err="1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StartApprovalServer</a:t>
            </a:r>
            <a:r>
              <a:rPr lang="en-GB" sz="20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en-GB" sz="20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0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0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0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270C22-F7C6-F943-8771-5FDEF2386055}"/>
              </a:ext>
            </a:extLst>
          </p:cNvPr>
          <p:cNvSpPr/>
          <p:nvPr/>
        </p:nvSpPr>
        <p:spPr>
          <a:xfrm>
            <a:off x="1524001" y="3541675"/>
            <a:ext cx="9143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​</a:t>
            </a:r>
          </a:p>
          <a:p>
            <a:r>
              <a:rPr lang="en-GB" sz="20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0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0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r>
              <a:rPr lang="en-GB" sz="20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en-GB" sz="20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201</a:t>
            </a:r>
            <a:r>
              <a:rPr lang="en-GB" sz="20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en-GB" sz="20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Created</a:t>
            </a:r>
            <a:endParaRPr lang="en-GB" sz="20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Location: </a:t>
            </a:r>
            <a:r>
              <a:rPr lang="en-GB" sz="20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https://</a:t>
            </a:r>
            <a:r>
              <a:rPr lang="en-GB" sz="20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example.com</a:t>
            </a:r>
            <a:r>
              <a:rPr lang="en-GB" sz="20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0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ApprovalServerStatus</a:t>
            </a:r>
            <a:endParaRPr lang="en-GB" sz="20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6006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F6F3-F946-4D84-8057-FF6CEA194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14C81-10B5-4429-8DDD-2CEE8F6D1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if-modified-since</a:t>
            </a:r>
          </a:p>
        </p:txBody>
      </p:sp>
    </p:spTree>
    <p:extLst>
      <p:ext uri="{BB962C8B-B14F-4D97-AF65-F5344CB8AC3E}">
        <p14:creationId xmlns:p14="http://schemas.microsoft.com/office/powerpoint/2010/main" val="21495143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ED2A5A-8D32-9847-917C-5A596701A18B}"/>
              </a:ext>
            </a:extLst>
          </p:cNvPr>
          <p:cNvSpPr/>
          <p:nvPr/>
        </p:nvSpPr>
        <p:spPr>
          <a:xfrm>
            <a:off x="944633" y="2023468"/>
            <a:ext cx="10231821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200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OK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Last-Modified: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Thu, 18 May 2017 12:54:53 GMT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en-GB" sz="2600" dirty="0">
              <a:solidFill>
                <a:srgbClr val="4D4D4C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{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"id"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"title"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“DDD Talk"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"status"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</a:t>
            </a:r>
            <a:r>
              <a:rPr lang="en-GB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NotStarted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"created"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"Thu, 18 May 2017 12:54:53 GMT"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"updated"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"Thu, 18 May 2017 12:54:53 GMT"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29E4BC-E761-4D57-A26E-3DE112734D22}"/>
              </a:ext>
            </a:extLst>
          </p:cNvPr>
          <p:cNvSpPr/>
          <p:nvPr/>
        </p:nvSpPr>
        <p:spPr>
          <a:xfrm>
            <a:off x="944634" y="488735"/>
            <a:ext cx="1023182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GET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https://example.com/tasks/1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application/json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2460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B394DE1-A2B0-1E4D-A309-B4D41B387788}"/>
              </a:ext>
            </a:extLst>
          </p:cNvPr>
          <p:cNvSpPr/>
          <p:nvPr/>
        </p:nvSpPr>
        <p:spPr>
          <a:xfrm>
            <a:off x="1062446" y="253600"/>
            <a:ext cx="1000092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GET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https://example.com/tasks/1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en-GB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en-GB" sz="2600" dirty="0">
              <a:solidFill>
                <a:srgbClr val="A31515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</a:rPr>
              <a:t>If-Modified-Since: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Thu, 18 May 2017 12:54:53 GMT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626ACD-AC42-644A-899A-EB35E662C080}"/>
              </a:ext>
            </a:extLst>
          </p:cNvPr>
          <p:cNvSpPr/>
          <p:nvPr/>
        </p:nvSpPr>
        <p:spPr>
          <a:xfrm>
            <a:off x="1072897" y="4430436"/>
            <a:ext cx="1000092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304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Not </a:t>
            </a:r>
            <a:r>
              <a:rPr lang="fr-FR" sz="2600" dirty="0" err="1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Modified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151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CBA9CE-276A-8440-A6EC-A2F541F738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Questions?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6E3A5A2-A914-3F40-90BC-42B54DFF29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7234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FF9E0E-1EF3-3641-B906-B67D713B7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Resources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9FAE23-EF35-9742-B0B2-B7C84B48D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Darren Miller </a:t>
            </a:r>
            <a:r>
              <a:rPr lang="en-US" dirty="0">
                <a:hlinkClick r:id="rId3"/>
              </a:rPr>
              <a:t>http://www.bizcoder.com/http-pattern-index</a:t>
            </a:r>
            <a:endParaRPr lang="en-US" dirty="0"/>
          </a:p>
          <a:p>
            <a:r>
              <a:rPr lang="en-US" dirty="0"/>
              <a:t>In The Mood for HTTP  </a:t>
            </a:r>
            <a:r>
              <a:rPr lang="en-US" dirty="0">
                <a:hlinkClick r:id="rId4"/>
              </a:rPr>
              <a:t>https://www.youtube.com/channel/UC5-31Y_XqTe30i-xx1SIUJA</a:t>
            </a:r>
            <a:endParaRPr lang="en-US" dirty="0"/>
          </a:p>
          <a:p>
            <a:r>
              <a:rPr lang="en-US" dirty="0"/>
              <a:t>HTTP APIs slack </a:t>
            </a:r>
            <a:r>
              <a:rPr lang="en-US" dirty="0">
                <a:hlinkClick r:id="rId5"/>
              </a:rPr>
              <a:t>http://slack.httpapis.com/</a:t>
            </a:r>
            <a:endParaRPr lang="en-US" dirty="0"/>
          </a:p>
          <a:p>
            <a:r>
              <a:rPr lang="en-US" dirty="0"/>
              <a:t>Huddle API </a:t>
            </a:r>
            <a:r>
              <a:rPr lang="en-US" dirty="0">
                <a:hlinkClick r:id="rId6"/>
              </a:rPr>
              <a:t>https://github.com/Huddle/huddle-apis/wiki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712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2E8CB-EDD3-F642-93CB-E11CE7110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ReST</a:t>
            </a:r>
            <a:r>
              <a:rPr lang="en-US" dirty="0"/>
              <a:t> – hmmm, maybe not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61A43-1707-CA49-AA0E-32E80B95C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836075"/>
            <a:ext cx="7886700" cy="4351338"/>
          </a:xfrm>
        </p:spPr>
        <p:txBody>
          <a:bodyPr/>
          <a:lstStyle/>
          <a:p>
            <a:r>
              <a:rPr lang="en-US" dirty="0"/>
              <a:t>Really don’t do it.</a:t>
            </a:r>
          </a:p>
          <a:p>
            <a:r>
              <a:rPr lang="en-US" dirty="0"/>
              <a:t>Do you really need it?</a:t>
            </a:r>
          </a:p>
          <a:p>
            <a:r>
              <a:rPr lang="en-US" dirty="0"/>
              <a:t>It’s hard work.</a:t>
            </a:r>
          </a:p>
          <a:p>
            <a:endParaRPr lang="en-US" dirty="0"/>
          </a:p>
          <a:p>
            <a:r>
              <a:rPr lang="en-US" dirty="0" err="1"/>
              <a:t>ReST</a:t>
            </a:r>
            <a:r>
              <a:rPr lang="en-US" dirty="0"/>
              <a:t> is for long living APIs 5-10+ years</a:t>
            </a:r>
          </a:p>
          <a:p>
            <a:r>
              <a:rPr lang="en-US" dirty="0"/>
              <a:t>You only see the benefits after 3+ years</a:t>
            </a:r>
          </a:p>
          <a:p>
            <a:r>
              <a:rPr lang="en-US" dirty="0"/>
              <a:t>Allows you to change an API</a:t>
            </a:r>
          </a:p>
        </p:txBody>
      </p:sp>
    </p:spTree>
    <p:extLst>
      <p:ext uri="{BB962C8B-B14F-4D97-AF65-F5344CB8AC3E}">
        <p14:creationId xmlns:p14="http://schemas.microsoft.com/office/powerpoint/2010/main" val="1517647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5580A-8D20-4C23-9D82-AB73F8800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Document Driven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6EA1F-982B-4FEC-A4E4-92F63CCF1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Write the documentation first.</a:t>
            </a:r>
          </a:p>
          <a:p>
            <a:r>
              <a:rPr lang="en-GB" dirty="0"/>
              <a:t>Create a community for documentation review and design decisions.</a:t>
            </a:r>
          </a:p>
          <a:p>
            <a:r>
              <a:rPr lang="en-GB" dirty="0"/>
              <a:t>Slack channel, review meetings.</a:t>
            </a:r>
          </a:p>
          <a:p>
            <a:r>
              <a:rPr lang="en-GB" dirty="0"/>
              <a:t>Include as many stakeholders as possible.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0717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B84CB-0148-4817-BD1B-2F0921E4B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5265D-A0BB-4929-9EA1-EE273B998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Only expose what you need.</a:t>
            </a:r>
          </a:p>
          <a:p>
            <a:r>
              <a:rPr lang="en-GB" dirty="0"/>
              <a:t>You can add.</a:t>
            </a:r>
          </a:p>
          <a:p>
            <a:r>
              <a:rPr lang="en-GB" dirty="0"/>
              <a:t>You can not remove.</a:t>
            </a:r>
          </a:p>
          <a:p>
            <a:r>
              <a:rPr lang="en-GB" dirty="0"/>
              <a:t>You can not rename.</a:t>
            </a:r>
          </a:p>
        </p:txBody>
      </p:sp>
    </p:spTree>
    <p:extLst>
      <p:ext uri="{BB962C8B-B14F-4D97-AF65-F5344CB8AC3E}">
        <p14:creationId xmlns:p14="http://schemas.microsoft.com/office/powerpoint/2010/main" val="89556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F9E018-8AF3-CA46-B5C1-DC3C0549DE14}"/>
              </a:ext>
            </a:extLst>
          </p:cNvPr>
          <p:cNvSpPr txBox="1"/>
          <p:nvPr/>
        </p:nvSpPr>
        <p:spPr>
          <a:xfrm>
            <a:off x="2548760" y="612846"/>
            <a:ext cx="709448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Resource Model</a:t>
            </a:r>
          </a:p>
          <a:p>
            <a:pPr algn="ctr"/>
            <a:endParaRPr lang="en-US" sz="4000" b="1" dirty="0"/>
          </a:p>
          <a:p>
            <a:pPr algn="ctr"/>
            <a:r>
              <a:rPr lang="en-US" sz="4000" b="1" dirty="0"/>
              <a:t>!=</a:t>
            </a:r>
          </a:p>
          <a:p>
            <a:pPr algn="ctr"/>
            <a:endParaRPr lang="en-US" sz="4000" b="1" dirty="0"/>
          </a:p>
          <a:p>
            <a:pPr algn="ctr"/>
            <a:r>
              <a:rPr lang="en-US" sz="4000" b="1" dirty="0"/>
              <a:t>Domain Model</a:t>
            </a:r>
          </a:p>
          <a:p>
            <a:pPr algn="ctr"/>
            <a:endParaRPr lang="en-US" sz="4000" b="1" dirty="0"/>
          </a:p>
          <a:p>
            <a:pPr algn="ctr"/>
            <a:r>
              <a:rPr lang="en-US" sz="4000" b="1" dirty="0"/>
              <a:t>!=</a:t>
            </a:r>
          </a:p>
          <a:p>
            <a:pPr algn="ctr"/>
            <a:endParaRPr lang="en-US" sz="4000" b="1" dirty="0"/>
          </a:p>
          <a:p>
            <a:pPr algn="ctr"/>
            <a:r>
              <a:rPr lang="en-US" sz="4000" b="1" dirty="0"/>
              <a:t>Entity Model</a:t>
            </a:r>
          </a:p>
        </p:txBody>
      </p:sp>
    </p:spTree>
    <p:extLst>
      <p:ext uri="{BB962C8B-B14F-4D97-AF65-F5344CB8AC3E}">
        <p14:creationId xmlns:p14="http://schemas.microsoft.com/office/powerpoint/2010/main" val="1527506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1830</TotalTime>
  <Words>2648</Words>
  <Application>Microsoft Office PowerPoint</Application>
  <PresentationFormat>Widescreen</PresentationFormat>
  <Paragraphs>497</Paragraphs>
  <Slides>55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Arial</vt:lpstr>
      <vt:lpstr>Calibri</vt:lpstr>
      <vt:lpstr>Calibri Light</vt:lpstr>
      <vt:lpstr>Fira Code</vt:lpstr>
      <vt:lpstr>Fira Code Retina</vt:lpstr>
      <vt:lpstr>Menlo</vt:lpstr>
      <vt:lpstr>Office Theme</vt:lpstr>
      <vt:lpstr>HTTP API Patterns</vt:lpstr>
      <vt:lpstr>Who am I?</vt:lpstr>
      <vt:lpstr>What is a HTTP API</vt:lpstr>
      <vt:lpstr>What type of HTTP API</vt:lpstr>
      <vt:lpstr>Which one should I use?</vt:lpstr>
      <vt:lpstr>ReST – hmmm, maybe not …</vt:lpstr>
      <vt:lpstr>Document Driven Design</vt:lpstr>
      <vt:lpstr>Resource rules</vt:lpstr>
      <vt:lpstr>PowerPoint Presentation</vt:lpstr>
      <vt:lpstr>HTTP Methods</vt:lpstr>
      <vt:lpstr>GET</vt:lpstr>
      <vt:lpstr>PowerPoint Presentation</vt:lpstr>
      <vt:lpstr>PowerPoint Presentation</vt:lpstr>
      <vt:lpstr>POST</vt:lpstr>
      <vt:lpstr>PowerPoint Presentation</vt:lpstr>
      <vt:lpstr>PowerPoint Presentation</vt:lpstr>
      <vt:lpstr>PUT</vt:lpstr>
      <vt:lpstr>PowerPoint Presentation</vt:lpstr>
      <vt:lpstr>PowerPoint Presentation</vt:lpstr>
      <vt:lpstr>PowerPoint Presentation</vt:lpstr>
      <vt:lpstr>Sub Resource PUT (Mini PUT)</vt:lpstr>
      <vt:lpstr>PowerPoint Presentation</vt:lpstr>
      <vt:lpstr>PowerPoint Presentation</vt:lpstr>
      <vt:lpstr>PowerPoint Presentation</vt:lpstr>
      <vt:lpstr>PowerPoint Presentation</vt:lpstr>
      <vt:lpstr>Bucket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DELETE</vt:lpstr>
      <vt:lpstr>PowerPoint Presentation</vt:lpstr>
      <vt:lpstr>DELETE DELETE</vt:lpstr>
      <vt:lpstr>Asynchronous</vt:lpstr>
      <vt:lpstr>PowerPoint Presentation</vt:lpstr>
      <vt:lpstr>PowerPoint Presentation</vt:lpstr>
      <vt:lpstr>PowerPoint Presentation</vt:lpstr>
      <vt:lpstr>Progress</vt:lpstr>
      <vt:lpstr>PowerPoint Presentation</vt:lpstr>
      <vt:lpstr>PowerPoint Presentation</vt:lpstr>
      <vt:lpstr>PowerPoint Presentation</vt:lpstr>
      <vt:lpstr>PowerPoint Presentation</vt:lpstr>
      <vt:lpstr>Bouncer</vt:lpstr>
      <vt:lpstr>PowerPoint Presentation</vt:lpstr>
      <vt:lpstr>PowerPoint Presentation</vt:lpstr>
      <vt:lpstr>Catalogue (Discovery)</vt:lpstr>
      <vt:lpstr>PowerPoint Presentation</vt:lpstr>
      <vt:lpstr>Factory</vt:lpstr>
      <vt:lpstr>PowerPoint Presentation</vt:lpstr>
      <vt:lpstr>Caching</vt:lpstr>
      <vt:lpstr>PowerPoint Presentation</vt:lpstr>
      <vt:lpstr>PowerPoint Presentation</vt:lpstr>
      <vt:lpstr>Questions?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 API Patterns</dc:title>
  <dc:creator>Toby Henderson</dc:creator>
  <cp:lastModifiedBy>Toby Henderson</cp:lastModifiedBy>
  <cp:revision>207</cp:revision>
  <dcterms:created xsi:type="dcterms:W3CDTF">2018-09-20T13:36:23Z</dcterms:created>
  <dcterms:modified xsi:type="dcterms:W3CDTF">2019-01-28T19:00:32Z</dcterms:modified>
</cp:coreProperties>
</file>