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2" r:id="rId4"/>
    <p:sldId id="267" r:id="rId5"/>
    <p:sldId id="263" r:id="rId6"/>
    <p:sldId id="296" r:id="rId7"/>
    <p:sldId id="291" r:id="rId8"/>
    <p:sldId id="292" r:id="rId9"/>
    <p:sldId id="293" r:id="rId10"/>
    <p:sldId id="294" r:id="rId11"/>
    <p:sldId id="295" r:id="rId12"/>
    <p:sldId id="297" r:id="rId13"/>
    <p:sldId id="268" r:id="rId14"/>
    <p:sldId id="298" r:id="rId15"/>
    <p:sldId id="270" r:id="rId16"/>
    <p:sldId id="285" r:id="rId17"/>
    <p:sldId id="286" r:id="rId18"/>
    <p:sldId id="287" r:id="rId19"/>
    <p:sldId id="299" r:id="rId20"/>
    <p:sldId id="265" r:id="rId21"/>
    <p:sldId id="288" r:id="rId22"/>
    <p:sldId id="289" r:id="rId23"/>
    <p:sldId id="266" r:id="rId24"/>
    <p:sldId id="290" r:id="rId25"/>
    <p:sldId id="260" r:id="rId26"/>
    <p:sldId id="269" r:id="rId27"/>
    <p:sldId id="258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Access Timing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Register Access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 smtClean="0"/>
              <a:t>0x00 </a:t>
            </a:r>
            <a:r>
              <a:rPr lang="en-US" dirty="0"/>
              <a:t>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 smtClean="0"/>
              <a:t>ap_start</a:t>
            </a:r>
            <a:r>
              <a:rPr lang="en-US" dirty="0" smtClean="0"/>
              <a:t> (r/w)   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</a:t>
            </a:r>
            <a:r>
              <a:rPr lang="en-US" dirty="0" smtClean="0"/>
              <a:t>set </a:t>
            </a:r>
            <a:r>
              <a:rPr lang="en-US" dirty="0"/>
              <a:t>when </a:t>
            </a:r>
            <a:r>
              <a:rPr lang="en-US" dirty="0" err="1"/>
              <a:t>ap_start</a:t>
            </a:r>
            <a:r>
              <a:rPr lang="en-US" dirty="0"/>
              <a:t> signal </a:t>
            </a:r>
            <a:r>
              <a:rPr lang="en-US" dirty="0" smtClean="0"/>
              <a:t>assert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reset</a:t>
            </a:r>
            <a:r>
              <a:rPr lang="en-US" dirty="0"/>
              <a:t>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 smtClean="0"/>
              <a:t>axi</a:t>
            </a:r>
            <a:r>
              <a:rPr lang="en-US" dirty="0" smtClean="0"/>
              <a:t>-stream </a:t>
            </a:r>
            <a:r>
              <a:rPr lang="en-US" dirty="0"/>
              <a:t>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 smtClean="0"/>
              <a:t>ap_done</a:t>
            </a:r>
            <a:r>
              <a:rPr lang="en-US" dirty="0" smtClean="0"/>
              <a:t> (</a:t>
            </a:r>
            <a:r>
              <a:rPr lang="en-US" dirty="0" err="1" smtClean="0"/>
              <a:t>ro</a:t>
            </a:r>
            <a:r>
              <a:rPr lang="en-US" dirty="0" smtClean="0"/>
              <a:t>)  </a:t>
            </a:r>
            <a:r>
              <a:rPr lang="en-US" dirty="0"/>
              <a:t>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</a:t>
            </a:r>
            <a:r>
              <a:rPr lang="en-US" dirty="0" smtClean="0"/>
              <a:t>generated and transferred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 smtClean="0"/>
              <a:t>ap_idle</a:t>
            </a:r>
            <a:r>
              <a:rPr lang="en-US" dirty="0" smtClean="0"/>
              <a:t> (</a:t>
            </a:r>
            <a:r>
              <a:rPr lang="en-US" dirty="0" err="1" smtClean="0"/>
              <a:t>ro</a:t>
            </a:r>
            <a:r>
              <a:rPr lang="en-US" dirty="0" smtClean="0"/>
              <a:t>)  </a:t>
            </a:r>
            <a:r>
              <a:rPr lang="en-US" dirty="0"/>
              <a:t>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0x20-24 Tap0, in sequence …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ap_start</a:t>
            </a:r>
            <a:r>
              <a:rPr lang="en-US" dirty="0" smtClean="0"/>
              <a:t>  protocol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ap_start</a:t>
            </a:r>
            <a:r>
              <a:rPr lang="en-US" dirty="0" smtClean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ap_start</a:t>
            </a:r>
            <a:r>
              <a:rPr lang="en-US" dirty="0" smtClean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Host Software or </a:t>
            </a:r>
            <a:r>
              <a:rPr lang="en-US" dirty="0" err="1" smtClean="0"/>
              <a:t>testbench</a:t>
            </a:r>
            <a:r>
              <a:rPr lang="en-US" dirty="0" smtClean="0"/>
              <a:t> can program </a:t>
            </a:r>
            <a:r>
              <a:rPr lang="en-US" dirty="0" err="1" smtClean="0"/>
              <a:t>ap_start</a:t>
            </a: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ap_idle</a:t>
            </a:r>
            <a:r>
              <a:rPr lang="en-US" dirty="0" smtClean="0"/>
              <a:t> is one. If </a:t>
            </a:r>
            <a:r>
              <a:rPr lang="en-US" dirty="0" err="1" smtClean="0"/>
              <a:t>ap_start</a:t>
            </a:r>
            <a:r>
              <a:rPr lang="en-US" dirty="0" smtClean="0"/>
              <a:t> is programmed one when </a:t>
            </a:r>
            <a:r>
              <a:rPr lang="en-US" dirty="0" err="1" smtClean="0"/>
              <a:t>ap_idle</a:t>
            </a:r>
            <a:r>
              <a:rPr lang="en-US" dirty="0" smtClean="0"/>
              <a:t> is zero, the </a:t>
            </a:r>
            <a:r>
              <a:rPr lang="en-US" dirty="0" err="1" smtClean="0"/>
              <a:t>ap_start</a:t>
            </a:r>
            <a:r>
              <a:rPr lang="en-US" dirty="0" smtClean="0"/>
              <a:t> is not effective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After data-length, tap parameters are programmed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ap_start</a:t>
            </a:r>
            <a:r>
              <a:rPr lang="en-US" altLang="zh-CN" dirty="0" smtClean="0"/>
              <a:t> is set by software/</a:t>
            </a:r>
            <a:r>
              <a:rPr lang="en-US" altLang="zh-CN" dirty="0" err="1" smtClean="0"/>
              <a:t>testbench</a:t>
            </a:r>
            <a:r>
              <a:rPr lang="en-US" altLang="zh-CN" dirty="0" smtClean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 resets </a:t>
            </a:r>
            <a:r>
              <a:rPr lang="en-US" dirty="0" err="1" smtClean="0"/>
              <a:t>ap_start</a:t>
            </a:r>
            <a:r>
              <a:rPr lang="en-US" dirty="0" smtClean="0"/>
              <a:t> when engine is not idle, i.e. start processing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ap_done</a:t>
            </a:r>
            <a:r>
              <a:rPr lang="en-US" dirty="0" smtClean="0"/>
              <a:t> protocol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read-only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ap_done</a:t>
            </a:r>
            <a:r>
              <a:rPr lang="en-US" dirty="0" smtClean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ap_done</a:t>
            </a:r>
            <a:r>
              <a:rPr lang="en-US" dirty="0" smtClean="0"/>
              <a:t> is read, i.e. address 0 is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ap_done</a:t>
            </a:r>
            <a:r>
              <a:rPr lang="en-US" dirty="0" smtClean="0"/>
              <a:t> is asserted when engine complete</a:t>
            </a:r>
            <a:r>
              <a:rPr lang="en-US" dirty="0"/>
              <a:t>s</a:t>
            </a:r>
            <a:r>
              <a:rPr lang="en-US" dirty="0" smtClean="0"/>
              <a:t> last data processing and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ap_idle</a:t>
            </a:r>
            <a:r>
              <a:rPr lang="en-US" dirty="0" smtClean="0"/>
              <a:t> protocol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ap_idle</a:t>
            </a:r>
            <a:r>
              <a:rPr lang="en-US" dirty="0" smtClean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ap_idle</a:t>
            </a:r>
            <a:r>
              <a:rPr lang="en-US" altLang="zh-CN" dirty="0" smtClean="0"/>
              <a:t> is set to 0 when </a:t>
            </a:r>
            <a:r>
              <a:rPr lang="en-US" altLang="zh-CN" dirty="0" err="1" smtClean="0"/>
              <a:t>ap_start</a:t>
            </a:r>
            <a:r>
              <a:rPr lang="en-US" altLang="zh-CN" dirty="0" smtClean="0"/>
              <a:t>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ap_idle</a:t>
            </a:r>
            <a:r>
              <a:rPr lang="en-US" altLang="zh-CN" dirty="0" smtClean="0"/>
              <a:t> is set to 1 when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Host software / </a:t>
            </a:r>
            <a:r>
              <a:rPr lang="en-US" sz="4000" dirty="0" err="1" smtClean="0"/>
              <a:t>Testbench</a:t>
            </a:r>
            <a:r>
              <a:rPr lang="en-US" sz="4000" dirty="0" smtClean="0"/>
              <a:t> Programming Sequence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Program </a:t>
            </a:r>
            <a:r>
              <a:rPr lang="en-US" sz="2400" dirty="0" err="1" smtClean="0"/>
              <a:t>ap_start</a:t>
            </a:r>
            <a:r>
              <a:rPr lang="en-US" sz="2400" dirty="0" smtClean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Transmit </a:t>
            </a:r>
            <a:r>
              <a:rPr lang="en-US" sz="2400" dirty="0" err="1" smtClean="0"/>
              <a:t>Xn</a:t>
            </a:r>
            <a:r>
              <a:rPr lang="en-US" sz="2400" dirty="0" smtClean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Receive </a:t>
            </a:r>
            <a:r>
              <a:rPr lang="en-US" sz="2400" dirty="0" err="1" smtClean="0"/>
              <a:t>Yn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Polling </a:t>
            </a:r>
            <a:r>
              <a:rPr lang="en-US" sz="2400" dirty="0" err="1" smtClean="0"/>
              <a:t>ap_done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When </a:t>
            </a:r>
            <a:r>
              <a:rPr lang="en-US" sz="2400" dirty="0" err="1" smtClean="0"/>
              <a:t>ap_done</a:t>
            </a:r>
            <a:r>
              <a:rPr lang="en-US" sz="2400" dirty="0" smtClean="0"/>
              <a:t> is sampled, compare </a:t>
            </a:r>
            <a:r>
              <a:rPr lang="en-US" sz="2400" dirty="0" err="1" smtClean="0"/>
              <a:t>Yn</a:t>
            </a:r>
            <a:r>
              <a:rPr lang="en-US" sz="2400" dirty="0" smtClean="0"/>
              <a:t> with golden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Wait for </a:t>
            </a:r>
            <a:r>
              <a:rPr lang="en-US" sz="2400" dirty="0" err="1" smtClean="0"/>
              <a:t>ap_start</a:t>
            </a:r>
            <a:endParaRPr lang="en-US" sz="2400" dirty="0" smtClean="0"/>
          </a:p>
          <a:p>
            <a:r>
              <a:rPr lang="en-US" sz="2400" dirty="0" smtClean="0"/>
              <a:t>Set </a:t>
            </a:r>
            <a:r>
              <a:rPr lang="en-US" sz="2400" dirty="0" err="1" smtClean="0"/>
              <a:t>ap_idle</a:t>
            </a:r>
            <a:r>
              <a:rPr lang="en-US" sz="2400" dirty="0" smtClean="0"/>
              <a:t> = 0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Process data</a:t>
            </a:r>
          </a:p>
          <a:p>
            <a:endParaRPr lang="en-US" sz="3200" dirty="0"/>
          </a:p>
          <a:p>
            <a:r>
              <a:rPr lang="en-US" sz="2400" dirty="0" smtClean="0"/>
              <a:t>If reach data-length, set </a:t>
            </a:r>
            <a:r>
              <a:rPr lang="en-US" sz="2400" dirty="0" err="1" smtClean="0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 smtClean="0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FIR Engine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Transmit </a:t>
            </a:r>
            <a:r>
              <a:rPr lang="en-US" dirty="0" err="1" smtClean="0"/>
              <a:t>Xn</a:t>
            </a:r>
            <a:r>
              <a:rPr lang="en-US" dirty="0" smtClean="0"/>
              <a:t> (stream-in), Receive </a:t>
            </a:r>
            <a:r>
              <a:rPr lang="en-US" dirty="0" err="1" smtClean="0"/>
              <a:t>Yn</a:t>
            </a:r>
            <a:r>
              <a:rPr lang="en-US" dirty="0" smtClean="0"/>
              <a:t> (stream-out) and Polling </a:t>
            </a:r>
            <a:r>
              <a:rPr lang="en-US" dirty="0" err="1" smtClean="0"/>
              <a:t>ap_done</a:t>
            </a:r>
            <a:r>
              <a:rPr lang="en-US" dirty="0" smtClean="0"/>
              <a:t> (</a:t>
            </a:r>
            <a:r>
              <a:rPr lang="en-US" dirty="0" err="1" smtClean="0"/>
              <a:t>axilite</a:t>
            </a:r>
            <a:r>
              <a:rPr lang="en-US" dirty="0" smtClean="0"/>
              <a:t>) are running concurrently. They are using different interface and do not interfere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– Develop your own </a:t>
            </a:r>
            <a:r>
              <a:rPr lang="en-US" dirty="0" err="1" smtClean="0"/>
              <a:t>testbench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 err="1" smtClean="0"/>
              <a:t>datafile</a:t>
            </a:r>
            <a:r>
              <a:rPr lang="en-US" dirty="0" smtClean="0"/>
              <a:t>, and count # of data = </a:t>
            </a:r>
            <a:r>
              <a:rPr lang="en-US" dirty="0" err="1" smtClean="0"/>
              <a:t>dat</a:t>
            </a:r>
            <a:r>
              <a:rPr lang="en-US" altLang="zh-CN" dirty="0" err="1" smtClean="0"/>
              <a:t>a_length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Program </a:t>
            </a:r>
            <a:r>
              <a:rPr lang="en-US" dirty="0" err="1" smtClean="0"/>
              <a:t>tap_parameters</a:t>
            </a:r>
            <a:r>
              <a:rPr lang="en-US" dirty="0" smtClean="0"/>
              <a:t> and </a:t>
            </a:r>
            <a:r>
              <a:rPr lang="en-US" dirty="0" err="1" smtClean="0"/>
              <a:t>data_length</a:t>
            </a:r>
            <a:r>
              <a:rPr lang="en-US" dirty="0" smtClean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Yn</a:t>
            </a:r>
            <a:r>
              <a:rPr lang="en-US" dirty="0" smtClean="0"/>
              <a:t> expected value, or load golden data into </a:t>
            </a:r>
            <a:r>
              <a:rPr lang="en-US" dirty="0" err="1" smtClean="0"/>
              <a:t>Yn</a:t>
            </a:r>
            <a:r>
              <a:rPr lang="en-US" dirty="0" smtClean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and check </a:t>
            </a:r>
            <a:r>
              <a:rPr lang="en-US" dirty="0" err="1" smtClean="0"/>
              <a:t>ap_start</a:t>
            </a:r>
            <a:r>
              <a:rPr lang="en-US" dirty="0" smtClean="0"/>
              <a:t>, </a:t>
            </a:r>
            <a:r>
              <a:rPr lang="en-US" dirty="0" err="1" smtClean="0"/>
              <a:t>ap_idle</a:t>
            </a:r>
            <a:r>
              <a:rPr lang="en-US" dirty="0" smtClean="0"/>
              <a:t>, </a:t>
            </a:r>
            <a:r>
              <a:rPr lang="en-US" dirty="0" err="1" smtClean="0"/>
              <a:t>ap_done</a:t>
            </a:r>
            <a:r>
              <a:rPr lang="en-US" dirty="0" smtClean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Program </a:t>
            </a:r>
            <a:r>
              <a:rPr lang="en-US" dirty="0" err="1" smtClean="0"/>
              <a:t>ap_start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Start latency timer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Task: </a:t>
            </a:r>
            <a:r>
              <a:rPr lang="en-US" dirty="0" err="1" smtClean="0"/>
              <a:t>Stream_in</a:t>
            </a:r>
            <a:r>
              <a:rPr lang="en-US" dirty="0" err="1"/>
              <a:t>_</a:t>
            </a:r>
            <a:r>
              <a:rPr lang="en-US" dirty="0" err="1" smtClean="0"/>
              <a:t>Xn</a:t>
            </a: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Ta</a:t>
            </a:r>
            <a:r>
              <a:rPr lang="en-US" altLang="zh-CN" dirty="0" smtClean="0"/>
              <a:t>sk: </a:t>
            </a:r>
            <a:r>
              <a:rPr lang="en-US" dirty="0" err="1" smtClean="0"/>
              <a:t>Stream_out</a:t>
            </a:r>
            <a:r>
              <a:rPr lang="en-US" dirty="0" err="1"/>
              <a:t>_</a:t>
            </a:r>
            <a:r>
              <a:rPr lang="en-US" dirty="0" err="1" smtClean="0"/>
              <a:t>Yn</a:t>
            </a:r>
            <a:r>
              <a:rPr lang="en-US" dirty="0" smtClean="0"/>
              <a:t> and save into </a:t>
            </a:r>
            <a:r>
              <a:rPr lang="en-US" dirty="0" err="1" smtClean="0"/>
              <a:t>Yn</a:t>
            </a:r>
            <a:r>
              <a:rPr lang="en-US" dirty="0" smtClean="0"/>
              <a:t>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Task: Polling </a:t>
            </a:r>
            <a:r>
              <a:rPr lang="en-US" dirty="0" err="1" smtClean="0"/>
              <a:t>ap_done</a:t>
            </a:r>
            <a:r>
              <a:rPr lang="en-US" dirty="0" smtClean="0"/>
              <a:t>, when </a:t>
            </a:r>
            <a:r>
              <a:rPr lang="en-US" dirty="0" err="1" smtClean="0"/>
              <a:t>ap_done</a:t>
            </a:r>
            <a:r>
              <a:rPr lang="en-US" dirty="0" smtClean="0"/>
              <a:t> is sampled, disable tasks (</a:t>
            </a:r>
            <a:r>
              <a:rPr lang="en-US" dirty="0" err="1" smtClean="0"/>
              <a:t>stream_in_Xn</a:t>
            </a:r>
            <a:r>
              <a:rPr lang="en-US" dirty="0" smtClean="0"/>
              <a:t>, </a:t>
            </a:r>
            <a:r>
              <a:rPr lang="en-US" dirty="0" err="1" smtClean="0"/>
              <a:t>stream_out_Yn</a:t>
            </a:r>
            <a:r>
              <a:rPr lang="en-US" dirty="0" smtClean="0"/>
              <a:t>, and Polling)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 err="1" smtClean="0"/>
              <a:t>Yn</a:t>
            </a:r>
            <a:r>
              <a:rPr lang="en-US" dirty="0" smtClean="0"/>
              <a:t> buffer with golden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SRAM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 to supplement (Use memory for ASIC flow)</a:t>
            </a:r>
          </a:p>
          <a:p>
            <a:r>
              <a:rPr lang="en-US" dirty="0"/>
              <a:t>I</a:t>
            </a:r>
            <a:r>
              <a:rPr lang="en-US" dirty="0" smtClean="0"/>
              <a:t>mplement  SRAM without .</a:t>
            </a:r>
            <a:r>
              <a:rPr lang="en-US" dirty="0" err="1" smtClean="0"/>
              <a:t>db</a:t>
            </a:r>
            <a:r>
              <a:rPr lang="en-US" dirty="0" smtClean="0"/>
              <a:t>/.lib</a:t>
            </a:r>
          </a:p>
          <a:p>
            <a:r>
              <a:rPr lang="en-US" altLang="zh-CN" dirty="0" smtClean="0"/>
              <a:t>Use external SRAM (</a:t>
            </a:r>
            <a:r>
              <a:rPr lang="en-US" altLang="zh-CN" dirty="0" err="1" smtClean="0"/>
              <a:t>bram.v</a:t>
            </a:r>
            <a:r>
              <a:rPr lang="en-US" altLang="zh-CN" dirty="0" smtClean="0"/>
              <a:t>). </a:t>
            </a:r>
            <a:r>
              <a:rPr lang="en-US" altLang="zh-CN" dirty="0" err="1"/>
              <a:t>f</a:t>
            </a:r>
            <a:r>
              <a:rPr lang="en-US" altLang="zh-CN" dirty="0" err="1" smtClean="0"/>
              <a:t>ir.v</a:t>
            </a:r>
            <a:r>
              <a:rPr lang="en-US" altLang="zh-CN" dirty="0" smtClean="0"/>
              <a:t> provides ports to interface with the external SRAM. So, the </a:t>
            </a:r>
            <a:r>
              <a:rPr lang="en-US" altLang="zh-CN" dirty="0" err="1" smtClean="0"/>
              <a:t>fir.v</a:t>
            </a:r>
            <a:r>
              <a:rPr lang="en-US" altLang="zh-CN" dirty="0" smtClean="0"/>
              <a:t> can be synthesized with BRAM</a:t>
            </a:r>
          </a:p>
          <a:p>
            <a:r>
              <a:rPr lang="en-US" altLang="zh-CN" dirty="0" smtClean="0"/>
              <a:t>Two size of </a:t>
            </a:r>
            <a:r>
              <a:rPr lang="en-US" altLang="zh-CN" dirty="0" err="1" smtClean="0"/>
              <a:t>bram.v</a:t>
            </a:r>
            <a:r>
              <a:rPr lang="en-US" altLang="zh-CN" dirty="0" smtClean="0"/>
              <a:t> ( you choose either one to fit your design)</a:t>
            </a:r>
          </a:p>
          <a:p>
            <a:pPr lvl="1"/>
            <a:r>
              <a:rPr lang="en-US" altLang="zh-CN" dirty="0" smtClean="0"/>
              <a:t>bram11.v  (11 x 32) – depth 11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sz="2400" b="1" dirty="0" smtClean="0">
                <a:solidFill>
                  <a:srgbClr val="0070C0"/>
                </a:solidFill>
              </a:rPr>
              <a:t>ir</a:t>
            </a:r>
          </a:p>
          <a:p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xilite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xis_slave</a:t>
            </a:r>
            <a:r>
              <a:rPr lang="en-US" dirty="0" smtClean="0"/>
              <a:t> (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xis_master</a:t>
            </a:r>
            <a:r>
              <a:rPr lang="en-US" dirty="0" smtClean="0"/>
              <a:t>(</a:t>
            </a:r>
            <a:r>
              <a:rPr lang="en-US" dirty="0" err="1" smtClean="0"/>
              <a:t>Yn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Hierarchy:</a:t>
            </a:r>
          </a:p>
          <a:p>
            <a:pPr lvl="1"/>
            <a:r>
              <a:rPr lang="en-US" altLang="zh-TW" sz="1200" dirty="0"/>
              <a:t>StudentID_lab3/</a:t>
            </a:r>
          </a:p>
          <a:p>
            <a:pPr lvl="2"/>
            <a:r>
              <a:rPr lang="en-US" altLang="zh-TW" sz="1100" dirty="0"/>
              <a:t>Waveform</a:t>
            </a:r>
          </a:p>
          <a:p>
            <a:pPr lvl="2"/>
            <a:r>
              <a:rPr lang="en-US" altLang="zh-TW" sz="1100" dirty="0"/>
              <a:t>Simulation.log</a:t>
            </a:r>
          </a:p>
          <a:p>
            <a:pPr lvl="2"/>
            <a:r>
              <a:rPr lang="en-US" altLang="zh-TW" sz="1100" dirty="0"/>
              <a:t>Report.pdf</a:t>
            </a:r>
          </a:p>
          <a:p>
            <a:pPr lvl="2"/>
            <a:r>
              <a:rPr lang="en-US" altLang="zh-TW" sz="1100" dirty="0"/>
              <a:t>Synthesis report</a:t>
            </a:r>
          </a:p>
          <a:p>
            <a:pPr lvl="2"/>
            <a:r>
              <a:rPr lang="en-US" altLang="zh-TW" sz="1100" dirty="0" err="1"/>
              <a:t>Github</a:t>
            </a:r>
            <a:r>
              <a:rPr lang="en-US" altLang="zh-TW" sz="1100" dirty="0"/>
              <a:t> link</a:t>
            </a:r>
          </a:p>
          <a:p>
            <a:r>
              <a:rPr lang="en-US" altLang="zh-TW" sz="1400" dirty="0"/>
              <a:t>Your </a:t>
            </a:r>
            <a:r>
              <a:rPr lang="en-US" altLang="zh-TW" sz="1400" dirty="0" err="1"/>
              <a:t>Github</a:t>
            </a:r>
            <a:r>
              <a:rPr lang="en-US" altLang="zh-TW" sz="1400" dirty="0"/>
              <a:t> link should attach the </a:t>
            </a:r>
            <a:r>
              <a:rPr lang="en-US" altLang="zh-TW" sz="1400" dirty="0" smtClean="0"/>
              <a:t>file</a:t>
            </a:r>
          </a:p>
          <a:p>
            <a:pPr lvl="1"/>
            <a:r>
              <a:rPr lang="en-US" altLang="zh-TW" sz="1200" dirty="0" err="1" smtClean="0"/>
              <a:t>fir.v</a:t>
            </a:r>
            <a:r>
              <a:rPr lang="en-US" altLang="zh-TW" sz="1200" dirty="0" smtClean="0"/>
              <a:t>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the fir design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lvl="1"/>
            <a:r>
              <a:rPr lang="en-US" altLang="zh-TW" sz="1200" dirty="0" err="1"/>
              <a:t>f</a:t>
            </a:r>
            <a:r>
              <a:rPr lang="en-US" altLang="zh-TW" sz="1200" dirty="0" err="1" smtClean="0"/>
              <a:t>ir_tb.v</a:t>
            </a:r>
            <a:r>
              <a:rPr lang="en-US" altLang="zh-TW" sz="1200" dirty="0" smtClean="0"/>
              <a:t>  ( the </a:t>
            </a:r>
            <a:r>
              <a:rPr lang="en-US" altLang="zh-TW" sz="1200" dirty="0" err="1" smtClean="0"/>
              <a:t>testbench</a:t>
            </a:r>
            <a:r>
              <a:rPr lang="en-US" altLang="zh-TW" sz="1200" dirty="0" smtClean="0"/>
              <a:t> )</a:t>
            </a:r>
          </a:p>
          <a:p>
            <a:pPr lvl="1"/>
            <a:r>
              <a:rPr lang="en-US" altLang="zh-TW" sz="1200" dirty="0" smtClean="0"/>
              <a:t>Log files including : synthesis, simulation, static timing report</a:t>
            </a:r>
            <a:endParaRPr lang="en-US" altLang="zh-TW" sz="1200" dirty="0"/>
          </a:p>
          <a:p>
            <a:pPr lvl="1"/>
            <a:r>
              <a:rPr lang="en-US" altLang="zh-TW" sz="1200" dirty="0" smtClean="0"/>
              <a:t>Synthesis report – area usage, Including </a:t>
            </a:r>
            <a:r>
              <a:rPr lang="en-US" altLang="zh-TW" sz="1200" dirty="0"/>
              <a:t>FF, </a:t>
            </a:r>
            <a:r>
              <a:rPr lang="en-US" altLang="zh-TW" sz="1200" dirty="0" smtClean="0"/>
              <a:t>LUT (Note: there should be no BRAM because BRAM is an external model, not in the  RTL design)</a:t>
            </a:r>
          </a:p>
          <a:p>
            <a:pPr lvl="1"/>
            <a:r>
              <a:rPr lang="en-US" altLang="zh-TW" sz="1200" dirty="0" smtClean="0"/>
              <a:t>Timing Report, including slack, and max delay path</a:t>
            </a:r>
          </a:p>
          <a:p>
            <a:pPr lvl="1"/>
            <a:r>
              <a:rPr lang="en-US" altLang="zh-TW" sz="1200" dirty="0" smtClean="0"/>
              <a:t>Waveform – show</a:t>
            </a:r>
          </a:p>
          <a:p>
            <a:pPr lvl="2"/>
            <a:r>
              <a:rPr lang="en-US" altLang="zh-TW" sz="1100" dirty="0" smtClean="0"/>
              <a:t>Configuration write</a:t>
            </a:r>
          </a:p>
          <a:p>
            <a:pPr lvl="2"/>
            <a:r>
              <a:rPr lang="en-US" altLang="zh-TW" sz="1100" dirty="0" err="1" smtClean="0"/>
              <a:t>a</a:t>
            </a:r>
            <a:r>
              <a:rPr lang="en-US" altLang="zh-CN" sz="1100" dirty="0" err="1" smtClean="0"/>
              <a:t>p_start</a:t>
            </a:r>
            <a:r>
              <a:rPr lang="en-US" altLang="zh-CN" sz="1100" dirty="0" smtClean="0"/>
              <a:t>, </a:t>
            </a:r>
            <a:r>
              <a:rPr lang="en-US" altLang="zh-CN" sz="1100" dirty="0" err="1" smtClean="0"/>
              <a:t>ap_done</a:t>
            </a:r>
            <a:r>
              <a:rPr lang="en-US" altLang="zh-CN" sz="1100" dirty="0" smtClean="0"/>
              <a:t>  ( measure # of clock cycles from </a:t>
            </a:r>
            <a:r>
              <a:rPr lang="en-US" altLang="zh-CN" sz="1100" dirty="0" err="1" smtClean="0"/>
              <a:t>ap_start</a:t>
            </a:r>
            <a:r>
              <a:rPr lang="en-US" altLang="zh-CN" sz="1100" dirty="0" smtClean="0"/>
              <a:t> to </a:t>
            </a:r>
            <a:r>
              <a:rPr lang="en-US" altLang="zh-CN" sz="1100" dirty="0" err="1" smtClean="0"/>
              <a:t>ap_done</a:t>
            </a:r>
            <a:r>
              <a:rPr lang="en-US" altLang="zh-CN" sz="1100" dirty="0" smtClean="0"/>
              <a:t>)</a:t>
            </a:r>
          </a:p>
          <a:p>
            <a:pPr lvl="2"/>
            <a:r>
              <a:rPr lang="en-US" altLang="zh-TW" sz="1100" dirty="0" err="1" smtClean="0"/>
              <a:t>Xn</a:t>
            </a:r>
            <a:r>
              <a:rPr lang="en-US" altLang="zh-TW" sz="1100" dirty="0" smtClean="0"/>
              <a:t> stream-in, and </a:t>
            </a:r>
            <a:r>
              <a:rPr lang="en-US" altLang="zh-TW" sz="1100" dirty="0" err="1" smtClean="0"/>
              <a:t>Yn</a:t>
            </a:r>
            <a:r>
              <a:rPr lang="en-US" altLang="zh-TW" sz="1100" dirty="0" smtClean="0"/>
              <a:t> stream-out </a:t>
            </a:r>
            <a:endParaRPr lang="en-US" altLang="zh-TW" sz="1100" dirty="0"/>
          </a:p>
          <a:p>
            <a:pPr lvl="1"/>
            <a:r>
              <a:rPr lang="en-US" altLang="zh-TW" sz="1200" dirty="0"/>
              <a:t>Report</a:t>
            </a:r>
          </a:p>
          <a:p>
            <a:r>
              <a:rPr lang="en-US" altLang="zh-TW" sz="1400" dirty="0"/>
              <a:t>Location of design (If use </a:t>
            </a:r>
            <a:r>
              <a:rPr lang="en-US" altLang="zh-TW" sz="1400" dirty="0" err="1"/>
              <a:t>vivado</a:t>
            </a:r>
            <a:r>
              <a:rPr lang="en-US" altLang="zh-TW" sz="1400" dirty="0"/>
              <a:t> to design) 	</a:t>
            </a:r>
          </a:p>
          <a:p>
            <a:pPr lvl="1"/>
            <a:r>
              <a:rPr lang="en-US" altLang="zh-TW" sz="1200" dirty="0" err="1"/>
              <a:t>hostproject</a:t>
            </a:r>
            <a:r>
              <a:rPr lang="en-US" altLang="zh-TW" sz="1200" dirty="0"/>
              <a:t>/</a:t>
            </a:r>
            <a:r>
              <a:rPr lang="en-US" altLang="zh-TW" sz="1200" dirty="0" err="1"/>
              <a:t>hostproject.srcs</a:t>
            </a:r>
            <a:r>
              <a:rPr lang="en-US" altLang="zh-TW" sz="1200" dirty="0"/>
              <a:t>/sources_1/new/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 smtClean="0"/>
              <a:t>RAM</a:t>
            </a:r>
            <a:r>
              <a:rPr lang="en-US" dirty="0" smtClean="0"/>
              <a:t> </a:t>
            </a:r>
            <a:r>
              <a:rPr lang="en-US" dirty="0"/>
              <a:t>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 smtClean="0"/>
              <a:t>Use Memory in ASIC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Inference in 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 smtClean="0">
                <a:solidFill>
                  <a:srgbClr val="0070C0"/>
                </a:solidFill>
                <a:latin typeface="Rubik-Light"/>
              </a:rPr>
              <a:t>does not infer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  <a:endParaRPr lang="en-US" dirty="0">
              <a:solidFill>
                <a:srgbClr val="333333"/>
              </a:solidFill>
              <a:latin typeface="Rubik-Light"/>
            </a:endParaRPr>
          </a:p>
          <a:p>
            <a:endParaRPr lang="en-US" dirty="0" smtClean="0">
              <a:solidFill>
                <a:srgbClr val="333333"/>
              </a:solidFill>
              <a:latin typeface="Rubik-Light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enerate memory block with the specification (</a:t>
            </a:r>
            <a:r>
              <a:rPr lang="en-US" dirty="0" err="1" smtClean="0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 smtClean="0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  <a:endParaRPr lang="en-US" dirty="0" smtClean="0">
              <a:solidFill>
                <a:srgbClr val="333333"/>
              </a:solidFill>
              <a:latin typeface="Rubik-Light"/>
            </a:endParaRP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 smtClean="0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 smtClean="0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 smtClean="0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333333"/>
              </a:solidFill>
              <a:latin typeface="Rubik-Light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 smtClean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 smtClean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RTL </a:t>
            </a:r>
            <a:r>
              <a:rPr lang="en-US" dirty="0"/>
              <a:t>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</a:t>
            </a:r>
            <a:r>
              <a:rPr lang="en-US" dirty="0" smtClean="0"/>
              <a:t>is no </a:t>
            </a:r>
            <a:r>
              <a:rPr lang="en-US" dirty="0"/>
              <a:t>particular inference method. (note: Xilinx FPGA can use inference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with .</a:t>
            </a:r>
            <a:r>
              <a:rPr lang="en-US" dirty="0" err="1" smtClean="0"/>
              <a:t>db</a:t>
            </a:r>
            <a:r>
              <a:rPr lang="en-US" dirty="0" smtClean="0"/>
              <a:t>/.lib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 smtClean="0"/>
              <a:t>RTL Simulation</a:t>
            </a:r>
          </a:p>
          <a:p>
            <a:pPr lvl="1"/>
            <a:r>
              <a:rPr lang="en-US" dirty="0" smtClean="0"/>
              <a:t>RTL code with instance of SRAM</a:t>
            </a:r>
          </a:p>
          <a:p>
            <a:pPr lvl="1"/>
            <a:r>
              <a:rPr lang="en-US" dirty="0" smtClean="0"/>
              <a:t>Simulate with functional model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Refer to .lib for SRAM timing/area information</a:t>
            </a:r>
          </a:p>
          <a:p>
            <a:pPr lvl="1"/>
            <a:r>
              <a:rPr lang="en-US" dirty="0" smtClean="0"/>
              <a:t>Optimize timing for SRAM interface timing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Post-Synthesis Gate-level Simulation</a:t>
            </a:r>
          </a:p>
          <a:p>
            <a:pPr lvl="1"/>
            <a:r>
              <a:rPr lang="en-US" dirty="0" smtClean="0"/>
              <a:t>Post layout gate-level timing simulation</a:t>
            </a:r>
          </a:p>
          <a:p>
            <a:pPr lvl="1"/>
            <a:r>
              <a:rPr lang="en-US" dirty="0" smtClean="0"/>
              <a:t>Use functional model with timing check (specify/</a:t>
            </a:r>
            <a:r>
              <a:rPr lang="en-US" dirty="0" err="1" smtClean="0"/>
              <a:t>endspecify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without .lib/.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RTL simulation</a:t>
            </a:r>
          </a:p>
          <a:p>
            <a:pPr lvl="1"/>
            <a:r>
              <a:rPr lang="en-US" dirty="0" smtClean="0"/>
              <a:t>Simulate with SRAM model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Post Synthesis with gate-level simulation</a:t>
            </a:r>
          </a:p>
          <a:p>
            <a:pPr lvl="1"/>
            <a:r>
              <a:rPr lang="en-US" dirty="0" smtClean="0"/>
              <a:t>Simulate with SRAM functional model with timing check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</a:t>
            </a:r>
            <a:r>
              <a:rPr lang="en-US" dirty="0" smtClean="0"/>
              <a:t>signals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specify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0070C0"/>
                </a:solidFill>
              </a:rPr>
              <a:t>endspecify</a:t>
            </a:r>
            <a:r>
              <a:rPr lang="en-US" dirty="0" smtClean="0"/>
              <a:t> </a:t>
            </a:r>
            <a:r>
              <a:rPr lang="en-US" dirty="0"/>
              <a:t>(Use </a:t>
            </a:r>
            <a:r>
              <a:rPr lang="en-US" dirty="0" err="1" smtClean="0"/>
              <a:t>specparam</a:t>
            </a:r>
            <a:r>
              <a:rPr lang="en-US" dirty="0" smtClean="0"/>
              <a:t> to </a:t>
            </a:r>
            <a:r>
              <a:rPr lang="en-US" dirty="0"/>
              <a:t>define parameters in specify block)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>
                <a:solidFill>
                  <a:srgbClr val="0070C0"/>
                </a:solidFill>
              </a:rPr>
              <a:t>setup</a:t>
            </a:r>
            <a:r>
              <a:rPr lang="en-US" dirty="0"/>
              <a:t> (data, clock edge, limit)–Displays warning message if setup timing constraint is not </a:t>
            </a:r>
            <a:r>
              <a:rPr lang="en-US" dirty="0" smtClean="0"/>
              <a:t>met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>
                <a:solidFill>
                  <a:srgbClr val="0070C0"/>
                </a:solidFill>
              </a:rPr>
              <a:t>hold </a:t>
            </a:r>
            <a:r>
              <a:rPr lang="en-US" dirty="0"/>
              <a:t>(clock edge, data, limit)–Displays warning message if hold timing constraint is not </a:t>
            </a:r>
            <a:r>
              <a:rPr lang="en-US" dirty="0" smtClean="0"/>
              <a:t>met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>
                <a:solidFill>
                  <a:srgbClr val="0070C0"/>
                </a:solidFill>
              </a:rPr>
              <a:t>width </a:t>
            </a:r>
            <a:r>
              <a:rPr lang="en-US" dirty="0"/>
              <a:t>(pulse event, limit)–Displays warning message if pulse width is shorter than </a:t>
            </a:r>
            <a:r>
              <a:rPr lang="en-US" dirty="0" smtClean="0"/>
              <a:t>limit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$</a:t>
            </a:r>
            <a:r>
              <a:rPr lang="en-US" b="1" dirty="0">
                <a:solidFill>
                  <a:srgbClr val="0070C0"/>
                </a:solidFill>
              </a:rPr>
              <a:t>period </a:t>
            </a:r>
            <a:r>
              <a:rPr lang="en-US" dirty="0"/>
              <a:t>(pulse event, limit)–Check if period of signal is sufficiently </a:t>
            </a:r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Block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SRAM Access in behavior model and Synthesizable Hardware Design </a:t>
            </a:r>
            <a:br>
              <a:rPr lang="en-US" dirty="0" smtClean="0"/>
            </a:br>
            <a:r>
              <a:rPr lang="en-US" dirty="0" smtClean="0"/>
              <a:t>ref : </a:t>
            </a:r>
            <a:r>
              <a:rPr lang="en-US" dirty="0" err="1" smtClean="0"/>
              <a:t>spiflash-vip.v</a:t>
            </a:r>
            <a:r>
              <a:rPr lang="en-US" dirty="0" smtClean="0"/>
              <a:t>  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spiflash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spiflash-vip.v</a:t>
            </a:r>
            <a:r>
              <a:rPr lang="en-US" dirty="0" smtClean="0"/>
              <a:t>  - </a:t>
            </a:r>
            <a:r>
              <a:rPr lang="en-US" dirty="0" err="1" smtClean="0"/>
              <a:t>spiflash</a:t>
            </a:r>
            <a:r>
              <a:rPr lang="en-US" dirty="0" smtClean="0"/>
              <a:t> behavior model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 err="1" smtClean="0"/>
              <a:t>sram</a:t>
            </a:r>
            <a:r>
              <a:rPr lang="en-US" dirty="0" smtClean="0"/>
              <a:t> as an model </a:t>
            </a:r>
          </a:p>
          <a:p>
            <a:r>
              <a:rPr lang="en-US" dirty="0" err="1" smtClean="0"/>
              <a:t>bram.v</a:t>
            </a:r>
            <a:r>
              <a:rPr lang="en-US" dirty="0" smtClean="0"/>
              <a:t> – </a:t>
            </a:r>
            <a:r>
              <a:rPr lang="en-US" dirty="0" err="1" smtClean="0"/>
              <a:t>BlockRAM</a:t>
            </a:r>
            <a:r>
              <a:rPr lang="en-US" dirty="0" smtClean="0"/>
              <a:t> behavior model</a:t>
            </a:r>
          </a:p>
          <a:p>
            <a:r>
              <a:rPr lang="en-US" dirty="0" err="1" smtClean="0"/>
              <a:t>spiflash.v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Adapt from </a:t>
            </a:r>
            <a:r>
              <a:rPr lang="en-US" dirty="0" err="1" smtClean="0"/>
              <a:t>spiflash-vip.v</a:t>
            </a:r>
            <a:r>
              <a:rPr lang="en-US" dirty="0" smtClean="0"/>
              <a:t>, synthesizable </a:t>
            </a:r>
            <a:r>
              <a:rPr lang="en-US" dirty="0" err="1" smtClean="0"/>
              <a:t>verilog</a:t>
            </a:r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bram</a:t>
            </a:r>
            <a:r>
              <a:rPr lang="en-US" dirty="0" smtClean="0"/>
              <a:t> interface signal to access data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Reference code: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github.com/bol-edu/caravel-soc_fpga-lab/tree/main/spiflash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Access Timing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RAM[0:4*1024*1024-1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RAM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RAM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RAM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display("%s loaded into memory",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], RAM[1], RAM[2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], RAM[3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piflash-vip</a:t>
            </a:r>
            <a:r>
              <a:rPr lang="en-US" dirty="0" smtClean="0"/>
              <a:t> – behavior model to access 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memory [0:16*1024*1024-1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16MB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emory write access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emory read access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piflash.v</a:t>
            </a:r>
            <a:r>
              <a:rPr lang="en-US" dirty="0" smtClean="0"/>
              <a:t> – Synthesizable 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Generate SRAM interface signals</a:t>
            </a:r>
          </a:p>
          <a:p>
            <a:pPr lvl="1"/>
            <a:r>
              <a:rPr lang="en-US" sz="1600" dirty="0" err="1" smtClean="0"/>
              <a:t>Addr</a:t>
            </a:r>
            <a:r>
              <a:rPr lang="en-US" sz="1600" dirty="0" smtClean="0"/>
              <a:t>, EN, WEN, Din, </a:t>
            </a:r>
            <a:r>
              <a:rPr lang="en-US" sz="1600" dirty="0" err="1" smtClean="0"/>
              <a:t>Dout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 smtClean="0"/>
              <a:t>Interface signals follows the interface timing specification, e.g. </a:t>
            </a:r>
            <a:r>
              <a:rPr lang="en-US" sz="1800" dirty="0" smtClean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=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2545223"/>
          </a:xfrm>
        </p:spPr>
        <p:txBody>
          <a:bodyPr>
            <a:normAutofit/>
          </a:bodyPr>
          <a:lstStyle/>
          <a:p>
            <a:r>
              <a:rPr lang="en-US" dirty="0" smtClean="0"/>
              <a:t>You will implement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b="1" dirty="0" err="1" smtClean="0">
                <a:solidFill>
                  <a:srgbClr val="0070C0"/>
                </a:solidFill>
              </a:rPr>
              <a:t>fir.v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b="1" dirty="0" err="1" smtClean="0">
                <a:solidFill>
                  <a:srgbClr val="0070C0"/>
                </a:solidFill>
              </a:rPr>
              <a:t>fir_tb.v</a:t>
            </a:r>
            <a:r>
              <a:rPr lang="en-US" dirty="0" smtClean="0"/>
              <a:t>  (</a:t>
            </a:r>
            <a:r>
              <a:rPr lang="en-US" dirty="0" err="1" smtClean="0"/>
              <a:t>testbench</a:t>
            </a:r>
            <a:r>
              <a:rPr lang="en-US" dirty="0" smtClean="0"/>
              <a:t> – you can reference and modify from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err="1" smtClean="0"/>
              <a:t>fir_tb.v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</a:t>
            </a:r>
            <a:r>
              <a:rPr lang="en-US" altLang="zh-TW" dirty="0" smtClean="0"/>
              <a:t>interface (AXI-Lite, AXI-Stream)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AXI-lite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BRAM Interface: Synchronous read/write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AXI4-Lite Read Transaction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AXI4-Lite Write Transaction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dirty="0" smtClean="0"/>
              <a:t>AXI4-Stream Transfer Protocol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Handshake : TVALID, TREADY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, it must remain asserted until the handshake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2282</Words>
  <Application>Microsoft Office PowerPoint</Application>
  <PresentationFormat>Widescreen</PresentationFormat>
  <Paragraphs>358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等线</vt:lpstr>
      <vt:lpstr>等线 Light</vt:lpstr>
      <vt:lpstr>新細明體</vt:lpstr>
      <vt:lpstr>Rubik-Light</vt:lpstr>
      <vt:lpstr>TimesNewRomanPS-BoldMT</vt:lpstr>
      <vt:lpstr>TimesNewRomanPSMT</vt:lpstr>
      <vt:lpstr>Arial</vt:lpstr>
      <vt:lpstr>Calibri</vt:lpstr>
      <vt:lpstr>Calibri Light</vt:lpstr>
      <vt:lpstr>Office 佈景主題</vt:lpstr>
      <vt:lpstr>Office Theme</vt:lpstr>
      <vt:lpstr>1_Office Theme</vt:lpstr>
      <vt:lpstr>FIR Workbook (lab_3)</vt:lpstr>
      <vt:lpstr>Function specification</vt:lpstr>
      <vt:lpstr>Design specification</vt:lpstr>
      <vt:lpstr>You will implement - fir.v - fir_tb.v  (testbench – you can reference and modify from Github fir_tb.v)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Deliver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Testbench Specification</vt:lpstr>
      <vt:lpstr>Testbench</vt:lpstr>
      <vt:lpstr>Host software / Testbench Programming Sequence</vt:lpstr>
      <vt:lpstr>Testbench – Develop your own testbench  </vt:lpstr>
      <vt:lpstr>Test dataset</vt:lpstr>
      <vt:lpstr>SRAM Interface Implementation</vt:lpstr>
      <vt:lpstr>Submission (1/2)</vt:lpstr>
      <vt:lpstr>What is included in the report</vt:lpstr>
      <vt:lpstr>Submission (2/2)</vt:lpstr>
      <vt:lpstr>Supplement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SRAM Access in behavior model and Synthesizable Hardware Design  ref : spiflash-vip.v   v.s. spiflash.v</vt:lpstr>
      <vt:lpstr>Example: spiflash design</vt:lpstr>
      <vt:lpstr>SRAM Access Timing </vt:lpstr>
      <vt:lpstr>BRAM Model</vt:lpstr>
      <vt:lpstr>spiflash-vip – behavior model to access RAM</vt:lpstr>
      <vt:lpstr>spiflash.v – Synthesizable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Jiin Lai (Taipei)</cp:lastModifiedBy>
  <cp:revision>169</cp:revision>
  <dcterms:created xsi:type="dcterms:W3CDTF">2023-08-15T13:07:35Z</dcterms:created>
  <dcterms:modified xsi:type="dcterms:W3CDTF">2023-09-29T02:36:33Z</dcterms:modified>
</cp:coreProperties>
</file>