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97" r:id="rId3"/>
    <p:sldId id="298" r:id="rId4"/>
    <p:sldId id="299" r:id="rId5"/>
    <p:sldId id="301" r:id="rId6"/>
    <p:sldId id="302" r:id="rId7"/>
    <p:sldId id="303" r:id="rId8"/>
    <p:sldId id="30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652"/>
    <a:srgbClr val="76747A"/>
    <a:srgbClr val="A09F9F"/>
    <a:srgbClr val="E6E6E6"/>
    <a:srgbClr val="AC9D93"/>
    <a:srgbClr val="DFC3B5"/>
    <a:srgbClr val="F08C01"/>
    <a:srgbClr val="7A849F"/>
    <a:srgbClr val="FEDE34"/>
    <a:srgbClr val="C5B27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08" y="20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308B-AF90-45A6-9DF5-51C5BCD31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86AE4-1DBC-4E10-8523-6A3CAE71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067AE-E8F0-463C-8188-A50FA92E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151C-40D2-463D-A60A-D9E5C355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B90AC-4645-40FD-85F4-3A4C6436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5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8AD39-E65C-4619-9C21-87762736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46DB0-8CD0-41A7-AA38-5CFFEEA8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AEF93-3DDB-4DC2-9C13-8EFD0B82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93A26-AC60-411D-B5C5-8A7EAC65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D178-66EE-4BA9-94C2-34A5260A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0163C0-60B1-4908-942A-7AC063D0E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2D0BB-B31A-495A-89F0-D2C8B5A62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821A2-A774-44A8-8ED9-BDAC66F9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3EF6-2890-4BBA-8D30-6CD02ACB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22211-01D4-4D39-9A9D-B3921CC1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C5EC3-6A0B-49DA-A373-12A1D025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6D05-84D3-4685-AF73-99A130D1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92F80-E03D-4B61-81B8-83E27A79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EBA4C-2CFA-44D6-9285-4CCE3BDA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D2F29-66B8-4E54-AFCD-D89BCF99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AF649-D4BF-45C6-930E-DAB19BB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84FA9-4224-4A6B-BEEE-6405AB26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3BEC7-19A0-4CE7-B701-D0923986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1F3DC-3783-43A8-B5CE-9AA7A1F1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43766-8862-4871-B890-EFCA578C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9C0C6-15CC-4BE3-92AA-CCEFFACD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851DD-67E3-4D09-BC1E-214D85780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7B331E-05D1-462A-A97A-2E9C87B3D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C41B1-BCE1-4345-ADAD-990B3B2D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8E3E1-B0A4-4806-A0E1-714EB75B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BAF32-55A7-4678-BC36-68CBB48C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6F21-AE6C-441D-97DD-82C6177F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2BDEC-A190-441C-A6E0-4CDD7E27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8F745-53A6-4F51-BD66-C97E64629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1DE83-1A3E-442E-B18A-8F22B28C3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F5CFF7-BEE0-4CAA-BA55-7775E43E3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E6A5E-FA22-4E65-978B-78E3904A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F41A4-A3B3-492F-B114-3E40DE2B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F063D-6028-415E-9117-FA79146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48659-3A07-49D4-BDC7-5A4FFBD8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184576-C24F-4889-8A1D-4DABDAE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36037-693A-44DD-BFE2-B12416FB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2C2397-835F-4D00-B16F-1F8B7C4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5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9903A-722B-4CE5-8865-1821C36B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C9315-30D1-4C16-9DAE-018731AC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28E26D-DCA3-4A42-9FDD-D80D8C9F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0A731-6ADA-44B5-AE4B-30B8F2F176C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474652"/>
                </a:solidFill>
              </a:rPr>
              <a:t>ⓒSaebyeol Yu.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 err="1">
                <a:solidFill>
                  <a:srgbClr val="474652"/>
                </a:solidFill>
              </a:rPr>
              <a:t>Saebyeol’s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>
                <a:solidFill>
                  <a:srgbClr val="474652"/>
                </a:solidFill>
              </a:rPr>
              <a:t>PowerPoint</a:t>
            </a:r>
            <a:endParaRPr lang="ko-KR" altLang="en-US" sz="900" dirty="0">
              <a:solidFill>
                <a:srgbClr val="4746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A6C4-1DFB-44B2-8595-7443DA4B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B3A4D-EF47-4C1C-AB55-41185B6C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6F623-8A5A-40CC-8FC8-C26385EF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EA323-421E-4CAF-A2EE-B0184E5D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F4C13-59B9-49E2-B91A-43C77E4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A8D17-480D-4FD1-A7C1-C579560E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2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52B4-0646-4CD5-AF35-507E1655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AEDEEE-D168-4A05-BFFD-8C7F762E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7149DB-0E51-49CE-ACF4-CCD15C04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7EC06-4069-43CB-B969-0D2D3A0C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9499B-72D4-4E3B-AE0C-408C99FB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BEF5E-504F-4330-AA1F-751221F6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1B204B-C294-41B4-B941-B3529AB8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09848-296B-4CBF-AA35-4D938734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A34E7-C490-45C2-85E6-A31BE9B31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A7DD-1D8B-4E28-ABBC-6D87091989CA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92A1C-B947-4FFC-BA5A-2A227E3F4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30E0A-8860-48AE-8B11-C07AED6B7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1" y="222774"/>
            <a:ext cx="1081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Monte Carlo Method for Long-Range Interacti</a:t>
            </a:r>
            <a:r>
              <a:rPr lang="en-US" altLang="ko-KR" sz="3200" dirty="0" smtClean="0">
                <a:solidFill>
                  <a:schemeClr val="tx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on</a:t>
            </a:r>
            <a:endParaRPr lang="ko-KR" altLang="en-US" sz="3200" dirty="0">
              <a:solidFill>
                <a:schemeClr val="tx2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09901" y="4717346"/>
            <a:ext cx="11355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[1] Critical 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Phenomena of the </a:t>
            </a:r>
            <a:r>
              <a:rPr lang="en-US" altLang="ko-KR" sz="16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Ising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6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Model with 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Non-Integer Effective </a:t>
            </a:r>
            <a:r>
              <a:rPr lang="en-US" altLang="ko-KR" sz="16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Dimensions- 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a Monte Carlo </a:t>
            </a:r>
            <a:r>
              <a:rPr lang="en-US" altLang="ko-KR" sz="16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Study</a:t>
            </a:r>
          </a:p>
          <a:p>
            <a:pPr>
              <a:lnSpc>
                <a:spcPct val="120000"/>
              </a:lnSpc>
            </a:pPr>
            <a:r>
              <a:rPr lang="en-US" altLang="ko-KR" sz="16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[2]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Upper and lower critical decay exponents of </a:t>
            </a:r>
            <a:r>
              <a:rPr lang="en-US" altLang="ko-KR" sz="16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Ising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6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ferromagnets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with long-range </a:t>
            </a:r>
            <a:r>
              <a:rPr lang="en-US" altLang="ko-KR" sz="16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interaction,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6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Toshiki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600" dirty="0" err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Horita</a:t>
            </a:r>
            <a:r>
              <a:rPr lang="en-US" altLang="ko-KR" sz="16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en-US" altLang="ko-KR" sz="1600" dirty="0" err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Hidemaro</a:t>
            </a:r>
            <a:r>
              <a:rPr lang="en-US" altLang="ko-KR" sz="16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600" dirty="0" err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Suwa</a:t>
            </a:r>
            <a:r>
              <a:rPr lang="en-US" altLang="ko-KR" sz="16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and Synge </a:t>
            </a:r>
            <a:r>
              <a:rPr lang="en-US" altLang="ko-KR" sz="1600" dirty="0" err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Todo</a:t>
            </a:r>
            <a:r>
              <a:rPr lang="en-US" altLang="ko-KR" sz="16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.(2017PRE)</a:t>
            </a:r>
            <a:endParaRPr lang="en-US" altLang="ko-KR" sz="16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[3]</a:t>
            </a:r>
            <a:r>
              <a:rPr lang="it-IT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Nonuniversal critical dynamics in Monte Carlo </a:t>
            </a:r>
            <a:r>
              <a:rPr lang="it-IT" altLang="ko-KR" sz="16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simulations, 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Robert H. </a:t>
            </a:r>
            <a:r>
              <a:rPr lang="en-US" altLang="ko-KR" sz="16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Swendsen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and Jian-Sheng </a:t>
            </a:r>
            <a:r>
              <a:rPr lang="en-US" altLang="ko-KR" sz="16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Wang. </a:t>
            </a:r>
            <a:r>
              <a:rPr lang="it-IT" altLang="ko-KR" sz="16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(1987</a:t>
            </a:r>
            <a:r>
              <a:rPr lang="en-US" altLang="ko-KR" sz="16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PRL)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[4</a:t>
            </a:r>
            <a:r>
              <a:rPr lang="en-US" altLang="ko-KR" sz="16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]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Order-</a:t>
            </a:r>
            <a:r>
              <a:rPr lang="en-US" altLang="ko-KR" sz="1600" i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N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 cluster Monte Carlo method for spin systems with long-range </a:t>
            </a:r>
            <a:r>
              <a:rPr lang="en-US" altLang="ko-KR" sz="16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interactions, </a:t>
            </a:r>
            <a:r>
              <a:rPr lang="en-US" altLang="ko-KR" sz="1600" dirty="0" err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KoukiFukui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6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and Synge </a:t>
            </a:r>
            <a:r>
              <a:rPr lang="en-US" altLang="ko-KR" sz="1600" dirty="0" err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Todo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6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(2009JCP)</a:t>
            </a:r>
            <a:endParaRPr lang="en-US" altLang="ko-KR" sz="16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20063" y="1002129"/>
                <a:ext cx="1095213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Ising Model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에서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long-range Interaction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으</m:t>
                    </m:r>
                  </m:oMath>
                </a14:m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로 계산하는 방법인 </a:t>
                </a:r>
                <a:r>
                  <a:rPr lang="en-US" altLang="ko-KR" b="1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Fukui-</a:t>
                </a:r>
                <a:r>
                  <a:rPr lang="en-US" altLang="ko-KR" b="1" dirty="0" err="1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Todo</a:t>
                </a:r>
                <a:r>
                  <a:rPr lang="en-US" altLang="ko-KR" b="1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cluster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알고리즘에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/>
                </a:r>
                <a:b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</a:b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대해서 소개합니다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일반적인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Monte Carlo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알고리즘인 </a:t>
                </a:r>
                <a:r>
                  <a:rPr lang="en-US" altLang="ko-KR" dirty="0" err="1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Wollf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와 </a:t>
                </a:r>
                <a:r>
                  <a:rPr lang="en-US" altLang="ko-KR" dirty="0" err="1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Swedsen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-Wang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알고리즘으로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long-range interaction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을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/>
                </a:r>
                <a:b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</a:b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계산하면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N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개의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spin site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에 대하여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N(N-1)/2 bonding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이 있기에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1mcs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를 계산하는 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한컴 고딕" panose="02000500000000000000" pitchFamily="2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한컴 고딕" panose="02000500000000000000" pitchFamily="2" charset="-127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한컴 고딕" panose="02000500000000000000" pitchFamily="2" charset="-127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의 계산 복잡도가 나올 수 있습니다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이를 개선한 알고리즘인 </a:t>
                </a:r>
                <a:r>
                  <a:rPr lang="en-US" altLang="ko-KR" b="1" dirty="0" err="1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Luijten-Bloete</a:t>
                </a:r>
                <a:r>
                  <a:rPr lang="en-US" altLang="ko-KR" b="1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 cluster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알고리즘은 </a:t>
                </a:r>
                <a:r>
                  <a:rPr lang="en-US" altLang="ko-KR" dirty="0" err="1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Swedsen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-Wang cluster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알고리즘을 변형하여서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1mcs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당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𝑂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𝑁</m:t>
                        </m:r>
                      </m:e>
                    </m:d>
                    <m:r>
                      <a:rPr lang="ko-KR" altLang="en-US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에</m:t>
                    </m:r>
                  </m:oMath>
                </a14:m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𝑂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𝑁</m:t>
                        </m:r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log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N</m:t>
                        </m:r>
                      </m:e>
                    </m:d>
                    <m:r>
                      <a:rPr lang="ko-KR" altLang="en-US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의</m:t>
                    </m:r>
                  </m:oMath>
                </a14:m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개선을 얻을 수 있지 만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𝑂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d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을 위해서는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𝑂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한컴 고딕" panose="02000500000000000000" pitchFamily="2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한컴 고딕" panose="02000500000000000000" pitchFamily="2" charset="-127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한컴 고딕" panose="02000500000000000000" pitchFamily="2" charset="-127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의 메모리가 필요합니다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Fukui-</a:t>
                </a:r>
                <a:r>
                  <a:rPr lang="en-US" altLang="ko-KR" dirty="0" err="1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Todo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cluster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알고리즘은 위의 </a:t>
                </a:r>
                <a:r>
                  <a:rPr lang="en-US" altLang="ko-KR" dirty="0" err="1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Luijten-Bloete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에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Poisson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분포를 이용한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sample space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를 도입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/>
                </a:r>
                <a:b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</a:b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하고 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Wa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lker’s method of alias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를 이용하여서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1mcs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당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𝑂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𝑁</m:t>
                        </m:r>
                      </m:e>
                    </m:d>
                  </m:oMath>
                </a14:m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의 계산 복잡도와 </a:t>
                </a:r>
                <a14:m>
                  <m:oMath xmlns:m="http://schemas.openxmlformats.org/officeDocument/2006/math">
                    <m:r>
                      <a:rPr lang="en-US" altLang="ko-KR" dirty="0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𝑂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한컴 고딕" panose="02000500000000000000" pitchFamily="2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한컴 고딕" panose="02000500000000000000" pitchFamily="2" charset="-127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한컴 고딕" panose="02000500000000000000" pitchFamily="2" charset="-127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의 메모리를 가진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/>
                </a:r>
                <a:b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</a:b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알고리즘을 제시하였습니다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63" y="1002129"/>
                <a:ext cx="10952130" cy="3416320"/>
              </a:xfrm>
              <a:prstGeom prst="rect">
                <a:avLst/>
              </a:prstGeom>
              <a:blipFill>
                <a:blip r:embed="rId2"/>
                <a:stretch>
                  <a:fillRect l="-390" b="-12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4392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1" y="222774"/>
            <a:ext cx="1081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Monte Carlo Method for Long-Range Interacti</a:t>
            </a:r>
            <a:r>
              <a:rPr lang="en-US" altLang="ko-KR" sz="3200" dirty="0" smtClean="0">
                <a:solidFill>
                  <a:schemeClr val="tx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on</a:t>
            </a:r>
            <a:endParaRPr lang="ko-KR" altLang="en-US" sz="3200" dirty="0">
              <a:solidFill>
                <a:schemeClr val="tx2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0063" y="1002129"/>
            <a:ext cx="868378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Ising Model</a:t>
            </a:r>
            <a:r>
              <a:rPr lang="ko-KR" altLang="en-US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에서 자기장이 없을 때의 </a:t>
            </a:r>
            <a:r>
              <a:rPr lang="en-US" altLang="ko-KR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Hamiltonian</a:t>
            </a:r>
            <a:r>
              <a:rPr lang="ko-KR" altLang="en-US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은 다음과 같이 표현할 수 있습니다</a:t>
            </a:r>
            <a:r>
              <a:rPr lang="en-US" altLang="ko-KR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0992" y="297484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50992" y="297484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38" y="1640672"/>
            <a:ext cx="2696994" cy="11047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442244" y="1579712"/>
                <a:ext cx="5030940" cy="111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(=±1)</m:t>
                    </m:r>
                  </m:oMath>
                </a14:m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: </a:t>
                </a:r>
                <a:r>
                  <a:rPr lang="en-US" altLang="ko-KR" dirty="0" err="1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Ising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spin on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𝑖</m:t>
                    </m:r>
                  </m:oMath>
                </a14:m>
                <a:r>
                  <a:rPr lang="en-US" altLang="ko-KR" dirty="0" err="1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th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site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: coupling constant between the two spins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𝑁</m:t>
                    </m:r>
                  </m:oMath>
                </a14:m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: the total number of  spins</a:t>
                </a: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244" y="1579712"/>
                <a:ext cx="5030940" cy="1116331"/>
              </a:xfrm>
              <a:prstGeom prst="rect">
                <a:avLst/>
              </a:prstGeom>
              <a:blipFill>
                <a:blip r:embed="rId3"/>
                <a:stretch>
                  <a:fillRect l="-242" b="-60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72463" y="2974848"/>
            <a:ext cx="812113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이 때 </a:t>
            </a:r>
            <a:r>
              <a:rPr lang="en-US" altLang="ko-KR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nearest neighbor (or short range interaction)</a:t>
            </a:r>
            <a:r>
              <a:rPr lang="ko-KR" altLang="en-US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에는 다음을 만족합니다</a:t>
            </a:r>
            <a:r>
              <a:rPr lang="en-US" altLang="ko-KR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954" y="3628964"/>
            <a:ext cx="4627412" cy="73684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72463" y="4595196"/>
            <a:ext cx="774282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(Ferromagnetic) long range Interaction</a:t>
            </a:r>
            <a:r>
              <a:rPr lang="ko-KR" altLang="en-US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의 경우에는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다음을 만족합니다</a:t>
            </a:r>
            <a:r>
              <a:rPr lang="en-US" altLang="ko-KR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1954" y="5249312"/>
            <a:ext cx="2428634" cy="930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594644" y="5249312"/>
                <a:ext cx="5030940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𝑑</m:t>
                    </m:r>
                  </m:oMath>
                </a14:m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: dimension of the space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(&gt;0)</m:t>
                    </m:r>
                  </m:oMath>
                </a14:m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: decay exponent</a:t>
                </a: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644" y="5249312"/>
                <a:ext cx="5030940" cy="757130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3389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1" y="222774"/>
            <a:ext cx="1081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Monte Carlo Method for Long-Range Interacti</a:t>
            </a:r>
            <a:r>
              <a:rPr lang="en-US" altLang="ko-KR" sz="3200" dirty="0" smtClean="0">
                <a:solidFill>
                  <a:schemeClr val="tx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on</a:t>
            </a:r>
            <a:endParaRPr lang="ko-KR" altLang="en-US" sz="3200" dirty="0">
              <a:solidFill>
                <a:schemeClr val="tx2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20063" y="1002129"/>
                <a:ext cx="11333025" cy="3775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일반적으로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Long-range Interaction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을 계산하는 데는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cluster algorithm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을 이용합니다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 Cluster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algorithm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에는 대표적으로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Wolff algorithm, </a:t>
                </a:r>
                <a:r>
                  <a:rPr lang="en-US" altLang="ko-KR" dirty="0" err="1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Swendsen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-Wang algorithm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등이 있습니다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위의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algorithm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을 그대로 이용하면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clustering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과정에서 모든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bonds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을 순회하는 데 오랜 시간이 걸리게 됩니다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 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L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ong range bonding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의 개수인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0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b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(=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−1)/2)</m:t>
                    </m:r>
                  </m:oMath>
                </a14:m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에 영향을 받아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의</m:t>
                    </m:r>
                  </m:oMath>
                </a14:m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계산 복잡도가 필요합니다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ko-KR" dirty="0" smtClean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 err="1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Swendsen</a:t>
                </a:r>
                <a:r>
                  <a:rPr lang="en-US" altLang="ko-KR" b="1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-Wang clustering algorithm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은 각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bonds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에 대해서 순회하면서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bonds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의 양 끝의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spin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이 같을 경우에만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activation probability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P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=1−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exp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−2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𝛽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의</m:t>
                    </m:r>
                  </m:oMath>
                </a14:m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확률로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bonds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를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link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해줍니다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모든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bonds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을 순회하며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link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를 만든 후에는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links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를 기준으로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cluster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를 구별합니다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각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cluster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들을 순회하며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내부의 모든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spin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들을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1/2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의 확률로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+1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이나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-1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두 값 중 하나로 동일하게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update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합니다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위 과정이 하나의 </a:t>
                </a:r>
                <a:r>
                  <a:rPr lang="en-US" altLang="ko-KR" dirty="0" err="1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monte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</a:t>
                </a:r>
                <a:r>
                  <a:rPr lang="en-US" altLang="ko-KR" dirty="0" err="1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carlo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step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이 됩니다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63" y="1002129"/>
                <a:ext cx="11333025" cy="3775521"/>
              </a:xfrm>
              <a:prstGeom prst="rect">
                <a:avLst/>
              </a:prstGeom>
              <a:blipFill>
                <a:blip r:embed="rId2"/>
                <a:stretch>
                  <a:fillRect l="-377" r="-430" b="-9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581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206" y="498603"/>
            <a:ext cx="9869129" cy="578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1" y="222774"/>
            <a:ext cx="1081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Monte Carlo Method for Long-Range Interacti</a:t>
            </a:r>
            <a:r>
              <a:rPr lang="en-US" altLang="ko-KR" sz="3200" dirty="0" smtClean="0">
                <a:solidFill>
                  <a:schemeClr val="tx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on</a:t>
            </a:r>
            <a:endParaRPr lang="ko-KR" altLang="en-US" sz="3200" dirty="0">
              <a:solidFill>
                <a:schemeClr val="tx2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20063" y="1002129"/>
                <a:ext cx="1133302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Luijten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and </a:t>
                </a:r>
                <a:r>
                  <a:rPr lang="en-US" altLang="ko-KR" dirty="0" err="1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Blöte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method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𝑁</m:t>
                        </m:r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log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𝑁</m:t>
                        </m:r>
                      </m:e>
                    </m:d>
                  </m:oMath>
                </a14:m>
                <a:endParaRPr lang="en-US" altLang="ko-KR" b="0" dirty="0" smtClean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err="1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Swendsen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-Wang algorithm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에서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activation probability P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가 중복되어서 곱해지는 것을 줄이기 위해서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</a:t>
                </a:r>
                <a:r>
                  <a:rPr lang="en-US" altLang="ko-KR" b="1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cumulative probability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를 도입하여서 계산 복잡도를 줄였습니다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표현의 편의를 위해서</a:t>
                </a:r>
                <a:r>
                  <a:rPr lang="en-US" altLang="ko-KR" dirty="0">
                    <a:ea typeface="한컴 고딕" panose="02000500000000000000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𝑙</m:t>
                    </m:r>
                  </m:oMath>
                </a14:m>
                <a:r>
                  <a:rPr lang="ko-KR" altLang="en-US" dirty="0" smtClean="0">
                    <a:ea typeface="한컴 고딕" panose="02000500000000000000" pitchFamily="2" charset="-127"/>
                  </a:rPr>
                  <a:t>번째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bond</a:t>
                </a:r>
                <a:r>
                  <a:rPr lang="ko-KR" altLang="en-US" dirty="0" smtClean="0">
                    <a:ea typeface="한컴 고딕" panose="02000500000000000000" pitchFamily="2" charset="-127"/>
                  </a:rPr>
                  <a:t>를 의미하는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=1,2,3,…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한컴 고딕" panose="020005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한컴 고딕" panose="02000500000000000000" pitchFamily="2" charset="-127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한컴 고딕" panose="02000500000000000000" pitchFamily="2" charset="-127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을 도입합니다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기존의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Activation probability P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를 다음과 같이 적을 수 있습니다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63" y="1002129"/>
                <a:ext cx="11333025" cy="1754326"/>
              </a:xfrm>
              <a:prstGeom prst="rect">
                <a:avLst/>
              </a:prstGeom>
              <a:blipFill>
                <a:blip r:embed="rId2"/>
                <a:stretch>
                  <a:fillRect l="-377" t="-347" r="-699" b="-34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09901" y="3428064"/>
                <a:ext cx="11333025" cy="2132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이때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의 의미는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bond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가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link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되는 확률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)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과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bond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의 양 끝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spin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이 같은지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)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판별하여서 결정된다는 것입니다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이때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한컴 고딕" panose="020005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한컴 고딕" panose="02000500000000000000" pitchFamily="2" charset="-127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한컴 고딕" panose="02000500000000000000" pitchFamily="2" charset="-127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,1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은</m:t>
                    </m:r>
                  </m:oMath>
                </a14:m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순서를 바꾸어서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𝑙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들</m:t>
                    </m:r>
                  </m:oMath>
                </a14:m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을 먼저 계산하여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bonds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들을 다 만든 다음에 양 끝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spin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이 서로 다른 경우에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link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를 다 끊어도 동일한 결과를 얻을 수 있을 것입니다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ko-KR" dirty="0" smtClean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Clustering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을 하는 과정에서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cumulative probability table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을 만들어서 사용하면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rejection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이 줄어들고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(random number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덜 생성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)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계산 해놓은 값을 재사용하기에 계산 효율성이 늘어납니다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</a:t>
                </a: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01" y="3428064"/>
                <a:ext cx="11333025" cy="2132635"/>
              </a:xfrm>
              <a:prstGeom prst="rect">
                <a:avLst/>
              </a:prstGeom>
              <a:blipFill>
                <a:blip r:embed="rId3"/>
                <a:stretch>
                  <a:fillRect l="-323" r="-861" b="-2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514" y="2359452"/>
            <a:ext cx="2780042" cy="98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25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1" y="222774"/>
            <a:ext cx="1081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Monte Carlo Method for Long-Range Interacti</a:t>
            </a:r>
            <a:r>
              <a:rPr lang="en-US" altLang="ko-KR" sz="3200" dirty="0" smtClean="0">
                <a:solidFill>
                  <a:schemeClr val="tx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on</a:t>
            </a:r>
            <a:endParaRPr lang="ko-KR" altLang="en-US" sz="3200" dirty="0">
              <a:solidFill>
                <a:schemeClr val="tx2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20063" y="1002129"/>
                <a:ext cx="11333025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Luijten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and </a:t>
                </a:r>
                <a:r>
                  <a:rPr lang="en-US" altLang="ko-KR" dirty="0" err="1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Blöte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method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𝑁</m:t>
                        </m:r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log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𝑁</m:t>
                        </m:r>
                      </m:e>
                    </m:d>
                  </m:oMath>
                </a14:m>
                <a:endParaRPr lang="en-US" altLang="ko-KR" b="0" dirty="0" smtClean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63" y="1002129"/>
                <a:ext cx="11333025" cy="424732"/>
              </a:xfrm>
              <a:prstGeom prst="rect">
                <a:avLst/>
              </a:prstGeom>
              <a:blipFill>
                <a:blip r:embed="rId2"/>
                <a:stretch>
                  <a:fillRect l="-377" t="-1429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229" y="1494269"/>
            <a:ext cx="5089651" cy="16742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72463" y="3235904"/>
                <a:ext cx="11333025" cy="2694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여기서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𝑚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(0)</m:t>
                        </m:r>
                      </m:sup>
                    </m:sSubSup>
                    <m:r>
                      <a:rPr lang="ko-KR" altLang="en-US" i="1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는</m:t>
                    </m:r>
                  </m:oMath>
                </a14:m>
                <a:r>
                  <a:rPr lang="en-US" altLang="ko-KR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1</a:t>
                </a:r>
                <a:r>
                  <a:rPr lang="ko-KR" altLang="en-US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번째 부터 </a:t>
                </a:r>
                <a:r>
                  <a:rPr lang="en-US" altLang="ko-KR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m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-1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번째 까지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activation probability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가 실패하고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m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번째에는 성공을 하는 확률을 나타냅니다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𝑚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ko-KR" altLang="en-US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는</a:t>
                </a:r>
                <a:r>
                  <a:rPr lang="en-US" altLang="ko-KR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m</a:t>
                </a:r>
                <a:r>
                  <a:rPr lang="ko-KR" altLang="en-US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보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작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𝑙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대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해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 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𝑙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ko-KR" altLang="en-US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를 다 더한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cumulative probability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입니다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첫번째 성공이 첫번째일 확률 부터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𝑏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일</m:t>
                    </m:r>
                  </m:oMath>
                </a14:m>
                <a:r>
                  <a:rPr lang="en-US" altLang="ko-KR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</a:t>
                </a:r>
                <a:r>
                  <a:rPr lang="ko-KR" altLang="en-US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확률을 전부 더하면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1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이 나옵니다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이를 응용하여서 각각의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bonds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에 대해서 첫번째 성공을 할 때 까지 계산을 하지 않고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U(0,1)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에서 생성된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r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이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cumulative probability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에서 어디에 있는지를 확인하는 것을 통해서 계산 해낼 수 있습니다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이때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(0)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&lt;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𝑚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(0)</m:t>
                        </m:r>
                      </m:sup>
                    </m:sSubSup>
                    <m:r>
                      <a:rPr lang="ko-KR" altLang="en-US" i="1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이</m:t>
                    </m:r>
                  </m:oMath>
                </a14:m>
                <a:r>
                  <a:rPr lang="ko-KR" altLang="en-US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면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첫번째부터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m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번째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bonds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들은 전부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link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되어 있지 않다고 생각할 수 있습니다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이 다음에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한컴 고딕" panose="020005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한컴 고딕" panose="02000500000000000000" pitchFamily="2" charset="-127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한컴 고딕" panose="02000500000000000000" pitchFamily="2" charset="-127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,1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,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즉</m:t>
                    </m:r>
                  </m:oMath>
                </a14:m>
                <a:r>
                  <a:rPr lang="en-US" altLang="ko-KR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spin</a:t>
                </a:r>
                <a:r>
                  <a:rPr lang="ko-KR" altLang="en-US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이 서로 같은지</a:t>
                </a:r>
                <a:r>
                  <a:rPr lang="en-US" altLang="ko-KR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</a:t>
                </a:r>
                <a:r>
                  <a:rPr lang="ko-KR" altLang="en-US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를 확인합니다</a:t>
                </a:r>
                <a:r>
                  <a:rPr lang="en-US" altLang="ko-KR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 Spin</a:t>
                </a:r>
                <a:r>
                  <a:rPr lang="ko-KR" altLang="en-US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이 서로 같으면 </a:t>
                </a:r>
                <a:r>
                  <a:rPr lang="en-US" altLang="ko-KR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link</a:t>
                </a:r>
                <a:r>
                  <a:rPr lang="ko-KR" altLang="en-US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하고</a:t>
                </a:r>
                <a:r>
                  <a:rPr lang="en-US" altLang="ko-KR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</a:t>
                </a:r>
                <a:r>
                  <a:rPr lang="ko-KR" altLang="en-US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다르면 </a:t>
                </a:r>
                <a:r>
                  <a:rPr lang="en-US" altLang="ko-KR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link</a:t>
                </a:r>
                <a:r>
                  <a:rPr lang="ko-KR" altLang="en-US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하지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않고 넘어갑니다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</a:t>
                </a:r>
                <a:endParaRPr lang="en-US" altLang="ko-KR" b="0" dirty="0" smtClean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63" y="3235904"/>
                <a:ext cx="11333025" cy="2694392"/>
              </a:xfrm>
              <a:prstGeom prst="rect">
                <a:avLst/>
              </a:prstGeom>
              <a:blipFill>
                <a:blip r:embed="rId4"/>
                <a:stretch>
                  <a:fillRect l="-377" r="-430" b="-1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645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1" y="222774"/>
            <a:ext cx="1081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Monte Carlo Method for Long-Range Interacti</a:t>
            </a:r>
            <a:r>
              <a:rPr lang="en-US" altLang="ko-KR" sz="3200" dirty="0" smtClean="0">
                <a:solidFill>
                  <a:schemeClr val="tx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on</a:t>
            </a:r>
            <a:endParaRPr lang="ko-KR" altLang="en-US" sz="3200" dirty="0">
              <a:solidFill>
                <a:schemeClr val="tx2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20063" y="1002129"/>
                <a:ext cx="11333025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Luijten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and </a:t>
                </a:r>
                <a:r>
                  <a:rPr lang="en-US" altLang="ko-KR" dirty="0" err="1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Blöte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method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𝑁</m:t>
                        </m:r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log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𝑁</m:t>
                        </m:r>
                      </m:e>
                    </m:d>
                  </m:oMath>
                </a14:m>
                <a:endParaRPr lang="en-US" altLang="ko-KR" b="0" dirty="0" smtClean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63" y="1002129"/>
                <a:ext cx="11333025" cy="424732"/>
              </a:xfrm>
              <a:prstGeom prst="rect">
                <a:avLst/>
              </a:prstGeom>
              <a:blipFill>
                <a:blip r:embed="rId2"/>
                <a:stretch>
                  <a:fillRect l="-377" t="-1429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90" y="1640672"/>
            <a:ext cx="4793589" cy="13341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72463" y="3235904"/>
                <a:ext cx="11333025" cy="2259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m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번째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bond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까지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link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여부를 확인한 후 다시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 m+1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부터 처음으로 성공하는 다음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bond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를 찾습니다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이때는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m+1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번째부터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까지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bond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중에 첫번째로 나오는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link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가 몇 번째인지를 확인하는 것입니다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마찬가지로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&lt;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𝑛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)</m:t>
                        </m:r>
                      </m:sup>
                    </m:sSubSup>
                    <m:r>
                      <a:rPr lang="ko-KR" altLang="en-US" i="1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이</m:t>
                    </m:r>
                  </m:oMath>
                </a14:m>
                <a:r>
                  <a:rPr lang="ko-KR" altLang="en-US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면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m+1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번째부터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n-1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번째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bonds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들은 전부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link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되어 있지 않다고 생각할 수 있고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다시 </a:t>
                </a:r>
                <a:r>
                  <a:rPr lang="en-US" altLang="ko-KR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spin</a:t>
                </a:r>
                <a:r>
                  <a:rPr lang="ko-KR" altLang="en-US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이 서로 같은지를 확인하여 </a:t>
                </a:r>
                <a:r>
                  <a:rPr lang="en-US" altLang="ko-KR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link</a:t>
                </a:r>
                <a:r>
                  <a:rPr lang="ko-KR" altLang="en-US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를 해줍니다</a:t>
                </a:r>
                <a:r>
                  <a:rPr lang="en-US" altLang="ko-KR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𝑛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ko-KR" altLang="en-US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을 모든 </a:t>
                </a:r>
                <a:r>
                  <a:rPr lang="en-US" altLang="ko-KR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n</a:t>
                </a:r>
                <a:r>
                  <a:rPr lang="ko-KR" altLang="en-US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과 </a:t>
                </a:r>
                <a:r>
                  <a:rPr lang="en-US" altLang="ko-KR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m</a:t>
                </a:r>
                <a:r>
                  <a:rPr lang="ko-KR" altLang="en-US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에 대해서 계산할 필요 없이</a:t>
                </a:r>
                <a:r>
                  <a:rPr lang="en-US" altLang="ko-KR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𝑙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altLang="ko-KR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</a:t>
                </a:r>
                <a:r>
                  <a:rPr lang="ko-KR" altLang="en-US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0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C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𝑙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ko-KR" altLang="en-US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의 표현만으로 전부 나타낼 수 있습니다</a:t>
                </a:r>
                <a:r>
                  <a:rPr lang="en-US" altLang="ko-KR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이때 데이터의 개수는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한컴 고딕" panose="020005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한컴 고딕" panose="02000500000000000000" pitchFamily="2" charset="-127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한컴 고딕" panose="02000500000000000000" pitchFamily="2" charset="-127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입</m:t>
                    </m:r>
                  </m:oMath>
                </a14:m>
                <a:r>
                  <a:rPr lang="ko-KR" altLang="en-US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니다</a:t>
                </a:r>
                <a:r>
                  <a:rPr lang="en-US" altLang="ko-KR" b="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</a:t>
                </a: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63" y="3235904"/>
                <a:ext cx="11333025" cy="2259465"/>
              </a:xfrm>
              <a:prstGeom prst="rect">
                <a:avLst/>
              </a:prstGeom>
              <a:blipFill>
                <a:blip r:embed="rId4"/>
                <a:stretch>
                  <a:fillRect l="-377"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346" y="5756425"/>
            <a:ext cx="2921398" cy="80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93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1" y="222774"/>
            <a:ext cx="1081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Monte Carlo Method for Long-Range Interacti</a:t>
            </a:r>
            <a:r>
              <a:rPr lang="en-US" altLang="ko-KR" sz="3200" dirty="0" smtClean="0">
                <a:solidFill>
                  <a:schemeClr val="tx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on</a:t>
            </a:r>
            <a:endParaRPr lang="ko-KR" altLang="en-US" sz="3200" dirty="0">
              <a:solidFill>
                <a:schemeClr val="tx2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20063" y="1002129"/>
                <a:ext cx="11333025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Luijten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and </a:t>
                </a:r>
                <a:r>
                  <a:rPr lang="en-US" altLang="ko-KR" dirty="0" err="1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Blöte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method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𝑁</m:t>
                        </m:r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log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𝑁</m:t>
                        </m:r>
                      </m:e>
                    </m:d>
                  </m:oMath>
                </a14:m>
                <a:endParaRPr lang="en-US" altLang="ko-KR" b="0" dirty="0" smtClean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63" y="1002129"/>
                <a:ext cx="11333025" cy="424732"/>
              </a:xfrm>
              <a:prstGeom prst="rect">
                <a:avLst/>
              </a:prstGeom>
              <a:blipFill>
                <a:blip r:embed="rId2"/>
                <a:stretch>
                  <a:fillRect l="-377" t="-1429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/>
              <p:cNvSpPr/>
              <p:nvPr/>
            </p:nvSpPr>
            <p:spPr>
              <a:xfrm>
                <a:off x="743712" y="1426861"/>
                <a:ext cx="10119360" cy="3249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결과적으로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cumulative probability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를 이용한다면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r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이 몇 번째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𝑛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)</m:t>
                        </m:r>
                      </m:sup>
                    </m:sSubSup>
                    <m:r>
                      <a:rPr lang="ko-KR" altLang="en-US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에</m:t>
                    </m:r>
                  </m:oMath>
                </a14:m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속하는지를 확인하는 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데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𝑂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한컴 고딕" panose="02000500000000000000" pitchFamily="2" charset="-127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한컴 고딕" panose="02000500000000000000" pitchFamily="2" charset="-127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한컴 고딕" panose="02000500000000000000" pitchFamily="2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한컴 고딕" panose="02000500000000000000" pitchFamily="2" charset="-127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한컴 고딕" panose="02000500000000000000" pitchFamily="2" charset="-127"/>
                                  </a:rPr>
                                  <m:t>𝑏</m:t>
                                </m:r>
                              </m:sub>
                            </m:sSub>
                          </m:e>
                        </m:func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∼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(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𝑁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의 시간복잡도가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들고</a:t>
                </a:r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평균적으로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N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개의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bond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에 대해서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link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를 확인하기 때문에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𝑁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𝑁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의</m:t>
                    </m:r>
                  </m:oMath>
                </a14:m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시간복잡도가 걸리게 됩니다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여기서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Walker’s Method</a:t>
                </a:r>
                <a:r>
                  <a:rPr lang="ko-KR" altLang="en-US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를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이용해서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constant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한 시간으로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r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에 대응하는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𝑛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을 찾을 수 있는데 이때는 시간복잡도가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(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)</m:t>
                    </m:r>
                  </m:oMath>
                </a14:m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이 걸리고 메모리는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한컴 고딕" panose="02000500000000000000" pitchFamily="2" charset="-127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한컴 고딕" panose="02000500000000000000" pitchFamily="2" charset="-127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한컴 고딕" panose="02000500000000000000" pitchFamily="2" charset="-127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한컴 고딕" panose="02000500000000000000" pitchFamily="2" charset="-127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한컴 고딕" panose="02000500000000000000" pitchFamily="2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한컴 고딕" panose="02000500000000000000" pitchFamily="2" charset="-127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한컴 고딕" panose="02000500000000000000" pitchFamily="2" charset="-127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의 공간이 요구됩니다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이는 논문에서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not acceptable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한 수준이라고 합니다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위 알고리즘에는 미리 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cumulative probability table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을 구성하는 시간이 필요한데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이를 위해서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한컴 고딕" panose="020005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한컴 고딕" panose="02000500000000000000" pitchFamily="2" charset="-127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한컴 고딕" panose="02000500000000000000" pitchFamily="2" charset="-127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한컴 고딕" panose="02000500000000000000" pitchFamily="2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한컴 고딕" panose="02000500000000000000" pitchFamily="2" charset="-127"/>
                      </a:rPr>
                      <m:t>의</m:t>
                    </m:r>
                  </m:oMath>
                </a14:m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</a:t>
                </a:r>
                <a:r>
                  <a:rPr lang="ko-KR" altLang="en-US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계산이 한번 필요합니다</a:t>
                </a:r>
                <a:r>
                  <a:rPr lang="en-US" altLang="ko-KR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. 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</mc:Choice>
        <mc:Fallback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" y="1426861"/>
                <a:ext cx="10119360" cy="3249992"/>
              </a:xfrm>
              <a:prstGeom prst="rect">
                <a:avLst/>
              </a:prstGeom>
              <a:blipFill>
                <a:blip r:embed="rId3"/>
                <a:stretch>
                  <a:fillRect l="-361" r="-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286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슴슴한색">
      <a:dk1>
        <a:sysClr val="windowText" lastClr="000000"/>
      </a:dk1>
      <a:lt1>
        <a:sysClr val="window" lastClr="FFFFFF"/>
      </a:lt1>
      <a:dk2>
        <a:srgbClr val="70675C"/>
      </a:dk2>
      <a:lt2>
        <a:srgbClr val="E7E6E6"/>
      </a:lt2>
      <a:accent1>
        <a:srgbClr val="F08C01"/>
      </a:accent1>
      <a:accent2>
        <a:srgbClr val="9A8B80"/>
      </a:accent2>
      <a:accent3>
        <a:srgbClr val="DFC3B5"/>
      </a:accent3>
      <a:accent4>
        <a:srgbClr val="AC9D93"/>
      </a:accent4>
      <a:accent5>
        <a:srgbClr val="76747A"/>
      </a:accent5>
      <a:accent6>
        <a:srgbClr val="474652"/>
      </a:accent6>
      <a:hlink>
        <a:srgbClr val="262626"/>
      </a:hlink>
      <a:folHlink>
        <a:srgbClr val="262626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284</Words>
  <Application>Microsoft Office PowerPoint</Application>
  <PresentationFormat>와이드스크린</PresentationFormat>
  <Paragraphs>44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Arial Nova</vt:lpstr>
      <vt:lpstr>나눔스퀘어 ExtraBold</vt:lpstr>
      <vt:lpstr>나눔스퀘어 Light</vt:lpstr>
      <vt:lpstr>한컴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Seongsu</cp:lastModifiedBy>
  <cp:revision>33</cp:revision>
  <dcterms:created xsi:type="dcterms:W3CDTF">2020-08-03T00:59:02Z</dcterms:created>
  <dcterms:modified xsi:type="dcterms:W3CDTF">2022-03-13T18:14:56Z</dcterms:modified>
</cp:coreProperties>
</file>