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83" r:id="rId3"/>
    <p:sldId id="453" r:id="rId4"/>
    <p:sldId id="351" r:id="rId5"/>
    <p:sldId id="350" r:id="rId6"/>
    <p:sldId id="352" r:id="rId7"/>
    <p:sldId id="355" r:id="rId8"/>
    <p:sldId id="356" r:id="rId9"/>
    <p:sldId id="353" r:id="rId10"/>
    <p:sldId id="357" r:id="rId11"/>
    <p:sldId id="358" r:id="rId12"/>
    <p:sldId id="359" r:id="rId13"/>
    <p:sldId id="360" r:id="rId14"/>
    <p:sldId id="361" r:id="rId15"/>
    <p:sldId id="448" r:id="rId16"/>
    <p:sldId id="362" r:id="rId17"/>
    <p:sldId id="363" r:id="rId18"/>
    <p:sldId id="364" r:id="rId19"/>
    <p:sldId id="451" r:id="rId20"/>
    <p:sldId id="452" r:id="rId21"/>
    <p:sldId id="365" r:id="rId22"/>
    <p:sldId id="366" r:id="rId23"/>
    <p:sldId id="454" r:id="rId24"/>
    <p:sldId id="368" r:id="rId25"/>
    <p:sldId id="369" r:id="rId26"/>
    <p:sldId id="370" r:id="rId27"/>
    <p:sldId id="371" r:id="rId28"/>
    <p:sldId id="372" r:id="rId29"/>
    <p:sldId id="373" r:id="rId30"/>
    <p:sldId id="375" r:id="rId31"/>
    <p:sldId id="449" r:id="rId32"/>
    <p:sldId id="376" r:id="rId33"/>
    <p:sldId id="377" r:id="rId34"/>
    <p:sldId id="378" r:id="rId35"/>
    <p:sldId id="367" r:id="rId36"/>
    <p:sldId id="274" r:id="rId37"/>
    <p:sldId id="45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7461" autoAdjust="0"/>
  </p:normalViewPr>
  <p:slideViewPr>
    <p:cSldViewPr snapToGrid="0">
      <p:cViewPr varScale="1">
        <p:scale>
          <a:sx n="90" d="100"/>
          <a:sy n="90" d="100"/>
        </p:scale>
        <p:origin x="134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DA7B-E2BC-497A-9129-94BD3AED3327}"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42943-9D8F-4003-AE25-BEDCB02B659F}" type="slidenum">
              <a:rPr lang="en-US" smtClean="0"/>
              <a:t>‹#›</a:t>
            </a:fld>
            <a:endParaRPr lang="en-US"/>
          </a:p>
        </p:txBody>
      </p:sp>
    </p:spTree>
    <p:extLst>
      <p:ext uri="{BB962C8B-B14F-4D97-AF65-F5344CB8AC3E}">
        <p14:creationId xmlns:p14="http://schemas.microsoft.com/office/powerpoint/2010/main" val="2419108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C42943-9D8F-4003-AE25-BEDCB02B659F}" type="slidenum">
              <a:rPr lang="en-US" smtClean="0"/>
              <a:t>1</a:t>
            </a:fld>
            <a:endParaRPr lang="en-US"/>
          </a:p>
        </p:txBody>
      </p:sp>
    </p:spTree>
    <p:extLst>
      <p:ext uri="{BB962C8B-B14F-4D97-AF65-F5344CB8AC3E}">
        <p14:creationId xmlns:p14="http://schemas.microsoft.com/office/powerpoint/2010/main" val="2186748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Aha, either way we end up with ax being the register that holds our </a:t>
            </a:r>
            <a:r>
              <a:rPr lang="en-US" dirty="0" err="1"/>
              <a:t>syscall</a:t>
            </a:r>
            <a:r>
              <a:rPr lang="en-US" dirty="0"/>
              <a:t> number.</a:t>
            </a:r>
          </a:p>
          <a:p>
            <a:r>
              <a:rPr lang="en-US" dirty="0" err="1"/>
              <a:t>pt_regs</a:t>
            </a:r>
            <a:r>
              <a:rPr lang="en-US" dirty="0"/>
              <a:t> is just a struct to hold the value of many registers at once.</a:t>
            </a:r>
          </a:p>
        </p:txBody>
      </p:sp>
      <p:sp>
        <p:nvSpPr>
          <p:cNvPr id="4" name="Slide Number Placeholder 3"/>
          <p:cNvSpPr>
            <a:spLocks noGrp="1"/>
          </p:cNvSpPr>
          <p:nvPr>
            <p:ph type="sldNum" sz="quarter" idx="5"/>
          </p:nvPr>
        </p:nvSpPr>
        <p:spPr/>
        <p:txBody>
          <a:bodyPr/>
          <a:lstStyle/>
          <a:p>
            <a:fld id="{29C42943-9D8F-4003-AE25-BEDCB02B659F}" type="slidenum">
              <a:rPr lang="en-US" smtClean="0"/>
              <a:t>20</a:t>
            </a:fld>
            <a:endParaRPr lang="en-US"/>
          </a:p>
        </p:txBody>
      </p:sp>
    </p:spTree>
    <p:extLst>
      <p:ext uri="{BB962C8B-B14F-4D97-AF65-F5344CB8AC3E}">
        <p14:creationId xmlns:p14="http://schemas.microsoft.com/office/powerpoint/2010/main" val="1448109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SYSCALL_DEFINEx</a:t>
            </a:r>
            <a:r>
              <a:rPr lang="en-US" dirty="0"/>
              <a:t> is kind of gross.</a:t>
            </a:r>
          </a:p>
          <a:p>
            <a:r>
              <a:rPr lang="en-US" dirty="0"/>
              <a:t>Step 1: SYSCALL_METADATA, makes some structures that can be used for tracing system calls. We won’t delve into this but you’re welcome to explore on your own!</a:t>
            </a:r>
          </a:p>
          <a:p>
            <a:r>
              <a:rPr lang="en-US" dirty="0"/>
              <a:t>Step 2: __</a:t>
            </a:r>
            <a:r>
              <a:rPr lang="en-US" dirty="0" err="1"/>
              <a:t>SYSCALL_DEFINEx</a:t>
            </a:r>
            <a:r>
              <a:rPr lang="en-US" dirty="0"/>
              <a:t>, does our </a:t>
            </a:r>
            <a:r>
              <a:rPr lang="en-US" dirty="0" err="1"/>
              <a:t>asmlinkage</a:t>
            </a:r>
            <a:r>
              <a:rPr lang="en-US" dirty="0"/>
              <a:t> sys_##name and __</a:t>
            </a:r>
            <a:r>
              <a:rPr lang="en-US" dirty="0" err="1"/>
              <a:t>do_sys</a:t>
            </a:r>
            <a:r>
              <a:rPr lang="en-US" dirty="0"/>
              <a:t>##name. Mentions a stub function __</a:t>
            </a:r>
            <a:r>
              <a:rPr lang="en-US" dirty="0" err="1"/>
              <a:t>se_sys</a:t>
            </a:r>
            <a:r>
              <a:rPr lang="en-US" dirty="0"/>
              <a:t>##name but we won’t worry about that</a:t>
            </a:r>
          </a:p>
          <a:p>
            <a:r>
              <a:rPr lang="en-US" dirty="0"/>
              <a:t>The point is, this takes care of a lot of setup for us! In fact, the system calls header for x86 will be in the “generated” subdirectory, meaning it’s made at compile time. So if we set up our .</a:t>
            </a:r>
            <a:r>
              <a:rPr lang="en-US" dirty="0" err="1"/>
              <a:t>tbl</a:t>
            </a:r>
            <a:r>
              <a:rPr lang="en-US" dirty="0"/>
              <a:t> and such correctly, the macros will take care of the hard work for us.</a:t>
            </a:r>
          </a:p>
          <a:p>
            <a:endParaRPr lang="en-US" dirty="0"/>
          </a:p>
          <a:p>
            <a:r>
              <a:rPr lang="en-US" dirty="0"/>
              <a:t>6</a:t>
            </a:r>
            <a:r>
              <a:rPr lang="en-US" baseline="30000" dirty="0"/>
              <a:t>th</a:t>
            </a:r>
            <a:r>
              <a:rPr lang="en-US" dirty="0"/>
              <a:t> argument is by hacks to trash %</a:t>
            </a:r>
            <a:r>
              <a:rPr lang="en-US" dirty="0" err="1"/>
              <a:t>ebp</a:t>
            </a:r>
            <a:r>
              <a:rPr lang="en-US" dirty="0"/>
              <a:t> (frame pointer)</a:t>
            </a:r>
          </a:p>
        </p:txBody>
      </p:sp>
      <p:sp>
        <p:nvSpPr>
          <p:cNvPr id="4" name="Slide Number Placeholder 3"/>
          <p:cNvSpPr>
            <a:spLocks noGrp="1"/>
          </p:cNvSpPr>
          <p:nvPr>
            <p:ph type="sldNum" sz="quarter" idx="5"/>
          </p:nvPr>
        </p:nvSpPr>
        <p:spPr/>
        <p:txBody>
          <a:bodyPr/>
          <a:lstStyle/>
          <a:p>
            <a:fld id="{29C42943-9D8F-4003-AE25-BEDCB02B659F}" type="slidenum">
              <a:rPr lang="en-US" smtClean="0"/>
              <a:t>21</a:t>
            </a:fld>
            <a:endParaRPr lang="en-US"/>
          </a:p>
        </p:txBody>
      </p:sp>
    </p:spTree>
    <p:extLst>
      <p:ext uri="{BB962C8B-B14F-4D97-AF65-F5344CB8AC3E}">
        <p14:creationId xmlns:p14="http://schemas.microsoft.com/office/powerpoint/2010/main" val="1474824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#define SYSCALL_DEFINE0(</a:t>
            </a:r>
            <a:r>
              <a:rPr lang="en-US" dirty="0" err="1"/>
              <a:t>sname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SYSCALL_METADATA(_##</a:t>
            </a:r>
            <a:r>
              <a:rPr lang="en-US" dirty="0" err="1"/>
              <a:t>sname</a:t>
            </a:r>
            <a:r>
              <a:rPr lang="en-US" dirty="0"/>
              <a:t>,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static long __</a:t>
            </a:r>
            <a:r>
              <a:rPr lang="en-US" dirty="0" err="1"/>
              <a:t>do_sys</a:t>
            </a:r>
            <a:r>
              <a:rPr lang="en-US" dirty="0"/>
              <a:t>_##</a:t>
            </a:r>
            <a:r>
              <a:rPr lang="en-US" dirty="0" err="1"/>
              <a:t>sname</a:t>
            </a:r>
            <a:r>
              <a:rPr lang="en-US" dirty="0"/>
              <a:t>(const struct </a:t>
            </a:r>
            <a:r>
              <a:rPr lang="en-US" dirty="0" err="1"/>
              <a:t>pt_regs</a:t>
            </a:r>
            <a:r>
              <a:rPr lang="en-US" dirty="0"/>
              <a:t> *__unused);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__X64_SYS_STUB0(</a:t>
            </a:r>
            <a:r>
              <a:rPr lang="en-US" dirty="0" err="1"/>
              <a:t>sname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__IA32_SYS_STUB0(</a:t>
            </a:r>
            <a:r>
              <a:rPr lang="en-US" dirty="0" err="1"/>
              <a:t>sname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static long __</a:t>
            </a:r>
            <a:r>
              <a:rPr lang="en-US" dirty="0" err="1"/>
              <a:t>do_sys</a:t>
            </a:r>
            <a:r>
              <a:rPr lang="en-US" dirty="0"/>
              <a:t>_##</a:t>
            </a:r>
            <a:r>
              <a:rPr lang="en-US" dirty="0" err="1"/>
              <a:t>sname</a:t>
            </a:r>
            <a:r>
              <a:rPr lang="en-US" dirty="0"/>
              <a:t>(const struct </a:t>
            </a:r>
            <a:r>
              <a:rPr lang="en-US" dirty="0" err="1"/>
              <a:t>pt_regs</a:t>
            </a:r>
            <a:r>
              <a:rPr lang="en-US" dirty="0"/>
              <a:t> *__unused)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#define __X64_SYS_STUB0(name)						\</a:t>
            </a:r>
          </a:p>
          <a:p>
            <a:r>
              <a:rPr lang="en-US" dirty="0"/>
              <a:t>	__SYS_STUB0(x64, sys_##name)</a:t>
            </a:r>
          </a:p>
          <a:p>
            <a:endParaRPr lang="en-US" dirty="0"/>
          </a:p>
          <a:p>
            <a:r>
              <a:rPr lang="en-US" dirty="0"/>
              <a:t>#define __SYS_STUB0(</a:t>
            </a:r>
            <a:r>
              <a:rPr lang="en-US" dirty="0" err="1"/>
              <a:t>abi</a:t>
            </a:r>
            <a:r>
              <a:rPr lang="en-US" dirty="0"/>
              <a:t>, name)						\</a:t>
            </a:r>
          </a:p>
          <a:p>
            <a:r>
              <a:rPr lang="en-US" dirty="0"/>
              <a:t>	long __##</a:t>
            </a:r>
            <a:r>
              <a:rPr lang="en-US" dirty="0" err="1"/>
              <a:t>abi</a:t>
            </a:r>
            <a:r>
              <a:rPr lang="en-US" dirty="0"/>
              <a:t>##_##name(const struct </a:t>
            </a:r>
            <a:r>
              <a:rPr lang="en-US" dirty="0" err="1"/>
              <a:t>pt_regs</a:t>
            </a:r>
            <a:r>
              <a:rPr lang="en-US" dirty="0"/>
              <a:t> *regs);		\</a:t>
            </a:r>
          </a:p>
          <a:p>
            <a:r>
              <a:rPr lang="en-US" dirty="0"/>
              <a:t>	ALLOW_ERROR_INJECTION(__##</a:t>
            </a:r>
            <a:r>
              <a:rPr lang="en-US" dirty="0" err="1"/>
              <a:t>abi</a:t>
            </a:r>
            <a:r>
              <a:rPr lang="en-US" dirty="0"/>
              <a:t>##_##name, ERRNO);			\</a:t>
            </a:r>
          </a:p>
          <a:p>
            <a:r>
              <a:rPr lang="en-US" dirty="0"/>
              <a:t>	long __##</a:t>
            </a:r>
            <a:r>
              <a:rPr lang="en-US" dirty="0" err="1"/>
              <a:t>abi</a:t>
            </a:r>
            <a:r>
              <a:rPr lang="en-US" dirty="0"/>
              <a:t>##_##name(const struct </a:t>
            </a:r>
            <a:r>
              <a:rPr lang="en-US" dirty="0" err="1"/>
              <a:t>pt_regs</a:t>
            </a:r>
            <a:r>
              <a:rPr lang="en-US" dirty="0"/>
              <a:t> *regs)		\</a:t>
            </a:r>
          </a:p>
          <a:p>
            <a:r>
              <a:rPr lang="en-US" dirty="0"/>
              <a:t>		__alias(__do_##name);</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23</a:t>
            </a:fld>
            <a:endParaRPr lang="en-US"/>
          </a:p>
        </p:txBody>
      </p:sp>
    </p:spTree>
    <p:extLst>
      <p:ext uri="{BB962C8B-B14F-4D97-AF65-F5344CB8AC3E}">
        <p14:creationId xmlns:p14="http://schemas.microsoft.com/office/powerpoint/2010/main" val="432172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do_vfs_ioctl</a:t>
            </a:r>
            <a:r>
              <a:rPr lang="en-US" dirty="0"/>
              <a:t> takes in a command and does wildly different calls based on which command you gave it. A system call should do one well defined thing. (It’s fine to have flags to handle different cases, such as return or don’t return, append vs write, </a:t>
            </a:r>
            <a:r>
              <a:rPr lang="en-US" dirty="0" err="1"/>
              <a:t>etc</a:t>
            </a:r>
            <a:r>
              <a:rPr lang="en-US" dirty="0"/>
              <a:t>…. But it’s bad to be calling entirely different functions!)</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24</a:t>
            </a:fld>
            <a:endParaRPr lang="en-US"/>
          </a:p>
        </p:txBody>
      </p:sp>
    </p:spTree>
    <p:extLst>
      <p:ext uri="{BB962C8B-B14F-4D97-AF65-F5344CB8AC3E}">
        <p14:creationId xmlns:p14="http://schemas.microsoft.com/office/powerpoint/2010/main" val="3883644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our discussion from before, user space and kernel space live in different parts of memory. </a:t>
            </a:r>
            <a:r>
              <a:rPr lang="en-US" dirty="0" err="1"/>
              <a:t>Userspace</a:t>
            </a:r>
            <a:r>
              <a:rPr lang="en-US" dirty="0"/>
              <a:t> can also be in virtual memory…</a:t>
            </a:r>
          </a:p>
        </p:txBody>
      </p:sp>
      <p:sp>
        <p:nvSpPr>
          <p:cNvPr id="4" name="Slide Number Placeholder 3"/>
          <p:cNvSpPr>
            <a:spLocks noGrp="1"/>
          </p:cNvSpPr>
          <p:nvPr>
            <p:ph type="sldNum" sz="quarter" idx="5"/>
          </p:nvPr>
        </p:nvSpPr>
        <p:spPr/>
        <p:txBody>
          <a:bodyPr/>
          <a:lstStyle/>
          <a:p>
            <a:fld id="{29C42943-9D8F-4003-AE25-BEDCB02B659F}" type="slidenum">
              <a:rPr lang="en-US" smtClean="0"/>
              <a:t>26</a:t>
            </a:fld>
            <a:endParaRPr lang="en-US"/>
          </a:p>
        </p:txBody>
      </p:sp>
    </p:spTree>
    <p:extLst>
      <p:ext uri="{BB962C8B-B14F-4D97-AF65-F5344CB8AC3E}">
        <p14:creationId xmlns:p14="http://schemas.microsoft.com/office/powerpoint/2010/main" val="107909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Calls can block, for example if paging from disk happens and we have to wait on a disk read…</a:t>
            </a:r>
          </a:p>
          <a:p>
            <a:endParaRPr lang="en-US" dirty="0"/>
          </a:p>
          <a:p>
            <a:r>
              <a:rPr lang="en-US" dirty="0"/>
              <a:t>Question: what does this function do?</a:t>
            </a:r>
          </a:p>
          <a:p>
            <a:r>
              <a:rPr lang="en-US" dirty="0"/>
              <a:t>Answer: Just copies </a:t>
            </a:r>
            <a:r>
              <a:rPr lang="en-US" dirty="0" err="1"/>
              <a:t>len</a:t>
            </a:r>
            <a:r>
              <a:rPr lang="en-US" dirty="0"/>
              <a:t> bytes of data from user into a kernel buffer, copies it into another buffer (which had better be pre-allocated!), and returns the number of bytes copied.</a:t>
            </a:r>
          </a:p>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27</a:t>
            </a:fld>
            <a:endParaRPr lang="en-US"/>
          </a:p>
        </p:txBody>
      </p:sp>
    </p:spTree>
    <p:extLst>
      <p:ext uri="{BB962C8B-B14F-4D97-AF65-F5344CB8AC3E}">
        <p14:creationId xmlns:p14="http://schemas.microsoft.com/office/powerpoint/2010/main" val="141736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CAP_NET_BIND_SERVICE is why a default user can only use ephemeral ports (&gt;1024). Prevents unprivileged users from starting up sockets that will listen on ports that might correspond to well-known port numbers.</a:t>
            </a:r>
          </a:p>
        </p:txBody>
      </p:sp>
      <p:sp>
        <p:nvSpPr>
          <p:cNvPr id="4" name="Slide Number Placeholder 3"/>
          <p:cNvSpPr>
            <a:spLocks noGrp="1"/>
          </p:cNvSpPr>
          <p:nvPr>
            <p:ph type="sldNum" sz="quarter" idx="5"/>
          </p:nvPr>
        </p:nvSpPr>
        <p:spPr/>
        <p:txBody>
          <a:bodyPr/>
          <a:lstStyle/>
          <a:p>
            <a:fld id="{29C42943-9D8F-4003-AE25-BEDCB02B659F}" type="slidenum">
              <a:rPr lang="en-US" smtClean="0"/>
              <a:t>28</a:t>
            </a:fld>
            <a:endParaRPr lang="en-US"/>
          </a:p>
        </p:txBody>
      </p:sp>
    </p:spTree>
    <p:extLst>
      <p:ext uri="{BB962C8B-B14F-4D97-AF65-F5344CB8AC3E}">
        <p14:creationId xmlns:p14="http://schemas.microsoft.com/office/powerpoint/2010/main" val="3430306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to deal with the fact that we may be in the middle of one call when another call to our function happens. If we’re using a kind of “static” state or </a:t>
            </a:r>
            <a:r>
              <a:rPr lang="en-US" dirty="0" err="1"/>
              <a:t>globals</a:t>
            </a:r>
            <a:r>
              <a:rPr lang="en-US" dirty="0"/>
              <a:t> we might be in trouble, have to be careful.</a:t>
            </a:r>
          </a:p>
          <a:p>
            <a:r>
              <a:rPr lang="en-US" dirty="0"/>
              <a:t>When the call finishes, does it do any cleanup? If so, we need to make sure it’s not so much that it interferes with the first (sleeping) call, or the first call needs to have a way to detect and handle any state changes that might have happened while it was asleep. Tricky!</a:t>
            </a:r>
          </a:p>
        </p:txBody>
      </p:sp>
      <p:sp>
        <p:nvSpPr>
          <p:cNvPr id="4" name="Slide Number Placeholder 3"/>
          <p:cNvSpPr>
            <a:spLocks noGrp="1"/>
          </p:cNvSpPr>
          <p:nvPr>
            <p:ph type="sldNum" sz="quarter" idx="5"/>
          </p:nvPr>
        </p:nvSpPr>
        <p:spPr/>
        <p:txBody>
          <a:bodyPr/>
          <a:lstStyle/>
          <a:p>
            <a:fld id="{29C42943-9D8F-4003-AE25-BEDCB02B659F}" type="slidenum">
              <a:rPr lang="en-US" smtClean="0"/>
              <a:t>29</a:t>
            </a:fld>
            <a:endParaRPr lang="en-US"/>
          </a:p>
        </p:txBody>
      </p:sp>
    </p:spTree>
    <p:extLst>
      <p:ext uri="{BB962C8B-B14F-4D97-AF65-F5344CB8AC3E}">
        <p14:creationId xmlns:p14="http://schemas.microsoft.com/office/powerpoint/2010/main" val="4196383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if we do our setup correctly, we should get a generated header that has a bunch of _SYSCALL_64(…) entries for us. Easy!</a:t>
            </a:r>
          </a:p>
          <a:p>
            <a:endParaRPr lang="en-US" dirty="0"/>
          </a:p>
          <a:p>
            <a:r>
              <a:rPr lang="en-US" dirty="0"/>
              <a:t>Might need to add to </a:t>
            </a:r>
            <a:r>
              <a:rPr lang="en-US" dirty="0" err="1"/>
              <a:t>syscalls.h</a:t>
            </a:r>
            <a:r>
              <a:rPr lang="en-US" dirty="0"/>
              <a:t> as well, but that should be it. Beyond that we just need to write our handler.</a:t>
            </a:r>
          </a:p>
        </p:txBody>
      </p:sp>
      <p:sp>
        <p:nvSpPr>
          <p:cNvPr id="4" name="Slide Number Placeholder 3"/>
          <p:cNvSpPr>
            <a:spLocks noGrp="1"/>
          </p:cNvSpPr>
          <p:nvPr>
            <p:ph type="sldNum" sz="quarter" idx="5"/>
          </p:nvPr>
        </p:nvSpPr>
        <p:spPr/>
        <p:txBody>
          <a:bodyPr/>
          <a:lstStyle/>
          <a:p>
            <a:fld id="{29C42943-9D8F-4003-AE25-BEDCB02B659F}" type="slidenum">
              <a:rPr lang="en-US" smtClean="0"/>
              <a:t>30</a:t>
            </a:fld>
            <a:endParaRPr lang="en-US"/>
          </a:p>
        </p:txBody>
      </p:sp>
    </p:spTree>
    <p:extLst>
      <p:ext uri="{BB962C8B-B14F-4D97-AF65-F5344CB8AC3E}">
        <p14:creationId xmlns:p14="http://schemas.microsoft.com/office/powerpoint/2010/main" val="267292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 shows a </a:t>
            </a:r>
            <a:r>
              <a:rPr lang="en-US" dirty="0" err="1"/>
              <a:t>varargs</a:t>
            </a:r>
            <a:r>
              <a:rPr lang="en-US" dirty="0"/>
              <a:t> – we can pass no extra arguments, one extra, two extra, etc. Just like </a:t>
            </a:r>
            <a:r>
              <a:rPr lang="en-US" dirty="0" err="1"/>
              <a:t>printf</a:t>
            </a:r>
            <a:r>
              <a:rPr lang="en-US" dirty="0"/>
              <a:t>() does!</a:t>
            </a:r>
          </a:p>
        </p:txBody>
      </p:sp>
      <p:sp>
        <p:nvSpPr>
          <p:cNvPr id="4" name="Slide Number Placeholder 3"/>
          <p:cNvSpPr>
            <a:spLocks noGrp="1"/>
          </p:cNvSpPr>
          <p:nvPr>
            <p:ph type="sldNum" sz="quarter" idx="5"/>
          </p:nvPr>
        </p:nvSpPr>
        <p:spPr/>
        <p:txBody>
          <a:bodyPr/>
          <a:lstStyle/>
          <a:p>
            <a:fld id="{29C42943-9D8F-4003-AE25-BEDCB02B659F}" type="slidenum">
              <a:rPr lang="en-US" smtClean="0"/>
              <a:t>31</a:t>
            </a:fld>
            <a:endParaRPr lang="en-US"/>
          </a:p>
        </p:txBody>
      </p:sp>
    </p:spTree>
    <p:extLst>
      <p:ext uri="{BB962C8B-B14F-4D97-AF65-F5344CB8AC3E}">
        <p14:creationId xmlns:p14="http://schemas.microsoft.com/office/powerpoint/2010/main" val="147800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Wording on syllabus will be updated to just say Team vs Individual instead of Assignment vs Project</a:t>
            </a:r>
          </a:p>
        </p:txBody>
      </p:sp>
      <p:sp>
        <p:nvSpPr>
          <p:cNvPr id="4" name="Slide Number Placeholder 3"/>
          <p:cNvSpPr>
            <a:spLocks noGrp="1"/>
          </p:cNvSpPr>
          <p:nvPr>
            <p:ph type="sldNum" sz="quarter" idx="5"/>
          </p:nvPr>
        </p:nvSpPr>
        <p:spPr/>
        <p:txBody>
          <a:bodyPr/>
          <a:lstStyle/>
          <a:p>
            <a:fld id="{29C42943-9D8F-4003-AE25-BEDCB02B659F}" type="slidenum">
              <a:rPr lang="en-US" smtClean="0"/>
              <a:t>3</a:t>
            </a:fld>
            <a:endParaRPr lang="en-US"/>
          </a:p>
        </p:txBody>
      </p:sp>
    </p:spTree>
    <p:extLst>
      <p:ext uri="{BB962C8B-B14F-4D97-AF65-F5344CB8AC3E}">
        <p14:creationId xmlns:p14="http://schemas.microsoft.com/office/powerpoint/2010/main" val="75673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a:t>
            </a:r>
            <a:r>
              <a:rPr lang="en-US" dirty="0" err="1"/>
              <a:t>gonna</a:t>
            </a:r>
            <a:r>
              <a:rPr lang="en-US" dirty="0"/>
              <a:t> skip over this, but we’ve only touched on some of </a:t>
            </a:r>
            <a:r>
              <a:rPr lang="en-US" dirty="0" err="1"/>
              <a:t>syscall</a:t>
            </a:r>
            <a:r>
              <a:rPr lang="en-US" dirty="0"/>
              <a:t> information. Between this, the further reading, and the LKML email, you should have a little bit more of a taste of other details. You can always read through the entry/ subdirectory but it’s very rough reading and not really networking related!</a:t>
            </a:r>
          </a:p>
        </p:txBody>
      </p:sp>
      <p:sp>
        <p:nvSpPr>
          <p:cNvPr id="4" name="Slide Number Placeholder 3"/>
          <p:cNvSpPr>
            <a:spLocks noGrp="1"/>
          </p:cNvSpPr>
          <p:nvPr>
            <p:ph type="sldNum" sz="quarter" idx="5"/>
          </p:nvPr>
        </p:nvSpPr>
        <p:spPr/>
        <p:txBody>
          <a:bodyPr/>
          <a:lstStyle/>
          <a:p>
            <a:fld id="{29C42943-9D8F-4003-AE25-BEDCB02B659F}" type="slidenum">
              <a:rPr lang="en-US" smtClean="0"/>
              <a:t>32</a:t>
            </a:fld>
            <a:endParaRPr lang="en-US"/>
          </a:p>
        </p:txBody>
      </p:sp>
    </p:spTree>
    <p:extLst>
      <p:ext uri="{BB962C8B-B14F-4D97-AF65-F5344CB8AC3E}">
        <p14:creationId xmlns:p14="http://schemas.microsoft.com/office/powerpoint/2010/main" val="3740853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easily change the meaning of a system call in the future (doing so would break all legacy code written using that call!)</a:t>
            </a:r>
          </a:p>
          <a:p>
            <a:r>
              <a:rPr lang="en-US" dirty="0"/>
              <a:t>We can change the implementation, but it will quickly become awful code if we need to support many legacy behaviors.</a:t>
            </a:r>
          </a:p>
        </p:txBody>
      </p:sp>
      <p:sp>
        <p:nvSpPr>
          <p:cNvPr id="4" name="Slide Number Placeholder 3"/>
          <p:cNvSpPr>
            <a:spLocks noGrp="1"/>
          </p:cNvSpPr>
          <p:nvPr>
            <p:ph type="sldNum" sz="quarter" idx="5"/>
          </p:nvPr>
        </p:nvSpPr>
        <p:spPr/>
        <p:txBody>
          <a:bodyPr/>
          <a:lstStyle/>
          <a:p>
            <a:fld id="{29C42943-9D8F-4003-AE25-BEDCB02B659F}" type="slidenum">
              <a:rPr lang="en-US" smtClean="0"/>
              <a:t>33</a:t>
            </a:fld>
            <a:endParaRPr lang="en-US"/>
          </a:p>
        </p:txBody>
      </p:sp>
    </p:spTree>
    <p:extLst>
      <p:ext uri="{BB962C8B-B14F-4D97-AF65-F5344CB8AC3E}">
        <p14:creationId xmlns:p14="http://schemas.microsoft.com/office/powerpoint/2010/main" val="4081376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42943-9D8F-4003-AE25-BEDCB02B659F}" type="slidenum">
              <a:rPr lang="en-US" smtClean="0"/>
              <a:t>34</a:t>
            </a:fld>
            <a:endParaRPr lang="en-US"/>
          </a:p>
        </p:txBody>
      </p:sp>
    </p:spTree>
    <p:extLst>
      <p:ext uri="{BB962C8B-B14F-4D97-AF65-F5344CB8AC3E}">
        <p14:creationId xmlns:p14="http://schemas.microsoft.com/office/powerpoint/2010/main" val="500134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Feb 2003.</a:t>
            </a:r>
          </a:p>
        </p:txBody>
      </p:sp>
      <p:sp>
        <p:nvSpPr>
          <p:cNvPr id="4" name="Slide Number Placeholder 3"/>
          <p:cNvSpPr>
            <a:spLocks noGrp="1"/>
          </p:cNvSpPr>
          <p:nvPr>
            <p:ph type="sldNum" sz="quarter" idx="5"/>
          </p:nvPr>
        </p:nvSpPr>
        <p:spPr/>
        <p:txBody>
          <a:bodyPr/>
          <a:lstStyle/>
          <a:p>
            <a:fld id="{29C42943-9D8F-4003-AE25-BEDCB02B659F}" type="slidenum">
              <a:rPr lang="en-US" smtClean="0"/>
              <a:t>35</a:t>
            </a:fld>
            <a:endParaRPr lang="en-US"/>
          </a:p>
        </p:txBody>
      </p:sp>
    </p:spTree>
    <p:extLst>
      <p:ext uri="{BB962C8B-B14F-4D97-AF65-F5344CB8AC3E}">
        <p14:creationId xmlns:p14="http://schemas.microsoft.com/office/powerpoint/2010/main" val="1713310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Bovet, Daniel P. and </a:t>
            </a:r>
            <a:r>
              <a:rPr lang="en-US" dirty="0" err="1"/>
              <a:t>Cesati</a:t>
            </a:r>
            <a:r>
              <a:rPr lang="en-US" dirty="0"/>
              <a:t>,</a:t>
            </a:r>
            <a:r>
              <a:rPr lang="en-US" baseline="0" dirty="0"/>
              <a:t> Marco. </a:t>
            </a:r>
            <a:r>
              <a:rPr lang="en-US" dirty="0"/>
              <a:t>Understanding the Linux</a:t>
            </a:r>
            <a:r>
              <a:rPr lang="en-US" baseline="0" dirty="0"/>
              <a:t> Kernel, 3</a:t>
            </a:r>
            <a:r>
              <a:rPr lang="en-US" baseline="30000" dirty="0"/>
              <a:t>rd</a:t>
            </a:r>
            <a:r>
              <a:rPr lang="en-US" baseline="0" dirty="0"/>
              <a:t> edition. </a:t>
            </a:r>
            <a:r>
              <a:rPr lang="en-US" baseline="0" dirty="0" err="1"/>
              <a:t>O’reilly</a:t>
            </a:r>
            <a:r>
              <a:rPr lang="en-US" baseline="0" dirty="0"/>
              <a:t> Media Inc, 2006.</a:t>
            </a:r>
          </a:p>
          <a:p>
            <a:endParaRPr lang="en-US" baseline="0" dirty="0"/>
          </a:p>
          <a:p>
            <a:r>
              <a:rPr lang="en-US" baseline="0" dirty="0"/>
              <a:t>We keep saying that the system call is how </a:t>
            </a:r>
            <a:r>
              <a:rPr lang="en-US" baseline="0" dirty="0" err="1"/>
              <a:t>userspace</a:t>
            </a:r>
            <a:r>
              <a:rPr lang="en-US" baseline="0" dirty="0"/>
              <a:t> requests that the kernel does something on its behalf (and maybe gets some result back from </a:t>
            </a:r>
            <a:r>
              <a:rPr lang="en-US" baseline="0" dirty="0" err="1"/>
              <a:t>kernelspace</a:t>
            </a:r>
            <a:r>
              <a:rPr lang="en-US" baseline="0" dirty="0"/>
              <a:t>).</a:t>
            </a:r>
            <a:endParaRPr lang="en-US" dirty="0"/>
          </a:p>
        </p:txBody>
      </p:sp>
      <p:sp>
        <p:nvSpPr>
          <p:cNvPr id="4" name="Slide Number Placeholder 3"/>
          <p:cNvSpPr>
            <a:spLocks noGrp="1"/>
          </p:cNvSpPr>
          <p:nvPr>
            <p:ph type="sldNum" sz="quarter" idx="10"/>
          </p:nvPr>
        </p:nvSpPr>
        <p:spPr/>
        <p:txBody>
          <a:bodyPr/>
          <a:lstStyle/>
          <a:p>
            <a:fld id="{29C42943-9D8F-4003-AE25-BEDCB02B659F}" type="slidenum">
              <a:rPr lang="en-US" smtClean="0"/>
              <a:t>5</a:t>
            </a:fld>
            <a:endParaRPr lang="en-US"/>
          </a:p>
        </p:txBody>
      </p:sp>
    </p:spTree>
    <p:extLst>
      <p:ext uri="{BB962C8B-B14F-4D97-AF65-F5344CB8AC3E}">
        <p14:creationId xmlns:p14="http://schemas.microsoft.com/office/powerpoint/2010/main" val="130749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comment is still there in 5.8.5!</a:t>
            </a:r>
          </a:p>
        </p:txBody>
      </p:sp>
      <p:sp>
        <p:nvSpPr>
          <p:cNvPr id="4" name="Slide Number Placeholder 3"/>
          <p:cNvSpPr>
            <a:spLocks noGrp="1"/>
          </p:cNvSpPr>
          <p:nvPr>
            <p:ph type="sldNum" sz="quarter" idx="5"/>
          </p:nvPr>
        </p:nvSpPr>
        <p:spPr/>
        <p:txBody>
          <a:bodyPr/>
          <a:lstStyle/>
          <a:p>
            <a:fld id="{29C42943-9D8F-4003-AE25-BEDCB02B659F}" type="slidenum">
              <a:rPr lang="en-US" smtClean="0"/>
              <a:t>14</a:t>
            </a:fld>
            <a:endParaRPr lang="en-US"/>
          </a:p>
        </p:txBody>
      </p:sp>
    </p:spTree>
    <p:extLst>
      <p:ext uri="{BB962C8B-B14F-4D97-AF65-F5344CB8AC3E}">
        <p14:creationId xmlns:p14="http://schemas.microsoft.com/office/powerpoint/2010/main" val="3804127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vDSO</a:t>
            </a:r>
            <a:r>
              <a:rPr lang="en-US" dirty="0"/>
              <a:t>: “Virtual Dynamic Shared Object”</a:t>
            </a:r>
          </a:p>
          <a:p>
            <a:r>
              <a:rPr lang="en-US" dirty="0"/>
              <a:t>From the man page:</a:t>
            </a:r>
          </a:p>
          <a:p>
            <a:r>
              <a:rPr lang="en-US" dirty="0"/>
              <a:t>“There are some system calls the kernel provides that user-space code ends up using frequently, to the point that such calls can dominate overall performance. This is due both to the frequency of the call as well as the context-switch overhead that results from exiting user space and entering the kernel.“</a:t>
            </a:r>
          </a:p>
        </p:txBody>
      </p:sp>
      <p:sp>
        <p:nvSpPr>
          <p:cNvPr id="4" name="Slide Number Placeholder 3"/>
          <p:cNvSpPr>
            <a:spLocks noGrp="1"/>
          </p:cNvSpPr>
          <p:nvPr>
            <p:ph type="sldNum" sz="quarter" idx="5"/>
          </p:nvPr>
        </p:nvSpPr>
        <p:spPr/>
        <p:txBody>
          <a:bodyPr/>
          <a:lstStyle/>
          <a:p>
            <a:fld id="{29C42943-9D8F-4003-AE25-BEDCB02B659F}" type="slidenum">
              <a:rPr lang="en-US" smtClean="0"/>
              <a:t>15</a:t>
            </a:fld>
            <a:endParaRPr lang="en-US"/>
          </a:p>
        </p:txBody>
      </p:sp>
    </p:spTree>
    <p:extLst>
      <p:ext uri="{BB962C8B-B14F-4D97-AF65-F5344CB8AC3E}">
        <p14:creationId xmlns:p14="http://schemas.microsoft.com/office/powerpoint/2010/main" val="14019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not put </a:t>
            </a:r>
            <a:r>
              <a:rPr lang="en-US" dirty="0" err="1"/>
              <a:t>syscall</a:t>
            </a:r>
            <a:r>
              <a:rPr lang="en-US" dirty="0"/>
              <a:t> lower? Because readability! If suddenly the #define is in the middle of the </a:t>
            </a:r>
            <a:r>
              <a:rPr lang="en-US" dirty="0" err="1"/>
              <a:t>syscall</a:t>
            </a:r>
            <a:r>
              <a:rPr lang="en-US" dirty="0"/>
              <a:t> list instead of at the bottom, it could easily get “buried”. And since we need to update it each time we add a </a:t>
            </a:r>
            <a:r>
              <a:rPr lang="en-US" dirty="0" err="1"/>
              <a:t>syscall</a:t>
            </a:r>
            <a:r>
              <a:rPr lang="en-US" dirty="0"/>
              <a:t>, this would make the code less maintainable.</a:t>
            </a:r>
          </a:p>
        </p:txBody>
      </p:sp>
      <p:sp>
        <p:nvSpPr>
          <p:cNvPr id="4" name="Slide Number Placeholder 3"/>
          <p:cNvSpPr>
            <a:spLocks noGrp="1"/>
          </p:cNvSpPr>
          <p:nvPr>
            <p:ph type="sldNum" sz="quarter" idx="5"/>
          </p:nvPr>
        </p:nvSpPr>
        <p:spPr/>
        <p:txBody>
          <a:bodyPr/>
          <a:lstStyle/>
          <a:p>
            <a:fld id="{29C42943-9D8F-4003-AE25-BEDCB02B659F}" type="slidenum">
              <a:rPr lang="en-US" smtClean="0"/>
              <a:t>16</a:t>
            </a:fld>
            <a:endParaRPr lang="en-US"/>
          </a:p>
        </p:txBody>
      </p:sp>
    </p:spTree>
    <p:extLst>
      <p:ext uri="{BB962C8B-B14F-4D97-AF65-F5344CB8AC3E}">
        <p14:creationId xmlns:p14="http://schemas.microsoft.com/office/powerpoint/2010/main" val="374941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Worst case, we cause an interrupt (or trap) with code 0x80, </a:t>
            </a:r>
            <a:r>
              <a:rPr lang="en-US" dirty="0" err="1"/>
              <a:t>syscall</a:t>
            </a:r>
            <a:r>
              <a:rPr lang="en-US" dirty="0"/>
              <a:t> is a newer functionality, x86_64’s ABI has an actual </a:t>
            </a:r>
            <a:r>
              <a:rPr lang="en-US" dirty="0" err="1"/>
              <a:t>syscall</a:t>
            </a:r>
            <a:r>
              <a:rPr lang="en-US" dirty="0"/>
              <a:t> instruction! Net effects are similar, but </a:t>
            </a:r>
            <a:r>
              <a:rPr lang="en-US" dirty="0" err="1"/>
              <a:t>syscall</a:t>
            </a:r>
            <a:r>
              <a:rPr lang="en-US" dirty="0"/>
              <a:t> will be a lot cleaner than int $0x80.</a:t>
            </a:r>
          </a:p>
          <a:p>
            <a:endParaRPr lang="en-US" dirty="0"/>
          </a:p>
          <a:p>
            <a:r>
              <a:rPr lang="en-US" dirty="0"/>
              <a:t>Keep in mind this means that we are interrupting execution in order to do a </a:t>
            </a:r>
            <a:r>
              <a:rPr lang="en-US" dirty="0" err="1"/>
              <a:t>syscall</a:t>
            </a:r>
            <a:r>
              <a:rPr lang="en-US" dirty="0"/>
              <a:t>. We’ll come back to that idea later, but you should be thinking about how that impacts performance requirements…</a:t>
            </a:r>
          </a:p>
        </p:txBody>
      </p:sp>
      <p:sp>
        <p:nvSpPr>
          <p:cNvPr id="4" name="Slide Number Placeholder 3"/>
          <p:cNvSpPr>
            <a:spLocks noGrp="1"/>
          </p:cNvSpPr>
          <p:nvPr>
            <p:ph type="sldNum" sz="quarter" idx="5"/>
          </p:nvPr>
        </p:nvSpPr>
        <p:spPr/>
        <p:txBody>
          <a:bodyPr/>
          <a:lstStyle/>
          <a:p>
            <a:fld id="{29C42943-9D8F-4003-AE25-BEDCB02B659F}" type="slidenum">
              <a:rPr lang="en-US" smtClean="0"/>
              <a:t>17</a:t>
            </a:fld>
            <a:endParaRPr lang="en-US"/>
          </a:p>
        </p:txBody>
      </p:sp>
    </p:spTree>
    <p:extLst>
      <p:ext uri="{BB962C8B-B14F-4D97-AF65-F5344CB8AC3E}">
        <p14:creationId xmlns:p14="http://schemas.microsoft.com/office/powerpoint/2010/main" val="82067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(and actually the “fast path” code?) obliterated sometime in the last year: https://lkml.org/lkml/2018/1/25/491 </a:t>
            </a:r>
          </a:p>
          <a:p>
            <a:endParaRPr lang="en-US" dirty="0"/>
          </a:p>
          <a:p>
            <a:r>
              <a:rPr lang="en-US" dirty="0"/>
              <a:t>Anyway, on a 32 bit system we would just use 4 instead of 8 for our multiplier. 32-bits vs 64-bits.</a:t>
            </a:r>
          </a:p>
        </p:txBody>
      </p:sp>
      <p:sp>
        <p:nvSpPr>
          <p:cNvPr id="4" name="Slide Number Placeholder 3"/>
          <p:cNvSpPr>
            <a:spLocks noGrp="1"/>
          </p:cNvSpPr>
          <p:nvPr>
            <p:ph type="sldNum" sz="quarter" idx="5"/>
          </p:nvPr>
        </p:nvSpPr>
        <p:spPr/>
        <p:txBody>
          <a:bodyPr/>
          <a:lstStyle/>
          <a:p>
            <a:fld id="{29C42943-9D8F-4003-AE25-BEDCB02B659F}" type="slidenum">
              <a:rPr lang="en-US" smtClean="0"/>
              <a:t>18</a:t>
            </a:fld>
            <a:endParaRPr lang="en-US"/>
          </a:p>
        </p:txBody>
      </p:sp>
    </p:spTree>
    <p:extLst>
      <p:ext uri="{BB962C8B-B14F-4D97-AF65-F5344CB8AC3E}">
        <p14:creationId xmlns:p14="http://schemas.microsoft.com/office/powerpoint/2010/main" val="2170351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details are beyond us, but again, if we’re working with x86 and not x86_64, then we always have exactly 6 </a:t>
            </a:r>
            <a:r>
              <a:rPr lang="en-US" dirty="0" err="1"/>
              <a:t>args</a:t>
            </a:r>
            <a:r>
              <a:rPr lang="en-US" dirty="0"/>
              <a:t>.</a:t>
            </a:r>
          </a:p>
        </p:txBody>
      </p:sp>
      <p:sp>
        <p:nvSpPr>
          <p:cNvPr id="4" name="Slide Number Placeholder 3"/>
          <p:cNvSpPr>
            <a:spLocks noGrp="1"/>
          </p:cNvSpPr>
          <p:nvPr>
            <p:ph type="sldNum" sz="quarter" idx="5"/>
          </p:nvPr>
        </p:nvSpPr>
        <p:spPr/>
        <p:txBody>
          <a:bodyPr/>
          <a:lstStyle/>
          <a:p>
            <a:fld id="{29C42943-9D8F-4003-AE25-BEDCB02B659F}" type="slidenum">
              <a:rPr lang="en-US" smtClean="0"/>
              <a:t>19</a:t>
            </a:fld>
            <a:endParaRPr lang="en-US"/>
          </a:p>
        </p:txBody>
      </p:sp>
    </p:spTree>
    <p:extLst>
      <p:ext uri="{BB962C8B-B14F-4D97-AF65-F5344CB8AC3E}">
        <p14:creationId xmlns:p14="http://schemas.microsoft.com/office/powerpoint/2010/main" val="85854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56A5BF6-F091-4AB8-AD84-3E12A937F5EB}"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408471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DD602-4FA0-46F2-B4C5-9BD74A0C4149}"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1012606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008D7-D675-4D34-8B7C-C2DADB51A488}"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180235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F484F9-306D-4A0B-8D17-ED409B15798D}"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cxnSp>
        <p:nvCxnSpPr>
          <p:cNvPr id="8" name="Straight Connector 7"/>
          <p:cNvCxnSpPr/>
          <p:nvPr userDrawn="1"/>
        </p:nvCxnSpPr>
        <p:spPr>
          <a:xfrm>
            <a:off x="838200" y="1753914"/>
            <a:ext cx="10515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831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978015-8058-4B74-851F-46AC8A764BDA}" type="datetime1">
              <a:rPr lang="en-US" smtClean="0"/>
              <a:t>9/9/2021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72186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163888-3BDE-4DF0-AD73-C5E7B9A06A85}" type="datetime1">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83283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83865D-3B98-4534-871F-C4A27A4FA466}" type="datetime1">
              <a:rPr lang="en-US" smtClean="0"/>
              <a:t>9/9/2021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386155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6FB72C-7F71-430B-A7F1-A81227CCD40F}" type="datetime1">
              <a:rPr lang="en-US" smtClean="0"/>
              <a:t>9/9/2021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45135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66630-98D3-4D5D-AE5D-8761CFFBE5B9}" type="datetime1">
              <a:rPr lang="en-US" smtClean="0"/>
              <a:t>9/9/2021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125389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C82D37-B33B-45A4-8539-4751B0784DAA}" type="datetime1">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349467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88357A-171C-47F4-83B9-6F19F089A55D}" type="datetime1">
              <a:rPr lang="en-US" smtClean="0"/>
              <a:t>9/9/2021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46EE36-A921-448D-9A47-21AB20AA1226}" type="slidenum">
              <a:rPr lang="en-US" smtClean="0"/>
              <a:t>‹#›</a:t>
            </a:fld>
            <a:endParaRPr lang="en-US"/>
          </a:p>
        </p:txBody>
      </p:sp>
    </p:spTree>
    <p:extLst>
      <p:ext uri="{BB962C8B-B14F-4D97-AF65-F5344CB8AC3E}">
        <p14:creationId xmlns:p14="http://schemas.microsoft.com/office/powerpoint/2010/main" val="66160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A2395-6F46-4A95-A8BF-90BE9788FB46}" type="datetime1">
              <a:rPr lang="en-US" smtClean="0"/>
              <a:t>9/9/2021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6EE36-A921-448D-9A47-21AB20AA1226}" type="slidenum">
              <a:rPr lang="en-US" smtClean="0"/>
              <a:t>‹#›</a:t>
            </a:fld>
            <a:endParaRPr lang="en-US"/>
          </a:p>
        </p:txBody>
      </p:sp>
    </p:spTree>
    <p:extLst>
      <p:ext uri="{BB962C8B-B14F-4D97-AF65-F5344CB8AC3E}">
        <p14:creationId xmlns:p14="http://schemas.microsoft.com/office/powerpoint/2010/main" val="58243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lixir.bootlin.com/linux/v5.8.5/source/kernel/sys.c#L90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lixir.bootlin.com/linux/v5.8.5/source/arch/x86/include/asm/syscall_wrapper.h#L248" TargetMode="External"/><Relationship Id="rId2" Type="http://schemas.openxmlformats.org/officeDocument/2006/relationships/hyperlink" Target="https://elixir.bootlin.com/linux/v5.8.5/source/include/linux/syscalls.h#L20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lixir.bootlin.com/linux/v5.8.5/source/arch/x86/entry/syscall_64.c#L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lixir.bootlin.com/linux/v5.8.5/source/include/uapi/asm-generic/unistd.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kml.org/lkml/2018/1/25/49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lixir.bootlin.com/linux/v5.8.5/source/arch/x86/include/asm/ptrace.h#L7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wn.net/Articles/18419/"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lixir.bootlin.com/linux/latest/source/arch/x86/include/asm/syscall_wrapper.h#L248"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elixir.bootlin.com/linux/latest/source/arch/x86/include/asm/syscall_wrapper.h#L68" TargetMode="External"/><Relationship Id="rId4" Type="http://schemas.openxmlformats.org/officeDocument/2006/relationships/hyperlink" Target="https://elixir.bootlin.com/linux/latest/source/arch/x86/include/asm/syscall_wrapper.h#L92"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elixir.bootlin.com/linux/v4.19.68/source/include/uapi/linux/capability.h"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linuxjournal.com/article/814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win.tue.nl/~aeb/linux/lk/lk-4.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kernel.org/doc/html/v4.14/process/adding-syscalls.html" TargetMode="External"/><Relationship Id="rId2" Type="http://schemas.openxmlformats.org/officeDocument/2006/relationships/hyperlink" Target="https://blog.packagecloud.io/eng/2016/04/05/the-definitive-guide-to-linux-system-calls/" TargetMode="External"/><Relationship Id="rId1" Type="http://schemas.openxmlformats.org/officeDocument/2006/relationships/slideLayout" Target="../slideLayouts/slideLayout2.xml"/><Relationship Id="rId5" Type="http://schemas.openxmlformats.org/officeDocument/2006/relationships/hyperlink" Target="https://www.linuxjournal.com/content/creating-vdso-colonels-other-chicken" TargetMode="External"/><Relationship Id="rId4" Type="http://schemas.openxmlformats.org/officeDocument/2006/relationships/hyperlink" Target="https://lwn.net/Articles/50779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Networking In the Linux Kernel</a:t>
            </a:r>
          </a:p>
        </p:txBody>
      </p:sp>
      <p:sp>
        <p:nvSpPr>
          <p:cNvPr id="3" name="Subtitle 2"/>
          <p:cNvSpPr>
            <a:spLocks noGrp="1"/>
          </p:cNvSpPr>
          <p:nvPr>
            <p:ph type="subTitle" idx="1"/>
          </p:nvPr>
        </p:nvSpPr>
        <p:spPr/>
        <p:txBody>
          <a:bodyPr/>
          <a:lstStyle/>
          <a:p>
            <a:r>
              <a:rPr lang="en-US" dirty="0"/>
              <a:t>Lecture 4</a:t>
            </a:r>
          </a:p>
          <a:p>
            <a:r>
              <a:rPr lang="en-US" dirty="0"/>
              <a:t>System Calls</a:t>
            </a:r>
          </a:p>
        </p:txBody>
      </p:sp>
    </p:spTree>
    <p:extLst>
      <p:ext uri="{BB962C8B-B14F-4D97-AF65-F5344CB8AC3E}">
        <p14:creationId xmlns:p14="http://schemas.microsoft.com/office/powerpoint/2010/main" val="175424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getpid</a:t>
            </a:r>
            <a:r>
              <a:rPr lang="en-US" dirty="0"/>
              <a:t>()</a:t>
            </a:r>
          </a:p>
        </p:txBody>
      </p:sp>
      <p:sp>
        <p:nvSpPr>
          <p:cNvPr id="3" name="Content Placeholder 2"/>
          <p:cNvSpPr>
            <a:spLocks noGrp="1"/>
          </p:cNvSpPr>
          <p:nvPr>
            <p:ph idx="1"/>
          </p:nvPr>
        </p:nvSpPr>
        <p:spPr/>
        <p:txBody>
          <a:bodyPr/>
          <a:lstStyle/>
          <a:p>
            <a:pPr marL="0" indent="0">
              <a:buNone/>
            </a:pPr>
            <a:r>
              <a:rPr lang="en-US" dirty="0">
                <a:hlinkClick r:id="rId2"/>
              </a:rPr>
              <a:t>SYSCALL_DEFINE0(</a:t>
            </a:r>
            <a:r>
              <a:rPr lang="en-US" dirty="0" err="1">
                <a:hlinkClick r:id="rId2"/>
              </a:rPr>
              <a:t>getpid</a:t>
            </a:r>
            <a:r>
              <a:rPr lang="en-US" dirty="0">
                <a:hlinkClick r:id="rId2"/>
              </a:rPr>
              <a:t>)</a:t>
            </a:r>
            <a:endParaRPr lang="en-US" dirty="0"/>
          </a:p>
          <a:p>
            <a:pPr marL="0" indent="0">
              <a:buNone/>
            </a:pPr>
            <a:r>
              <a:rPr lang="en-US" dirty="0"/>
              <a:t>{</a:t>
            </a:r>
          </a:p>
          <a:p>
            <a:pPr marL="0" indent="0">
              <a:buNone/>
            </a:pPr>
            <a:r>
              <a:rPr lang="en-US" dirty="0"/>
              <a:t>	return </a:t>
            </a:r>
            <a:r>
              <a:rPr lang="en-US" dirty="0" err="1"/>
              <a:t>task_tgid_vnr</a:t>
            </a:r>
            <a:r>
              <a:rPr lang="en-US" dirty="0"/>
              <a:t>(current); //returns current-&gt;</a:t>
            </a:r>
            <a:r>
              <a:rPr lang="en-US" dirty="0" err="1"/>
              <a:t>tgid</a:t>
            </a:r>
            <a:r>
              <a:rPr lang="en-US" dirty="0"/>
              <a:t>;</a:t>
            </a:r>
          </a:p>
          <a:p>
            <a:pPr marL="0" indent="0">
              <a:buNone/>
            </a:pPr>
            <a:r>
              <a:rPr lang="en-US" dirty="0"/>
              <a:t>}</a:t>
            </a:r>
          </a:p>
          <a:p>
            <a:pPr marL="0" indent="0">
              <a:buNone/>
            </a:pPr>
            <a:endParaRPr lang="en-US" dirty="0"/>
          </a:p>
          <a:p>
            <a:r>
              <a:rPr lang="en-US" dirty="0"/>
              <a:t>Let’s not drill down too far, this will bury us in the process/scheduler code very quickly if we delve.</a:t>
            </a:r>
          </a:p>
          <a:p>
            <a:r>
              <a:rPr lang="en-US" dirty="0"/>
              <a:t>End result is returning the PID [well, the TGID (thread group id)]</a:t>
            </a:r>
          </a:p>
        </p:txBody>
      </p:sp>
      <p:sp>
        <p:nvSpPr>
          <p:cNvPr id="4" name="Slide Number Placeholder 3"/>
          <p:cNvSpPr>
            <a:spLocks noGrp="1"/>
          </p:cNvSpPr>
          <p:nvPr>
            <p:ph type="sldNum" sz="quarter" idx="12"/>
          </p:nvPr>
        </p:nvSpPr>
        <p:spPr/>
        <p:txBody>
          <a:bodyPr/>
          <a:lstStyle/>
          <a:p>
            <a:fld id="{B346EE36-A921-448D-9A47-21AB20AA1226}" type="slidenum">
              <a:rPr lang="en-US" smtClean="0"/>
              <a:t>10</a:t>
            </a:fld>
            <a:endParaRPr lang="en-US"/>
          </a:p>
        </p:txBody>
      </p:sp>
    </p:spTree>
    <p:extLst>
      <p:ext uri="{BB962C8B-B14F-4D97-AF65-F5344CB8AC3E}">
        <p14:creationId xmlns:p14="http://schemas.microsoft.com/office/powerpoint/2010/main" val="372359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SYSCALL_DEFINE0</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hlinkClick r:id="rId2"/>
              </a:rPr>
              <a:t>#define SYSCALL_DEFINE0(</a:t>
            </a:r>
            <a:r>
              <a:rPr lang="en-US" dirty="0" err="1">
                <a:hlinkClick r:id="rId2"/>
              </a:rPr>
              <a:t>sname</a:t>
            </a:r>
            <a:r>
              <a:rPr lang="en-US" dirty="0">
                <a:hlinkClick r:id="rId2"/>
              </a:rPr>
              <a:t>)</a:t>
            </a:r>
            <a:r>
              <a:rPr lang="en-US" dirty="0"/>
              <a:t>                                  \</a:t>
            </a:r>
          </a:p>
          <a:p>
            <a:pPr marL="0" indent="0">
              <a:buNone/>
            </a:pPr>
            <a:r>
              <a:rPr lang="en-US" dirty="0"/>
              <a:t>        SYSCALL_METADATA(_##</a:t>
            </a:r>
            <a:r>
              <a:rPr lang="en-US" dirty="0" err="1"/>
              <a:t>sname</a:t>
            </a:r>
            <a:r>
              <a:rPr lang="en-US" dirty="0"/>
              <a:t>, 0);                          \</a:t>
            </a:r>
          </a:p>
          <a:p>
            <a:pPr marL="0" indent="0">
              <a:buNone/>
            </a:pPr>
            <a:r>
              <a:rPr lang="en-US" dirty="0"/>
              <a:t>        </a:t>
            </a:r>
            <a:r>
              <a:rPr lang="en-US" dirty="0" err="1"/>
              <a:t>asmlinkage</a:t>
            </a:r>
            <a:r>
              <a:rPr lang="en-US" dirty="0"/>
              <a:t> long sys_##</a:t>
            </a:r>
            <a:r>
              <a:rPr lang="en-US" dirty="0" err="1"/>
              <a:t>sname</a:t>
            </a:r>
            <a:r>
              <a:rPr lang="en-US" dirty="0"/>
              <a:t>(void)</a:t>
            </a:r>
          </a:p>
          <a:p>
            <a:pPr marL="0" indent="0">
              <a:buNone/>
            </a:pPr>
            <a:endParaRPr lang="en-US" dirty="0"/>
          </a:p>
          <a:p>
            <a:r>
              <a:rPr lang="en-US" dirty="0"/>
              <a:t>Defines a system call with no parameters</a:t>
            </a:r>
          </a:p>
          <a:p>
            <a:pPr lvl="1"/>
            <a:r>
              <a:rPr lang="en-US" dirty="0"/>
              <a:t>Calls </a:t>
            </a:r>
            <a:r>
              <a:rPr lang="en-US" dirty="0" err="1"/>
              <a:t>sys_getpid</a:t>
            </a:r>
            <a:r>
              <a:rPr lang="en-US" dirty="0"/>
              <a:t>()</a:t>
            </a:r>
          </a:p>
          <a:p>
            <a:pPr lvl="1"/>
            <a:r>
              <a:rPr lang="en-US" dirty="0"/>
              <a:t>Return long instead of </a:t>
            </a:r>
            <a:r>
              <a:rPr lang="en-US" dirty="0" err="1"/>
              <a:t>int</a:t>
            </a:r>
            <a:r>
              <a:rPr lang="en-US" dirty="0"/>
              <a:t> for 32/64-bit compatibility</a:t>
            </a:r>
          </a:p>
          <a:p>
            <a:r>
              <a:rPr lang="en-US" dirty="0"/>
              <a:t>Let’s not think too hard about the assembly</a:t>
            </a:r>
          </a:p>
          <a:p>
            <a:pPr lvl="1"/>
            <a:r>
              <a:rPr lang="en-US" dirty="0"/>
              <a:t>What we learned last time is sometimes it’s best to trust the macros</a:t>
            </a:r>
          </a:p>
          <a:p>
            <a:pPr lvl="1"/>
            <a:r>
              <a:rPr lang="en-US" dirty="0"/>
              <a:t>Understanding what the macro is supposed to do as opposed to the details is the best course of action in most cases</a:t>
            </a:r>
          </a:p>
          <a:p>
            <a:r>
              <a:rPr lang="en-US" dirty="0"/>
              <a:t>Architecture-specific x86 version: [</a:t>
            </a:r>
            <a:r>
              <a:rPr lang="en-US" dirty="0">
                <a:hlinkClick r:id="rId3"/>
              </a:rPr>
              <a:t>here</a:t>
            </a:r>
            <a:r>
              <a:rPr lang="en-US"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11</a:t>
            </a:fld>
            <a:endParaRPr lang="en-US"/>
          </a:p>
        </p:txBody>
      </p:sp>
    </p:spTree>
    <p:extLst>
      <p:ext uri="{BB962C8B-B14F-4D97-AF65-F5344CB8AC3E}">
        <p14:creationId xmlns:p14="http://schemas.microsoft.com/office/powerpoint/2010/main" val="1831703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Syscalls</a:t>
            </a:r>
            <a:r>
              <a:rPr lang="en-US" dirty="0"/>
              <a:t> With Arguments</a:t>
            </a:r>
          </a:p>
        </p:txBody>
      </p:sp>
      <p:sp>
        <p:nvSpPr>
          <p:cNvPr id="3" name="Content Placeholder 2"/>
          <p:cNvSpPr>
            <a:spLocks noGrp="1"/>
          </p:cNvSpPr>
          <p:nvPr>
            <p:ph idx="1"/>
          </p:nvPr>
        </p:nvSpPr>
        <p:spPr/>
        <p:txBody>
          <a:bodyPr>
            <a:normAutofit/>
          </a:bodyPr>
          <a:lstStyle/>
          <a:p>
            <a:pPr marL="0" indent="0">
              <a:buNone/>
            </a:pPr>
            <a:r>
              <a:rPr lang="en-US" sz="2400" dirty="0"/>
              <a:t>#define SYSCALL_DEFINE1(name, ...) </a:t>
            </a:r>
            <a:r>
              <a:rPr lang="en-US" sz="2400" dirty="0" err="1"/>
              <a:t>SYSCALL_DEFINEx</a:t>
            </a:r>
            <a:r>
              <a:rPr lang="en-US" sz="2400" dirty="0"/>
              <a:t>(1, _##name, __VA_ARGS__)</a:t>
            </a:r>
          </a:p>
          <a:p>
            <a:pPr marL="0" indent="0">
              <a:buNone/>
            </a:pPr>
            <a:r>
              <a:rPr lang="en-US" sz="2400" dirty="0"/>
              <a:t>#define SYSCALL_DEFINE2(name, ...) </a:t>
            </a:r>
            <a:r>
              <a:rPr lang="en-US" sz="2400" dirty="0" err="1"/>
              <a:t>SYSCALL_DEFINEx</a:t>
            </a:r>
            <a:r>
              <a:rPr lang="en-US" sz="2400" dirty="0"/>
              <a:t>(2, _##name, __VA_ARGS__)</a:t>
            </a:r>
          </a:p>
          <a:p>
            <a:pPr marL="0" indent="0">
              <a:buNone/>
            </a:pPr>
            <a:r>
              <a:rPr lang="en-US" sz="2400" dirty="0"/>
              <a:t>#define SYSCALL_DEFINE3(name, ...) </a:t>
            </a:r>
            <a:r>
              <a:rPr lang="en-US" sz="2400" dirty="0" err="1"/>
              <a:t>SYSCALL_DEFINEx</a:t>
            </a:r>
            <a:r>
              <a:rPr lang="en-US" sz="2400" dirty="0"/>
              <a:t>(3, _##name, __VA_ARGS__)</a:t>
            </a:r>
          </a:p>
          <a:p>
            <a:pPr marL="0" indent="0">
              <a:buNone/>
            </a:pPr>
            <a:r>
              <a:rPr lang="en-US" sz="2400" dirty="0"/>
              <a:t>#define SYSCALL_DEFINE4(name, ...) </a:t>
            </a:r>
            <a:r>
              <a:rPr lang="en-US" sz="2400" dirty="0" err="1"/>
              <a:t>SYSCALL_DEFINEx</a:t>
            </a:r>
            <a:r>
              <a:rPr lang="en-US" sz="2400" dirty="0"/>
              <a:t>(4, _##name, __VA_ARGS__)</a:t>
            </a:r>
          </a:p>
          <a:p>
            <a:pPr marL="0" indent="0">
              <a:buNone/>
            </a:pPr>
            <a:r>
              <a:rPr lang="en-US" sz="2400" dirty="0"/>
              <a:t>#define SYSCALL_DEFINE5(name, ...) </a:t>
            </a:r>
            <a:r>
              <a:rPr lang="en-US" sz="2400" dirty="0" err="1"/>
              <a:t>SYSCALL_DEFINEx</a:t>
            </a:r>
            <a:r>
              <a:rPr lang="en-US" sz="2400" dirty="0"/>
              <a:t>(5, _##name, __VA_ARGS__)</a:t>
            </a:r>
          </a:p>
          <a:p>
            <a:pPr marL="0" indent="0">
              <a:buNone/>
            </a:pPr>
            <a:r>
              <a:rPr lang="en-US" sz="2400" dirty="0"/>
              <a:t>#define SYSCALL_DEFINE6(name, ...) </a:t>
            </a:r>
            <a:r>
              <a:rPr lang="en-US" sz="2400" dirty="0" err="1"/>
              <a:t>SYSCALL_DEFINEx</a:t>
            </a:r>
            <a:r>
              <a:rPr lang="en-US" sz="2400" dirty="0"/>
              <a:t>(6, _##name, __VA_ARGS__)</a:t>
            </a:r>
          </a:p>
          <a:p>
            <a:pPr marL="0" indent="0">
              <a:buNone/>
            </a:pPr>
            <a:endParaRPr lang="en-US" sz="2400" dirty="0"/>
          </a:p>
          <a:p>
            <a:r>
              <a:rPr lang="en-US" sz="2400" dirty="0"/>
              <a:t>Tricky question: Why only up to 6 arguments?</a:t>
            </a:r>
          </a:p>
          <a:p>
            <a:pPr lvl="1"/>
            <a:r>
              <a:rPr lang="en-US" sz="2000" dirty="0"/>
              <a:t>We’ll cover that at a very high level later in the lecture</a:t>
            </a:r>
          </a:p>
          <a:p>
            <a:pPr marL="0" indent="0">
              <a:buNone/>
            </a:pPr>
            <a:endParaRPr lang="en-US" sz="2400" dirty="0"/>
          </a:p>
        </p:txBody>
      </p:sp>
      <p:sp>
        <p:nvSpPr>
          <p:cNvPr id="4" name="Slide Number Placeholder 3"/>
          <p:cNvSpPr>
            <a:spLocks noGrp="1"/>
          </p:cNvSpPr>
          <p:nvPr>
            <p:ph type="sldNum" sz="quarter" idx="12"/>
          </p:nvPr>
        </p:nvSpPr>
        <p:spPr/>
        <p:txBody>
          <a:bodyPr/>
          <a:lstStyle/>
          <a:p>
            <a:fld id="{B346EE36-A921-448D-9A47-21AB20AA1226}" type="slidenum">
              <a:rPr lang="en-US" smtClean="0"/>
              <a:t>12</a:t>
            </a:fld>
            <a:endParaRPr lang="en-US"/>
          </a:p>
        </p:txBody>
      </p:sp>
    </p:spTree>
    <p:extLst>
      <p:ext uri="{BB962C8B-B14F-4D97-AF65-F5344CB8AC3E}">
        <p14:creationId xmlns:p14="http://schemas.microsoft.com/office/powerpoint/2010/main" val="94072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Syscall</a:t>
            </a:r>
            <a:r>
              <a:rPr lang="en-US" dirty="0"/>
              <a:t> Numbers</a:t>
            </a:r>
          </a:p>
        </p:txBody>
      </p:sp>
      <p:sp>
        <p:nvSpPr>
          <p:cNvPr id="3" name="Content Placeholder 2"/>
          <p:cNvSpPr>
            <a:spLocks noGrp="1"/>
          </p:cNvSpPr>
          <p:nvPr>
            <p:ph idx="1"/>
          </p:nvPr>
        </p:nvSpPr>
        <p:spPr/>
        <p:txBody>
          <a:bodyPr/>
          <a:lstStyle/>
          <a:p>
            <a:r>
              <a:rPr lang="en-US" dirty="0"/>
              <a:t>Every system call gets a </a:t>
            </a:r>
            <a:r>
              <a:rPr lang="en-US" b="1" dirty="0" err="1"/>
              <a:t>syscall</a:t>
            </a:r>
            <a:r>
              <a:rPr lang="en-US" b="1" dirty="0"/>
              <a:t> number</a:t>
            </a:r>
            <a:endParaRPr lang="en-US" dirty="0"/>
          </a:p>
          <a:p>
            <a:pPr lvl="1"/>
            <a:r>
              <a:rPr lang="en-US" dirty="0"/>
              <a:t>Unique to the call</a:t>
            </a:r>
          </a:p>
          <a:p>
            <a:pPr lvl="1"/>
            <a:r>
              <a:rPr lang="en-US" dirty="0"/>
              <a:t>Used instead of system call names</a:t>
            </a:r>
          </a:p>
          <a:p>
            <a:r>
              <a:rPr lang="en-US" dirty="0"/>
              <a:t>If the call number is invalid, -ENOSYS will be returned via </a:t>
            </a:r>
            <a:r>
              <a:rPr lang="en-US" i="1" dirty="0" err="1"/>
              <a:t>sys_ni_syscall</a:t>
            </a:r>
            <a:r>
              <a:rPr lang="en-US" i="1" dirty="0"/>
              <a:t>()</a:t>
            </a:r>
            <a:r>
              <a:rPr lang="en-US" dirty="0"/>
              <a:t>. </a:t>
            </a:r>
          </a:p>
          <a:p>
            <a:pPr lvl="1"/>
            <a:r>
              <a:rPr lang="en-US" dirty="0" err="1"/>
              <a:t>errno.h</a:t>
            </a:r>
            <a:r>
              <a:rPr lang="en-US" dirty="0"/>
              <a:t> has definitions for errors</a:t>
            </a:r>
          </a:p>
          <a:p>
            <a:r>
              <a:rPr lang="en-US" dirty="0" err="1"/>
              <a:t>Syscalls</a:t>
            </a:r>
            <a:r>
              <a:rPr lang="en-US" dirty="0"/>
              <a:t> can be architecture specific!</a:t>
            </a:r>
          </a:p>
          <a:p>
            <a:pPr lvl="1"/>
            <a:r>
              <a:rPr lang="en-US" i="1" dirty="0" err="1"/>
              <a:t>sys_call_table</a:t>
            </a:r>
            <a:r>
              <a:rPr lang="en-US" dirty="0"/>
              <a:t> contains the calls</a:t>
            </a:r>
            <a:endParaRPr lang="en-US" i="1" dirty="0"/>
          </a:p>
          <a:p>
            <a:pPr lvl="1"/>
            <a:r>
              <a:rPr lang="en-US" dirty="0"/>
              <a:t>Used to live in arch/x86/kernel/syscall_64.c</a:t>
            </a:r>
          </a:p>
        </p:txBody>
      </p:sp>
      <p:sp>
        <p:nvSpPr>
          <p:cNvPr id="4" name="Slide Number Placeholder 3"/>
          <p:cNvSpPr>
            <a:spLocks noGrp="1"/>
          </p:cNvSpPr>
          <p:nvPr>
            <p:ph type="sldNum" sz="quarter" idx="12"/>
          </p:nvPr>
        </p:nvSpPr>
        <p:spPr/>
        <p:txBody>
          <a:bodyPr/>
          <a:lstStyle/>
          <a:p>
            <a:fld id="{B346EE36-A921-448D-9A47-21AB20AA1226}" type="slidenum">
              <a:rPr lang="en-US" smtClean="0"/>
              <a:t>13</a:t>
            </a:fld>
            <a:endParaRPr lang="en-US"/>
          </a:p>
        </p:txBody>
      </p:sp>
    </p:spTree>
    <p:extLst>
      <p:ext uri="{BB962C8B-B14F-4D97-AF65-F5344CB8AC3E}">
        <p14:creationId xmlns:p14="http://schemas.microsoft.com/office/powerpoint/2010/main" val="38710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Syscall</a:t>
            </a:r>
            <a:r>
              <a:rPr lang="en-US" dirty="0"/>
              <a:t> Numbers</a:t>
            </a:r>
          </a:p>
        </p:txBody>
      </p:sp>
      <p:sp>
        <p:nvSpPr>
          <p:cNvPr id="3" name="Content Placeholder 2"/>
          <p:cNvSpPr>
            <a:spLocks noGrp="1"/>
          </p:cNvSpPr>
          <p:nvPr>
            <p:ph idx="1"/>
          </p:nvPr>
        </p:nvSpPr>
        <p:spPr/>
        <p:txBody>
          <a:bodyPr>
            <a:normAutofit fontScale="92500" lnSpcReduction="10000"/>
          </a:bodyPr>
          <a:lstStyle/>
          <a:p>
            <a:r>
              <a:rPr lang="en-US" dirty="0"/>
              <a:t>Let’s not get bogged down in details but… </a:t>
            </a:r>
          </a:p>
          <a:p>
            <a:r>
              <a:rPr lang="en-US" dirty="0"/>
              <a:t>arch/x86/entry/syscall_64.c</a:t>
            </a:r>
          </a:p>
          <a:p>
            <a:pPr marL="0" indent="0">
              <a:buNone/>
            </a:pPr>
            <a:r>
              <a:rPr lang="en-US" sz="2600" i="1" dirty="0" err="1"/>
              <a:t>const</a:t>
            </a:r>
            <a:r>
              <a:rPr lang="en-US" sz="2600" i="1" dirty="0"/>
              <a:t> </a:t>
            </a:r>
            <a:r>
              <a:rPr lang="en-US" sz="2600" i="1" dirty="0" err="1"/>
              <a:t>sys_call_ptr_t</a:t>
            </a:r>
            <a:r>
              <a:rPr lang="en-US" sz="2600" i="1" dirty="0"/>
              <a:t> </a:t>
            </a:r>
            <a:r>
              <a:rPr lang="en-US" sz="2600" i="1" dirty="0" err="1">
                <a:hlinkClick r:id="rId3"/>
              </a:rPr>
              <a:t>sys_call_table</a:t>
            </a:r>
            <a:r>
              <a:rPr lang="en-US" sz="2600" i="1" dirty="0"/>
              <a:t>[] ____</a:t>
            </a:r>
            <a:r>
              <a:rPr lang="en-US" sz="2600" i="1" dirty="0" err="1"/>
              <a:t>cacheline_aligned</a:t>
            </a:r>
            <a:r>
              <a:rPr lang="en-US" sz="2600" i="1" dirty="0"/>
              <a:t> = {</a:t>
            </a:r>
          </a:p>
          <a:p>
            <a:pPr marL="0" indent="0">
              <a:buNone/>
            </a:pPr>
            <a:r>
              <a:rPr lang="en-US" sz="2600" i="1" dirty="0"/>
              <a:t>        /*</a:t>
            </a:r>
          </a:p>
          <a:p>
            <a:pPr marL="0" indent="0">
              <a:buNone/>
            </a:pPr>
            <a:r>
              <a:rPr lang="en-US" sz="2600" i="1" dirty="0"/>
              <a:t>         * Smells like a compiler bug -- it doesn't work</a:t>
            </a:r>
          </a:p>
          <a:p>
            <a:pPr marL="0" indent="0">
              <a:buNone/>
            </a:pPr>
            <a:r>
              <a:rPr lang="en-US" sz="2600" i="1" dirty="0"/>
              <a:t>         * when the &amp; below is removed.</a:t>
            </a:r>
          </a:p>
          <a:p>
            <a:pPr marL="0" indent="0">
              <a:buNone/>
            </a:pPr>
            <a:r>
              <a:rPr lang="en-US" sz="2600" i="1" dirty="0"/>
              <a:t>         */</a:t>
            </a:r>
          </a:p>
          <a:p>
            <a:pPr marL="0" indent="0">
              <a:buNone/>
            </a:pPr>
            <a:r>
              <a:rPr lang="en-US" sz="2600" i="1" dirty="0"/>
              <a:t>        [0 ... __</a:t>
            </a:r>
            <a:r>
              <a:rPr lang="en-US" sz="2600" i="1" dirty="0" err="1"/>
              <a:t>NR_syscall_max</a:t>
            </a:r>
            <a:r>
              <a:rPr lang="en-US" sz="2600" i="1" dirty="0"/>
              <a:t>] = &amp;</a:t>
            </a:r>
            <a:r>
              <a:rPr lang="en-US" sz="2600" i="1" dirty="0" err="1"/>
              <a:t>sys_ni_syscall</a:t>
            </a:r>
            <a:r>
              <a:rPr lang="en-US" sz="2600" i="1" dirty="0"/>
              <a:t>,</a:t>
            </a:r>
          </a:p>
          <a:p>
            <a:pPr marL="0" indent="0">
              <a:buNone/>
            </a:pPr>
            <a:r>
              <a:rPr lang="en-US" sz="2600" i="1" dirty="0"/>
              <a:t>#include &lt;</a:t>
            </a:r>
            <a:r>
              <a:rPr lang="en-US" sz="2600" i="1" dirty="0" err="1"/>
              <a:t>asm</a:t>
            </a:r>
            <a:r>
              <a:rPr lang="en-US" sz="2600" i="1" dirty="0"/>
              <a:t>/syscalls_64.h&gt;</a:t>
            </a:r>
          </a:p>
          <a:p>
            <a:pPr marL="0" indent="0">
              <a:buNone/>
            </a:pPr>
            <a:r>
              <a:rPr lang="en-US" sz="2600"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14</a:t>
            </a:fld>
            <a:endParaRPr lang="en-US"/>
          </a:p>
        </p:txBody>
      </p:sp>
    </p:spTree>
    <p:extLst>
      <p:ext uri="{BB962C8B-B14F-4D97-AF65-F5344CB8AC3E}">
        <p14:creationId xmlns:p14="http://schemas.microsoft.com/office/powerpoint/2010/main" val="230100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Generation</a:t>
            </a:r>
          </a:p>
        </p:txBody>
      </p:sp>
      <p:sp>
        <p:nvSpPr>
          <p:cNvPr id="3" name="Content Placeholder 2"/>
          <p:cNvSpPr>
            <a:spLocks noGrp="1"/>
          </p:cNvSpPr>
          <p:nvPr>
            <p:ph idx="1"/>
          </p:nvPr>
        </p:nvSpPr>
        <p:spPr/>
        <p:txBody>
          <a:bodyPr/>
          <a:lstStyle/>
          <a:p>
            <a:r>
              <a:rPr lang="en-US" dirty="0"/>
              <a:t>A lot of architecture specific “stuff” gets generated automatically</a:t>
            </a:r>
          </a:p>
          <a:p>
            <a:r>
              <a:rPr lang="en-US" dirty="0"/>
              <a:t>This includes </a:t>
            </a:r>
            <a:r>
              <a:rPr lang="en-US" dirty="0" err="1"/>
              <a:t>vDSO</a:t>
            </a:r>
            <a:r>
              <a:rPr lang="en-US" dirty="0"/>
              <a:t> which we won’t discuss</a:t>
            </a:r>
          </a:p>
          <a:p>
            <a:r>
              <a:rPr lang="en-US" dirty="0"/>
              <a:t>However, older references refer to an </a:t>
            </a:r>
            <a:r>
              <a:rPr lang="en-US" dirty="0" err="1"/>
              <a:t>entry.S</a:t>
            </a:r>
            <a:r>
              <a:rPr lang="en-US" dirty="0"/>
              <a:t>, that doesn’t exist anymore</a:t>
            </a:r>
          </a:p>
          <a:p>
            <a:pPr lvl="1"/>
            <a:r>
              <a:rPr lang="en-US" dirty="0"/>
              <a:t>There is still arch/x86/entry_32.S and entry_64.S</a:t>
            </a:r>
          </a:p>
          <a:p>
            <a:pPr lvl="1"/>
            <a:r>
              <a:rPr lang="en-US" dirty="0"/>
              <a:t>If you look in them, there’s no </a:t>
            </a:r>
            <a:r>
              <a:rPr lang="en-US" dirty="0" err="1"/>
              <a:t>syscall</a:t>
            </a:r>
            <a:r>
              <a:rPr lang="en-US" dirty="0"/>
              <a:t> </a:t>
            </a:r>
            <a:r>
              <a:rPr lang="en-US" dirty="0" err="1"/>
              <a:t>defintions</a:t>
            </a:r>
            <a:r>
              <a:rPr lang="en-US" dirty="0"/>
              <a:t>, just entry-point code</a:t>
            </a:r>
          </a:p>
          <a:p>
            <a:r>
              <a:rPr lang="en-US" dirty="0"/>
              <a:t>We now look in arch/x86/entry/</a:t>
            </a:r>
            <a:r>
              <a:rPr lang="en-US" dirty="0" err="1"/>
              <a:t>syscalls</a:t>
            </a:r>
            <a:r>
              <a:rPr lang="en-US" dirty="0"/>
              <a:t>/syscall_64.tbl and arch/x86/entry/</a:t>
            </a:r>
            <a:r>
              <a:rPr lang="en-US" dirty="0" err="1"/>
              <a:t>syscalls</a:t>
            </a:r>
            <a:r>
              <a:rPr lang="en-US" dirty="0"/>
              <a:t>/syscall_32.tbl</a:t>
            </a:r>
          </a:p>
        </p:txBody>
      </p:sp>
      <p:sp>
        <p:nvSpPr>
          <p:cNvPr id="4" name="Slide Number Placeholder 3"/>
          <p:cNvSpPr>
            <a:spLocks noGrp="1"/>
          </p:cNvSpPr>
          <p:nvPr>
            <p:ph type="sldNum" sz="quarter" idx="12"/>
          </p:nvPr>
        </p:nvSpPr>
        <p:spPr/>
        <p:txBody>
          <a:bodyPr/>
          <a:lstStyle/>
          <a:p>
            <a:fld id="{B346EE36-A921-448D-9A47-21AB20AA1226}" type="slidenum">
              <a:rPr lang="en-US" smtClean="0"/>
              <a:t>15</a:t>
            </a:fld>
            <a:endParaRPr lang="en-US"/>
          </a:p>
        </p:txBody>
      </p:sp>
    </p:spTree>
    <p:extLst>
      <p:ext uri="{BB962C8B-B14F-4D97-AF65-F5344CB8AC3E}">
        <p14:creationId xmlns:p14="http://schemas.microsoft.com/office/powerpoint/2010/main" val="251363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Syscall</a:t>
            </a:r>
            <a:r>
              <a:rPr lang="en-US" dirty="0"/>
              <a:t> Numbers</a:t>
            </a:r>
          </a:p>
        </p:txBody>
      </p:sp>
      <p:sp>
        <p:nvSpPr>
          <p:cNvPr id="3" name="Content Placeholder 2"/>
          <p:cNvSpPr>
            <a:spLocks noGrp="1"/>
          </p:cNvSpPr>
          <p:nvPr>
            <p:ph idx="1"/>
          </p:nvPr>
        </p:nvSpPr>
        <p:spPr/>
        <p:txBody>
          <a:bodyPr>
            <a:normAutofit lnSpcReduction="10000"/>
          </a:bodyPr>
          <a:lstStyle/>
          <a:p>
            <a:r>
              <a:rPr lang="en-US" dirty="0"/>
              <a:t>A lot of calls are generic, and live in places like &lt;uapi/</a:t>
            </a:r>
            <a:r>
              <a:rPr lang="en-US" dirty="0" err="1"/>
              <a:t>asm</a:t>
            </a:r>
            <a:r>
              <a:rPr lang="en-US" dirty="0"/>
              <a:t>-generic/</a:t>
            </a:r>
            <a:r>
              <a:rPr lang="en-US" dirty="0" err="1">
                <a:hlinkClick r:id="rId3"/>
              </a:rPr>
              <a:t>unistd.h</a:t>
            </a:r>
            <a:r>
              <a:rPr lang="en-US" dirty="0"/>
              <a:t>&gt;</a:t>
            </a:r>
          </a:p>
          <a:p>
            <a:pPr lvl="1"/>
            <a:r>
              <a:rPr lang="en-US" dirty="0"/>
              <a:t>This depends on the architecture</a:t>
            </a:r>
          </a:p>
          <a:p>
            <a:pPr lvl="1"/>
            <a:r>
              <a:rPr lang="en-US" dirty="0"/>
              <a:t>UAPI was supposed to take all the "user API" calls and stick them in one place. x86 usually still goes into arch though.</a:t>
            </a:r>
          </a:p>
          <a:p>
            <a:pPr lvl="1"/>
            <a:r>
              <a:rPr lang="en-US" dirty="0"/>
              <a:t>If you add to UAPI, need to update the __</a:t>
            </a:r>
            <a:r>
              <a:rPr lang="en-US" dirty="0" err="1"/>
              <a:t>NR_syscalls</a:t>
            </a:r>
            <a:r>
              <a:rPr lang="en-US" dirty="0"/>
              <a:t> constant</a:t>
            </a:r>
          </a:p>
          <a:p>
            <a:pPr lvl="1"/>
            <a:r>
              <a:rPr lang="en-US" dirty="0"/>
              <a:t>Don't be a slob - put your </a:t>
            </a:r>
            <a:r>
              <a:rPr lang="en-US" dirty="0" err="1"/>
              <a:t>syscall</a:t>
            </a:r>
            <a:r>
              <a:rPr lang="en-US" dirty="0"/>
              <a:t> number ABOVE this constant. (Why?)</a:t>
            </a:r>
          </a:p>
          <a:p>
            <a:r>
              <a:rPr lang="en-US" dirty="0"/>
              <a:t>Look at the further reading at the end of the lecture for a good current guide on how to register system calls.</a:t>
            </a:r>
          </a:p>
          <a:p>
            <a:pPr lvl="1"/>
            <a:r>
              <a:rPr lang="en-US" dirty="0"/>
              <a:t>Mainly just make sure you update the arch-specific table or the </a:t>
            </a:r>
            <a:r>
              <a:rPr lang="en-US" dirty="0" err="1"/>
              <a:t>unistd.h</a:t>
            </a:r>
            <a:r>
              <a:rPr lang="en-US" dirty="0"/>
              <a:t> entry. </a:t>
            </a:r>
          </a:p>
          <a:p>
            <a:pPr lvl="1"/>
            <a:r>
              <a:rPr lang="en-US" dirty="0"/>
              <a:t>In this course should be able to just change arch-specific code.</a:t>
            </a:r>
          </a:p>
        </p:txBody>
      </p:sp>
      <p:sp>
        <p:nvSpPr>
          <p:cNvPr id="4" name="Slide Number Placeholder 3"/>
          <p:cNvSpPr>
            <a:spLocks noGrp="1"/>
          </p:cNvSpPr>
          <p:nvPr>
            <p:ph type="sldNum" sz="quarter" idx="12"/>
          </p:nvPr>
        </p:nvSpPr>
        <p:spPr/>
        <p:txBody>
          <a:bodyPr/>
          <a:lstStyle/>
          <a:p>
            <a:fld id="{B346EE36-A921-448D-9A47-21AB20AA1226}" type="slidenum">
              <a:rPr lang="en-US" smtClean="0"/>
              <a:t>16</a:t>
            </a:fld>
            <a:endParaRPr lang="en-US"/>
          </a:p>
        </p:txBody>
      </p:sp>
    </p:spTree>
    <p:extLst>
      <p:ext uri="{BB962C8B-B14F-4D97-AF65-F5344CB8AC3E}">
        <p14:creationId xmlns:p14="http://schemas.microsoft.com/office/powerpoint/2010/main" val="274549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 Handler</a:t>
            </a:r>
          </a:p>
        </p:txBody>
      </p:sp>
      <p:sp>
        <p:nvSpPr>
          <p:cNvPr id="3" name="Content Placeholder 2"/>
          <p:cNvSpPr>
            <a:spLocks noGrp="1"/>
          </p:cNvSpPr>
          <p:nvPr>
            <p:ph idx="1"/>
          </p:nvPr>
        </p:nvSpPr>
        <p:spPr/>
        <p:txBody>
          <a:bodyPr/>
          <a:lstStyle/>
          <a:p>
            <a:r>
              <a:rPr lang="en-US" dirty="0"/>
              <a:t>The kernel is in a protected “kernel space”, a chunk of memory that user space applications can’t touch</a:t>
            </a:r>
          </a:p>
          <a:p>
            <a:pPr lvl="1"/>
            <a:r>
              <a:rPr lang="en-US" dirty="0"/>
              <a:t>If they could, Linux would be extremely insecure, and probably unstable</a:t>
            </a:r>
          </a:p>
          <a:p>
            <a:r>
              <a:rPr lang="en-US" dirty="0"/>
              <a:t>A software interrupt signals to switch from user mode to kernel mode</a:t>
            </a:r>
          </a:p>
          <a:p>
            <a:pPr lvl="1"/>
            <a:r>
              <a:rPr lang="en-US" dirty="0"/>
              <a:t>User Exception -&gt; Kernel Exception Handler -&gt; Kernel Mode</a:t>
            </a:r>
          </a:p>
          <a:p>
            <a:pPr lvl="1"/>
            <a:r>
              <a:rPr lang="en-US" dirty="0"/>
              <a:t>Which exception handler do we use?</a:t>
            </a:r>
          </a:p>
          <a:p>
            <a:pPr lvl="1"/>
            <a:r>
              <a:rPr lang="en-US" i="1" dirty="0" err="1"/>
              <a:t>int</a:t>
            </a:r>
            <a:r>
              <a:rPr lang="en-US" i="1" dirty="0"/>
              <a:t> $0x80</a:t>
            </a:r>
            <a:r>
              <a:rPr lang="en-US" dirty="0"/>
              <a:t> (DEC 128) for x86</a:t>
            </a:r>
          </a:p>
          <a:p>
            <a:pPr lvl="1"/>
            <a:r>
              <a:rPr lang="en-US" i="1" dirty="0" err="1"/>
              <a:t>sysenter</a:t>
            </a:r>
            <a:r>
              <a:rPr lang="en-US" i="1" dirty="0"/>
              <a:t> </a:t>
            </a:r>
            <a:r>
              <a:rPr lang="en-US" dirty="0"/>
              <a:t>(Pentium II / AMD legacy)</a:t>
            </a:r>
            <a:r>
              <a:rPr lang="en-US" i="1" dirty="0"/>
              <a:t> and </a:t>
            </a:r>
            <a:r>
              <a:rPr lang="en-US" i="1" dirty="0" err="1"/>
              <a:t>syscall</a:t>
            </a:r>
            <a:r>
              <a:rPr lang="en-US" i="1" dirty="0"/>
              <a:t> </a:t>
            </a:r>
            <a:r>
              <a:rPr lang="en-US" dirty="0"/>
              <a:t>(x86_64/AMD) can and should be used when possible, but legacy might not allow for it</a:t>
            </a:r>
          </a:p>
          <a:p>
            <a:r>
              <a:rPr lang="en-US" dirty="0"/>
              <a:t>Let’s stick to x86 right now, workflow is similar for x86_64</a:t>
            </a:r>
          </a:p>
        </p:txBody>
      </p:sp>
      <p:sp>
        <p:nvSpPr>
          <p:cNvPr id="4" name="Slide Number Placeholder 3"/>
          <p:cNvSpPr>
            <a:spLocks noGrp="1"/>
          </p:cNvSpPr>
          <p:nvPr>
            <p:ph type="sldNum" sz="quarter" idx="12"/>
          </p:nvPr>
        </p:nvSpPr>
        <p:spPr/>
        <p:txBody>
          <a:bodyPr/>
          <a:lstStyle/>
          <a:p>
            <a:fld id="{B346EE36-A921-448D-9A47-21AB20AA1226}" type="slidenum">
              <a:rPr lang="en-US" smtClean="0"/>
              <a:t>17</a:t>
            </a:fld>
            <a:endParaRPr lang="en-US"/>
          </a:p>
        </p:txBody>
      </p:sp>
    </p:spTree>
    <p:extLst>
      <p:ext uri="{BB962C8B-B14F-4D97-AF65-F5344CB8AC3E}">
        <p14:creationId xmlns:p14="http://schemas.microsoft.com/office/powerpoint/2010/main" val="214392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Right System Call </a:t>
            </a:r>
          </a:p>
        </p:txBody>
      </p:sp>
      <p:sp>
        <p:nvSpPr>
          <p:cNvPr id="3" name="Content Placeholder 2"/>
          <p:cNvSpPr>
            <a:spLocks noGrp="1"/>
          </p:cNvSpPr>
          <p:nvPr>
            <p:ph idx="1"/>
          </p:nvPr>
        </p:nvSpPr>
        <p:spPr/>
        <p:txBody>
          <a:bodyPr>
            <a:normAutofit fontScale="92500" lnSpcReduction="10000"/>
          </a:bodyPr>
          <a:lstStyle/>
          <a:p>
            <a:r>
              <a:rPr lang="en-US" dirty="0"/>
              <a:t>All the calls enter the kernel the same way</a:t>
            </a:r>
          </a:p>
          <a:p>
            <a:r>
              <a:rPr lang="en-US" dirty="0"/>
              <a:t>How do we know which call caused the interrupt?</a:t>
            </a:r>
          </a:p>
          <a:p>
            <a:r>
              <a:rPr lang="en-US" dirty="0"/>
              <a:t>%</a:t>
            </a:r>
            <a:r>
              <a:rPr lang="en-US" dirty="0" err="1"/>
              <a:t>eax</a:t>
            </a:r>
            <a:r>
              <a:rPr lang="en-US" dirty="0"/>
              <a:t> has the system call number, put there while still in user space</a:t>
            </a:r>
          </a:p>
          <a:p>
            <a:pPr marL="0" indent="0">
              <a:buNone/>
            </a:pPr>
            <a:r>
              <a:rPr lang="en-US" dirty="0"/>
              <a:t>       </a:t>
            </a:r>
            <a:r>
              <a:rPr lang="en-US" i="1" dirty="0"/>
              <a:t>/*</a:t>
            </a:r>
          </a:p>
          <a:p>
            <a:pPr marL="0" indent="0">
              <a:buNone/>
            </a:pPr>
            <a:r>
              <a:rPr lang="en-US" i="1" dirty="0"/>
              <a:t>         * This call instruction is handled specially in stub_ptregs_64.</a:t>
            </a:r>
          </a:p>
          <a:p>
            <a:pPr marL="0" indent="0">
              <a:buNone/>
            </a:pPr>
            <a:r>
              <a:rPr lang="en-US" i="1" dirty="0"/>
              <a:t>         * It might end up jumping to the slow path.  If it jumps, RAX</a:t>
            </a:r>
          </a:p>
          <a:p>
            <a:pPr marL="0" indent="0">
              <a:buNone/>
            </a:pPr>
            <a:r>
              <a:rPr lang="en-US" i="1" dirty="0"/>
              <a:t>         * and all argument registers are clobbered.</a:t>
            </a:r>
          </a:p>
          <a:p>
            <a:pPr marL="0" indent="0">
              <a:buNone/>
            </a:pPr>
            <a:r>
              <a:rPr lang="en-US" i="1" dirty="0"/>
              <a:t>         */</a:t>
            </a:r>
          </a:p>
          <a:p>
            <a:pPr marL="0" indent="0">
              <a:buNone/>
            </a:pPr>
            <a:r>
              <a:rPr lang="en-US" i="1" dirty="0"/>
              <a:t>        call    *</a:t>
            </a:r>
            <a:r>
              <a:rPr lang="en-US" i="1" dirty="0" err="1"/>
              <a:t>sys_call_table</a:t>
            </a:r>
            <a:r>
              <a:rPr lang="en-US" i="1" dirty="0"/>
              <a:t>(, %</a:t>
            </a:r>
            <a:r>
              <a:rPr lang="en-US" i="1" dirty="0" err="1"/>
              <a:t>rax</a:t>
            </a:r>
            <a:r>
              <a:rPr lang="en-US" i="1" dirty="0"/>
              <a:t>, 8)</a:t>
            </a:r>
          </a:p>
          <a:p>
            <a:r>
              <a:rPr lang="en-US" sz="2000" dirty="0"/>
              <a:t>Note: see </a:t>
            </a:r>
            <a:r>
              <a:rPr lang="en-US" sz="2000" dirty="0">
                <a:hlinkClick r:id="rId3"/>
              </a:rPr>
              <a:t>https://lkml.org/lkml/2018/1/25/491</a:t>
            </a:r>
            <a:r>
              <a:rPr lang="en-US" sz="2000" dirty="0"/>
              <a:t> </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18</a:t>
            </a:fld>
            <a:endParaRPr lang="en-US"/>
          </a:p>
        </p:txBody>
      </p:sp>
      <p:sp>
        <p:nvSpPr>
          <p:cNvPr id="5" name="Right Arrow 4"/>
          <p:cNvSpPr/>
          <p:nvPr/>
        </p:nvSpPr>
        <p:spPr>
          <a:xfrm rot="21259025" flipH="1">
            <a:off x="6401452" y="5193079"/>
            <a:ext cx="3246131" cy="825191"/>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about on 32-bit?</a:t>
            </a:r>
          </a:p>
        </p:txBody>
      </p:sp>
    </p:spTree>
    <p:extLst>
      <p:ext uri="{BB962C8B-B14F-4D97-AF65-F5344CB8AC3E}">
        <p14:creationId xmlns:p14="http://schemas.microsoft.com/office/powerpoint/2010/main" val="2412063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0C90-4586-4CA9-B842-6E43315256D0}"/>
              </a:ext>
            </a:extLst>
          </p:cNvPr>
          <p:cNvSpPr>
            <a:spLocks noGrp="1"/>
          </p:cNvSpPr>
          <p:nvPr>
            <p:ph type="title"/>
          </p:nvPr>
        </p:nvSpPr>
        <p:spPr/>
        <p:txBody>
          <a:bodyPr/>
          <a:lstStyle/>
          <a:p>
            <a:r>
              <a:rPr lang="en-US" dirty="0"/>
              <a:t>System Call Table (x86) Types</a:t>
            </a:r>
          </a:p>
        </p:txBody>
      </p:sp>
      <p:sp>
        <p:nvSpPr>
          <p:cNvPr id="3" name="Content Placeholder 2">
            <a:extLst>
              <a:ext uri="{FF2B5EF4-FFF2-40B4-BE49-F238E27FC236}">
                <a16:creationId xmlns:a16="http://schemas.microsoft.com/office/drawing/2014/main" id="{DF9165E5-AFF4-4A9A-B78A-EE6F008EFF4E}"/>
              </a:ext>
            </a:extLst>
          </p:cNvPr>
          <p:cNvSpPr>
            <a:spLocks noGrp="1"/>
          </p:cNvSpPr>
          <p:nvPr>
            <p:ph idx="1"/>
          </p:nvPr>
        </p:nvSpPr>
        <p:spPr/>
        <p:txBody>
          <a:bodyPr>
            <a:normAutofit fontScale="92500"/>
          </a:bodyPr>
          <a:lstStyle/>
          <a:p>
            <a:r>
              <a:rPr lang="en-US" dirty="0"/>
              <a:t>From arch/x86/include/</a:t>
            </a:r>
            <a:r>
              <a:rPr lang="en-US" dirty="0" err="1"/>
              <a:t>asm</a:t>
            </a:r>
            <a:r>
              <a:rPr lang="en-US" dirty="0"/>
              <a:t>/</a:t>
            </a:r>
            <a:r>
              <a:rPr lang="en-US" dirty="0" err="1"/>
              <a:t>syscall.h</a:t>
            </a:r>
            <a:endParaRPr lang="en-US" dirty="0"/>
          </a:p>
          <a:p>
            <a:pPr marL="0" indent="0">
              <a:buNone/>
            </a:pPr>
            <a:r>
              <a:rPr lang="en-US" i="1" dirty="0"/>
              <a:t>#ifdef CONFIG_X86_64</a:t>
            </a:r>
          </a:p>
          <a:p>
            <a:pPr marL="0" indent="0">
              <a:buNone/>
            </a:pPr>
            <a:r>
              <a:rPr lang="en-US" i="1" dirty="0"/>
              <a:t>typedef </a:t>
            </a:r>
            <a:r>
              <a:rPr lang="en-US" i="1" dirty="0" err="1"/>
              <a:t>asmlinkage</a:t>
            </a:r>
            <a:r>
              <a:rPr lang="en-US" i="1" dirty="0"/>
              <a:t> long (*</a:t>
            </a:r>
            <a:r>
              <a:rPr lang="en-US" i="1" dirty="0" err="1"/>
              <a:t>sys_call_ptr_t</a:t>
            </a:r>
            <a:r>
              <a:rPr lang="en-US" i="1" dirty="0"/>
              <a:t>)(const struct </a:t>
            </a:r>
            <a:r>
              <a:rPr lang="en-US" i="1" dirty="0" err="1"/>
              <a:t>pt_regs</a:t>
            </a:r>
            <a:r>
              <a:rPr lang="en-US" i="1" dirty="0"/>
              <a:t> *);</a:t>
            </a:r>
          </a:p>
          <a:p>
            <a:pPr marL="0" indent="0">
              <a:buNone/>
            </a:pPr>
            <a:r>
              <a:rPr lang="en-US" i="1" dirty="0"/>
              <a:t>#else</a:t>
            </a:r>
          </a:p>
          <a:p>
            <a:pPr marL="0" indent="0">
              <a:buNone/>
            </a:pPr>
            <a:r>
              <a:rPr lang="en-US" i="1" dirty="0"/>
              <a:t>typedef </a:t>
            </a:r>
            <a:r>
              <a:rPr lang="en-US" i="1" dirty="0" err="1"/>
              <a:t>asmlinkage</a:t>
            </a:r>
            <a:r>
              <a:rPr lang="en-US" i="1" dirty="0"/>
              <a:t> long (*</a:t>
            </a:r>
            <a:r>
              <a:rPr lang="en-US" i="1" dirty="0" err="1"/>
              <a:t>sys_call_ptr_t</a:t>
            </a:r>
            <a:r>
              <a:rPr lang="en-US" i="1" dirty="0"/>
              <a:t>)(unsigned long, unsigned long,</a:t>
            </a:r>
          </a:p>
          <a:p>
            <a:pPr marL="0" indent="0">
              <a:buNone/>
            </a:pPr>
            <a:r>
              <a:rPr lang="en-US" i="1" dirty="0"/>
              <a:t>					  unsigned long, unsigned long,</a:t>
            </a:r>
          </a:p>
          <a:p>
            <a:pPr marL="0" indent="0">
              <a:buNone/>
            </a:pPr>
            <a:r>
              <a:rPr lang="en-US" i="1" dirty="0"/>
              <a:t>					  unsigned long, unsigned long);</a:t>
            </a:r>
          </a:p>
          <a:p>
            <a:pPr marL="0" indent="0">
              <a:buNone/>
            </a:pPr>
            <a:r>
              <a:rPr lang="en-US" i="1" dirty="0"/>
              <a:t>#endif /* CONFIG_X86_64 */</a:t>
            </a:r>
          </a:p>
          <a:p>
            <a:pPr marL="0" indent="0">
              <a:buNone/>
            </a:pPr>
            <a:r>
              <a:rPr lang="en-US" i="1" dirty="0"/>
              <a:t>extern const </a:t>
            </a:r>
            <a:r>
              <a:rPr lang="en-US" i="1" dirty="0" err="1"/>
              <a:t>sys_call_ptr_t</a:t>
            </a:r>
            <a:r>
              <a:rPr lang="en-US" i="1" dirty="0"/>
              <a:t> </a:t>
            </a:r>
            <a:r>
              <a:rPr lang="en-US" i="1" dirty="0" err="1"/>
              <a:t>sys_call_table</a:t>
            </a:r>
            <a:r>
              <a:rPr lang="en-US" i="1" dirty="0"/>
              <a:t>[];</a:t>
            </a:r>
          </a:p>
        </p:txBody>
      </p:sp>
      <p:sp>
        <p:nvSpPr>
          <p:cNvPr id="4" name="Slide Number Placeholder 3">
            <a:extLst>
              <a:ext uri="{FF2B5EF4-FFF2-40B4-BE49-F238E27FC236}">
                <a16:creationId xmlns:a16="http://schemas.microsoft.com/office/drawing/2014/main" id="{13EFB9D0-B1BC-4C52-B145-119F06EB7AEC}"/>
              </a:ext>
            </a:extLst>
          </p:cNvPr>
          <p:cNvSpPr>
            <a:spLocks noGrp="1"/>
          </p:cNvSpPr>
          <p:nvPr>
            <p:ph type="sldNum" sz="quarter" idx="12"/>
          </p:nvPr>
        </p:nvSpPr>
        <p:spPr/>
        <p:txBody>
          <a:bodyPr/>
          <a:lstStyle/>
          <a:p>
            <a:fld id="{B346EE36-A921-448D-9A47-21AB20AA1226}" type="slidenum">
              <a:rPr lang="en-US" smtClean="0"/>
              <a:t>19</a:t>
            </a:fld>
            <a:endParaRPr lang="en-US"/>
          </a:p>
        </p:txBody>
      </p:sp>
    </p:spTree>
    <p:extLst>
      <p:ext uri="{BB962C8B-B14F-4D97-AF65-F5344CB8AC3E}">
        <p14:creationId xmlns:p14="http://schemas.microsoft.com/office/powerpoint/2010/main" val="308969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dirty="0"/>
              <a:t>If you don't submit Assignment 0 by the end of Friday…</a:t>
            </a:r>
          </a:p>
          <a:p>
            <a:pPr lvl="1"/>
            <a:r>
              <a:rPr lang="en-US" dirty="0"/>
              <a:t>Talk to me/email me as soon as possible </a:t>
            </a:r>
          </a:p>
          <a:p>
            <a:pPr lvl="1"/>
            <a:r>
              <a:rPr lang="en-US" dirty="0"/>
              <a:t>Remember there are no late days in this course</a:t>
            </a:r>
          </a:p>
          <a:p>
            <a:pPr lvl="1"/>
            <a:r>
              <a:rPr lang="en-US" dirty="0"/>
              <a:t>This is an important assignment so may be flexible</a:t>
            </a:r>
          </a:p>
          <a:p>
            <a:r>
              <a:rPr lang="en-US" dirty="0"/>
              <a:t>Assignment 1 will be posted Monday</a:t>
            </a:r>
          </a:p>
          <a:p>
            <a:r>
              <a:rPr lang="en-US" dirty="0"/>
              <a:t>Monday will be an “in class exercise” – bring your computer</a:t>
            </a:r>
          </a:p>
          <a:p>
            <a:pPr lvl="1"/>
            <a:r>
              <a:rPr lang="en-US" dirty="0"/>
              <a:t>Will be part of your team assignments score</a:t>
            </a:r>
          </a:p>
          <a:p>
            <a:pPr lvl="1"/>
            <a:r>
              <a:rPr lang="en-US" dirty="0"/>
              <a:t>Will help with Assignment 1</a:t>
            </a:r>
          </a:p>
          <a:p>
            <a:pPr lvl="1"/>
            <a:r>
              <a:rPr lang="en-US" dirty="0"/>
              <a:t>You can work with 1 other student on In Class Exercises</a:t>
            </a:r>
          </a:p>
        </p:txBody>
      </p:sp>
      <p:sp>
        <p:nvSpPr>
          <p:cNvPr id="4" name="Slide Number Placeholder 3"/>
          <p:cNvSpPr>
            <a:spLocks noGrp="1"/>
          </p:cNvSpPr>
          <p:nvPr>
            <p:ph type="sldNum" sz="quarter" idx="12"/>
          </p:nvPr>
        </p:nvSpPr>
        <p:spPr/>
        <p:txBody>
          <a:bodyPr/>
          <a:lstStyle/>
          <a:p>
            <a:fld id="{B346EE36-A921-448D-9A47-21AB20AA1226}" type="slidenum">
              <a:rPr lang="en-US" smtClean="0"/>
              <a:t>2</a:t>
            </a:fld>
            <a:endParaRPr lang="en-US"/>
          </a:p>
        </p:txBody>
      </p:sp>
    </p:spTree>
    <p:extLst>
      <p:ext uri="{BB962C8B-B14F-4D97-AF65-F5344CB8AC3E}">
        <p14:creationId xmlns:p14="http://schemas.microsoft.com/office/powerpoint/2010/main" val="3551352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Get the Right System Call (cont’d)</a:t>
            </a:r>
          </a:p>
        </p:txBody>
      </p:sp>
      <p:sp>
        <p:nvSpPr>
          <p:cNvPr id="3" name="Content Placeholder 2"/>
          <p:cNvSpPr>
            <a:spLocks noGrp="1"/>
          </p:cNvSpPr>
          <p:nvPr>
            <p:ph idx="1"/>
          </p:nvPr>
        </p:nvSpPr>
        <p:spPr/>
        <p:txBody>
          <a:bodyPr>
            <a:normAutofit/>
          </a:bodyPr>
          <a:lstStyle/>
          <a:p>
            <a:r>
              <a:rPr lang="en-US" dirty="0"/>
              <a:t>All the calls enter the kernel the same way</a:t>
            </a:r>
          </a:p>
          <a:p>
            <a:r>
              <a:rPr lang="en-US" dirty="0"/>
              <a:t>Another place to look is arch/x86/include/</a:t>
            </a:r>
            <a:r>
              <a:rPr lang="en-US" dirty="0" err="1"/>
              <a:t>asm</a:t>
            </a:r>
            <a:r>
              <a:rPr lang="en-US" dirty="0"/>
              <a:t>/</a:t>
            </a:r>
            <a:r>
              <a:rPr lang="en-US" dirty="0" err="1"/>
              <a:t>ptrace.h</a:t>
            </a:r>
            <a:r>
              <a:rPr lang="en-US" dirty="0"/>
              <a:t> at the struct </a:t>
            </a:r>
            <a:r>
              <a:rPr lang="en-US" dirty="0" err="1"/>
              <a:t>pt_regs</a:t>
            </a:r>
            <a:r>
              <a:rPr lang="en-US" dirty="0"/>
              <a:t> definition [</a:t>
            </a:r>
            <a:r>
              <a:rPr lang="en-US" dirty="0">
                <a:hlinkClick r:id="rId3"/>
              </a:rPr>
              <a:t>link</a:t>
            </a:r>
            <a:r>
              <a:rPr lang="en-US" dirty="0"/>
              <a:t>]:</a:t>
            </a:r>
          </a:p>
          <a:p>
            <a:pPr marL="457200" lvl="1" indent="0">
              <a:buNone/>
            </a:pPr>
            <a:r>
              <a:rPr lang="en-US" i="1" dirty="0"/>
              <a:t>/*</a:t>
            </a:r>
          </a:p>
          <a:p>
            <a:pPr marL="457200" lvl="1" indent="0">
              <a:buNone/>
            </a:pPr>
            <a:r>
              <a:rPr lang="en-US" i="1" dirty="0"/>
              <a:t> * On </a:t>
            </a:r>
            <a:r>
              <a:rPr lang="en-US" i="1" dirty="0" err="1"/>
              <a:t>syscall</a:t>
            </a:r>
            <a:r>
              <a:rPr lang="en-US" i="1" dirty="0"/>
              <a:t> entry, this is </a:t>
            </a:r>
            <a:r>
              <a:rPr lang="en-US" i="1" dirty="0" err="1"/>
              <a:t>syscall</a:t>
            </a:r>
            <a:r>
              <a:rPr lang="en-US" i="1" dirty="0"/>
              <a:t>#. On CPU exception, this is error code.</a:t>
            </a:r>
          </a:p>
          <a:p>
            <a:pPr marL="457200" lvl="1" indent="0">
              <a:buNone/>
            </a:pPr>
            <a:r>
              <a:rPr lang="en-US" i="1" dirty="0"/>
              <a:t> * On </a:t>
            </a:r>
            <a:r>
              <a:rPr lang="en-US" i="1" dirty="0" err="1"/>
              <a:t>hw</a:t>
            </a:r>
            <a:r>
              <a:rPr lang="en-US" i="1" dirty="0"/>
              <a:t> interrupt, it's IRQ number:</a:t>
            </a:r>
          </a:p>
          <a:p>
            <a:pPr marL="457200" lvl="1" indent="0">
              <a:buNone/>
            </a:pPr>
            <a:r>
              <a:rPr lang="en-US" i="1" dirty="0"/>
              <a:t> */</a:t>
            </a:r>
          </a:p>
          <a:p>
            <a:pPr marL="457200" lvl="1" indent="0">
              <a:buNone/>
            </a:pPr>
            <a:r>
              <a:rPr lang="en-US" i="1" dirty="0"/>
              <a:t>	unsigned long </a:t>
            </a:r>
            <a:r>
              <a:rPr lang="en-US" i="1" dirty="0" err="1"/>
              <a:t>orig_ax</a:t>
            </a:r>
            <a:r>
              <a:rPr lang="en-US" i="1" dirty="0"/>
              <a:t>;</a:t>
            </a:r>
          </a:p>
          <a:p>
            <a:r>
              <a:rPr lang="en-US" sz="2400" dirty="0"/>
              <a:t>Interesting comment style, //__i386__ is at the #else, but this is #ifdef __i386__ / #else… and the #endif has //!__i386</a:t>
            </a:r>
            <a:r>
              <a:rPr lang="en-US" sz="2000" dirty="0"/>
              <a:t>__</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20</a:t>
            </a:fld>
            <a:endParaRPr lang="en-US"/>
          </a:p>
        </p:txBody>
      </p:sp>
    </p:spTree>
    <p:extLst>
      <p:ext uri="{BB962C8B-B14F-4D97-AF65-F5344CB8AC3E}">
        <p14:creationId xmlns:p14="http://schemas.microsoft.com/office/powerpoint/2010/main" val="139498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normAutofit/>
          </a:bodyPr>
          <a:lstStyle/>
          <a:p>
            <a:r>
              <a:rPr lang="en-US" dirty="0"/>
              <a:t>We have a </a:t>
            </a:r>
            <a:r>
              <a:rPr lang="en-US" dirty="0" err="1"/>
              <a:t>SYSCALL_DEFINEx</a:t>
            </a:r>
            <a:r>
              <a:rPr lang="en-US" dirty="0"/>
              <a:t> macro</a:t>
            </a:r>
          </a:p>
          <a:p>
            <a:pPr lvl="1"/>
            <a:r>
              <a:rPr lang="en-US" dirty="0"/>
              <a:t>What is it doing (fundamentally)?</a:t>
            </a:r>
          </a:p>
          <a:p>
            <a:r>
              <a:rPr lang="en-US" dirty="0"/>
              <a:t>Read parameters from registers!</a:t>
            </a:r>
          </a:p>
          <a:p>
            <a:pPr lvl="1"/>
            <a:r>
              <a:rPr lang="en-US" dirty="0"/>
              <a:t>How many registers can we use?</a:t>
            </a:r>
          </a:p>
          <a:p>
            <a:pPr lvl="1"/>
            <a:r>
              <a:rPr lang="en-US" dirty="0"/>
              <a:t>%</a:t>
            </a:r>
            <a:r>
              <a:rPr lang="en-US" dirty="0" err="1"/>
              <a:t>ebx</a:t>
            </a:r>
            <a:r>
              <a:rPr lang="en-US" dirty="0"/>
              <a:t>, %</a:t>
            </a:r>
            <a:r>
              <a:rPr lang="en-US" dirty="0" err="1"/>
              <a:t>ecx</a:t>
            </a:r>
            <a:r>
              <a:rPr lang="en-US" dirty="0"/>
              <a:t>, %</a:t>
            </a:r>
            <a:r>
              <a:rPr lang="en-US" dirty="0" err="1"/>
              <a:t>edx</a:t>
            </a:r>
            <a:r>
              <a:rPr lang="en-US" dirty="0"/>
              <a:t>, %</a:t>
            </a:r>
            <a:r>
              <a:rPr lang="en-US" dirty="0" err="1"/>
              <a:t>esi</a:t>
            </a:r>
            <a:r>
              <a:rPr lang="en-US" dirty="0"/>
              <a:t>, %</a:t>
            </a:r>
            <a:r>
              <a:rPr lang="en-US" dirty="0" err="1"/>
              <a:t>edi</a:t>
            </a:r>
            <a:endParaRPr lang="en-US" dirty="0"/>
          </a:p>
          <a:p>
            <a:pPr lvl="1"/>
            <a:r>
              <a:rPr lang="en-US" dirty="0">
                <a:hlinkClick r:id="rId3"/>
              </a:rPr>
              <a:t>https://lwn.net/Articles/18419/</a:t>
            </a:r>
            <a:endParaRPr lang="en-US" dirty="0"/>
          </a:p>
          <a:p>
            <a:pPr lvl="1"/>
            <a:r>
              <a:rPr lang="en-US" dirty="0"/>
              <a:t>“</a:t>
            </a:r>
            <a:r>
              <a:rPr lang="en-US" i="1" dirty="0"/>
              <a:t>I'm a disgusting pig, and proud of it to boot.</a:t>
            </a:r>
          </a:p>
          <a:p>
            <a:pPr marL="457200" lvl="1" indent="0">
              <a:buNone/>
            </a:pPr>
            <a:r>
              <a:rPr lang="en-US" i="1" dirty="0"/>
              <a:t>		Linus</a:t>
            </a:r>
            <a:r>
              <a:rPr lang="en-US" dirty="0"/>
              <a:t>”</a:t>
            </a:r>
          </a:p>
          <a:p>
            <a:r>
              <a:rPr lang="en-US" dirty="0"/>
              <a:t>What if we need more?</a:t>
            </a:r>
          </a:p>
          <a:p>
            <a:pPr lvl="1"/>
            <a:r>
              <a:rPr lang="en-US" dirty="0"/>
              <a:t>(void*) </a:t>
            </a:r>
            <a:r>
              <a:rPr lang="en-US" dirty="0" err="1"/>
              <a:t>actually_a_struct_or_union_or_something</a:t>
            </a:r>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21</a:t>
            </a:fld>
            <a:endParaRPr lang="en-US"/>
          </a:p>
        </p:txBody>
      </p:sp>
    </p:spTree>
    <p:extLst>
      <p:ext uri="{BB962C8B-B14F-4D97-AF65-F5344CB8AC3E}">
        <p14:creationId xmlns:p14="http://schemas.microsoft.com/office/powerpoint/2010/main" val="247052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Again, Where Do We Care?</a:t>
            </a:r>
          </a:p>
        </p:txBody>
      </p:sp>
      <p:sp>
        <p:nvSpPr>
          <p:cNvPr id="3" name="Content Placeholder 2"/>
          <p:cNvSpPr>
            <a:spLocks noGrp="1"/>
          </p:cNvSpPr>
          <p:nvPr>
            <p:ph idx="1"/>
          </p:nvPr>
        </p:nvSpPr>
        <p:spPr/>
        <p:txBody>
          <a:bodyPr/>
          <a:lstStyle/>
          <a:p>
            <a:r>
              <a:rPr lang="en-US" dirty="0"/>
              <a:t>We don’t have to really care about the system call handler’s behavior</a:t>
            </a:r>
          </a:p>
          <a:p>
            <a:r>
              <a:rPr lang="en-US" dirty="0"/>
              <a:t>We need to know limitations like number of parameters</a:t>
            </a:r>
          </a:p>
          <a:p>
            <a:r>
              <a:rPr lang="en-US" dirty="0"/>
              <a:t>Mainly we just need to write our service routine and register the call with the system call handler</a:t>
            </a:r>
          </a:p>
          <a:p>
            <a:r>
              <a:rPr lang="en-US" dirty="0"/>
              <a:t>So, let’s get into the topic of actually adding a system call.</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22</a:t>
            </a:fld>
            <a:endParaRPr lang="en-US"/>
          </a:p>
        </p:txBody>
      </p:sp>
    </p:spTree>
    <p:extLst>
      <p:ext uri="{BB962C8B-B14F-4D97-AF65-F5344CB8AC3E}">
        <p14:creationId xmlns:p14="http://schemas.microsoft.com/office/powerpoint/2010/main" val="231903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055C-3E5C-4085-BD1B-8C0D44952AA2}"/>
              </a:ext>
            </a:extLst>
          </p:cNvPr>
          <p:cNvSpPr>
            <a:spLocks noGrp="1"/>
          </p:cNvSpPr>
          <p:nvPr>
            <p:ph type="title"/>
          </p:nvPr>
        </p:nvSpPr>
        <p:spPr/>
        <p:txBody>
          <a:bodyPr/>
          <a:lstStyle/>
          <a:p>
            <a:r>
              <a:rPr lang="en-US" dirty="0"/>
              <a:t>Modern x86 </a:t>
            </a:r>
            <a:r>
              <a:rPr lang="en-US" dirty="0" err="1"/>
              <a:t>Syscall</a:t>
            </a:r>
            <a:r>
              <a:rPr lang="en-US" dirty="0"/>
              <a:t> Definitions</a:t>
            </a:r>
          </a:p>
        </p:txBody>
      </p:sp>
      <p:sp>
        <p:nvSpPr>
          <p:cNvPr id="3" name="Content Placeholder 2">
            <a:extLst>
              <a:ext uri="{FF2B5EF4-FFF2-40B4-BE49-F238E27FC236}">
                <a16:creationId xmlns:a16="http://schemas.microsoft.com/office/drawing/2014/main" id="{811D4828-02E7-4103-BC8F-7ECB95E7CF59}"/>
              </a:ext>
            </a:extLst>
          </p:cNvPr>
          <p:cNvSpPr>
            <a:spLocks noGrp="1"/>
          </p:cNvSpPr>
          <p:nvPr>
            <p:ph idx="1"/>
          </p:nvPr>
        </p:nvSpPr>
        <p:spPr/>
        <p:txBody>
          <a:bodyPr/>
          <a:lstStyle/>
          <a:p>
            <a:r>
              <a:rPr lang="en-US" dirty="0"/>
              <a:t>Let’s look at the SYSCALL_DEFINE0 [</a:t>
            </a:r>
            <a:r>
              <a:rPr lang="en-US" dirty="0">
                <a:hlinkClick r:id="rId3"/>
              </a:rPr>
              <a:t>link</a:t>
            </a:r>
            <a:r>
              <a:rPr lang="en-US" dirty="0"/>
              <a:t>]</a:t>
            </a:r>
          </a:p>
          <a:p>
            <a:pPr lvl="1"/>
            <a:r>
              <a:rPr lang="en-US" dirty="0"/>
              <a:t>Looks a little different from before!</a:t>
            </a:r>
          </a:p>
          <a:p>
            <a:r>
              <a:rPr lang="en-US" dirty="0"/>
              <a:t>What is X64_SYS_STUB0? [</a:t>
            </a:r>
            <a:r>
              <a:rPr lang="en-US" dirty="0">
                <a:hlinkClick r:id="rId4"/>
              </a:rPr>
              <a:t>link</a:t>
            </a:r>
            <a:r>
              <a:rPr lang="en-US" dirty="0"/>
              <a:t>]</a:t>
            </a:r>
          </a:p>
          <a:p>
            <a:pPr lvl="1"/>
            <a:r>
              <a:rPr lang="en-US" dirty="0"/>
              <a:t>Another macro invocation</a:t>
            </a:r>
          </a:p>
          <a:p>
            <a:r>
              <a:rPr lang="en-US" dirty="0"/>
              <a:t>Finally, what is __SYS_STUB0() [</a:t>
            </a:r>
            <a:r>
              <a:rPr lang="en-US" dirty="0">
                <a:hlinkClick r:id="rId5"/>
              </a:rPr>
              <a:t>link</a:t>
            </a:r>
            <a:r>
              <a:rPr lang="en-US" dirty="0"/>
              <a:t>]</a:t>
            </a:r>
          </a:p>
          <a:p>
            <a:pPr lvl="1"/>
            <a:r>
              <a:rPr lang="en-US" dirty="0"/>
              <a:t>This naming scheme is very important! Follow the existing table entries </a:t>
            </a:r>
            <a:r>
              <a:rPr lang="en-US" b="1" dirty="0"/>
              <a:t>carefully</a:t>
            </a:r>
            <a:r>
              <a:rPr lang="en-US" dirty="0"/>
              <a:t> on Monday and whenever you make a new </a:t>
            </a:r>
            <a:r>
              <a:rPr lang="en-US" dirty="0" err="1"/>
              <a:t>syscall</a:t>
            </a:r>
            <a:r>
              <a:rPr lang="en-US" dirty="0"/>
              <a:t> entry.</a:t>
            </a:r>
          </a:p>
          <a:p>
            <a:r>
              <a:rPr lang="en-US" dirty="0"/>
              <a:t>These three pieces, the table, and the build system make it so we don’t explicitly have to do all the messy </a:t>
            </a:r>
            <a:r>
              <a:rPr lang="en-US" dirty="0" err="1"/>
              <a:t>asmlinkage</a:t>
            </a:r>
            <a:r>
              <a:rPr lang="en-US" dirty="0"/>
              <a:t> etc. manually </a:t>
            </a:r>
          </a:p>
          <a:p>
            <a:pPr lvl="1"/>
            <a:endParaRPr lang="en-US" dirty="0"/>
          </a:p>
        </p:txBody>
      </p:sp>
      <p:sp>
        <p:nvSpPr>
          <p:cNvPr id="4" name="Slide Number Placeholder 3">
            <a:extLst>
              <a:ext uri="{FF2B5EF4-FFF2-40B4-BE49-F238E27FC236}">
                <a16:creationId xmlns:a16="http://schemas.microsoft.com/office/drawing/2014/main" id="{E06F34E0-A410-431F-B0C0-5AF0F6EC3683}"/>
              </a:ext>
            </a:extLst>
          </p:cNvPr>
          <p:cNvSpPr>
            <a:spLocks noGrp="1"/>
          </p:cNvSpPr>
          <p:nvPr>
            <p:ph type="sldNum" sz="quarter" idx="12"/>
          </p:nvPr>
        </p:nvSpPr>
        <p:spPr/>
        <p:txBody>
          <a:bodyPr/>
          <a:lstStyle/>
          <a:p>
            <a:fld id="{B346EE36-A921-448D-9A47-21AB20AA1226}" type="slidenum">
              <a:rPr lang="en-US" smtClean="0"/>
              <a:t>23</a:t>
            </a:fld>
            <a:endParaRPr lang="en-US"/>
          </a:p>
        </p:txBody>
      </p:sp>
    </p:spTree>
    <p:extLst>
      <p:ext uri="{BB962C8B-B14F-4D97-AF65-F5344CB8AC3E}">
        <p14:creationId xmlns:p14="http://schemas.microsoft.com/office/powerpoint/2010/main" val="180710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Considerations</a:t>
            </a:r>
          </a:p>
        </p:txBody>
      </p:sp>
      <p:sp>
        <p:nvSpPr>
          <p:cNvPr id="3" name="Content Placeholder 2"/>
          <p:cNvSpPr>
            <a:spLocks noGrp="1"/>
          </p:cNvSpPr>
          <p:nvPr>
            <p:ph idx="1"/>
          </p:nvPr>
        </p:nvSpPr>
        <p:spPr/>
        <p:txBody>
          <a:bodyPr>
            <a:normAutofit lnSpcReduction="10000"/>
          </a:bodyPr>
          <a:lstStyle/>
          <a:p>
            <a:r>
              <a:rPr lang="en-US" dirty="0"/>
              <a:t>Why are we making a new system call? Can an existing call be adapted?</a:t>
            </a:r>
          </a:p>
          <a:p>
            <a:r>
              <a:rPr lang="en-US" dirty="0"/>
              <a:t>System calls should not be multipurpose. Don’t multiplex like </a:t>
            </a:r>
            <a:r>
              <a:rPr lang="en-US" i="1" dirty="0" err="1"/>
              <a:t>ioctl</a:t>
            </a:r>
            <a:r>
              <a:rPr lang="en-US" i="1" dirty="0"/>
              <a:t>()</a:t>
            </a:r>
            <a:r>
              <a:rPr lang="en-US" dirty="0"/>
              <a:t> (or really </a:t>
            </a:r>
            <a:r>
              <a:rPr lang="en-US" i="1" dirty="0" err="1"/>
              <a:t>do_vfs_ioctl</a:t>
            </a:r>
            <a:r>
              <a:rPr lang="en-US" i="1" dirty="0"/>
              <a:t>()</a:t>
            </a:r>
            <a:r>
              <a:rPr lang="en-US" dirty="0"/>
              <a:t> ) does. </a:t>
            </a:r>
          </a:p>
          <a:p>
            <a:pPr lvl="1"/>
            <a:r>
              <a:rPr lang="en-US" dirty="0"/>
              <a:t>Challenge: Find </a:t>
            </a:r>
            <a:r>
              <a:rPr lang="en-US" i="1" dirty="0" err="1"/>
              <a:t>sys_ioctl</a:t>
            </a:r>
            <a:r>
              <a:rPr lang="en-US" dirty="0"/>
              <a:t>() implementation.</a:t>
            </a:r>
          </a:p>
          <a:p>
            <a:r>
              <a:rPr lang="en-US" dirty="0"/>
              <a:t>Arguments, return values, error codes</a:t>
            </a:r>
          </a:p>
          <a:p>
            <a:pPr lvl="1"/>
            <a:r>
              <a:rPr lang="en-US" dirty="0"/>
              <a:t>If we introduce new error codes, we’re expanding </a:t>
            </a:r>
            <a:r>
              <a:rPr lang="en-US" dirty="0" err="1"/>
              <a:t>errno.h</a:t>
            </a:r>
            <a:endParaRPr lang="en-US" dirty="0"/>
          </a:p>
          <a:p>
            <a:pPr lvl="1"/>
            <a:r>
              <a:rPr lang="en-US" dirty="0"/>
              <a:t>Minimize arguments</a:t>
            </a:r>
          </a:p>
          <a:p>
            <a:pPr lvl="1"/>
            <a:r>
              <a:rPr lang="en-US" dirty="0"/>
              <a:t>Don’t change semantics, ideally this call should still look the same 5, 10, or even 30 years down the road!</a:t>
            </a:r>
          </a:p>
          <a:p>
            <a:pPr lvl="1"/>
            <a:r>
              <a:rPr lang="en-US" dirty="0"/>
              <a:t>Can we provide backwards compatibility? (see further reading, kernel.org)</a:t>
            </a:r>
          </a:p>
        </p:txBody>
      </p:sp>
      <p:sp>
        <p:nvSpPr>
          <p:cNvPr id="4" name="Slide Number Placeholder 3"/>
          <p:cNvSpPr>
            <a:spLocks noGrp="1"/>
          </p:cNvSpPr>
          <p:nvPr>
            <p:ph type="sldNum" sz="quarter" idx="12"/>
          </p:nvPr>
        </p:nvSpPr>
        <p:spPr/>
        <p:txBody>
          <a:bodyPr/>
          <a:lstStyle/>
          <a:p>
            <a:fld id="{B346EE36-A921-448D-9A47-21AB20AA1226}" type="slidenum">
              <a:rPr lang="en-US" smtClean="0"/>
              <a:t>24</a:t>
            </a:fld>
            <a:endParaRPr lang="en-US"/>
          </a:p>
        </p:txBody>
      </p:sp>
    </p:spTree>
    <p:extLst>
      <p:ext uri="{BB962C8B-B14F-4D97-AF65-F5344CB8AC3E}">
        <p14:creationId xmlns:p14="http://schemas.microsoft.com/office/powerpoint/2010/main" val="359534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Verification</a:t>
            </a:r>
          </a:p>
        </p:txBody>
      </p:sp>
      <p:sp>
        <p:nvSpPr>
          <p:cNvPr id="3" name="Content Placeholder 2"/>
          <p:cNvSpPr>
            <a:spLocks noGrp="1"/>
          </p:cNvSpPr>
          <p:nvPr>
            <p:ph idx="1"/>
          </p:nvPr>
        </p:nvSpPr>
        <p:spPr/>
        <p:txBody>
          <a:bodyPr/>
          <a:lstStyle/>
          <a:p>
            <a:r>
              <a:rPr lang="en-US" dirty="0"/>
              <a:t>Check for…</a:t>
            </a:r>
          </a:p>
          <a:p>
            <a:pPr lvl="1"/>
            <a:r>
              <a:rPr lang="en-US" dirty="0"/>
              <a:t>Type and value correctness in parameters</a:t>
            </a:r>
          </a:p>
          <a:p>
            <a:pPr lvl="1"/>
            <a:r>
              <a:rPr lang="en-US" dirty="0"/>
              <a:t>Resources are accessible and valid</a:t>
            </a:r>
          </a:p>
          <a:p>
            <a:pPr lvl="1"/>
            <a:r>
              <a:rPr lang="en-US" dirty="0"/>
              <a:t>User space pointers were okay (what if we could just give ANY pointer in user space to the kernel and the system call worked?)</a:t>
            </a:r>
          </a:p>
          <a:p>
            <a:pPr lvl="2"/>
            <a:r>
              <a:rPr lang="en-US" dirty="0"/>
              <a:t>In user space</a:t>
            </a:r>
          </a:p>
          <a:p>
            <a:pPr lvl="2"/>
            <a:r>
              <a:rPr lang="en-US" dirty="0"/>
              <a:t>In the process’s space</a:t>
            </a:r>
          </a:p>
          <a:p>
            <a:pPr lvl="2"/>
            <a:r>
              <a:rPr lang="en-US" dirty="0"/>
              <a:t>Read/write permissions if needed</a:t>
            </a:r>
          </a:p>
          <a:p>
            <a:pPr lvl="1"/>
            <a:r>
              <a:rPr lang="en-US" dirty="0"/>
              <a:t>Since we’re in the kernel we </a:t>
            </a:r>
            <a:r>
              <a:rPr lang="en-US" i="1" dirty="0"/>
              <a:t>can</a:t>
            </a:r>
            <a:r>
              <a:rPr lang="en-US" dirty="0"/>
              <a:t> access anything, but we should make sure we only access what the process should access.</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25</a:t>
            </a:fld>
            <a:endParaRPr lang="en-US"/>
          </a:p>
        </p:txBody>
      </p:sp>
    </p:spTree>
    <p:extLst>
      <p:ext uri="{BB962C8B-B14F-4D97-AF65-F5344CB8AC3E}">
        <p14:creationId xmlns:p14="http://schemas.microsoft.com/office/powerpoint/2010/main" val="2077044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Writing/Reading</a:t>
            </a:r>
          </a:p>
        </p:txBody>
      </p:sp>
      <p:sp>
        <p:nvSpPr>
          <p:cNvPr id="3" name="Content Placeholder 2"/>
          <p:cNvSpPr>
            <a:spLocks noGrp="1"/>
          </p:cNvSpPr>
          <p:nvPr>
            <p:ph idx="1"/>
          </p:nvPr>
        </p:nvSpPr>
        <p:spPr/>
        <p:txBody>
          <a:bodyPr/>
          <a:lstStyle/>
          <a:p>
            <a:r>
              <a:rPr lang="en-US" i="1" dirty="0" err="1"/>
              <a:t>copy_to_user</a:t>
            </a:r>
            <a:r>
              <a:rPr lang="en-US" i="1" dirty="0"/>
              <a:t>()</a:t>
            </a:r>
            <a:r>
              <a:rPr lang="en-US" dirty="0"/>
              <a:t>: writing to user space</a:t>
            </a:r>
          </a:p>
          <a:p>
            <a:r>
              <a:rPr lang="en-US" i="1" dirty="0" err="1"/>
              <a:t>copy_from_user</a:t>
            </a:r>
            <a:r>
              <a:rPr lang="en-US" i="1" dirty="0"/>
              <a:t>()</a:t>
            </a:r>
            <a:r>
              <a:rPr lang="en-US" dirty="0"/>
              <a:t>: reading from user space</a:t>
            </a:r>
          </a:p>
          <a:p>
            <a:r>
              <a:rPr lang="en-US" dirty="0"/>
              <a:t>Both have three parameters: destination, source, and size (in bytes)</a:t>
            </a:r>
          </a:p>
          <a:p>
            <a:r>
              <a:rPr lang="en-US" dirty="0"/>
              <a:t>If an error happens, number of bytes uncopied is returned, otherwise 0.</a:t>
            </a:r>
          </a:p>
          <a:p>
            <a:r>
              <a:rPr lang="en-US" dirty="0"/>
              <a:t>A handler typically should return -EFAULT if one of these calls fails.</a:t>
            </a:r>
          </a:p>
        </p:txBody>
      </p:sp>
      <p:sp>
        <p:nvSpPr>
          <p:cNvPr id="4" name="Slide Number Placeholder 3"/>
          <p:cNvSpPr>
            <a:spLocks noGrp="1"/>
          </p:cNvSpPr>
          <p:nvPr>
            <p:ph type="sldNum" sz="quarter" idx="12"/>
          </p:nvPr>
        </p:nvSpPr>
        <p:spPr/>
        <p:txBody>
          <a:bodyPr/>
          <a:lstStyle/>
          <a:p>
            <a:fld id="{B346EE36-A921-448D-9A47-21AB20AA1226}" type="slidenum">
              <a:rPr lang="en-US" smtClean="0"/>
              <a:t>26</a:t>
            </a:fld>
            <a:endParaRPr lang="en-US"/>
          </a:p>
        </p:txBody>
      </p:sp>
    </p:spTree>
    <p:extLst>
      <p:ext uri="{BB962C8B-B14F-4D97-AF65-F5344CB8AC3E}">
        <p14:creationId xmlns:p14="http://schemas.microsoft.com/office/powerpoint/2010/main" val="39375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Love example: </a:t>
            </a:r>
            <a:r>
              <a:rPr lang="en-US" i="1" dirty="0" err="1"/>
              <a:t>silly_copy</a:t>
            </a:r>
            <a:r>
              <a:rPr lang="en-US" i="1" dirty="0"/>
              <a:t>()</a:t>
            </a:r>
          </a:p>
        </p:txBody>
      </p:sp>
      <p:sp>
        <p:nvSpPr>
          <p:cNvPr id="3" name="Content Placeholder 2"/>
          <p:cNvSpPr>
            <a:spLocks noGrp="1"/>
          </p:cNvSpPr>
          <p:nvPr>
            <p:ph idx="1"/>
          </p:nvPr>
        </p:nvSpPr>
        <p:spPr/>
        <p:txBody>
          <a:bodyPr>
            <a:normAutofit fontScale="77500" lnSpcReduction="20000"/>
          </a:bodyPr>
          <a:lstStyle/>
          <a:p>
            <a:pPr marL="0" indent="0">
              <a:buNone/>
            </a:pPr>
            <a:r>
              <a:rPr lang="en-US" i="1" dirty="0"/>
              <a:t>SYSCALL_DEFINE3(</a:t>
            </a:r>
            <a:r>
              <a:rPr lang="en-US" i="1" dirty="0" err="1"/>
              <a:t>silly_copy</a:t>
            </a:r>
            <a:r>
              <a:rPr lang="en-US" i="1" dirty="0"/>
              <a:t>, unsigned long *, </a:t>
            </a:r>
            <a:r>
              <a:rPr lang="en-US" i="1" dirty="0" err="1"/>
              <a:t>src</a:t>
            </a:r>
            <a:r>
              <a:rPr lang="en-US" i="1" dirty="0"/>
              <a:t>, unsigned long *, </a:t>
            </a:r>
            <a:r>
              <a:rPr lang="en-US" i="1" dirty="0" err="1"/>
              <a:t>dest</a:t>
            </a:r>
            <a:r>
              <a:rPr lang="en-US" i="1" dirty="0"/>
              <a:t>, unsigned long, </a:t>
            </a:r>
            <a:r>
              <a:rPr lang="en-US" i="1" dirty="0" err="1"/>
              <a:t>len</a:t>
            </a:r>
            <a:r>
              <a:rPr lang="en-US" i="1" dirty="0"/>
              <a:t>)</a:t>
            </a:r>
          </a:p>
          <a:p>
            <a:pPr marL="0" indent="0">
              <a:buNone/>
            </a:pPr>
            <a:r>
              <a:rPr lang="en-US" i="1" dirty="0"/>
              <a:t>{</a:t>
            </a:r>
          </a:p>
          <a:p>
            <a:pPr marL="0" indent="0">
              <a:buNone/>
            </a:pPr>
            <a:r>
              <a:rPr lang="en-US" i="1" dirty="0"/>
              <a:t>	unsigned long </a:t>
            </a:r>
            <a:r>
              <a:rPr lang="en-US" i="1" dirty="0" err="1"/>
              <a:t>buf</a:t>
            </a:r>
            <a:r>
              <a:rPr lang="en-US" i="1" dirty="0"/>
              <a:t>;</a:t>
            </a:r>
          </a:p>
          <a:p>
            <a:pPr marL="0" indent="0">
              <a:buNone/>
            </a:pPr>
            <a:r>
              <a:rPr lang="en-US" i="1" dirty="0"/>
              <a:t>	if(</a:t>
            </a:r>
            <a:r>
              <a:rPr lang="en-US" i="1" dirty="0" err="1"/>
              <a:t>copy_from_user</a:t>
            </a:r>
            <a:r>
              <a:rPr lang="en-US" i="1" dirty="0"/>
              <a:t>(&amp;</a:t>
            </a:r>
            <a:r>
              <a:rPr lang="en-US" i="1" dirty="0" err="1"/>
              <a:t>buf</a:t>
            </a:r>
            <a:r>
              <a:rPr lang="en-US" i="1" dirty="0"/>
              <a:t>, </a:t>
            </a:r>
            <a:r>
              <a:rPr lang="en-US" i="1" dirty="0" err="1"/>
              <a:t>src</a:t>
            </a:r>
            <a:r>
              <a:rPr lang="en-US" i="1" dirty="0"/>
              <a:t>, </a:t>
            </a:r>
            <a:r>
              <a:rPr lang="en-US" i="1" dirty="0" err="1"/>
              <a:t>len</a:t>
            </a:r>
            <a:r>
              <a:rPr lang="en-US" i="1" dirty="0"/>
              <a:t>))</a:t>
            </a:r>
          </a:p>
          <a:p>
            <a:pPr marL="0" indent="0">
              <a:buNone/>
            </a:pPr>
            <a:r>
              <a:rPr lang="en-US" i="1" dirty="0"/>
              <a:t>		return -EFAULT;</a:t>
            </a:r>
          </a:p>
          <a:p>
            <a:pPr marL="0" indent="0">
              <a:buNone/>
            </a:pPr>
            <a:endParaRPr lang="en-US" i="1" dirty="0"/>
          </a:p>
          <a:p>
            <a:pPr marL="0" indent="0">
              <a:buNone/>
            </a:pPr>
            <a:r>
              <a:rPr lang="en-US" i="1" dirty="0"/>
              <a:t>	if(</a:t>
            </a:r>
            <a:r>
              <a:rPr lang="en-US" i="1" dirty="0" err="1"/>
              <a:t>copy_to_user</a:t>
            </a:r>
            <a:r>
              <a:rPr lang="en-US" i="1" dirty="0"/>
              <a:t>(</a:t>
            </a:r>
            <a:r>
              <a:rPr lang="en-US" i="1" dirty="0" err="1"/>
              <a:t>dest</a:t>
            </a:r>
            <a:r>
              <a:rPr lang="en-US" i="1" dirty="0"/>
              <a:t>, &amp;</a:t>
            </a:r>
            <a:r>
              <a:rPr lang="en-US" i="1" dirty="0" err="1"/>
              <a:t>buf</a:t>
            </a:r>
            <a:r>
              <a:rPr lang="en-US" i="1" dirty="0"/>
              <a:t>, </a:t>
            </a:r>
            <a:r>
              <a:rPr lang="en-US" i="1" dirty="0" err="1"/>
              <a:t>len</a:t>
            </a:r>
            <a:r>
              <a:rPr lang="en-US" i="1" dirty="0"/>
              <a:t>))</a:t>
            </a:r>
          </a:p>
          <a:p>
            <a:pPr marL="0" indent="0">
              <a:buNone/>
            </a:pPr>
            <a:r>
              <a:rPr lang="en-US" i="1" dirty="0"/>
              <a:t>		return -EFAULT;</a:t>
            </a:r>
          </a:p>
          <a:p>
            <a:pPr marL="0" indent="0">
              <a:buNone/>
            </a:pPr>
            <a:endParaRPr lang="en-US" i="1" dirty="0"/>
          </a:p>
          <a:p>
            <a:pPr marL="0" indent="0">
              <a:buNone/>
            </a:pPr>
            <a:r>
              <a:rPr lang="en-US" i="1" dirty="0"/>
              <a:t>	return </a:t>
            </a:r>
            <a:r>
              <a:rPr lang="en-US" i="1" dirty="0" err="1"/>
              <a:t>len</a:t>
            </a:r>
            <a:r>
              <a:rPr lang="en-US" i="1" dirty="0"/>
              <a:t>;</a:t>
            </a:r>
          </a:p>
          <a:p>
            <a:pPr marL="0" indent="0">
              <a:buNone/>
            </a:pPr>
            <a:r>
              <a:rPr lang="en-US" i="1" dirty="0"/>
              <a:t>}</a:t>
            </a:r>
          </a:p>
        </p:txBody>
      </p:sp>
      <p:sp>
        <p:nvSpPr>
          <p:cNvPr id="4" name="Slide Number Placeholder 3"/>
          <p:cNvSpPr>
            <a:spLocks noGrp="1"/>
          </p:cNvSpPr>
          <p:nvPr>
            <p:ph type="sldNum" sz="quarter" idx="12"/>
          </p:nvPr>
        </p:nvSpPr>
        <p:spPr/>
        <p:txBody>
          <a:bodyPr/>
          <a:lstStyle/>
          <a:p>
            <a:fld id="{B346EE36-A921-448D-9A47-21AB20AA1226}" type="slidenum">
              <a:rPr lang="en-US" smtClean="0"/>
              <a:t>27</a:t>
            </a:fld>
            <a:endParaRPr lang="en-US" dirty="0"/>
          </a:p>
        </p:txBody>
      </p:sp>
      <p:grpSp>
        <p:nvGrpSpPr>
          <p:cNvPr id="7" name="Group 6"/>
          <p:cNvGrpSpPr/>
          <p:nvPr/>
        </p:nvGrpSpPr>
        <p:grpSpPr>
          <a:xfrm>
            <a:off x="8500729" y="2191728"/>
            <a:ext cx="2147777" cy="2716619"/>
            <a:chOff x="8495413" y="2191728"/>
            <a:chExt cx="2147777" cy="2716619"/>
          </a:xfrm>
        </p:grpSpPr>
        <p:sp>
          <p:nvSpPr>
            <p:cNvPr id="5" name="Down Arrow 4"/>
            <p:cNvSpPr/>
            <p:nvPr/>
          </p:nvSpPr>
          <p:spPr>
            <a:xfrm flipV="1">
              <a:off x="8495413" y="2191728"/>
              <a:ext cx="2147777" cy="2716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9032359" y="3085472"/>
              <a:ext cx="1217428" cy="1754326"/>
            </a:xfrm>
            <a:prstGeom prst="rect">
              <a:avLst/>
            </a:prstGeom>
            <a:noFill/>
          </p:spPr>
          <p:txBody>
            <a:bodyPr wrap="square" rtlCol="0">
              <a:spAutoFit/>
            </a:bodyPr>
            <a:lstStyle/>
            <a:p>
              <a:r>
                <a:rPr lang="en-US" dirty="0">
                  <a:solidFill>
                    <a:schemeClr val="bg1"/>
                  </a:solidFill>
                </a:rPr>
                <a:t>Note the commas between types and variable names</a:t>
              </a:r>
            </a:p>
          </p:txBody>
        </p:sp>
      </p:grpSp>
      <p:sp>
        <p:nvSpPr>
          <p:cNvPr id="8" name="Right Arrow 7"/>
          <p:cNvSpPr/>
          <p:nvPr/>
        </p:nvSpPr>
        <p:spPr>
          <a:xfrm flipH="1">
            <a:off x="5773479" y="3434317"/>
            <a:ext cx="3115340" cy="1360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Either call could block!</a:t>
            </a:r>
          </a:p>
          <a:p>
            <a:pPr algn="ctr"/>
            <a:r>
              <a:rPr lang="en-US" dirty="0"/>
              <a:t>Process might go to sleep.</a:t>
            </a:r>
          </a:p>
        </p:txBody>
      </p:sp>
    </p:spTree>
    <p:extLst>
      <p:ext uri="{BB962C8B-B14F-4D97-AF65-F5344CB8AC3E}">
        <p14:creationId xmlns:p14="http://schemas.microsoft.com/office/powerpoint/2010/main" val="16548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Permissions</a:t>
            </a:r>
          </a:p>
        </p:txBody>
      </p:sp>
      <p:sp>
        <p:nvSpPr>
          <p:cNvPr id="3" name="Content Placeholder 2"/>
          <p:cNvSpPr>
            <a:spLocks noGrp="1"/>
          </p:cNvSpPr>
          <p:nvPr>
            <p:ph idx="1"/>
          </p:nvPr>
        </p:nvSpPr>
        <p:spPr/>
        <p:txBody>
          <a:bodyPr/>
          <a:lstStyle/>
          <a:p>
            <a:r>
              <a:rPr lang="en-US" dirty="0"/>
              <a:t>There used to be a function called </a:t>
            </a:r>
            <a:r>
              <a:rPr lang="en-US" i="1" dirty="0" err="1"/>
              <a:t>suser</a:t>
            </a:r>
            <a:r>
              <a:rPr lang="en-US" i="1" dirty="0"/>
              <a:t>()</a:t>
            </a:r>
            <a:endParaRPr lang="en-US" i="1" u="sng" dirty="0"/>
          </a:p>
          <a:p>
            <a:pPr lvl="1"/>
            <a:r>
              <a:rPr lang="en-US" dirty="0"/>
              <a:t>Guesses on what it did?</a:t>
            </a:r>
          </a:p>
          <a:p>
            <a:pPr lvl="1"/>
            <a:r>
              <a:rPr lang="en-US" dirty="0"/>
              <a:t>Checks if the process has </a:t>
            </a:r>
            <a:r>
              <a:rPr lang="en-US" dirty="0" err="1"/>
              <a:t>superuser</a:t>
            </a:r>
            <a:r>
              <a:rPr lang="en-US" dirty="0"/>
              <a:t> privileges (e.g. is </a:t>
            </a:r>
            <a:r>
              <a:rPr lang="en-US" i="1" dirty="0"/>
              <a:t>root</a:t>
            </a:r>
            <a:r>
              <a:rPr lang="en-US" dirty="0"/>
              <a:t>)</a:t>
            </a:r>
          </a:p>
          <a:p>
            <a:r>
              <a:rPr lang="en-US" dirty="0"/>
              <a:t>Now we have </a:t>
            </a:r>
            <a:r>
              <a:rPr lang="en-US" i="1" dirty="0"/>
              <a:t>capable(flags)</a:t>
            </a:r>
            <a:endParaRPr lang="en-US" dirty="0"/>
          </a:p>
          <a:p>
            <a:pPr lvl="1"/>
            <a:r>
              <a:rPr lang="en-US" dirty="0"/>
              <a:t>Flags defined in &lt;</a:t>
            </a:r>
            <a:r>
              <a:rPr lang="en-US" dirty="0">
                <a:hlinkClick r:id="rId3"/>
              </a:rPr>
              <a:t>uapi/</a:t>
            </a:r>
            <a:r>
              <a:rPr lang="en-US" dirty="0" err="1">
                <a:hlinkClick r:id="rId3"/>
              </a:rPr>
              <a:t>linux</a:t>
            </a:r>
            <a:r>
              <a:rPr lang="en-US" dirty="0">
                <a:hlinkClick r:id="rId3"/>
              </a:rPr>
              <a:t>/</a:t>
            </a:r>
            <a:r>
              <a:rPr lang="en-US" dirty="0" err="1">
                <a:hlinkClick r:id="rId3"/>
              </a:rPr>
              <a:t>capability.h</a:t>
            </a:r>
            <a:r>
              <a:rPr lang="en-US" dirty="0"/>
              <a:t>&gt;</a:t>
            </a:r>
          </a:p>
          <a:p>
            <a:pPr lvl="1"/>
            <a:r>
              <a:rPr lang="en-US" dirty="0"/>
              <a:t>Take a peek at it sometime</a:t>
            </a:r>
          </a:p>
          <a:p>
            <a:pPr lvl="1"/>
            <a:r>
              <a:rPr lang="en-US" dirty="0"/>
              <a:t>Some are more relevant to us, like CAP_NET_BIND_SERVICE</a:t>
            </a:r>
          </a:p>
          <a:p>
            <a:pPr lvl="1"/>
            <a:r>
              <a:rPr lang="en-US" dirty="0"/>
              <a:t>Others less so, like CAP_SYS_BOOT</a:t>
            </a:r>
          </a:p>
          <a:p>
            <a:pPr lvl="1"/>
            <a:r>
              <a:rPr lang="en-US" dirty="0"/>
              <a:t>Call capable(FLAGS), get true or false back</a:t>
            </a:r>
          </a:p>
        </p:txBody>
      </p:sp>
      <p:sp>
        <p:nvSpPr>
          <p:cNvPr id="4" name="Slide Number Placeholder 3"/>
          <p:cNvSpPr>
            <a:spLocks noGrp="1"/>
          </p:cNvSpPr>
          <p:nvPr>
            <p:ph type="sldNum" sz="quarter" idx="12"/>
          </p:nvPr>
        </p:nvSpPr>
        <p:spPr/>
        <p:txBody>
          <a:bodyPr/>
          <a:lstStyle/>
          <a:p>
            <a:fld id="{B346EE36-A921-448D-9A47-21AB20AA1226}" type="slidenum">
              <a:rPr lang="en-US" smtClean="0"/>
              <a:t>28</a:t>
            </a:fld>
            <a:endParaRPr lang="en-US"/>
          </a:p>
        </p:txBody>
      </p:sp>
    </p:spTree>
    <p:extLst>
      <p:ext uri="{BB962C8B-B14F-4D97-AF65-F5344CB8AC3E}">
        <p14:creationId xmlns:p14="http://schemas.microsoft.com/office/powerpoint/2010/main" val="173625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Context</a:t>
            </a:r>
          </a:p>
        </p:txBody>
      </p:sp>
      <p:sp>
        <p:nvSpPr>
          <p:cNvPr id="3" name="Content Placeholder 2"/>
          <p:cNvSpPr>
            <a:spLocks noGrp="1"/>
          </p:cNvSpPr>
          <p:nvPr>
            <p:ph idx="1"/>
          </p:nvPr>
        </p:nvSpPr>
        <p:spPr/>
        <p:txBody>
          <a:bodyPr/>
          <a:lstStyle/>
          <a:p>
            <a:r>
              <a:rPr lang="en-US" dirty="0"/>
              <a:t>When a system call is running, the process with the system call currently has context (remember scheduling terms?)</a:t>
            </a:r>
          </a:p>
          <a:p>
            <a:r>
              <a:rPr lang="en-US" dirty="0"/>
              <a:t>This means that the kernel code can sleep</a:t>
            </a:r>
          </a:p>
          <a:p>
            <a:pPr lvl="1"/>
            <a:r>
              <a:rPr lang="en-US" dirty="0"/>
              <a:t>Could happen from blocking</a:t>
            </a:r>
          </a:p>
          <a:p>
            <a:pPr lvl="1"/>
            <a:r>
              <a:rPr lang="en-US" dirty="0"/>
              <a:t>Could call </a:t>
            </a:r>
            <a:r>
              <a:rPr lang="en-US" i="1" dirty="0"/>
              <a:t>schedule() </a:t>
            </a:r>
            <a:r>
              <a:rPr lang="en-US" dirty="0"/>
              <a:t>[ </a:t>
            </a:r>
            <a:r>
              <a:rPr lang="en-US" dirty="0">
                <a:hlinkClick r:id="rId3"/>
              </a:rPr>
              <a:t>2005 article on it if you’re curious</a:t>
            </a:r>
            <a:r>
              <a:rPr lang="en-US" dirty="0"/>
              <a:t> ]</a:t>
            </a:r>
          </a:p>
          <a:p>
            <a:r>
              <a:rPr lang="en-US" dirty="0"/>
              <a:t>Interesting problem:</a:t>
            </a:r>
          </a:p>
          <a:p>
            <a:pPr lvl="1"/>
            <a:r>
              <a:rPr lang="en-US" dirty="0"/>
              <a:t>Let’s suppose our </a:t>
            </a:r>
            <a:r>
              <a:rPr lang="en-US" i="1" dirty="0" err="1"/>
              <a:t>sys_foo</a:t>
            </a:r>
            <a:r>
              <a:rPr lang="en-US" i="1" dirty="0"/>
              <a:t>()</a:t>
            </a:r>
            <a:r>
              <a:rPr lang="en-US" dirty="0"/>
              <a:t> needs to sleep because the disk is busy</a:t>
            </a:r>
          </a:p>
          <a:p>
            <a:pPr lvl="1"/>
            <a:r>
              <a:rPr lang="en-US" dirty="0"/>
              <a:t>Another process becomes active, and also calls </a:t>
            </a:r>
            <a:r>
              <a:rPr lang="en-US" i="1" dirty="0" err="1"/>
              <a:t>sys_foo</a:t>
            </a:r>
            <a:r>
              <a:rPr lang="en-US" i="1" dirty="0"/>
              <a:t>()</a:t>
            </a:r>
          </a:p>
          <a:p>
            <a:pPr lvl="1"/>
            <a:r>
              <a:rPr lang="en-US" dirty="0"/>
              <a:t>Are we re-entrant?</a:t>
            </a:r>
          </a:p>
        </p:txBody>
      </p:sp>
      <p:sp>
        <p:nvSpPr>
          <p:cNvPr id="4" name="Slide Number Placeholder 3"/>
          <p:cNvSpPr>
            <a:spLocks noGrp="1"/>
          </p:cNvSpPr>
          <p:nvPr>
            <p:ph type="sldNum" sz="quarter" idx="12"/>
          </p:nvPr>
        </p:nvSpPr>
        <p:spPr/>
        <p:txBody>
          <a:bodyPr/>
          <a:lstStyle/>
          <a:p>
            <a:fld id="{B346EE36-A921-448D-9A47-21AB20AA1226}" type="slidenum">
              <a:rPr lang="en-US" smtClean="0"/>
              <a:t>29</a:t>
            </a:fld>
            <a:endParaRPr lang="en-US"/>
          </a:p>
        </p:txBody>
      </p:sp>
    </p:spTree>
    <p:extLst>
      <p:ext uri="{BB962C8B-B14F-4D97-AF65-F5344CB8AC3E}">
        <p14:creationId xmlns:p14="http://schemas.microsoft.com/office/powerpoint/2010/main" val="85110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78A9D-744B-4FDE-A7B0-394834C48064}"/>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5BA1606F-13F0-4EE0-9B1A-EE38CEFE10F5}"/>
              </a:ext>
            </a:extLst>
          </p:cNvPr>
          <p:cNvSpPr>
            <a:spLocks noGrp="1"/>
          </p:cNvSpPr>
          <p:nvPr>
            <p:ph idx="1"/>
          </p:nvPr>
        </p:nvSpPr>
        <p:spPr/>
        <p:txBody>
          <a:bodyPr>
            <a:normAutofit/>
          </a:bodyPr>
          <a:lstStyle/>
          <a:p>
            <a:r>
              <a:rPr lang="en-US" dirty="0"/>
              <a:t>A </a:t>
            </a:r>
            <a:r>
              <a:rPr lang="en-US" dirty="0" err="1"/>
              <a:t>gradeable</a:t>
            </a:r>
            <a:r>
              <a:rPr lang="en-US" dirty="0"/>
              <a:t> for In Class Exercise 1 will be posted on Monday as well</a:t>
            </a:r>
          </a:p>
          <a:p>
            <a:pPr lvl="1"/>
            <a:r>
              <a:rPr lang="en-US" dirty="0"/>
              <a:t>Due at the end of Wednesday</a:t>
            </a:r>
          </a:p>
          <a:p>
            <a:r>
              <a:rPr lang="en-US" dirty="0"/>
              <a:t>Individual assignments:</a:t>
            </a:r>
          </a:p>
          <a:p>
            <a:pPr lvl="1"/>
            <a:r>
              <a:rPr lang="en-US" dirty="0"/>
              <a:t>Assignment 0, Assignment 1, Assignment 2, peer reviews for Assignments 1 &amp; 2, peer reviews for Projects 1 &amp; 2</a:t>
            </a:r>
          </a:p>
          <a:p>
            <a:r>
              <a:rPr lang="en-US" dirty="0"/>
              <a:t>Team assignments:</a:t>
            </a:r>
          </a:p>
          <a:p>
            <a:pPr lvl="1"/>
            <a:r>
              <a:rPr lang="en-US" dirty="0"/>
              <a:t>Project 1, Project 2, 3 “in class” exercises</a:t>
            </a:r>
          </a:p>
        </p:txBody>
      </p:sp>
      <p:sp>
        <p:nvSpPr>
          <p:cNvPr id="4" name="Slide Number Placeholder 3">
            <a:extLst>
              <a:ext uri="{FF2B5EF4-FFF2-40B4-BE49-F238E27FC236}">
                <a16:creationId xmlns:a16="http://schemas.microsoft.com/office/drawing/2014/main" id="{59D2C1D1-312C-42A2-B7D5-BDF27487EB4C}"/>
              </a:ext>
            </a:extLst>
          </p:cNvPr>
          <p:cNvSpPr>
            <a:spLocks noGrp="1"/>
          </p:cNvSpPr>
          <p:nvPr>
            <p:ph type="sldNum" sz="quarter" idx="12"/>
          </p:nvPr>
        </p:nvSpPr>
        <p:spPr/>
        <p:txBody>
          <a:bodyPr/>
          <a:lstStyle/>
          <a:p>
            <a:fld id="{B346EE36-A921-448D-9A47-21AB20AA1226}" type="slidenum">
              <a:rPr lang="en-US" smtClean="0"/>
              <a:t>3</a:t>
            </a:fld>
            <a:endParaRPr lang="en-US"/>
          </a:p>
        </p:txBody>
      </p:sp>
    </p:spTree>
    <p:extLst>
      <p:ext uri="{BB962C8B-B14F-4D97-AF65-F5344CB8AC3E}">
        <p14:creationId xmlns:p14="http://schemas.microsoft.com/office/powerpoint/2010/main" val="3730559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Seeing the Call From User Space</a:t>
            </a:r>
          </a:p>
        </p:txBody>
      </p:sp>
      <p:sp>
        <p:nvSpPr>
          <p:cNvPr id="3" name="Content Placeholder 2"/>
          <p:cNvSpPr>
            <a:spLocks noGrp="1"/>
          </p:cNvSpPr>
          <p:nvPr>
            <p:ph idx="1"/>
          </p:nvPr>
        </p:nvSpPr>
        <p:spPr/>
        <p:txBody>
          <a:bodyPr>
            <a:normAutofit lnSpcReduction="10000"/>
          </a:bodyPr>
          <a:lstStyle/>
          <a:p>
            <a:r>
              <a:rPr lang="en-US" dirty="0"/>
              <a:t>C library provides support for existing calls</a:t>
            </a:r>
          </a:p>
          <a:p>
            <a:r>
              <a:rPr lang="en-US" dirty="0"/>
              <a:t>If we make a new call, </a:t>
            </a:r>
            <a:r>
              <a:rPr lang="en-US" dirty="0" err="1"/>
              <a:t>libc</a:t>
            </a:r>
            <a:r>
              <a:rPr lang="en-US" dirty="0"/>
              <a:t> won’t know about it</a:t>
            </a:r>
          </a:p>
          <a:p>
            <a:r>
              <a:rPr lang="en-US" dirty="0"/>
              <a:t>We used to have to call _</a:t>
            </a:r>
            <a:r>
              <a:rPr lang="en-US" dirty="0" err="1"/>
              <a:t>syscallN</a:t>
            </a:r>
            <a:r>
              <a:rPr lang="en-US" dirty="0"/>
              <a:t>() where N was the number of arguments</a:t>
            </a:r>
          </a:p>
          <a:p>
            <a:pPr lvl="1"/>
            <a:r>
              <a:rPr lang="en-US" dirty="0"/>
              <a:t>But what we do in </a:t>
            </a:r>
            <a:r>
              <a:rPr lang="en-US" dirty="0" err="1"/>
              <a:t>unistd.h</a:t>
            </a:r>
            <a:r>
              <a:rPr lang="en-US" dirty="0"/>
              <a:t> or our arch-specific entry with _</a:t>
            </a:r>
            <a:r>
              <a:rPr lang="en-US" dirty="0" err="1"/>
              <a:t>syscall</a:t>
            </a:r>
            <a:r>
              <a:rPr lang="en-US" dirty="0"/>
              <a:t>() is the modern version of this, so we’re already done!</a:t>
            </a:r>
          </a:p>
          <a:p>
            <a:r>
              <a:rPr lang="en-US" dirty="0"/>
              <a:t>We don’t need to understand why this works, just that it’s</a:t>
            </a:r>
            <a:br>
              <a:rPr lang="en-US" dirty="0"/>
            </a:br>
            <a:r>
              <a:rPr lang="en-US" i="1" dirty="0"/>
              <a:t>_</a:t>
            </a:r>
            <a:r>
              <a:rPr lang="en-US" i="1" dirty="0" err="1"/>
              <a:t>syscall</a:t>
            </a:r>
            <a:r>
              <a:rPr lang="en-US" i="1" dirty="0"/>
              <a:t>(</a:t>
            </a:r>
            <a:r>
              <a:rPr lang="en-US" i="1" dirty="0" err="1"/>
              <a:t>call_number</a:t>
            </a:r>
            <a:r>
              <a:rPr lang="en-US" i="1" dirty="0"/>
              <a:t>, </a:t>
            </a:r>
            <a:r>
              <a:rPr lang="en-US" i="1" dirty="0" err="1"/>
              <a:t>service_function</a:t>
            </a:r>
            <a:r>
              <a:rPr lang="en-US" i="1" dirty="0"/>
              <a:t>, type1, var1, type2, var2, … , </a:t>
            </a:r>
            <a:r>
              <a:rPr lang="en-US" i="1" dirty="0" err="1"/>
              <a:t>typeN</a:t>
            </a:r>
            <a:r>
              <a:rPr lang="en-US" i="1" dirty="0"/>
              <a:t>, </a:t>
            </a:r>
            <a:r>
              <a:rPr lang="en-US" i="1" dirty="0" err="1"/>
              <a:t>varN</a:t>
            </a:r>
            <a:r>
              <a:rPr lang="en-US" i="1" dirty="0"/>
              <a:t>)</a:t>
            </a:r>
          </a:p>
          <a:p>
            <a:r>
              <a:rPr lang="en-US" dirty="0"/>
              <a:t>May need to add an </a:t>
            </a:r>
            <a:r>
              <a:rPr lang="en-US" dirty="0" err="1"/>
              <a:t>asmlinkage</a:t>
            </a:r>
            <a:r>
              <a:rPr lang="en-US" dirty="0"/>
              <a:t> to &lt;</a:t>
            </a:r>
            <a:r>
              <a:rPr lang="en-US" dirty="0" err="1"/>
              <a:t>linux</a:t>
            </a:r>
            <a:r>
              <a:rPr lang="en-US" dirty="0"/>
              <a:t>/</a:t>
            </a:r>
            <a:r>
              <a:rPr lang="en-US" dirty="0" err="1"/>
              <a:t>syscalls.h</a:t>
            </a:r>
            <a:r>
              <a:rPr lang="en-US" dirty="0"/>
              <a:t>&gt;</a:t>
            </a:r>
          </a:p>
        </p:txBody>
      </p:sp>
      <p:sp>
        <p:nvSpPr>
          <p:cNvPr id="4" name="Slide Number Placeholder 3"/>
          <p:cNvSpPr>
            <a:spLocks noGrp="1"/>
          </p:cNvSpPr>
          <p:nvPr>
            <p:ph type="sldNum" sz="quarter" idx="12"/>
          </p:nvPr>
        </p:nvSpPr>
        <p:spPr/>
        <p:txBody>
          <a:bodyPr/>
          <a:lstStyle/>
          <a:p>
            <a:fld id="{B346EE36-A921-448D-9A47-21AB20AA1226}" type="slidenum">
              <a:rPr lang="en-US" smtClean="0"/>
              <a:t>30</a:t>
            </a:fld>
            <a:endParaRPr lang="en-US"/>
          </a:p>
        </p:txBody>
      </p:sp>
    </p:spTree>
    <p:extLst>
      <p:ext uri="{BB962C8B-B14F-4D97-AF65-F5344CB8AC3E}">
        <p14:creationId xmlns:p14="http://schemas.microsoft.com/office/powerpoint/2010/main" val="210805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Invocation From </a:t>
            </a:r>
            <a:r>
              <a:rPr lang="en-US" dirty="0" err="1"/>
              <a:t>Userspace</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Remember, normally </a:t>
            </a:r>
            <a:r>
              <a:rPr lang="en-US" dirty="0" err="1"/>
              <a:t>glibc</a:t>
            </a:r>
            <a:r>
              <a:rPr lang="en-US" dirty="0"/>
              <a:t> uses wrappers</a:t>
            </a:r>
          </a:p>
          <a:p>
            <a:r>
              <a:rPr lang="en-US" dirty="0"/>
              <a:t>Ultimately the only thing we can really pass is an interrupt with a register specifying the </a:t>
            </a:r>
            <a:r>
              <a:rPr lang="en-US" dirty="0" err="1"/>
              <a:t>syscall</a:t>
            </a:r>
            <a:r>
              <a:rPr lang="en-US" dirty="0"/>
              <a:t> number</a:t>
            </a:r>
          </a:p>
          <a:p>
            <a:r>
              <a:rPr lang="en-US" dirty="0"/>
              <a:t>Manually have to define your own number</a:t>
            </a:r>
          </a:p>
          <a:p>
            <a:r>
              <a:rPr lang="en-US" dirty="0"/>
              <a:t>You can use </a:t>
            </a:r>
            <a:r>
              <a:rPr lang="en-US" i="1" dirty="0" err="1"/>
              <a:t>syscall</a:t>
            </a:r>
            <a:r>
              <a:rPr lang="en-US" i="1" dirty="0"/>
              <a:t>(2)</a:t>
            </a:r>
            <a:r>
              <a:rPr lang="en-US" dirty="0"/>
              <a:t> to make system calls. </a:t>
            </a:r>
          </a:p>
          <a:p>
            <a:pPr marL="0" indent="0">
              <a:buNone/>
            </a:pPr>
            <a:r>
              <a:rPr lang="en-US" i="1" dirty="0"/>
              <a:t>#define _GNU_SOURCE         /* See </a:t>
            </a:r>
            <a:r>
              <a:rPr lang="en-US" i="1" dirty="0" err="1"/>
              <a:t>feature_test_macros</a:t>
            </a:r>
            <a:r>
              <a:rPr lang="en-US" i="1" dirty="0"/>
              <a:t>(7) */</a:t>
            </a:r>
          </a:p>
          <a:p>
            <a:pPr marL="0" indent="0">
              <a:buNone/>
            </a:pPr>
            <a:r>
              <a:rPr lang="en-US" i="1" dirty="0"/>
              <a:t>#include &lt;</a:t>
            </a:r>
            <a:r>
              <a:rPr lang="en-US" i="1" dirty="0" err="1"/>
              <a:t>unistd.h</a:t>
            </a:r>
            <a:r>
              <a:rPr lang="en-US" i="1" dirty="0"/>
              <a:t>&gt;</a:t>
            </a:r>
          </a:p>
          <a:p>
            <a:pPr marL="0" indent="0">
              <a:buNone/>
            </a:pPr>
            <a:r>
              <a:rPr lang="en-US" i="1" dirty="0"/>
              <a:t>#include &lt;sys/</a:t>
            </a:r>
            <a:r>
              <a:rPr lang="en-US" i="1" dirty="0" err="1"/>
              <a:t>syscall.h</a:t>
            </a:r>
            <a:r>
              <a:rPr lang="en-US" i="1" dirty="0"/>
              <a:t>&gt;   /* For </a:t>
            </a:r>
            <a:r>
              <a:rPr lang="en-US" i="1" dirty="0" err="1"/>
              <a:t>SYS_xxx</a:t>
            </a:r>
            <a:r>
              <a:rPr lang="en-US" i="1" dirty="0"/>
              <a:t> definitions */</a:t>
            </a:r>
          </a:p>
          <a:p>
            <a:pPr marL="0" indent="0">
              <a:buNone/>
            </a:pPr>
            <a:endParaRPr lang="en-US" i="1" dirty="0"/>
          </a:p>
          <a:p>
            <a:pPr marL="0" indent="0">
              <a:buNone/>
            </a:pPr>
            <a:r>
              <a:rPr lang="en-US" i="1" dirty="0"/>
              <a:t>long </a:t>
            </a:r>
            <a:r>
              <a:rPr lang="en-US" i="1" dirty="0" err="1"/>
              <a:t>syscall</a:t>
            </a:r>
            <a:r>
              <a:rPr lang="en-US" i="1" dirty="0"/>
              <a:t>(long number, ...);</a:t>
            </a:r>
          </a:p>
        </p:txBody>
      </p:sp>
      <p:sp>
        <p:nvSpPr>
          <p:cNvPr id="4" name="Slide Number Placeholder 3"/>
          <p:cNvSpPr>
            <a:spLocks noGrp="1"/>
          </p:cNvSpPr>
          <p:nvPr>
            <p:ph type="sldNum" sz="quarter" idx="12"/>
          </p:nvPr>
        </p:nvSpPr>
        <p:spPr/>
        <p:txBody>
          <a:bodyPr/>
          <a:lstStyle/>
          <a:p>
            <a:fld id="{B346EE36-A921-448D-9A47-21AB20AA1226}" type="slidenum">
              <a:rPr lang="en-US" smtClean="0"/>
              <a:t>31</a:t>
            </a:fld>
            <a:endParaRPr lang="en-US"/>
          </a:p>
        </p:txBody>
      </p:sp>
    </p:spTree>
    <p:extLst>
      <p:ext uri="{BB962C8B-B14F-4D97-AF65-F5344CB8AC3E}">
        <p14:creationId xmlns:p14="http://schemas.microsoft.com/office/powerpoint/2010/main" val="2503622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Gross Details</a:t>
            </a:r>
          </a:p>
        </p:txBody>
      </p:sp>
      <p:sp>
        <p:nvSpPr>
          <p:cNvPr id="3" name="Content Placeholder 2"/>
          <p:cNvSpPr>
            <a:spLocks noGrp="1"/>
          </p:cNvSpPr>
          <p:nvPr>
            <p:ph idx="1"/>
          </p:nvPr>
        </p:nvSpPr>
        <p:spPr/>
        <p:txBody>
          <a:bodyPr>
            <a:normAutofit lnSpcReduction="10000"/>
          </a:bodyPr>
          <a:lstStyle/>
          <a:p>
            <a:r>
              <a:rPr lang="en-US" dirty="0"/>
              <a:t>How do we support both </a:t>
            </a:r>
            <a:r>
              <a:rPr lang="en-US" dirty="0" err="1"/>
              <a:t>syscall</a:t>
            </a:r>
            <a:r>
              <a:rPr lang="en-US" dirty="0"/>
              <a:t>/</a:t>
            </a:r>
            <a:r>
              <a:rPr lang="en-US" dirty="0" err="1"/>
              <a:t>sysenter</a:t>
            </a:r>
            <a:r>
              <a:rPr lang="en-US" dirty="0"/>
              <a:t> and int $0x80 in the same code base? [check arch/x86/entry/entry_64_compat.S]</a:t>
            </a:r>
          </a:p>
          <a:p>
            <a:r>
              <a:rPr lang="en-US" dirty="0"/>
              <a:t>What is a </a:t>
            </a:r>
            <a:r>
              <a:rPr lang="en-US" dirty="0" err="1"/>
              <a:t>vsyscall</a:t>
            </a:r>
            <a:r>
              <a:rPr lang="en-US" dirty="0"/>
              <a:t>?</a:t>
            </a:r>
          </a:p>
          <a:p>
            <a:r>
              <a:rPr lang="en-US" dirty="0"/>
              <a:t>What does </a:t>
            </a:r>
            <a:r>
              <a:rPr lang="en-US" dirty="0" err="1"/>
              <a:t>syscall</a:t>
            </a:r>
            <a:r>
              <a:rPr lang="en-US" dirty="0"/>
              <a:t>/</a:t>
            </a:r>
            <a:r>
              <a:rPr lang="en-US" dirty="0" err="1"/>
              <a:t>sysenter</a:t>
            </a:r>
            <a:r>
              <a:rPr lang="en-US" dirty="0"/>
              <a:t> do?</a:t>
            </a:r>
          </a:p>
          <a:p>
            <a:pPr lvl="1"/>
            <a:r>
              <a:rPr lang="en-US" dirty="0"/>
              <a:t>MSR (Model Specific Registers), %</a:t>
            </a:r>
            <a:r>
              <a:rPr lang="en-US" dirty="0" err="1"/>
              <a:t>eip</a:t>
            </a:r>
            <a:r>
              <a:rPr lang="en-US" dirty="0"/>
              <a:t>, %</a:t>
            </a:r>
            <a:r>
              <a:rPr lang="en-US" dirty="0" err="1"/>
              <a:t>esp</a:t>
            </a:r>
            <a:r>
              <a:rPr lang="en-US" dirty="0"/>
              <a:t>…</a:t>
            </a:r>
          </a:p>
          <a:p>
            <a:r>
              <a:rPr lang="en-US" dirty="0"/>
              <a:t>From a “big picture” standpoint, what’s going on with memory and stacks?</a:t>
            </a:r>
          </a:p>
          <a:p>
            <a:r>
              <a:rPr lang="en-US" dirty="0"/>
              <a:t>If you’re curious…</a:t>
            </a:r>
          </a:p>
          <a:p>
            <a:pPr lvl="1"/>
            <a:r>
              <a:rPr lang="en-US" dirty="0"/>
              <a:t>Read code, read the Bovet book chapter, read online</a:t>
            </a:r>
          </a:p>
          <a:p>
            <a:pPr lvl="1"/>
            <a:r>
              <a:rPr lang="en-US" dirty="0"/>
              <a:t>Not stuff we’re going to tackle in this course</a:t>
            </a:r>
          </a:p>
        </p:txBody>
      </p:sp>
      <p:sp>
        <p:nvSpPr>
          <p:cNvPr id="4" name="Slide Number Placeholder 3"/>
          <p:cNvSpPr>
            <a:spLocks noGrp="1"/>
          </p:cNvSpPr>
          <p:nvPr>
            <p:ph type="sldNum" sz="quarter" idx="12"/>
          </p:nvPr>
        </p:nvSpPr>
        <p:spPr/>
        <p:txBody>
          <a:bodyPr/>
          <a:lstStyle/>
          <a:p>
            <a:fld id="{B346EE36-A921-448D-9A47-21AB20AA1226}" type="slidenum">
              <a:rPr lang="en-US" smtClean="0"/>
              <a:t>32</a:t>
            </a:fld>
            <a:endParaRPr lang="en-US"/>
          </a:p>
        </p:txBody>
      </p:sp>
    </p:spTree>
    <p:extLst>
      <p:ext uri="{BB962C8B-B14F-4D97-AF65-F5344CB8AC3E}">
        <p14:creationId xmlns:p14="http://schemas.microsoft.com/office/powerpoint/2010/main" val="1002171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t>
            </a:r>
            <a:r>
              <a:rPr lang="en-US" dirty="0" err="1"/>
              <a:t>Syscalls</a:t>
            </a:r>
            <a:endParaRPr lang="en-US" dirty="0"/>
          </a:p>
        </p:txBody>
      </p:sp>
      <p:sp>
        <p:nvSpPr>
          <p:cNvPr id="3" name="Content Placeholder 2"/>
          <p:cNvSpPr>
            <a:spLocks noGrp="1"/>
          </p:cNvSpPr>
          <p:nvPr>
            <p:ph idx="1"/>
          </p:nvPr>
        </p:nvSpPr>
        <p:spPr/>
        <p:txBody>
          <a:bodyPr/>
          <a:lstStyle/>
          <a:p>
            <a:r>
              <a:rPr lang="en-US" dirty="0"/>
              <a:t>System calls should do just one thing</a:t>
            </a:r>
          </a:p>
          <a:p>
            <a:r>
              <a:rPr lang="en-US" dirty="0"/>
              <a:t>They should not be too similar to an existing system call in purpose</a:t>
            </a:r>
          </a:p>
          <a:p>
            <a:r>
              <a:rPr lang="en-US" dirty="0"/>
              <a:t>You need a number, so this can get messy when you try to merge into the main kernel tree (again, see kernel.org link in additional reading)</a:t>
            </a:r>
          </a:p>
          <a:p>
            <a:r>
              <a:rPr lang="en-US" dirty="0"/>
              <a:t>It’s hard to work with system calls using scripts / browsing the filesystem</a:t>
            </a:r>
          </a:p>
          <a:p>
            <a:r>
              <a:rPr lang="en-US" dirty="0"/>
              <a:t>They should be super-duper-future-proofed</a:t>
            </a:r>
          </a:p>
        </p:txBody>
      </p:sp>
      <p:sp>
        <p:nvSpPr>
          <p:cNvPr id="4" name="Slide Number Placeholder 3"/>
          <p:cNvSpPr>
            <a:spLocks noGrp="1"/>
          </p:cNvSpPr>
          <p:nvPr>
            <p:ph type="sldNum" sz="quarter" idx="12"/>
          </p:nvPr>
        </p:nvSpPr>
        <p:spPr/>
        <p:txBody>
          <a:bodyPr/>
          <a:lstStyle/>
          <a:p>
            <a:fld id="{B346EE36-A921-448D-9A47-21AB20AA1226}" type="slidenum">
              <a:rPr lang="en-US" smtClean="0"/>
              <a:t>33</a:t>
            </a:fld>
            <a:endParaRPr lang="en-US"/>
          </a:p>
        </p:txBody>
      </p:sp>
    </p:spTree>
    <p:extLst>
      <p:ext uri="{BB962C8B-B14F-4D97-AF65-F5344CB8AC3E}">
        <p14:creationId xmlns:p14="http://schemas.microsoft.com/office/powerpoint/2010/main" val="2823086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a:t>
            </a:r>
          </a:p>
        </p:txBody>
      </p:sp>
      <p:sp>
        <p:nvSpPr>
          <p:cNvPr id="3" name="Content Placeholder 2"/>
          <p:cNvSpPr>
            <a:spLocks noGrp="1"/>
          </p:cNvSpPr>
          <p:nvPr>
            <p:ph idx="1"/>
          </p:nvPr>
        </p:nvSpPr>
        <p:spPr/>
        <p:txBody>
          <a:bodyPr/>
          <a:lstStyle/>
          <a:p>
            <a:r>
              <a:rPr lang="en-US" dirty="0"/>
              <a:t>We don’t care as much in this class, since we’re just experimenting but… ideas?</a:t>
            </a:r>
          </a:p>
          <a:p>
            <a:pPr lvl="1"/>
            <a:r>
              <a:rPr lang="en-US" dirty="0"/>
              <a:t>Semaphores can be file descriptors… kind of specific.</a:t>
            </a:r>
          </a:p>
          <a:p>
            <a:pPr lvl="1"/>
            <a:r>
              <a:rPr lang="en-US" dirty="0"/>
              <a:t>Files in </a:t>
            </a:r>
            <a:r>
              <a:rPr lang="en-US" i="1" dirty="0" err="1"/>
              <a:t>sysfs</a:t>
            </a:r>
            <a:endParaRPr lang="en-US" dirty="0"/>
          </a:p>
          <a:p>
            <a:pPr lvl="1"/>
            <a:r>
              <a:rPr lang="en-US" dirty="0"/>
              <a:t>Device nodes + </a:t>
            </a:r>
            <a:r>
              <a:rPr lang="en-US" i="1" dirty="0"/>
              <a:t>read()</a:t>
            </a:r>
            <a:r>
              <a:rPr lang="en-US" dirty="0"/>
              <a:t>/</a:t>
            </a:r>
            <a:r>
              <a:rPr lang="en-US" i="1" dirty="0"/>
              <a:t>write()</a:t>
            </a:r>
            <a:r>
              <a:rPr lang="en-US" dirty="0"/>
              <a:t>/</a:t>
            </a:r>
            <a:r>
              <a:rPr lang="en-US" i="1" dirty="0" err="1"/>
              <a:t>ioctl</a:t>
            </a:r>
            <a:r>
              <a:rPr lang="en-US" i="1" dirty="0"/>
              <a:t>()</a:t>
            </a:r>
            <a:endParaRPr lang="en-US" dirty="0"/>
          </a:p>
          <a:p>
            <a:endParaRPr lang="en-US" dirty="0"/>
          </a:p>
          <a:p>
            <a:r>
              <a:rPr lang="en-US" dirty="0"/>
              <a:t>Often it’s okay to write a new system call</a:t>
            </a:r>
          </a:p>
        </p:txBody>
      </p:sp>
      <p:sp>
        <p:nvSpPr>
          <p:cNvPr id="4" name="Slide Number Placeholder 3"/>
          <p:cNvSpPr>
            <a:spLocks noGrp="1"/>
          </p:cNvSpPr>
          <p:nvPr>
            <p:ph type="sldNum" sz="quarter" idx="12"/>
          </p:nvPr>
        </p:nvSpPr>
        <p:spPr/>
        <p:txBody>
          <a:bodyPr/>
          <a:lstStyle/>
          <a:p>
            <a:fld id="{B346EE36-A921-448D-9A47-21AB20AA1226}" type="slidenum">
              <a:rPr lang="en-US" smtClean="0"/>
              <a:t>34</a:t>
            </a:fld>
            <a:endParaRPr lang="en-US"/>
          </a:p>
        </p:txBody>
      </p:sp>
    </p:spTree>
    <p:extLst>
      <p:ext uri="{BB962C8B-B14F-4D97-AF65-F5344CB8AC3E}">
        <p14:creationId xmlns:p14="http://schemas.microsoft.com/office/powerpoint/2010/main" val="1493957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Reading (optional)</a:t>
            </a:r>
          </a:p>
        </p:txBody>
      </p:sp>
      <p:sp>
        <p:nvSpPr>
          <p:cNvPr id="3" name="Content Placeholder 2"/>
          <p:cNvSpPr>
            <a:spLocks noGrp="1"/>
          </p:cNvSpPr>
          <p:nvPr>
            <p:ph idx="1"/>
          </p:nvPr>
        </p:nvSpPr>
        <p:spPr/>
        <p:txBody>
          <a:bodyPr/>
          <a:lstStyle/>
          <a:p>
            <a:r>
              <a:rPr lang="en-US" dirty="0"/>
              <a:t>If you’re curious about tracing through the system calls, </a:t>
            </a:r>
            <a:r>
              <a:rPr lang="en-US" dirty="0" err="1"/>
              <a:t>Andries</a:t>
            </a:r>
            <a:r>
              <a:rPr lang="en-US" dirty="0"/>
              <a:t> Brouwer has some notes that are now 18 years old. The process might still be helpful though. Just keep in mind the kernel has been reorganized since then, so there may be subtle differences…</a:t>
            </a:r>
            <a:br>
              <a:rPr lang="en-US" dirty="0"/>
            </a:br>
            <a:br>
              <a:rPr lang="en-US" dirty="0"/>
            </a:br>
            <a:r>
              <a:rPr lang="en-US" dirty="0">
                <a:hlinkClick r:id="rId3"/>
              </a:rPr>
              <a:t>https://www.win.tue.nl/~aeb/linux/lk/lk-4.html</a:t>
            </a:r>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35</a:t>
            </a:fld>
            <a:endParaRPr lang="en-US"/>
          </a:p>
        </p:txBody>
      </p:sp>
    </p:spTree>
    <p:extLst>
      <p:ext uri="{BB962C8B-B14F-4D97-AF65-F5344CB8AC3E}">
        <p14:creationId xmlns:p14="http://schemas.microsoft.com/office/powerpoint/2010/main" val="4223161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Time</a:t>
            </a:r>
          </a:p>
        </p:txBody>
      </p:sp>
      <p:sp>
        <p:nvSpPr>
          <p:cNvPr id="3" name="Content Placeholder 2"/>
          <p:cNvSpPr>
            <a:spLocks noGrp="1"/>
          </p:cNvSpPr>
          <p:nvPr>
            <p:ph idx="1"/>
          </p:nvPr>
        </p:nvSpPr>
        <p:spPr/>
        <p:txBody>
          <a:bodyPr>
            <a:normAutofit fontScale="92500" lnSpcReduction="20000"/>
          </a:bodyPr>
          <a:lstStyle/>
          <a:p>
            <a:r>
              <a:rPr lang="en-US" dirty="0"/>
              <a:t>We’ll cover interrupts, </a:t>
            </a:r>
            <a:r>
              <a:rPr lang="en-US" dirty="0" err="1"/>
              <a:t>tasklets</a:t>
            </a:r>
            <a:r>
              <a:rPr lang="en-US" dirty="0"/>
              <a:t>, etc. next Thursday, and we’ll cover timers a week from Monday.</a:t>
            </a:r>
          </a:p>
          <a:p>
            <a:endParaRPr lang="en-US" dirty="0"/>
          </a:p>
          <a:p>
            <a:r>
              <a:rPr lang="en-US" dirty="0"/>
              <a:t>Assignment 1 will be out on Monday so you have ~2 weeks (due Friday September 24</a:t>
            </a:r>
            <a:r>
              <a:rPr lang="en-US" baseline="30000" dirty="0"/>
              <a:t>th</a:t>
            </a:r>
            <a:r>
              <a:rPr lang="en-US" dirty="0"/>
              <a:t>). It will involve designing and writing a new system call. The in-class exercise will help.</a:t>
            </a:r>
          </a:p>
          <a:p>
            <a:endParaRPr lang="en-US" dirty="0"/>
          </a:p>
          <a:p>
            <a:r>
              <a:rPr lang="en-US" dirty="0"/>
              <a:t>In-class exercise may take longer, but is designed to fit within lecture period (110 minutes) or less. Kernel development can be slow!</a:t>
            </a:r>
          </a:p>
          <a:p>
            <a:endParaRPr lang="en-US" dirty="0"/>
          </a:p>
          <a:p>
            <a:r>
              <a:rPr lang="en-US" dirty="0"/>
              <a:t>See further reading if you're curious. kernel.org article is a really good one for doing your own system calls!</a:t>
            </a:r>
          </a:p>
        </p:txBody>
      </p:sp>
      <p:sp>
        <p:nvSpPr>
          <p:cNvPr id="4" name="Slide Number Placeholder 3"/>
          <p:cNvSpPr>
            <a:spLocks noGrp="1"/>
          </p:cNvSpPr>
          <p:nvPr>
            <p:ph type="sldNum" sz="quarter" idx="12"/>
          </p:nvPr>
        </p:nvSpPr>
        <p:spPr/>
        <p:txBody>
          <a:bodyPr/>
          <a:lstStyle/>
          <a:p>
            <a:fld id="{B346EE36-A921-448D-9A47-21AB20AA1226}" type="slidenum">
              <a:rPr lang="en-US" smtClean="0"/>
              <a:t>36</a:t>
            </a:fld>
            <a:endParaRPr lang="en-US"/>
          </a:p>
        </p:txBody>
      </p:sp>
    </p:spTree>
    <p:extLst>
      <p:ext uri="{BB962C8B-B14F-4D97-AF65-F5344CB8AC3E}">
        <p14:creationId xmlns:p14="http://schemas.microsoft.com/office/powerpoint/2010/main" val="4006545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a:t>
            </a:r>
            <a:r>
              <a:rPr lang="en-US" dirty="0" err="1"/>
              <a:t>Syscalls</a:t>
            </a:r>
            <a:r>
              <a:rPr lang="en-US" dirty="0"/>
              <a:t> Reading</a:t>
            </a:r>
          </a:p>
        </p:txBody>
      </p:sp>
      <p:sp>
        <p:nvSpPr>
          <p:cNvPr id="3" name="Content Placeholder 2"/>
          <p:cNvSpPr>
            <a:spLocks noGrp="1"/>
          </p:cNvSpPr>
          <p:nvPr>
            <p:ph idx="1"/>
          </p:nvPr>
        </p:nvSpPr>
        <p:spPr/>
        <p:txBody>
          <a:bodyPr>
            <a:normAutofit fontScale="92500" lnSpcReduction="10000"/>
          </a:bodyPr>
          <a:lstStyle/>
          <a:p>
            <a:r>
              <a:rPr lang="en-US" dirty="0">
                <a:hlinkClick r:id="rId2"/>
              </a:rPr>
              <a:t>https://blog.packagecloud.io/eng/2016/04/05/the-definitive-guide-to-linux-system-calls/</a:t>
            </a:r>
            <a:endParaRPr lang="en-US" dirty="0"/>
          </a:p>
          <a:p>
            <a:endParaRPr lang="en-US" dirty="0"/>
          </a:p>
          <a:p>
            <a:r>
              <a:rPr lang="en-US" dirty="0">
                <a:hlinkClick r:id="rId3"/>
              </a:rPr>
              <a:t>https://www.kernel.org/doc/html/v4.14/process/adding-syscalls.html</a:t>
            </a:r>
            <a:r>
              <a:rPr lang="en-US" dirty="0"/>
              <a:t> </a:t>
            </a:r>
          </a:p>
          <a:p>
            <a:endParaRPr lang="en-US" dirty="0"/>
          </a:p>
          <a:p>
            <a:endParaRPr lang="en-US" dirty="0"/>
          </a:p>
          <a:p>
            <a:r>
              <a:rPr lang="en-US" dirty="0">
                <a:hlinkClick r:id="rId4"/>
              </a:rPr>
              <a:t>https://lwn.net/Articles/507794/</a:t>
            </a:r>
            <a:r>
              <a:rPr lang="en-US" dirty="0"/>
              <a:t> </a:t>
            </a:r>
          </a:p>
          <a:p>
            <a:endParaRPr lang="en-US" dirty="0"/>
          </a:p>
          <a:p>
            <a:r>
              <a:rPr lang="en-US" dirty="0">
                <a:hlinkClick r:id="rId5"/>
              </a:rPr>
              <a:t>https://www.linuxjournal.com/content/creating-vdso-colonels-other-chicken</a:t>
            </a:r>
            <a:r>
              <a:rPr lang="en-US" dirty="0"/>
              <a:t> (about </a:t>
            </a:r>
            <a:r>
              <a:rPr lang="en-US" dirty="0" err="1"/>
              <a:t>vDSOs</a:t>
            </a:r>
            <a:r>
              <a:rPr lang="en-US" dirty="0"/>
              <a:t>, note it's talking about 2.6.37)</a:t>
            </a:r>
          </a:p>
          <a:p>
            <a:endParaRPr lang="en-US" dirty="0"/>
          </a:p>
        </p:txBody>
      </p:sp>
      <p:sp>
        <p:nvSpPr>
          <p:cNvPr id="4" name="Slide Number Placeholder 3"/>
          <p:cNvSpPr>
            <a:spLocks noGrp="1"/>
          </p:cNvSpPr>
          <p:nvPr>
            <p:ph type="sldNum" sz="quarter" idx="12"/>
          </p:nvPr>
        </p:nvSpPr>
        <p:spPr/>
        <p:txBody>
          <a:bodyPr/>
          <a:lstStyle/>
          <a:p>
            <a:fld id="{B346EE36-A921-448D-9A47-21AB20AA1226}" type="slidenum">
              <a:rPr lang="en-US" smtClean="0"/>
              <a:t>37</a:t>
            </a:fld>
            <a:endParaRPr lang="en-US"/>
          </a:p>
        </p:txBody>
      </p:sp>
    </p:spTree>
    <p:extLst>
      <p:ext uri="{BB962C8B-B14F-4D97-AF65-F5344CB8AC3E}">
        <p14:creationId xmlns:p14="http://schemas.microsoft.com/office/powerpoint/2010/main" val="1684833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for Today</a:t>
            </a:r>
          </a:p>
        </p:txBody>
      </p:sp>
      <p:sp>
        <p:nvSpPr>
          <p:cNvPr id="3" name="Content Placeholder 2"/>
          <p:cNvSpPr>
            <a:spLocks noGrp="1"/>
          </p:cNvSpPr>
          <p:nvPr>
            <p:ph idx="1"/>
          </p:nvPr>
        </p:nvSpPr>
        <p:spPr/>
        <p:txBody>
          <a:bodyPr/>
          <a:lstStyle/>
          <a:p>
            <a:r>
              <a:rPr lang="en-US" dirty="0"/>
              <a:t>Bovet, Daniel P. and </a:t>
            </a:r>
            <a:r>
              <a:rPr lang="en-US" dirty="0" err="1"/>
              <a:t>Cesati</a:t>
            </a:r>
            <a:r>
              <a:rPr lang="en-US" dirty="0"/>
              <a:t>, Marco. Understanding the Linux Kernel, 3</a:t>
            </a:r>
            <a:r>
              <a:rPr lang="en-US" baseline="30000" dirty="0"/>
              <a:t>rd</a:t>
            </a:r>
            <a:r>
              <a:rPr lang="en-US" dirty="0"/>
              <a:t> edition. </a:t>
            </a:r>
            <a:r>
              <a:rPr lang="en-US" dirty="0" err="1"/>
              <a:t>O’reilly</a:t>
            </a:r>
            <a:r>
              <a:rPr lang="en-US" dirty="0"/>
              <a:t> Media Inc., 2006.</a:t>
            </a:r>
          </a:p>
          <a:p>
            <a:pPr lvl="1"/>
            <a:r>
              <a:rPr lang="en-US" dirty="0"/>
              <a:t>If you really want to know how the kernel handles the gory details</a:t>
            </a:r>
          </a:p>
          <a:p>
            <a:pPr lvl="1"/>
            <a:r>
              <a:rPr lang="en-US" dirty="0"/>
              <a:t>…you probably want to read Chapter 4 in this book first, then Chapter 10</a:t>
            </a:r>
          </a:p>
          <a:p>
            <a:r>
              <a:rPr lang="en-US" dirty="0"/>
              <a:t>Love, Robert. Linux Kernel Development, 3</a:t>
            </a:r>
            <a:r>
              <a:rPr lang="en-US" baseline="30000" dirty="0"/>
              <a:t>rd</a:t>
            </a:r>
            <a:r>
              <a:rPr lang="en-US" dirty="0"/>
              <a:t> edition. Pearson Education Inc., 2010.</a:t>
            </a:r>
          </a:p>
          <a:p>
            <a:pPr lvl="1"/>
            <a:r>
              <a:rPr lang="en-US" dirty="0"/>
              <a:t>More geared towards our course</a:t>
            </a:r>
          </a:p>
          <a:p>
            <a:pPr lvl="1"/>
            <a:r>
              <a:rPr lang="en-US" dirty="0"/>
              <a:t>Chapter 5</a:t>
            </a:r>
          </a:p>
        </p:txBody>
      </p:sp>
      <p:sp>
        <p:nvSpPr>
          <p:cNvPr id="4" name="Slide Number Placeholder 3"/>
          <p:cNvSpPr>
            <a:spLocks noGrp="1"/>
          </p:cNvSpPr>
          <p:nvPr>
            <p:ph type="sldNum" sz="quarter" idx="12"/>
          </p:nvPr>
        </p:nvSpPr>
        <p:spPr/>
        <p:txBody>
          <a:bodyPr/>
          <a:lstStyle/>
          <a:p>
            <a:fld id="{B346EE36-A921-448D-9A47-21AB20AA1226}" type="slidenum">
              <a:rPr lang="en-US" smtClean="0"/>
              <a:t>4</a:t>
            </a:fld>
            <a:endParaRPr lang="en-US"/>
          </a:p>
        </p:txBody>
      </p:sp>
    </p:spTree>
    <p:extLst>
      <p:ext uri="{BB962C8B-B14F-4D97-AF65-F5344CB8AC3E}">
        <p14:creationId xmlns:p14="http://schemas.microsoft.com/office/powerpoint/2010/main" val="62018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System Call?</a:t>
            </a:r>
          </a:p>
        </p:txBody>
      </p:sp>
      <p:sp>
        <p:nvSpPr>
          <p:cNvPr id="3" name="Content Placeholder 2"/>
          <p:cNvSpPr>
            <a:spLocks noGrp="1"/>
          </p:cNvSpPr>
          <p:nvPr>
            <p:ph idx="1"/>
          </p:nvPr>
        </p:nvSpPr>
        <p:spPr/>
        <p:txBody>
          <a:bodyPr/>
          <a:lstStyle/>
          <a:p>
            <a:r>
              <a:rPr lang="en-US" dirty="0"/>
              <a:t>We’ve answered this quite a few times, but we haven’t really gone into any details</a:t>
            </a:r>
          </a:p>
        </p:txBody>
      </p:sp>
      <p:sp>
        <p:nvSpPr>
          <p:cNvPr id="4" name="Slide Number Placeholder 3"/>
          <p:cNvSpPr>
            <a:spLocks noGrp="1"/>
          </p:cNvSpPr>
          <p:nvPr>
            <p:ph type="sldNum" sz="quarter" idx="12"/>
          </p:nvPr>
        </p:nvSpPr>
        <p:spPr/>
        <p:txBody>
          <a:bodyPr/>
          <a:lstStyle/>
          <a:p>
            <a:fld id="{B346EE36-A921-448D-9A47-21AB20AA1226}" type="slidenum">
              <a:rPr lang="en-US" smtClean="0"/>
              <a:t>5</a:t>
            </a:fld>
            <a:endParaRPr lang="en-US"/>
          </a:p>
        </p:txBody>
      </p:sp>
      <p:pic>
        <p:nvPicPr>
          <p:cNvPr id="5" name="Picture 4"/>
          <p:cNvPicPr>
            <a:picLocks noChangeAspect="1"/>
          </p:cNvPicPr>
          <p:nvPr/>
        </p:nvPicPr>
        <p:blipFill>
          <a:blip r:embed="rId3"/>
          <a:stretch>
            <a:fillRect/>
          </a:stretch>
        </p:blipFill>
        <p:spPr>
          <a:xfrm>
            <a:off x="838200" y="2590799"/>
            <a:ext cx="8743167" cy="3948113"/>
          </a:xfrm>
          <a:prstGeom prst="rect">
            <a:avLst/>
          </a:prstGeom>
        </p:spPr>
      </p:pic>
    </p:spTree>
    <p:extLst>
      <p:ext uri="{BB962C8B-B14F-4D97-AF65-F5344CB8AC3E}">
        <p14:creationId xmlns:p14="http://schemas.microsoft.com/office/powerpoint/2010/main" val="153109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lnSpcReduction="10000"/>
          </a:bodyPr>
          <a:lstStyle/>
          <a:p>
            <a:r>
              <a:rPr lang="en-US" dirty="0"/>
              <a:t>The user space calls a wrapper</a:t>
            </a:r>
          </a:p>
          <a:p>
            <a:r>
              <a:rPr lang="en-US" dirty="0"/>
              <a:t>The compiler handles the wrapper, which may generate additional calls or have logic</a:t>
            </a:r>
          </a:p>
          <a:p>
            <a:r>
              <a:rPr lang="en-US" dirty="0"/>
              <a:t>The compiler makes system calls, doing black magic to the stack and registers as needed.</a:t>
            </a:r>
          </a:p>
          <a:p>
            <a:r>
              <a:rPr lang="en-US" dirty="0"/>
              <a:t>The kernel handler does black magic as needed to finish the transition to kernel-space, may run logic, and calls the “system service routine”</a:t>
            </a:r>
          </a:p>
          <a:p>
            <a:r>
              <a:rPr lang="en-US" dirty="0"/>
              <a:t>The service routine runs and returns</a:t>
            </a:r>
          </a:p>
          <a:p>
            <a:r>
              <a:rPr lang="en-US" dirty="0"/>
              <a:t>The kernel handler does black magic as needed and returns to the wrapper (user space again)</a:t>
            </a:r>
          </a:p>
        </p:txBody>
      </p:sp>
      <p:sp>
        <p:nvSpPr>
          <p:cNvPr id="4" name="Slide Number Placeholder 3"/>
          <p:cNvSpPr>
            <a:spLocks noGrp="1"/>
          </p:cNvSpPr>
          <p:nvPr>
            <p:ph type="sldNum" sz="quarter" idx="12"/>
          </p:nvPr>
        </p:nvSpPr>
        <p:spPr/>
        <p:txBody>
          <a:bodyPr/>
          <a:lstStyle/>
          <a:p>
            <a:fld id="{B346EE36-A921-448D-9A47-21AB20AA1226}" type="slidenum">
              <a:rPr lang="en-US" smtClean="0"/>
              <a:t>6</a:t>
            </a:fld>
            <a:endParaRPr lang="en-US"/>
          </a:p>
        </p:txBody>
      </p:sp>
    </p:spTree>
    <p:extLst>
      <p:ext uri="{BB962C8B-B14F-4D97-AF65-F5344CB8AC3E}">
        <p14:creationId xmlns:p14="http://schemas.microsoft.com/office/powerpoint/2010/main" val="1979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Have System Calls?</a:t>
            </a:r>
          </a:p>
        </p:txBody>
      </p:sp>
      <p:sp>
        <p:nvSpPr>
          <p:cNvPr id="3" name="Content Placeholder 2"/>
          <p:cNvSpPr>
            <a:spLocks noGrp="1"/>
          </p:cNvSpPr>
          <p:nvPr>
            <p:ph idx="1"/>
          </p:nvPr>
        </p:nvSpPr>
        <p:spPr/>
        <p:txBody>
          <a:bodyPr/>
          <a:lstStyle/>
          <a:p>
            <a:r>
              <a:rPr lang="en-US" dirty="0"/>
              <a:t>Abstract hardware interface (for user space)</a:t>
            </a:r>
          </a:p>
          <a:p>
            <a:pPr lvl="1"/>
            <a:r>
              <a:rPr lang="en-US" dirty="0"/>
              <a:t>User just calls read() regardless of where the file is</a:t>
            </a:r>
          </a:p>
          <a:p>
            <a:pPr lvl="1"/>
            <a:r>
              <a:rPr lang="en-US" dirty="0"/>
              <a:t>Or if the file is even really a file or a socket or an OS object…</a:t>
            </a:r>
          </a:p>
          <a:p>
            <a:r>
              <a:rPr lang="en-US" dirty="0"/>
              <a:t>Security and stability</a:t>
            </a:r>
          </a:p>
          <a:p>
            <a:pPr lvl="1"/>
            <a:r>
              <a:rPr lang="en-US" dirty="0"/>
              <a:t>Resource allocation</a:t>
            </a:r>
          </a:p>
          <a:p>
            <a:pPr lvl="1"/>
            <a:r>
              <a:rPr lang="en-US" dirty="0"/>
              <a:t>Permissions</a:t>
            </a:r>
          </a:p>
          <a:p>
            <a:r>
              <a:rPr lang="en-US" dirty="0"/>
              <a:t>Virtualized System for Processes</a:t>
            </a:r>
          </a:p>
          <a:p>
            <a:pPr lvl="1"/>
            <a:r>
              <a:rPr lang="en-US" dirty="0"/>
              <a:t>Kernel needs full control of resources to do memory management, multitasking, etc.</a:t>
            </a:r>
          </a:p>
        </p:txBody>
      </p:sp>
      <p:sp>
        <p:nvSpPr>
          <p:cNvPr id="4" name="Slide Number Placeholder 3"/>
          <p:cNvSpPr>
            <a:spLocks noGrp="1"/>
          </p:cNvSpPr>
          <p:nvPr>
            <p:ph type="sldNum" sz="quarter" idx="12"/>
          </p:nvPr>
        </p:nvSpPr>
        <p:spPr/>
        <p:txBody>
          <a:bodyPr/>
          <a:lstStyle/>
          <a:p>
            <a:fld id="{B346EE36-A921-448D-9A47-21AB20AA1226}" type="slidenum">
              <a:rPr lang="en-US" smtClean="0"/>
              <a:t>7</a:t>
            </a:fld>
            <a:endParaRPr lang="en-US"/>
          </a:p>
        </p:txBody>
      </p:sp>
    </p:spTree>
    <p:extLst>
      <p:ext uri="{BB962C8B-B14F-4D97-AF65-F5344CB8AC3E}">
        <p14:creationId xmlns:p14="http://schemas.microsoft.com/office/powerpoint/2010/main" val="67379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Have an API?</a:t>
            </a:r>
          </a:p>
        </p:txBody>
      </p:sp>
      <p:sp>
        <p:nvSpPr>
          <p:cNvPr id="3" name="Content Placeholder 2"/>
          <p:cNvSpPr>
            <a:spLocks noGrp="1"/>
          </p:cNvSpPr>
          <p:nvPr>
            <p:ph idx="1"/>
          </p:nvPr>
        </p:nvSpPr>
        <p:spPr/>
        <p:txBody>
          <a:bodyPr/>
          <a:lstStyle/>
          <a:p>
            <a:r>
              <a:rPr lang="en-US" dirty="0"/>
              <a:t>Removes the need for a 1:1 match between compilers and kernel code</a:t>
            </a:r>
          </a:p>
          <a:p>
            <a:r>
              <a:rPr lang="en-US" dirty="0"/>
              <a:t>Example:</a:t>
            </a:r>
          </a:p>
          <a:p>
            <a:pPr marL="457200" lvl="1" indent="0">
              <a:buNone/>
            </a:pPr>
            <a:r>
              <a:rPr lang="en-US" dirty="0" err="1"/>
              <a:t>main.c</a:t>
            </a:r>
            <a:r>
              <a:rPr lang="en-US" dirty="0"/>
              <a:t> </a:t>
            </a:r>
            <a:r>
              <a:rPr lang="en-US" dirty="0" err="1"/>
              <a:t>printf</a:t>
            </a:r>
            <a:r>
              <a:rPr lang="en-US" dirty="0"/>
              <a:t>()</a:t>
            </a:r>
          </a:p>
          <a:p>
            <a:pPr marL="457200" lvl="1" indent="0">
              <a:buNone/>
            </a:pPr>
            <a:r>
              <a:rPr lang="en-US" dirty="0" err="1"/>
              <a:t>gcc</a:t>
            </a:r>
            <a:r>
              <a:rPr lang="en-US" dirty="0"/>
              <a:t>, </a:t>
            </a:r>
            <a:r>
              <a:rPr lang="en-US" dirty="0" err="1"/>
              <a:t>libc</a:t>
            </a:r>
            <a:r>
              <a:rPr lang="en-US" dirty="0"/>
              <a:t>, or other </a:t>
            </a:r>
            <a:r>
              <a:rPr lang="en-US" dirty="0" err="1"/>
              <a:t>printf</a:t>
            </a:r>
            <a:r>
              <a:rPr lang="en-US" dirty="0"/>
              <a:t>()</a:t>
            </a:r>
          </a:p>
          <a:p>
            <a:pPr marL="457200" lvl="1" indent="0">
              <a:buNone/>
            </a:pPr>
            <a:r>
              <a:rPr lang="en-US" dirty="0" err="1"/>
              <a:t>gcc</a:t>
            </a:r>
            <a:r>
              <a:rPr lang="en-US" dirty="0"/>
              <a:t>, </a:t>
            </a:r>
            <a:r>
              <a:rPr lang="en-US" dirty="0" err="1"/>
              <a:t>libc</a:t>
            </a:r>
            <a:r>
              <a:rPr lang="en-US" dirty="0"/>
              <a:t>, or other write()</a:t>
            </a:r>
          </a:p>
          <a:p>
            <a:pPr marL="457200" lvl="1" indent="0">
              <a:buNone/>
            </a:pPr>
            <a:r>
              <a:rPr lang="en-US" dirty="0"/>
              <a:t>kernel space write()</a:t>
            </a:r>
          </a:p>
        </p:txBody>
      </p:sp>
      <p:sp>
        <p:nvSpPr>
          <p:cNvPr id="4" name="Slide Number Placeholder 3"/>
          <p:cNvSpPr>
            <a:spLocks noGrp="1"/>
          </p:cNvSpPr>
          <p:nvPr>
            <p:ph type="sldNum" sz="quarter" idx="12"/>
          </p:nvPr>
        </p:nvSpPr>
        <p:spPr/>
        <p:txBody>
          <a:bodyPr/>
          <a:lstStyle/>
          <a:p>
            <a:fld id="{B346EE36-A921-448D-9A47-21AB20AA1226}" type="slidenum">
              <a:rPr lang="en-US" smtClean="0"/>
              <a:t>8</a:t>
            </a:fld>
            <a:endParaRPr lang="en-US"/>
          </a:p>
        </p:txBody>
      </p:sp>
      <p:sp>
        <p:nvSpPr>
          <p:cNvPr id="5" name="Down Arrow 4"/>
          <p:cNvSpPr/>
          <p:nvPr/>
        </p:nvSpPr>
        <p:spPr>
          <a:xfrm>
            <a:off x="5116180" y="3269538"/>
            <a:ext cx="258708" cy="14407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69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Need To Care?</a:t>
            </a:r>
          </a:p>
        </p:txBody>
      </p:sp>
      <p:sp>
        <p:nvSpPr>
          <p:cNvPr id="3" name="Content Placeholder 2"/>
          <p:cNvSpPr>
            <a:spLocks noGrp="1"/>
          </p:cNvSpPr>
          <p:nvPr>
            <p:ph idx="1"/>
          </p:nvPr>
        </p:nvSpPr>
        <p:spPr/>
        <p:txBody>
          <a:bodyPr/>
          <a:lstStyle/>
          <a:p>
            <a:r>
              <a:rPr lang="en-US" dirty="0"/>
              <a:t>API and library don’t matter from the kernel’s perspective</a:t>
            </a:r>
          </a:p>
          <a:p>
            <a:r>
              <a:rPr lang="en-US" dirty="0"/>
              <a:t>The kernel provides abstracted interfaces</a:t>
            </a:r>
          </a:p>
          <a:p>
            <a:r>
              <a:rPr lang="en-US" dirty="0"/>
              <a:t>It does </a:t>
            </a:r>
            <a:r>
              <a:rPr lang="en-US" b="1" dirty="0"/>
              <a:t>not</a:t>
            </a:r>
            <a:r>
              <a:rPr lang="en-US" dirty="0"/>
              <a:t> provide rules about how those interfaces should be used.</a:t>
            </a:r>
          </a:p>
          <a:p>
            <a:r>
              <a:rPr lang="en-US" dirty="0"/>
              <a:t>If a library’s write() does a bunch of extraneous read() calls as well, that’s not our problem</a:t>
            </a:r>
          </a:p>
          <a:p>
            <a:r>
              <a:rPr lang="en-US" dirty="0"/>
              <a:t>We’ll focus on the kernel side</a:t>
            </a:r>
          </a:p>
        </p:txBody>
      </p:sp>
      <p:sp>
        <p:nvSpPr>
          <p:cNvPr id="4" name="Slide Number Placeholder 3"/>
          <p:cNvSpPr>
            <a:spLocks noGrp="1"/>
          </p:cNvSpPr>
          <p:nvPr>
            <p:ph type="sldNum" sz="quarter" idx="12"/>
          </p:nvPr>
        </p:nvSpPr>
        <p:spPr/>
        <p:txBody>
          <a:bodyPr/>
          <a:lstStyle/>
          <a:p>
            <a:fld id="{B346EE36-A921-448D-9A47-21AB20AA1226}" type="slidenum">
              <a:rPr lang="en-US" smtClean="0"/>
              <a:t>9</a:t>
            </a:fld>
            <a:endParaRPr lang="en-US"/>
          </a:p>
        </p:txBody>
      </p:sp>
    </p:spTree>
    <p:extLst>
      <p:ext uri="{BB962C8B-B14F-4D97-AF65-F5344CB8AC3E}">
        <p14:creationId xmlns:p14="http://schemas.microsoft.com/office/powerpoint/2010/main" val="146370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3558</TotalTime>
  <Words>4516</Words>
  <Application>Microsoft Office PowerPoint</Application>
  <PresentationFormat>Widescreen</PresentationFormat>
  <Paragraphs>421</Paragraphs>
  <Slides>37</Slides>
  <Notes>23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Networking In the Linux Kernel</vt:lpstr>
      <vt:lpstr>Announcements</vt:lpstr>
      <vt:lpstr>Announcements</vt:lpstr>
      <vt:lpstr>Sources for Today</vt:lpstr>
      <vt:lpstr>What is a System Call?</vt:lpstr>
      <vt:lpstr>Key Points</vt:lpstr>
      <vt:lpstr>Why Have System Calls?</vt:lpstr>
      <vt:lpstr>Why Have an API?</vt:lpstr>
      <vt:lpstr>Where Do We Need To Care?</vt:lpstr>
      <vt:lpstr>Example: getpid()</vt:lpstr>
      <vt:lpstr>SYSCALL_DEFINE0</vt:lpstr>
      <vt:lpstr>Syscalls With Arguments</vt:lpstr>
      <vt:lpstr>Syscall Numbers</vt:lpstr>
      <vt:lpstr>Syscall Numbers</vt:lpstr>
      <vt:lpstr>Automatic Generation</vt:lpstr>
      <vt:lpstr>Syscall Numbers</vt:lpstr>
      <vt:lpstr>System Call Handler</vt:lpstr>
      <vt:lpstr>How To Get the Right System Call </vt:lpstr>
      <vt:lpstr>System Call Table (x86) Types</vt:lpstr>
      <vt:lpstr>How To Get the Right System Call (cont’d)</vt:lpstr>
      <vt:lpstr>Passing Parameters</vt:lpstr>
      <vt:lpstr>Again, Where Do We Care?</vt:lpstr>
      <vt:lpstr>Modern x86 Syscall Definitions</vt:lpstr>
      <vt:lpstr>Design Considerations</vt:lpstr>
      <vt:lpstr>Parameter Verification</vt:lpstr>
      <vt:lpstr>Writing/Reading</vt:lpstr>
      <vt:lpstr>Love example: silly_copy()</vt:lpstr>
      <vt:lpstr>Permissions</vt:lpstr>
      <vt:lpstr>Process Context</vt:lpstr>
      <vt:lpstr>Seeing the Call From User Space</vt:lpstr>
      <vt:lpstr>Invocation From Userspace</vt:lpstr>
      <vt:lpstr>Gross Details</vt:lpstr>
      <vt:lpstr>When (Not) To Use Syscalls</vt:lpstr>
      <vt:lpstr>Alternatives</vt:lpstr>
      <vt:lpstr>Additional Reading (optional)</vt:lpstr>
      <vt:lpstr>For Next Time</vt:lpstr>
      <vt:lpstr>Further Syscalls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Buster Holzbauer</dc:creator>
  <cp:lastModifiedBy>MX Gem</cp:lastModifiedBy>
  <cp:revision>149</cp:revision>
  <dcterms:created xsi:type="dcterms:W3CDTF">2017-08-31T05:23:27Z</dcterms:created>
  <dcterms:modified xsi:type="dcterms:W3CDTF">2021-09-09T23:04:16Z</dcterms:modified>
</cp:coreProperties>
</file>