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462" r:id="rId3"/>
    <p:sldId id="564" r:id="rId4"/>
    <p:sldId id="557" r:id="rId5"/>
    <p:sldId id="561" r:id="rId6"/>
    <p:sldId id="562" r:id="rId7"/>
    <p:sldId id="351" r:id="rId8"/>
    <p:sldId id="499" r:id="rId9"/>
    <p:sldId id="427" r:id="rId10"/>
    <p:sldId id="472" r:id="rId11"/>
    <p:sldId id="471" r:id="rId12"/>
    <p:sldId id="489" r:id="rId13"/>
    <p:sldId id="500" r:id="rId14"/>
    <p:sldId id="501" r:id="rId15"/>
    <p:sldId id="502" r:id="rId16"/>
    <p:sldId id="503" r:id="rId17"/>
    <p:sldId id="505" r:id="rId18"/>
    <p:sldId id="480" r:id="rId19"/>
    <p:sldId id="506" r:id="rId20"/>
    <p:sldId id="558" r:id="rId21"/>
    <p:sldId id="559" r:id="rId22"/>
    <p:sldId id="560" r:id="rId23"/>
    <p:sldId id="507" r:id="rId24"/>
    <p:sldId id="508" r:id="rId25"/>
    <p:sldId id="509" r:id="rId26"/>
    <p:sldId id="510" r:id="rId27"/>
    <p:sldId id="511" r:id="rId28"/>
    <p:sldId id="541" r:id="rId29"/>
    <p:sldId id="555" r:id="rId30"/>
    <p:sldId id="512" r:id="rId31"/>
    <p:sldId id="556" r:id="rId32"/>
    <p:sldId id="513" r:id="rId33"/>
    <p:sldId id="542" r:id="rId34"/>
    <p:sldId id="563" r:id="rId35"/>
    <p:sldId id="514" r:id="rId36"/>
    <p:sldId id="515" r:id="rId37"/>
    <p:sldId id="516" r:id="rId38"/>
    <p:sldId id="517" r:id="rId39"/>
    <p:sldId id="518" r:id="rId40"/>
    <p:sldId id="519" r:id="rId41"/>
    <p:sldId id="520" r:id="rId42"/>
    <p:sldId id="521" r:id="rId43"/>
    <p:sldId id="522" r:id="rId44"/>
    <p:sldId id="523" r:id="rId45"/>
    <p:sldId id="524" r:id="rId46"/>
    <p:sldId id="526" r:id="rId47"/>
    <p:sldId id="525" r:id="rId48"/>
    <p:sldId id="527" r:id="rId49"/>
    <p:sldId id="543" r:id="rId50"/>
    <p:sldId id="55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6112" autoAdjust="0"/>
  </p:normalViewPr>
  <p:slideViewPr>
    <p:cSldViewPr snapToGrid="0">
      <p:cViewPr varScale="1">
        <p:scale>
          <a:sx n="88" d="100"/>
          <a:sy n="88" d="100"/>
        </p:scale>
        <p:origin x="1422" y="60"/>
      </p:cViewPr>
      <p:guideLst/>
    </p:cSldViewPr>
  </p:slideViewPr>
  <p:outlineViewPr>
    <p:cViewPr>
      <p:scale>
        <a:sx n="33" d="100"/>
        <a:sy n="33" d="100"/>
      </p:scale>
      <p:origin x="0" y="-10383"/>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5DA7B-E2BC-497A-9129-94BD3AED3327}"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42943-9D8F-4003-AE25-BEDCB02B659F}" type="slidenum">
              <a:rPr lang="en-US" smtClean="0"/>
              <a:t>‹#›</a:t>
            </a:fld>
            <a:endParaRPr lang="en-US"/>
          </a:p>
        </p:txBody>
      </p:sp>
    </p:spTree>
    <p:extLst>
      <p:ext uri="{BB962C8B-B14F-4D97-AF65-F5344CB8AC3E}">
        <p14:creationId xmlns:p14="http://schemas.microsoft.com/office/powerpoint/2010/main" val="241910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C42943-9D8F-4003-AE25-BEDCB02B659F}" type="slidenum">
              <a:rPr lang="en-US" smtClean="0"/>
              <a:t>1</a:t>
            </a:fld>
            <a:endParaRPr lang="en-US"/>
          </a:p>
        </p:txBody>
      </p:sp>
    </p:spTree>
    <p:extLst>
      <p:ext uri="{BB962C8B-B14F-4D97-AF65-F5344CB8AC3E}">
        <p14:creationId xmlns:p14="http://schemas.microsoft.com/office/powerpoint/2010/main" val="2186748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through this in this manner might be a bad plan, but we’ll start by looking at this massive data structure, and as we start to go through functions in the coming weeks, we’ll see how some of these variables get used…</a:t>
            </a:r>
          </a:p>
        </p:txBody>
      </p:sp>
      <p:sp>
        <p:nvSpPr>
          <p:cNvPr id="4" name="Slide Number Placeholder 3"/>
          <p:cNvSpPr>
            <a:spLocks noGrp="1"/>
          </p:cNvSpPr>
          <p:nvPr>
            <p:ph type="sldNum" sz="quarter" idx="5"/>
          </p:nvPr>
        </p:nvSpPr>
        <p:spPr/>
        <p:txBody>
          <a:bodyPr/>
          <a:lstStyle/>
          <a:p>
            <a:fld id="{29C42943-9D8F-4003-AE25-BEDCB02B659F}" type="slidenum">
              <a:rPr lang="en-US" smtClean="0"/>
              <a:t>18</a:t>
            </a:fld>
            <a:endParaRPr lang="en-US"/>
          </a:p>
        </p:txBody>
      </p:sp>
    </p:spTree>
    <p:extLst>
      <p:ext uri="{BB962C8B-B14F-4D97-AF65-F5344CB8AC3E}">
        <p14:creationId xmlns:p14="http://schemas.microsoft.com/office/powerpoint/2010/main" val="214796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a:t>
            </a:r>
            <a:r>
              <a:rPr lang="en-US" dirty="0" err="1"/>
              <a:t>inet_connection_sock</a:t>
            </a:r>
            <a:r>
              <a:rPr lang="en-US" dirty="0"/>
              <a:t> have to be the first member of </a:t>
            </a:r>
            <a:r>
              <a:rPr lang="en-US" dirty="0" err="1"/>
              <a:t>tcp_sock</a:t>
            </a:r>
            <a:r>
              <a:rPr lang="en-US" dirty="0"/>
              <a:t>? Let’s take a look!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TCP sock (often a variable </a:t>
            </a:r>
            <a:r>
              <a:rPr lang="en-US" dirty="0" err="1"/>
              <a:t>tp</a:t>
            </a:r>
            <a:r>
              <a:rPr lang="en-US" dirty="0"/>
              <a:t> will be used for a </a:t>
            </a:r>
            <a:r>
              <a:rPr lang="en-US" dirty="0" err="1"/>
              <a:t>tcp_sock</a:t>
            </a:r>
            <a:r>
              <a:rPr lang="en-US" dirty="0"/>
              <a:t>*) contains an </a:t>
            </a:r>
            <a:r>
              <a:rPr lang="en-US" dirty="0" err="1"/>
              <a:t>inet_connection</a:t>
            </a:r>
            <a:r>
              <a:rPr lang="en-US" dirty="0"/>
              <a:t> sock at the front (so </a:t>
            </a:r>
            <a:r>
              <a:rPr lang="en-US" dirty="0" err="1"/>
              <a:t>tcp_sock</a:t>
            </a:r>
            <a:r>
              <a:rPr lang="en-US" dirty="0"/>
              <a:t> extends </a:t>
            </a:r>
            <a:r>
              <a:rPr lang="en-US" dirty="0" err="1"/>
              <a:t>icsk</a:t>
            </a:r>
            <a:r>
              <a:rPr lang="en-US" dirty="0"/>
              <a:t>)</a:t>
            </a:r>
          </a:p>
          <a:p>
            <a:endParaRPr lang="en-US" dirty="0"/>
          </a:p>
        </p:txBody>
      </p:sp>
      <p:sp>
        <p:nvSpPr>
          <p:cNvPr id="4" name="Slide Number Placeholder 3"/>
          <p:cNvSpPr>
            <a:spLocks noGrp="1"/>
          </p:cNvSpPr>
          <p:nvPr>
            <p:ph type="sldNum" sz="quarter" idx="5"/>
          </p:nvPr>
        </p:nvSpPr>
        <p:spPr/>
        <p:txBody>
          <a:bodyPr/>
          <a:lstStyle/>
          <a:p>
            <a:fld id="{29C42943-9D8F-4003-AE25-BEDCB02B659F}" type="slidenum">
              <a:rPr lang="en-US" smtClean="0"/>
              <a:t>19</a:t>
            </a:fld>
            <a:endParaRPr lang="en-US"/>
          </a:p>
        </p:txBody>
      </p:sp>
    </p:spTree>
    <p:extLst>
      <p:ext uri="{BB962C8B-B14F-4D97-AF65-F5344CB8AC3E}">
        <p14:creationId xmlns:p14="http://schemas.microsoft.com/office/powerpoint/2010/main" val="3477327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dirty="0" err="1"/>
              <a:t>icsk</a:t>
            </a:r>
            <a:r>
              <a:rPr lang="en-US" dirty="0"/>
              <a:t> contains an </a:t>
            </a:r>
            <a:r>
              <a:rPr lang="en-US" dirty="0" err="1"/>
              <a:t>inet</a:t>
            </a:r>
            <a:r>
              <a:rPr lang="en-US" dirty="0"/>
              <a:t> sock (usually we do </a:t>
            </a:r>
            <a:r>
              <a:rPr lang="en-US" dirty="0" err="1"/>
              <a:t>inet_sk</a:t>
            </a:r>
            <a:r>
              <a:rPr lang="en-US" dirty="0"/>
              <a:t>(</a:t>
            </a:r>
            <a:r>
              <a:rPr lang="en-US" dirty="0" err="1"/>
              <a:t>sk</a:t>
            </a:r>
            <a:r>
              <a:rPr lang="en-US" dirty="0"/>
              <a:t>)-&gt;member directly and don’t store an </a:t>
            </a:r>
            <a:r>
              <a:rPr lang="en-US" dirty="0" err="1"/>
              <a:t>inet_sk</a:t>
            </a:r>
            <a:r>
              <a:rPr lang="en-US" dirty="0"/>
              <a:t>(</a:t>
            </a:r>
            <a:r>
              <a:rPr lang="en-US" dirty="0" err="1"/>
              <a:t>sk</a:t>
            </a:r>
            <a:r>
              <a:rPr lang="en-US" dirty="0"/>
              <a:t>) variable unlike </a:t>
            </a:r>
            <a:r>
              <a:rPr lang="en-US" dirty="0" err="1"/>
              <a:t>tp</a:t>
            </a:r>
            <a:r>
              <a:rPr lang="en-US" dirty="0"/>
              <a:t>, </a:t>
            </a:r>
            <a:r>
              <a:rPr lang="en-US" dirty="0" err="1"/>
              <a:t>icsk</a:t>
            </a:r>
            <a:r>
              <a:rPr lang="en-US" dirty="0"/>
              <a:t>, </a:t>
            </a:r>
            <a:r>
              <a:rPr lang="en-US" dirty="0" err="1"/>
              <a:t>sk</a:t>
            </a:r>
            <a:r>
              <a:rPr lang="en-US" dirty="0"/>
              <a:t>) at the front (</a:t>
            </a:r>
            <a:r>
              <a:rPr lang="en-US" dirty="0" err="1"/>
              <a:t>icsk</a:t>
            </a:r>
            <a:r>
              <a:rPr lang="en-US" dirty="0"/>
              <a:t> extends </a:t>
            </a:r>
            <a:r>
              <a:rPr lang="en-US" dirty="0" err="1"/>
              <a:t>inet_sk</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t>
            </a:r>
            <a:r>
              <a:rPr lang="en-US" dirty="0" err="1"/>
              <a:t>inet</a:t>
            </a:r>
            <a:r>
              <a:rPr lang="en-US" dirty="0"/>
              <a:t> sock contains a network socket (sock) – not network layer specifically just network as opposed to the “struct socket” that is the Berkeley socket, so </a:t>
            </a:r>
            <a:r>
              <a:rPr lang="en-US" dirty="0" err="1"/>
              <a:t>inet_sock</a:t>
            </a:r>
            <a:r>
              <a:rPr lang="en-US" dirty="0"/>
              <a:t> extends sock</a:t>
            </a:r>
          </a:p>
          <a:p>
            <a:endParaRPr lang="en-US" dirty="0"/>
          </a:p>
        </p:txBody>
      </p:sp>
      <p:sp>
        <p:nvSpPr>
          <p:cNvPr id="4" name="Slide Number Placeholder 3"/>
          <p:cNvSpPr>
            <a:spLocks noGrp="1"/>
          </p:cNvSpPr>
          <p:nvPr>
            <p:ph type="sldNum" sz="quarter" idx="5"/>
          </p:nvPr>
        </p:nvSpPr>
        <p:spPr/>
        <p:txBody>
          <a:bodyPr/>
          <a:lstStyle/>
          <a:p>
            <a:fld id="{29C42943-9D8F-4003-AE25-BEDCB02B659F}" type="slidenum">
              <a:rPr lang="en-US" smtClean="0"/>
              <a:t>20</a:t>
            </a:fld>
            <a:endParaRPr lang="en-US"/>
          </a:p>
        </p:txBody>
      </p:sp>
    </p:spTree>
    <p:extLst>
      <p:ext uri="{BB962C8B-B14F-4D97-AF65-F5344CB8AC3E}">
        <p14:creationId xmlns:p14="http://schemas.microsoft.com/office/powerpoint/2010/main" val="3792873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every sock contains a </a:t>
            </a:r>
            <a:r>
              <a:rPr lang="en-US" dirty="0" err="1"/>
              <a:t>sock_common</a:t>
            </a:r>
            <a:r>
              <a:rPr lang="en-US" dirty="0"/>
              <a:t> at the start – and we even get mention of another </a:t>
            </a:r>
            <a:r>
              <a:rPr lang="en-US" dirty="0" err="1"/>
              <a:t>inet</a:t>
            </a:r>
            <a:r>
              <a:rPr lang="en-US" dirty="0"/>
              <a:t> socket type!</a:t>
            </a:r>
          </a:p>
        </p:txBody>
      </p:sp>
      <p:sp>
        <p:nvSpPr>
          <p:cNvPr id="4" name="Slide Number Placeholder 3"/>
          <p:cNvSpPr>
            <a:spLocks noGrp="1"/>
          </p:cNvSpPr>
          <p:nvPr>
            <p:ph type="sldNum" sz="quarter" idx="5"/>
          </p:nvPr>
        </p:nvSpPr>
        <p:spPr/>
        <p:txBody>
          <a:bodyPr/>
          <a:lstStyle/>
          <a:p>
            <a:fld id="{29C42943-9D8F-4003-AE25-BEDCB02B659F}" type="slidenum">
              <a:rPr lang="en-US" smtClean="0"/>
              <a:t>21</a:t>
            </a:fld>
            <a:endParaRPr lang="en-US"/>
          </a:p>
        </p:txBody>
      </p:sp>
    </p:spTree>
    <p:extLst>
      <p:ext uri="{BB962C8B-B14F-4D97-AF65-F5344CB8AC3E}">
        <p14:creationId xmlns:p14="http://schemas.microsoft.com/office/powerpoint/2010/main" val="2363301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RFC 793 is the DARPA TCP spec, 1981. That’s 40 years ago!!!  RFC4898 = MIB stuff – used for statistics counting.</a:t>
            </a:r>
          </a:p>
          <a:p>
            <a:endParaRPr lang="en-US" dirty="0"/>
          </a:p>
        </p:txBody>
      </p:sp>
      <p:sp>
        <p:nvSpPr>
          <p:cNvPr id="4" name="Slide Number Placeholder 3"/>
          <p:cNvSpPr>
            <a:spLocks noGrp="1"/>
          </p:cNvSpPr>
          <p:nvPr>
            <p:ph type="sldNum" sz="quarter" idx="5"/>
          </p:nvPr>
        </p:nvSpPr>
        <p:spPr/>
        <p:txBody>
          <a:bodyPr/>
          <a:lstStyle/>
          <a:p>
            <a:fld id="{29C42943-9D8F-4003-AE25-BEDCB02B659F}" type="slidenum">
              <a:rPr lang="en-US" smtClean="0"/>
              <a:t>23</a:t>
            </a:fld>
            <a:endParaRPr lang="en-US"/>
          </a:p>
        </p:txBody>
      </p:sp>
    </p:spTree>
    <p:extLst>
      <p:ext uri="{BB962C8B-B14F-4D97-AF65-F5344CB8AC3E}">
        <p14:creationId xmlns:p14="http://schemas.microsoft.com/office/powerpoint/2010/main" val="547942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rcv_next</a:t>
            </a:r>
            <a:r>
              <a:rPr lang="en-US" dirty="0"/>
              <a:t> -&gt; what we’ll report as our ack number in ACK</a:t>
            </a:r>
          </a:p>
          <a:p>
            <a:r>
              <a:rPr lang="en-US" dirty="0" err="1"/>
              <a:t>snd_next</a:t>
            </a:r>
            <a:r>
              <a:rPr lang="en-US" dirty="0"/>
              <a:t> -&gt; next byte we'll use for a seq</a:t>
            </a:r>
          </a:p>
          <a:p>
            <a:r>
              <a:rPr lang="en-US" dirty="0" err="1"/>
              <a:t>rcv_wup</a:t>
            </a:r>
            <a:r>
              <a:rPr lang="en-US" dirty="0"/>
              <a:t> -&gt; what was the last advertised </a:t>
            </a:r>
            <a:r>
              <a:rPr lang="en-US" dirty="0" err="1"/>
              <a:t>rwnd</a:t>
            </a:r>
            <a:r>
              <a:rPr lang="en-US" dirty="0"/>
              <a:t>? (Used so that WE know our sending limits based on receiver feedback, i.e. Flow Control)</a:t>
            </a:r>
          </a:p>
        </p:txBody>
      </p:sp>
      <p:sp>
        <p:nvSpPr>
          <p:cNvPr id="4" name="Slide Number Placeholder 3"/>
          <p:cNvSpPr>
            <a:spLocks noGrp="1"/>
          </p:cNvSpPr>
          <p:nvPr>
            <p:ph type="sldNum" sz="quarter" idx="5"/>
          </p:nvPr>
        </p:nvSpPr>
        <p:spPr/>
        <p:txBody>
          <a:bodyPr/>
          <a:lstStyle/>
          <a:p>
            <a:fld id="{29C42943-9D8F-4003-AE25-BEDCB02B659F}" type="slidenum">
              <a:rPr lang="en-US" smtClean="0"/>
              <a:t>24</a:t>
            </a:fld>
            <a:endParaRPr lang="en-US"/>
          </a:p>
        </p:txBody>
      </p:sp>
    </p:spTree>
    <p:extLst>
      <p:ext uri="{BB962C8B-B14F-4D97-AF65-F5344CB8AC3E}">
        <p14:creationId xmlns:p14="http://schemas.microsoft.com/office/powerpoint/2010/main" val="324497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right past, more stats variables!</a:t>
            </a:r>
          </a:p>
        </p:txBody>
      </p:sp>
      <p:sp>
        <p:nvSpPr>
          <p:cNvPr id="4" name="Slide Number Placeholder 3"/>
          <p:cNvSpPr>
            <a:spLocks noGrp="1"/>
          </p:cNvSpPr>
          <p:nvPr>
            <p:ph type="sldNum" sz="quarter" idx="5"/>
          </p:nvPr>
        </p:nvSpPr>
        <p:spPr/>
        <p:txBody>
          <a:bodyPr/>
          <a:lstStyle/>
          <a:p>
            <a:fld id="{29C42943-9D8F-4003-AE25-BEDCB02B659F}" type="slidenum">
              <a:rPr lang="en-US" smtClean="0"/>
              <a:t>25</a:t>
            </a:fld>
            <a:endParaRPr lang="en-US"/>
          </a:p>
        </p:txBody>
      </p:sp>
    </p:spTree>
    <p:extLst>
      <p:ext uri="{BB962C8B-B14F-4D97-AF65-F5344CB8AC3E}">
        <p14:creationId xmlns:p14="http://schemas.microsoft.com/office/powerpoint/2010/main" val="3450416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snd_una</a:t>
            </a:r>
            <a:r>
              <a:rPr lang="en-US" dirty="0"/>
              <a:t> is the important one here, but observe there's a lot more going on than what's needed for "Textbook TCP“</a:t>
            </a:r>
          </a:p>
          <a:p>
            <a:endParaRPr lang="en-US" dirty="0"/>
          </a:p>
          <a:p>
            <a:r>
              <a:rPr lang="en-US" dirty="0"/>
              <a:t>A lot of these variables make more sense if we find functions that use them… but not always! “</a:t>
            </a:r>
            <a:r>
              <a:rPr lang="en-US" dirty="0" err="1"/>
              <a:t>unacked</a:t>
            </a:r>
            <a:r>
              <a:rPr lang="en-US" dirty="0"/>
              <a:t>” = “</a:t>
            </a:r>
            <a:r>
              <a:rPr lang="en-US" dirty="0" err="1"/>
              <a:t>unacked</a:t>
            </a:r>
            <a:r>
              <a:rPr lang="en-US" dirty="0"/>
              <a:t>”</a:t>
            </a:r>
          </a:p>
          <a:p>
            <a:endParaRPr lang="en-US" dirty="0"/>
          </a:p>
          <a:p>
            <a:r>
              <a:rPr lang="en-US" dirty="0"/>
              <a:t>“small packet” likely has to do with Nagle’s algorithm. A search gets you a few functions with “</a:t>
            </a:r>
            <a:r>
              <a:rPr lang="en-US" dirty="0" err="1"/>
              <a:t>Minshall</a:t>
            </a:r>
            <a:r>
              <a:rPr lang="en-US" dirty="0"/>
              <a:t>” in the name, a draft was submitted in 1999</a:t>
            </a:r>
          </a:p>
          <a:p>
            <a:r>
              <a:rPr lang="en-US" dirty="0"/>
              <a:t>It’s not too heavy a read, but we won’t read it together. The draft explains Nagle’s algorithm (wait before sending more data if you can’t make a full packet), Delayed ACKs (wait until you receive 2 packets or until you have data to send so you can piggyback – an ACK with no data is probably inefficient due to overhead of the TCP header), and what </a:t>
            </a:r>
            <a:r>
              <a:rPr lang="en-US" dirty="0" err="1"/>
              <a:t>Minshall’s</a:t>
            </a:r>
            <a:r>
              <a:rPr lang="en-US" dirty="0"/>
              <a:t> modification is (which requires </a:t>
            </a:r>
            <a:r>
              <a:rPr lang="en-US" dirty="0" err="1"/>
              <a:t>snd.sml</a:t>
            </a:r>
            <a:r>
              <a:rPr lang="en-US" dirty="0"/>
              <a:t>)</a:t>
            </a:r>
          </a:p>
        </p:txBody>
      </p:sp>
      <p:sp>
        <p:nvSpPr>
          <p:cNvPr id="4" name="Slide Number Placeholder 3"/>
          <p:cNvSpPr>
            <a:spLocks noGrp="1"/>
          </p:cNvSpPr>
          <p:nvPr>
            <p:ph type="sldNum" sz="quarter" idx="5"/>
          </p:nvPr>
        </p:nvSpPr>
        <p:spPr/>
        <p:txBody>
          <a:bodyPr/>
          <a:lstStyle/>
          <a:p>
            <a:fld id="{29C42943-9D8F-4003-AE25-BEDCB02B659F}" type="slidenum">
              <a:rPr lang="en-US" smtClean="0"/>
              <a:t>26</a:t>
            </a:fld>
            <a:endParaRPr lang="en-US"/>
          </a:p>
        </p:txBody>
      </p:sp>
    </p:spTree>
    <p:extLst>
      <p:ext uri="{BB962C8B-B14F-4D97-AF65-F5344CB8AC3E}">
        <p14:creationId xmlns:p14="http://schemas.microsoft.com/office/powerpoint/2010/main" val="135669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goodness we simplified a bit. There used to be FOUR possible receive queues to read from.</a:t>
            </a:r>
          </a:p>
        </p:txBody>
      </p:sp>
      <p:sp>
        <p:nvSpPr>
          <p:cNvPr id="4" name="Slide Number Placeholder 3"/>
          <p:cNvSpPr>
            <a:spLocks noGrp="1"/>
          </p:cNvSpPr>
          <p:nvPr>
            <p:ph type="sldNum" sz="quarter" idx="5"/>
          </p:nvPr>
        </p:nvSpPr>
        <p:spPr/>
        <p:txBody>
          <a:bodyPr/>
          <a:lstStyle/>
          <a:p>
            <a:fld id="{29C42943-9D8F-4003-AE25-BEDCB02B659F}" type="slidenum">
              <a:rPr lang="en-US" smtClean="0"/>
              <a:t>27</a:t>
            </a:fld>
            <a:endParaRPr lang="en-US"/>
          </a:p>
        </p:txBody>
      </p:sp>
    </p:spTree>
    <p:extLst>
      <p:ext uri="{BB962C8B-B14F-4D97-AF65-F5344CB8AC3E}">
        <p14:creationId xmlns:p14="http://schemas.microsoft.com/office/powerpoint/2010/main" val="2519022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Tx = Transmit, Rx= Receive</a:t>
            </a:r>
          </a:p>
          <a:p>
            <a:endParaRPr lang="en-US" dirty="0"/>
          </a:p>
          <a:p>
            <a:r>
              <a:rPr lang="en-US" dirty="0"/>
              <a:t>This is a detour… let's not think on this too hard and keep our pattern of looking at "core TCP" as much as possible.</a:t>
            </a:r>
          </a:p>
          <a:p>
            <a:r>
              <a:rPr lang="en-US" dirty="0"/>
              <a:t>This is all optimizations you won't find in textbook TCP. </a:t>
            </a:r>
            <a:r>
              <a:rPr lang="en-US" dirty="0" err="1"/>
              <a:t>Bufferbloat</a:t>
            </a:r>
            <a:r>
              <a:rPr lang="en-US" dirty="0"/>
              <a:t> is another neat thing… video about it was linked in last Monday’s lecture.</a:t>
            </a:r>
          </a:p>
        </p:txBody>
      </p:sp>
      <p:sp>
        <p:nvSpPr>
          <p:cNvPr id="4" name="Slide Number Placeholder 3"/>
          <p:cNvSpPr>
            <a:spLocks noGrp="1"/>
          </p:cNvSpPr>
          <p:nvPr>
            <p:ph type="sldNum" sz="quarter" idx="5"/>
          </p:nvPr>
        </p:nvSpPr>
        <p:spPr/>
        <p:txBody>
          <a:bodyPr/>
          <a:lstStyle/>
          <a:p>
            <a:fld id="{29C42943-9D8F-4003-AE25-BEDCB02B659F}" type="slidenum">
              <a:rPr lang="en-US" smtClean="0"/>
              <a:t>28</a:t>
            </a:fld>
            <a:endParaRPr lang="en-US"/>
          </a:p>
        </p:txBody>
      </p:sp>
    </p:spTree>
    <p:extLst>
      <p:ext uri="{BB962C8B-B14F-4D97-AF65-F5344CB8AC3E}">
        <p14:creationId xmlns:p14="http://schemas.microsoft.com/office/powerpoint/2010/main" val="179100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FILL ME IN!</a:t>
            </a:r>
          </a:p>
        </p:txBody>
      </p:sp>
      <p:sp>
        <p:nvSpPr>
          <p:cNvPr id="4" name="Slide Number Placeholder 3"/>
          <p:cNvSpPr>
            <a:spLocks noGrp="1"/>
          </p:cNvSpPr>
          <p:nvPr>
            <p:ph type="sldNum" sz="quarter" idx="5"/>
          </p:nvPr>
        </p:nvSpPr>
        <p:spPr/>
        <p:txBody>
          <a:bodyPr/>
          <a:lstStyle/>
          <a:p>
            <a:fld id="{29C42943-9D8F-4003-AE25-BEDCB02B659F}" type="slidenum">
              <a:rPr lang="en-US" smtClean="0"/>
              <a:t>4</a:t>
            </a:fld>
            <a:endParaRPr lang="en-US"/>
          </a:p>
        </p:txBody>
      </p:sp>
    </p:spTree>
    <p:extLst>
      <p:ext uri="{BB962C8B-B14F-4D97-AF65-F5344CB8AC3E}">
        <p14:creationId xmlns:p14="http://schemas.microsoft.com/office/powerpoint/2010/main" val="3660346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a:t>
            </a:r>
            <a:r>
              <a:rPr lang="en-US" dirty="0" err="1"/>
              <a:t>Dumazet's</a:t>
            </a:r>
            <a:r>
              <a:rPr lang="en-US" dirty="0"/>
              <a:t> TCP small queues patch looks like it should be able to fill at least part of that gap [buffer bloat-related management]. It limits the amount of data that can be queued for transmission by any given socket regardless of where the data is queued, so it shouldn't be fooled by buffers lurking in the queueing, traffic control, or </a:t>
            </a:r>
            <a:r>
              <a:rPr lang="en-US" dirty="0" err="1"/>
              <a:t>netfilter</a:t>
            </a:r>
            <a:r>
              <a:rPr lang="en-US" dirty="0"/>
              <a:t> code.  -2012</a:t>
            </a:r>
          </a:p>
          <a:p>
            <a:endParaRPr lang="en-US" dirty="0"/>
          </a:p>
          <a:p>
            <a:r>
              <a:rPr lang="en-US" dirty="0"/>
              <a:t>Uses a different </a:t>
            </a:r>
            <a:r>
              <a:rPr lang="en-US" dirty="0" err="1"/>
              <a:t>skb</a:t>
            </a:r>
            <a:r>
              <a:rPr lang="en-US" dirty="0"/>
              <a:t> destructor for accounting reasons.</a:t>
            </a:r>
          </a:p>
        </p:txBody>
      </p:sp>
      <p:sp>
        <p:nvSpPr>
          <p:cNvPr id="4" name="Slide Number Placeholder 3"/>
          <p:cNvSpPr>
            <a:spLocks noGrp="1"/>
          </p:cNvSpPr>
          <p:nvPr>
            <p:ph type="sldNum" sz="quarter" idx="5"/>
          </p:nvPr>
        </p:nvSpPr>
        <p:spPr/>
        <p:txBody>
          <a:bodyPr/>
          <a:lstStyle/>
          <a:p>
            <a:fld id="{29C42943-9D8F-4003-AE25-BEDCB02B659F}" type="slidenum">
              <a:rPr lang="en-US" smtClean="0"/>
              <a:t>29</a:t>
            </a:fld>
            <a:endParaRPr lang="en-US"/>
          </a:p>
        </p:txBody>
      </p:sp>
    </p:spTree>
    <p:extLst>
      <p:ext uri="{BB962C8B-B14F-4D97-AF65-F5344CB8AC3E}">
        <p14:creationId xmlns:p14="http://schemas.microsoft.com/office/powerpoint/2010/main" val="3741767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window variables.</a:t>
            </a:r>
          </a:p>
          <a:p>
            <a:endParaRPr lang="en-US" dirty="0"/>
          </a:p>
          <a:p>
            <a:r>
              <a:rPr lang="en-US" dirty="0"/>
              <a:t>Advertise is what we call sending out a window.</a:t>
            </a:r>
          </a:p>
        </p:txBody>
      </p:sp>
      <p:sp>
        <p:nvSpPr>
          <p:cNvPr id="4" name="Slide Number Placeholder 3"/>
          <p:cNvSpPr>
            <a:spLocks noGrp="1"/>
          </p:cNvSpPr>
          <p:nvPr>
            <p:ph type="sldNum" sz="quarter" idx="10"/>
          </p:nvPr>
        </p:nvSpPr>
        <p:spPr/>
        <p:txBody>
          <a:bodyPr/>
          <a:lstStyle/>
          <a:p>
            <a:fld id="{29C42943-9D8F-4003-AE25-BEDCB02B659F}" type="slidenum">
              <a:rPr lang="en-US" smtClean="0"/>
              <a:t>30</a:t>
            </a:fld>
            <a:endParaRPr lang="en-US"/>
          </a:p>
        </p:txBody>
      </p:sp>
    </p:spTree>
    <p:extLst>
      <p:ext uri="{BB962C8B-B14F-4D97-AF65-F5344CB8AC3E}">
        <p14:creationId xmlns:p14="http://schemas.microsoft.com/office/powerpoint/2010/main" val="4049353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not going to discuss this, but this is why you won’t see snd_wl2 in the </a:t>
            </a:r>
            <a:r>
              <a:rPr lang="en-US" dirty="0" err="1"/>
              <a:t>tcp_sock</a:t>
            </a:r>
            <a:r>
              <a:rPr lang="en-US" dirty="0"/>
              <a:t> implementation</a:t>
            </a:r>
          </a:p>
        </p:txBody>
      </p:sp>
      <p:sp>
        <p:nvSpPr>
          <p:cNvPr id="4" name="Slide Number Placeholder 3"/>
          <p:cNvSpPr>
            <a:spLocks noGrp="1"/>
          </p:cNvSpPr>
          <p:nvPr>
            <p:ph type="sldNum" sz="quarter" idx="5"/>
          </p:nvPr>
        </p:nvSpPr>
        <p:spPr/>
        <p:txBody>
          <a:bodyPr/>
          <a:lstStyle/>
          <a:p>
            <a:fld id="{29C42943-9D8F-4003-AE25-BEDCB02B659F}" type="slidenum">
              <a:rPr lang="en-US" smtClean="0"/>
              <a:t>31</a:t>
            </a:fld>
            <a:endParaRPr lang="en-US"/>
          </a:p>
        </p:txBody>
      </p:sp>
    </p:spTree>
    <p:extLst>
      <p:ext uri="{BB962C8B-B14F-4D97-AF65-F5344CB8AC3E}">
        <p14:creationId xmlns:p14="http://schemas.microsoft.com/office/powerpoint/2010/main" val="608400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Skipping right past this! There are a couple more members in the rack struct now.</a:t>
            </a:r>
          </a:p>
          <a:p>
            <a:endParaRPr lang="en-US" b="1" dirty="0"/>
          </a:p>
          <a:p>
            <a:r>
              <a:rPr lang="en-US" b="1" dirty="0"/>
              <a:t>RACK: a time-based fast loss detection algorithm for TCP</a:t>
            </a:r>
          </a:p>
          <a:p>
            <a:r>
              <a:rPr lang="en-US" b="1" dirty="0"/>
              <a:t>draft-ietf-tcpm-rack-01</a:t>
            </a:r>
          </a:p>
          <a:p>
            <a:endParaRPr lang="en-US" dirty="0"/>
          </a:p>
        </p:txBody>
      </p:sp>
      <p:sp>
        <p:nvSpPr>
          <p:cNvPr id="4" name="Slide Number Placeholder 3"/>
          <p:cNvSpPr>
            <a:spLocks noGrp="1"/>
          </p:cNvSpPr>
          <p:nvPr>
            <p:ph type="sldNum" sz="quarter" idx="5"/>
          </p:nvPr>
        </p:nvSpPr>
        <p:spPr/>
        <p:txBody>
          <a:bodyPr/>
          <a:lstStyle/>
          <a:p>
            <a:fld id="{29C42943-9D8F-4003-AE25-BEDCB02B659F}" type="slidenum">
              <a:rPr lang="en-US" smtClean="0"/>
              <a:t>32</a:t>
            </a:fld>
            <a:endParaRPr lang="en-US"/>
          </a:p>
        </p:txBody>
      </p:sp>
    </p:spTree>
    <p:extLst>
      <p:ext uri="{BB962C8B-B14F-4D97-AF65-F5344CB8AC3E}">
        <p14:creationId xmlns:p14="http://schemas.microsoft.com/office/powerpoint/2010/main" val="3424246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advmss</a:t>
            </a:r>
            <a:r>
              <a:rPr lang="en-US" dirty="0"/>
              <a:t> is the receive window WE send out when WE are the receiver.</a:t>
            </a:r>
          </a:p>
          <a:p>
            <a:endParaRPr lang="en-US" dirty="0"/>
          </a:p>
          <a:p>
            <a:r>
              <a:rPr lang="en-US" dirty="0"/>
              <a:t>This u8 with </a:t>
            </a:r>
            <a:r>
              <a:rPr lang="en-US" dirty="0" err="1"/>
              <a:t>dup_ack_counter</a:t>
            </a:r>
            <a:r>
              <a:rPr lang="en-US" dirty="0"/>
              <a:t> is NEW</a:t>
            </a:r>
          </a:p>
          <a:p>
            <a:endParaRPr lang="en-US" dirty="0"/>
          </a:p>
          <a:p>
            <a:r>
              <a:rPr lang="en-US" dirty="0"/>
              <a:t>Truncating the </a:t>
            </a:r>
            <a:r>
              <a:rPr lang="en-US" dirty="0" err="1"/>
              <a:t>rate_app_limited</a:t>
            </a:r>
            <a:r>
              <a:rPr lang="en-US" dirty="0"/>
              <a:t> u8 for the interest of space. Go look at the code if you really care, has some </a:t>
            </a:r>
            <a:r>
              <a:rPr lang="en-US" dirty="0" err="1"/>
              <a:t>fastopen</a:t>
            </a:r>
            <a:r>
              <a:rPr lang="en-US" dirty="0"/>
              <a:t> options. Interestingly, last year (2019) this was just “rate_app_limited:1” and “unused:7”</a:t>
            </a:r>
          </a:p>
          <a:p>
            <a:endParaRPr lang="en-US" dirty="0"/>
          </a:p>
        </p:txBody>
      </p:sp>
      <p:sp>
        <p:nvSpPr>
          <p:cNvPr id="4" name="Slide Number Placeholder 3"/>
          <p:cNvSpPr>
            <a:spLocks noGrp="1"/>
          </p:cNvSpPr>
          <p:nvPr>
            <p:ph type="sldNum" sz="quarter" idx="5"/>
          </p:nvPr>
        </p:nvSpPr>
        <p:spPr/>
        <p:txBody>
          <a:bodyPr/>
          <a:lstStyle/>
          <a:p>
            <a:fld id="{29C42943-9D8F-4003-AE25-BEDCB02B659F}" type="slidenum">
              <a:rPr lang="en-US" smtClean="0"/>
              <a:t>33</a:t>
            </a:fld>
            <a:endParaRPr lang="en-US"/>
          </a:p>
        </p:txBody>
      </p:sp>
    </p:spTree>
    <p:extLst>
      <p:ext uri="{BB962C8B-B14F-4D97-AF65-F5344CB8AC3E}">
        <p14:creationId xmlns:p14="http://schemas.microsoft.com/office/powerpoint/2010/main" val="2434803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through here. Do mention F-RTO is a little dense, not too bad on paper though but has some implications that *really* change behavior of TCP</a:t>
            </a:r>
          </a:p>
        </p:txBody>
      </p:sp>
      <p:sp>
        <p:nvSpPr>
          <p:cNvPr id="4" name="Slide Number Placeholder 3"/>
          <p:cNvSpPr>
            <a:spLocks noGrp="1"/>
          </p:cNvSpPr>
          <p:nvPr>
            <p:ph type="sldNum" sz="quarter" idx="5"/>
          </p:nvPr>
        </p:nvSpPr>
        <p:spPr/>
        <p:txBody>
          <a:bodyPr/>
          <a:lstStyle/>
          <a:p>
            <a:fld id="{29C42943-9D8F-4003-AE25-BEDCB02B659F}" type="slidenum">
              <a:rPr lang="en-US" smtClean="0"/>
              <a:t>34</a:t>
            </a:fld>
            <a:endParaRPr lang="en-US"/>
          </a:p>
        </p:txBody>
      </p:sp>
    </p:spTree>
    <p:extLst>
      <p:ext uri="{BB962C8B-B14F-4D97-AF65-F5344CB8AC3E}">
        <p14:creationId xmlns:p14="http://schemas.microsoft.com/office/powerpoint/2010/main" val="4128018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through here as well. Point is we have a lot of flags.</a:t>
            </a:r>
          </a:p>
        </p:txBody>
      </p:sp>
      <p:sp>
        <p:nvSpPr>
          <p:cNvPr id="4" name="Slide Number Placeholder 3"/>
          <p:cNvSpPr>
            <a:spLocks noGrp="1"/>
          </p:cNvSpPr>
          <p:nvPr>
            <p:ph type="sldNum" sz="quarter" idx="5"/>
          </p:nvPr>
        </p:nvSpPr>
        <p:spPr/>
        <p:txBody>
          <a:bodyPr/>
          <a:lstStyle/>
          <a:p>
            <a:fld id="{29C42943-9D8F-4003-AE25-BEDCB02B659F}" type="slidenum">
              <a:rPr lang="en-US" smtClean="0"/>
              <a:t>35</a:t>
            </a:fld>
            <a:endParaRPr lang="en-US"/>
          </a:p>
        </p:txBody>
      </p:sp>
    </p:spTree>
    <p:extLst>
      <p:ext uri="{BB962C8B-B14F-4D97-AF65-F5344CB8AC3E}">
        <p14:creationId xmlns:p14="http://schemas.microsoft.com/office/powerpoint/2010/main" val="3592932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we talked about RTT measurement before, now you can see some of the members…</a:t>
            </a:r>
          </a:p>
        </p:txBody>
      </p:sp>
      <p:sp>
        <p:nvSpPr>
          <p:cNvPr id="4" name="Slide Number Placeholder 3"/>
          <p:cNvSpPr>
            <a:spLocks noGrp="1"/>
          </p:cNvSpPr>
          <p:nvPr>
            <p:ph type="sldNum" sz="quarter" idx="5"/>
          </p:nvPr>
        </p:nvSpPr>
        <p:spPr/>
        <p:txBody>
          <a:bodyPr/>
          <a:lstStyle/>
          <a:p>
            <a:fld id="{29C42943-9D8F-4003-AE25-BEDCB02B659F}" type="slidenum">
              <a:rPr lang="en-US" smtClean="0"/>
              <a:t>36</a:t>
            </a:fld>
            <a:endParaRPr lang="en-US"/>
          </a:p>
        </p:txBody>
      </p:sp>
    </p:spTree>
    <p:extLst>
      <p:ext uri="{BB962C8B-B14F-4D97-AF65-F5344CB8AC3E}">
        <p14:creationId xmlns:p14="http://schemas.microsoft.com/office/powerpoint/2010/main" val="3763860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on through…</a:t>
            </a:r>
          </a:p>
        </p:txBody>
      </p:sp>
      <p:sp>
        <p:nvSpPr>
          <p:cNvPr id="4" name="Slide Number Placeholder 3"/>
          <p:cNvSpPr>
            <a:spLocks noGrp="1"/>
          </p:cNvSpPr>
          <p:nvPr>
            <p:ph type="sldNum" sz="quarter" idx="5"/>
          </p:nvPr>
        </p:nvSpPr>
        <p:spPr/>
        <p:txBody>
          <a:bodyPr/>
          <a:lstStyle/>
          <a:p>
            <a:fld id="{29C42943-9D8F-4003-AE25-BEDCB02B659F}" type="slidenum">
              <a:rPr lang="en-US" smtClean="0"/>
              <a:t>37</a:t>
            </a:fld>
            <a:endParaRPr lang="en-US"/>
          </a:p>
        </p:txBody>
      </p:sp>
    </p:spTree>
    <p:extLst>
      <p:ext uri="{BB962C8B-B14F-4D97-AF65-F5344CB8AC3E}">
        <p14:creationId xmlns:p14="http://schemas.microsoft.com/office/powerpoint/2010/main" val="3831947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our received options are in </a:t>
            </a:r>
            <a:r>
              <a:rPr lang="en-US" dirty="0" err="1"/>
              <a:t>rx_opt</a:t>
            </a:r>
            <a:r>
              <a:rPr lang="en-US" dirty="0"/>
              <a:t>. Maybe someday we'll take a peek into that struct, for now moving on… here's our send window numbers.</a:t>
            </a:r>
          </a:p>
          <a:p>
            <a:endParaRPr lang="en-US" dirty="0"/>
          </a:p>
          <a:p>
            <a:r>
              <a:rPr lang="en-US" dirty="0"/>
              <a:t>Old Elixir comment: </a:t>
            </a:r>
            <a:r>
              <a:rPr lang="en-US" dirty="0" err="1"/>
              <a:t>rx_opt</a:t>
            </a:r>
            <a:r>
              <a:rPr lang="en-US" dirty="0"/>
              <a:t> will not show up in Elixir, it will in </a:t>
            </a:r>
            <a:r>
              <a:rPr lang="en-US" dirty="0" err="1"/>
              <a:t>Cscope</a:t>
            </a:r>
            <a:r>
              <a:rPr lang="en-US" dirty="0"/>
              <a:t> ~187 times</a:t>
            </a:r>
          </a:p>
        </p:txBody>
      </p:sp>
      <p:sp>
        <p:nvSpPr>
          <p:cNvPr id="4" name="Slide Number Placeholder 3"/>
          <p:cNvSpPr>
            <a:spLocks noGrp="1"/>
          </p:cNvSpPr>
          <p:nvPr>
            <p:ph type="sldNum" sz="quarter" idx="5"/>
          </p:nvPr>
        </p:nvSpPr>
        <p:spPr/>
        <p:txBody>
          <a:bodyPr/>
          <a:lstStyle/>
          <a:p>
            <a:fld id="{29C42943-9D8F-4003-AE25-BEDCB02B659F}" type="slidenum">
              <a:rPr lang="en-US" smtClean="0"/>
              <a:t>38</a:t>
            </a:fld>
            <a:endParaRPr lang="en-US"/>
          </a:p>
        </p:txBody>
      </p:sp>
    </p:spTree>
    <p:extLst>
      <p:ext uri="{BB962C8B-B14F-4D97-AF65-F5344CB8AC3E}">
        <p14:creationId xmlns:p14="http://schemas.microsoft.com/office/powerpoint/2010/main" val="156121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is not to study this function, but it’s clear that at some point (assuming this comment is up to date – it’s been around a while!) the Linux kernel designers felt there was a mistake in how the TCP window update was done, and wrote their own modifications to the algorithm. Whether or not they were correct, this shows that different systems take their own creative license with the RFCs. In a closed source system you never know exactly what’s going on. Then again most of us probably don’t read our OS code even if we have an open system… and these modifications seem to interact with other systems well enough that we don’t say “TCP in Linux/Windows/etc. is broken”</a:t>
            </a:r>
          </a:p>
        </p:txBody>
      </p:sp>
      <p:sp>
        <p:nvSpPr>
          <p:cNvPr id="4" name="Slide Number Placeholder 3"/>
          <p:cNvSpPr>
            <a:spLocks noGrp="1"/>
          </p:cNvSpPr>
          <p:nvPr>
            <p:ph type="sldNum" sz="quarter" idx="5"/>
          </p:nvPr>
        </p:nvSpPr>
        <p:spPr/>
        <p:txBody>
          <a:bodyPr/>
          <a:lstStyle/>
          <a:p>
            <a:fld id="{29C42943-9D8F-4003-AE25-BEDCB02B659F}" type="slidenum">
              <a:rPr lang="en-US" smtClean="0"/>
              <a:t>8</a:t>
            </a:fld>
            <a:endParaRPr lang="en-US"/>
          </a:p>
        </p:txBody>
      </p:sp>
    </p:spTree>
    <p:extLst>
      <p:ext uri="{BB962C8B-B14F-4D97-AF65-F5344CB8AC3E}">
        <p14:creationId xmlns:p14="http://schemas.microsoft.com/office/powerpoint/2010/main" val="4144365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out net/ipv4/</a:t>
            </a:r>
            <a:r>
              <a:rPr lang="en-US" dirty="0" err="1"/>
              <a:t>tcp_rate.c</a:t>
            </a:r>
            <a:r>
              <a:rPr lang="en-US" baseline="0" dirty="0"/>
              <a:t> for more information on the rate variables. We're </a:t>
            </a:r>
            <a:r>
              <a:rPr lang="en-US" baseline="0" dirty="0" err="1"/>
              <a:t>gonna</a:t>
            </a:r>
            <a:r>
              <a:rPr lang="en-US" baseline="0" dirty="0"/>
              <a:t> speed through.</a:t>
            </a:r>
            <a:endParaRPr lang="en-US" dirty="0"/>
          </a:p>
        </p:txBody>
      </p:sp>
      <p:sp>
        <p:nvSpPr>
          <p:cNvPr id="4" name="Slide Number Placeholder 3"/>
          <p:cNvSpPr>
            <a:spLocks noGrp="1"/>
          </p:cNvSpPr>
          <p:nvPr>
            <p:ph type="sldNum" sz="quarter" idx="10"/>
          </p:nvPr>
        </p:nvSpPr>
        <p:spPr/>
        <p:txBody>
          <a:bodyPr/>
          <a:lstStyle/>
          <a:p>
            <a:fld id="{29C42943-9D8F-4003-AE25-BEDCB02B659F}" type="slidenum">
              <a:rPr lang="en-US" smtClean="0"/>
              <a:t>39</a:t>
            </a:fld>
            <a:endParaRPr lang="en-US"/>
          </a:p>
        </p:txBody>
      </p:sp>
    </p:spTree>
    <p:extLst>
      <p:ext uri="{BB962C8B-B14F-4D97-AF65-F5344CB8AC3E}">
        <p14:creationId xmlns:p14="http://schemas.microsoft.com/office/powerpoint/2010/main" val="2244471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rcv_wnd</a:t>
            </a:r>
            <a:r>
              <a:rPr lang="en-US" dirty="0"/>
              <a:t> is important, skip through the rest…</a:t>
            </a:r>
          </a:p>
          <a:p>
            <a:endParaRPr lang="en-US" dirty="0"/>
          </a:p>
          <a:p>
            <a:r>
              <a:rPr lang="en-US" dirty="0"/>
              <a:t>This is OUR receive window. Not the perceived receive window of the other side. (See RFC 793, page 25: A segment is judged to occupy a portion of valid receive sequence space if RCV.NXT =&lt; SEG.SEQ &lt; RCV.NXT+RCV.WND)</a:t>
            </a:r>
          </a:p>
        </p:txBody>
      </p:sp>
      <p:sp>
        <p:nvSpPr>
          <p:cNvPr id="4" name="Slide Number Placeholder 3"/>
          <p:cNvSpPr>
            <a:spLocks noGrp="1"/>
          </p:cNvSpPr>
          <p:nvPr>
            <p:ph type="sldNum" sz="quarter" idx="5"/>
          </p:nvPr>
        </p:nvSpPr>
        <p:spPr/>
        <p:txBody>
          <a:bodyPr/>
          <a:lstStyle/>
          <a:p>
            <a:fld id="{29C42943-9D8F-4003-AE25-BEDCB02B659F}" type="slidenum">
              <a:rPr lang="en-US" smtClean="0"/>
              <a:t>40</a:t>
            </a:fld>
            <a:endParaRPr lang="en-US"/>
          </a:p>
        </p:txBody>
      </p:sp>
    </p:spTree>
    <p:extLst>
      <p:ext uri="{BB962C8B-B14F-4D97-AF65-F5344CB8AC3E}">
        <p14:creationId xmlns:p14="http://schemas.microsoft.com/office/powerpoint/2010/main" val="1412035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 </a:t>
            </a:r>
            <a:r>
              <a:rPr lang="en-US" dirty="0" err="1"/>
              <a:t>zoom</a:t>
            </a:r>
            <a:r>
              <a:rPr lang="en-US" dirty="0"/>
              <a:t> through. Hints often have to do with SACK.</a:t>
            </a:r>
          </a:p>
          <a:p>
            <a:endParaRPr lang="en-US" dirty="0"/>
          </a:p>
          <a:p>
            <a:r>
              <a:rPr lang="en-US" dirty="0"/>
              <a:t>OOO: Out of Order. Note that the queue uses a red-black tree.</a:t>
            </a:r>
          </a:p>
        </p:txBody>
      </p:sp>
      <p:sp>
        <p:nvSpPr>
          <p:cNvPr id="4" name="Slide Number Placeholder 3"/>
          <p:cNvSpPr>
            <a:spLocks noGrp="1"/>
          </p:cNvSpPr>
          <p:nvPr>
            <p:ph type="sldNum" sz="quarter" idx="5"/>
          </p:nvPr>
        </p:nvSpPr>
        <p:spPr/>
        <p:txBody>
          <a:bodyPr/>
          <a:lstStyle/>
          <a:p>
            <a:fld id="{29C42943-9D8F-4003-AE25-BEDCB02B659F}" type="slidenum">
              <a:rPr lang="en-US" smtClean="0"/>
              <a:t>41</a:t>
            </a:fld>
            <a:endParaRPr lang="en-US"/>
          </a:p>
        </p:txBody>
      </p:sp>
    </p:spTree>
    <p:extLst>
      <p:ext uri="{BB962C8B-B14F-4D97-AF65-F5344CB8AC3E}">
        <p14:creationId xmlns:p14="http://schemas.microsoft.com/office/powerpoint/2010/main" val="3130984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SACK - but point is it REALLY complicates the situation. Suddenly cumulative ACKs don't look like such a bad deal, right?</a:t>
            </a:r>
          </a:p>
        </p:txBody>
      </p:sp>
      <p:sp>
        <p:nvSpPr>
          <p:cNvPr id="4" name="Slide Number Placeholder 3"/>
          <p:cNvSpPr>
            <a:spLocks noGrp="1"/>
          </p:cNvSpPr>
          <p:nvPr>
            <p:ph type="sldNum" sz="quarter" idx="5"/>
          </p:nvPr>
        </p:nvSpPr>
        <p:spPr/>
        <p:txBody>
          <a:bodyPr/>
          <a:lstStyle/>
          <a:p>
            <a:fld id="{29C42943-9D8F-4003-AE25-BEDCB02B659F}" type="slidenum">
              <a:rPr lang="en-US" smtClean="0"/>
              <a:t>42</a:t>
            </a:fld>
            <a:endParaRPr lang="en-US"/>
          </a:p>
        </p:txBody>
      </p:sp>
    </p:spTree>
    <p:extLst>
      <p:ext uri="{BB962C8B-B14F-4D97-AF65-F5344CB8AC3E}">
        <p14:creationId xmlns:p14="http://schemas.microsoft.com/office/powerpoint/2010/main" val="1377628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 through.</a:t>
            </a:r>
          </a:p>
          <a:p>
            <a:endParaRPr lang="en-US" dirty="0"/>
          </a:p>
          <a:p>
            <a:r>
              <a:rPr lang="en-US" dirty="0"/>
              <a:t>If you followed the link before that led to </a:t>
            </a:r>
            <a:r>
              <a:rPr lang="en-US" dirty="0" err="1"/>
              <a:t>tcp_recovery.c</a:t>
            </a:r>
            <a:r>
              <a:rPr lang="en-US" dirty="0"/>
              <a:t> you might have stumbled upon the term already. Sometime we will be able to UNDO congestion avoidance or retransmissions if we can recover from a false alarm / brief CA event.</a:t>
            </a:r>
          </a:p>
        </p:txBody>
      </p:sp>
      <p:sp>
        <p:nvSpPr>
          <p:cNvPr id="4" name="Slide Number Placeholder 3"/>
          <p:cNvSpPr>
            <a:spLocks noGrp="1"/>
          </p:cNvSpPr>
          <p:nvPr>
            <p:ph type="sldNum" sz="quarter" idx="5"/>
          </p:nvPr>
        </p:nvSpPr>
        <p:spPr/>
        <p:txBody>
          <a:bodyPr/>
          <a:lstStyle/>
          <a:p>
            <a:fld id="{29C42943-9D8F-4003-AE25-BEDCB02B659F}" type="slidenum">
              <a:rPr lang="en-US" smtClean="0"/>
              <a:t>43</a:t>
            </a:fld>
            <a:endParaRPr lang="en-US"/>
          </a:p>
        </p:txBody>
      </p:sp>
    </p:spTree>
    <p:extLst>
      <p:ext uri="{BB962C8B-B14F-4D97-AF65-F5344CB8AC3E}">
        <p14:creationId xmlns:p14="http://schemas.microsoft.com/office/powerpoint/2010/main" val="243462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 through.</a:t>
            </a:r>
          </a:p>
        </p:txBody>
      </p:sp>
      <p:sp>
        <p:nvSpPr>
          <p:cNvPr id="4" name="Slide Number Placeholder 3"/>
          <p:cNvSpPr>
            <a:spLocks noGrp="1"/>
          </p:cNvSpPr>
          <p:nvPr>
            <p:ph type="sldNum" sz="quarter" idx="5"/>
          </p:nvPr>
        </p:nvSpPr>
        <p:spPr/>
        <p:txBody>
          <a:bodyPr/>
          <a:lstStyle/>
          <a:p>
            <a:fld id="{29C42943-9D8F-4003-AE25-BEDCB02B659F}" type="slidenum">
              <a:rPr lang="en-US" smtClean="0"/>
              <a:t>44</a:t>
            </a:fld>
            <a:endParaRPr lang="en-US"/>
          </a:p>
        </p:txBody>
      </p:sp>
    </p:spTree>
    <p:extLst>
      <p:ext uri="{BB962C8B-B14F-4D97-AF65-F5344CB8AC3E}">
        <p14:creationId xmlns:p14="http://schemas.microsoft.com/office/powerpoint/2010/main" val="863505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 through, but hey more RTT stuff</a:t>
            </a:r>
          </a:p>
        </p:txBody>
      </p:sp>
      <p:sp>
        <p:nvSpPr>
          <p:cNvPr id="4" name="Slide Number Placeholder 3"/>
          <p:cNvSpPr>
            <a:spLocks noGrp="1"/>
          </p:cNvSpPr>
          <p:nvPr>
            <p:ph type="sldNum" sz="quarter" idx="5"/>
          </p:nvPr>
        </p:nvSpPr>
        <p:spPr/>
        <p:txBody>
          <a:bodyPr/>
          <a:lstStyle/>
          <a:p>
            <a:fld id="{29C42943-9D8F-4003-AE25-BEDCB02B659F}" type="slidenum">
              <a:rPr lang="en-US" smtClean="0"/>
              <a:t>45</a:t>
            </a:fld>
            <a:endParaRPr lang="en-US"/>
          </a:p>
        </p:txBody>
      </p:sp>
    </p:spTree>
    <p:extLst>
      <p:ext uri="{BB962C8B-B14F-4D97-AF65-F5344CB8AC3E}">
        <p14:creationId xmlns:p14="http://schemas.microsoft.com/office/powerpoint/2010/main" val="220385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 through, remember we send AND we receive. Receiver is generally a LOT LESS work though.</a:t>
            </a:r>
          </a:p>
        </p:txBody>
      </p:sp>
      <p:sp>
        <p:nvSpPr>
          <p:cNvPr id="4" name="Slide Number Placeholder 3"/>
          <p:cNvSpPr>
            <a:spLocks noGrp="1"/>
          </p:cNvSpPr>
          <p:nvPr>
            <p:ph type="sldNum" sz="quarter" idx="5"/>
          </p:nvPr>
        </p:nvSpPr>
        <p:spPr/>
        <p:txBody>
          <a:bodyPr/>
          <a:lstStyle/>
          <a:p>
            <a:fld id="{29C42943-9D8F-4003-AE25-BEDCB02B659F}" type="slidenum">
              <a:rPr lang="en-US" smtClean="0"/>
              <a:t>46</a:t>
            </a:fld>
            <a:endParaRPr lang="en-US"/>
          </a:p>
        </p:txBody>
      </p:sp>
    </p:spTree>
    <p:extLst>
      <p:ext uri="{BB962C8B-B14F-4D97-AF65-F5344CB8AC3E}">
        <p14:creationId xmlns:p14="http://schemas.microsoft.com/office/powerpoint/2010/main" val="842425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MTU estimation is cool but hard.</a:t>
            </a:r>
          </a:p>
        </p:txBody>
      </p:sp>
      <p:sp>
        <p:nvSpPr>
          <p:cNvPr id="4" name="Slide Number Placeholder 3"/>
          <p:cNvSpPr>
            <a:spLocks noGrp="1"/>
          </p:cNvSpPr>
          <p:nvPr>
            <p:ph type="sldNum" sz="quarter" idx="5"/>
          </p:nvPr>
        </p:nvSpPr>
        <p:spPr/>
        <p:txBody>
          <a:bodyPr/>
          <a:lstStyle/>
          <a:p>
            <a:fld id="{29C42943-9D8F-4003-AE25-BEDCB02B659F}" type="slidenum">
              <a:rPr lang="en-US" smtClean="0"/>
              <a:t>47</a:t>
            </a:fld>
            <a:endParaRPr lang="en-US"/>
          </a:p>
        </p:txBody>
      </p:sp>
    </p:spTree>
    <p:extLst>
      <p:ext uri="{BB962C8B-B14F-4D97-AF65-F5344CB8AC3E}">
        <p14:creationId xmlns:p14="http://schemas.microsoft.com/office/powerpoint/2010/main" val="2386250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MD5 signatures (option 19) used for BGP (an inter-router protocol that uses TCP)</a:t>
            </a:r>
          </a:p>
        </p:txBody>
      </p:sp>
      <p:sp>
        <p:nvSpPr>
          <p:cNvPr id="4" name="Slide Number Placeholder 3"/>
          <p:cNvSpPr>
            <a:spLocks noGrp="1"/>
          </p:cNvSpPr>
          <p:nvPr>
            <p:ph type="sldNum" sz="quarter" idx="5"/>
          </p:nvPr>
        </p:nvSpPr>
        <p:spPr/>
        <p:txBody>
          <a:bodyPr/>
          <a:lstStyle/>
          <a:p>
            <a:fld id="{29C42943-9D8F-4003-AE25-BEDCB02B659F}" type="slidenum">
              <a:rPr lang="en-US" smtClean="0"/>
              <a:t>48</a:t>
            </a:fld>
            <a:endParaRPr lang="en-US"/>
          </a:p>
        </p:txBody>
      </p:sp>
    </p:spTree>
    <p:extLst>
      <p:ext uri="{BB962C8B-B14F-4D97-AF65-F5344CB8AC3E}">
        <p14:creationId xmlns:p14="http://schemas.microsoft.com/office/powerpoint/2010/main" val="71432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C42943-9D8F-4003-AE25-BEDCB02B659F}" type="slidenum">
              <a:rPr lang="en-US" smtClean="0"/>
              <a:t>9</a:t>
            </a:fld>
            <a:endParaRPr lang="en-US"/>
          </a:p>
        </p:txBody>
      </p:sp>
    </p:spTree>
    <p:extLst>
      <p:ext uri="{BB962C8B-B14F-4D97-AF65-F5344CB8AC3E}">
        <p14:creationId xmlns:p14="http://schemas.microsoft.com/office/powerpoint/2010/main" val="1974990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Fastopen</a:t>
            </a:r>
            <a:r>
              <a:rPr lang="en-US" dirty="0"/>
              <a:t> lets data be in Syn/</a:t>
            </a:r>
            <a:r>
              <a:rPr lang="en-US" dirty="0" err="1"/>
              <a:t>Synack</a:t>
            </a:r>
            <a:r>
              <a:rPr lang="en-US" dirty="0"/>
              <a:t> packets. RFC 7413.</a:t>
            </a:r>
          </a:p>
        </p:txBody>
      </p:sp>
      <p:sp>
        <p:nvSpPr>
          <p:cNvPr id="4" name="Slide Number Placeholder 3"/>
          <p:cNvSpPr>
            <a:spLocks noGrp="1"/>
          </p:cNvSpPr>
          <p:nvPr>
            <p:ph type="sldNum" sz="quarter" idx="5"/>
          </p:nvPr>
        </p:nvSpPr>
        <p:spPr/>
        <p:txBody>
          <a:bodyPr/>
          <a:lstStyle/>
          <a:p>
            <a:fld id="{29C42943-9D8F-4003-AE25-BEDCB02B659F}" type="slidenum">
              <a:rPr lang="en-US" smtClean="0"/>
              <a:t>49</a:t>
            </a:fld>
            <a:endParaRPr lang="en-US"/>
          </a:p>
        </p:txBody>
      </p:sp>
    </p:spTree>
    <p:extLst>
      <p:ext uri="{BB962C8B-B14F-4D97-AF65-F5344CB8AC3E}">
        <p14:creationId xmlns:p14="http://schemas.microsoft.com/office/powerpoint/2010/main" val="1554853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really expect you to “start” Project 2, but give it a read, and as you watch through other teams’ presentations in early November, keep Project 2 in mind.</a:t>
            </a:r>
          </a:p>
        </p:txBody>
      </p:sp>
      <p:sp>
        <p:nvSpPr>
          <p:cNvPr id="4" name="Slide Number Placeholder 3"/>
          <p:cNvSpPr>
            <a:spLocks noGrp="1"/>
          </p:cNvSpPr>
          <p:nvPr>
            <p:ph type="sldNum" sz="quarter" idx="5"/>
          </p:nvPr>
        </p:nvSpPr>
        <p:spPr/>
        <p:txBody>
          <a:bodyPr/>
          <a:lstStyle/>
          <a:p>
            <a:fld id="{29C42943-9D8F-4003-AE25-BEDCB02B659F}" type="slidenum">
              <a:rPr lang="en-US" smtClean="0"/>
              <a:t>50</a:t>
            </a:fld>
            <a:endParaRPr lang="en-US"/>
          </a:p>
        </p:txBody>
      </p:sp>
    </p:spTree>
    <p:extLst>
      <p:ext uri="{BB962C8B-B14F-4D97-AF65-F5344CB8AC3E}">
        <p14:creationId xmlns:p14="http://schemas.microsoft.com/office/powerpoint/2010/main" val="362256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Exciting bonus note – Linux doesn’t like to deal with unaligned options during construction (perhaps parsing incoming segments is okay. Hopefully it is. We might see the code later in the semester.) so if an option doesn’t align to a multiple of 4 bytes, Linux will add padding prior to the next option. Might be a good little tidbit to remember for Project 1.</a:t>
            </a:r>
          </a:p>
        </p:txBody>
      </p:sp>
      <p:sp>
        <p:nvSpPr>
          <p:cNvPr id="4" name="Slide Number Placeholder 3"/>
          <p:cNvSpPr>
            <a:spLocks noGrp="1"/>
          </p:cNvSpPr>
          <p:nvPr>
            <p:ph type="sldNum" sz="quarter" idx="5"/>
          </p:nvPr>
        </p:nvSpPr>
        <p:spPr/>
        <p:txBody>
          <a:bodyPr/>
          <a:lstStyle/>
          <a:p>
            <a:fld id="{29C42943-9D8F-4003-AE25-BEDCB02B659F}" type="slidenum">
              <a:rPr lang="en-US" smtClean="0"/>
              <a:t>11</a:t>
            </a:fld>
            <a:endParaRPr lang="en-US"/>
          </a:p>
        </p:txBody>
      </p:sp>
    </p:spTree>
    <p:extLst>
      <p:ext uri="{BB962C8B-B14F-4D97-AF65-F5344CB8AC3E}">
        <p14:creationId xmlns:p14="http://schemas.microsoft.com/office/powerpoint/2010/main" val="4172981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and destination port</a:t>
            </a:r>
          </a:p>
          <a:p>
            <a:r>
              <a:rPr lang="en-US" dirty="0"/>
              <a:t>Sequence number</a:t>
            </a:r>
          </a:p>
          <a:p>
            <a:r>
              <a:rPr lang="en-US" dirty="0"/>
              <a:t>Ack number</a:t>
            </a:r>
          </a:p>
          <a:p>
            <a:endParaRPr lang="en-US" dirty="0"/>
          </a:p>
          <a:p>
            <a:r>
              <a:rPr lang="en-US" dirty="0"/>
              <a:t>Easy!</a:t>
            </a:r>
          </a:p>
        </p:txBody>
      </p:sp>
      <p:sp>
        <p:nvSpPr>
          <p:cNvPr id="4" name="Slide Number Placeholder 3"/>
          <p:cNvSpPr>
            <a:spLocks noGrp="1"/>
          </p:cNvSpPr>
          <p:nvPr>
            <p:ph type="sldNum" sz="quarter" idx="5"/>
          </p:nvPr>
        </p:nvSpPr>
        <p:spPr/>
        <p:txBody>
          <a:bodyPr/>
          <a:lstStyle/>
          <a:p>
            <a:fld id="{29C42943-9D8F-4003-AE25-BEDCB02B659F}" type="slidenum">
              <a:rPr lang="en-US" smtClean="0"/>
              <a:t>13</a:t>
            </a:fld>
            <a:endParaRPr lang="en-US"/>
          </a:p>
        </p:txBody>
      </p:sp>
    </p:spTree>
    <p:extLst>
      <p:ext uri="{BB962C8B-B14F-4D97-AF65-F5344CB8AC3E}">
        <p14:creationId xmlns:p14="http://schemas.microsoft.com/office/powerpoint/2010/main" val="3175482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choosing the big endian arbitrarily, but you can just look at the names. Since we specify WHERE in the u16 each field is, you don’t have to do any annoying math yourself!</a:t>
            </a:r>
          </a:p>
          <a:p>
            <a:r>
              <a:rPr lang="en-US" dirty="0"/>
              <a:t>You can run </a:t>
            </a:r>
            <a:r>
              <a:rPr lang="en-US" dirty="0" err="1"/>
              <a:t>lscpu</a:t>
            </a:r>
            <a:r>
              <a:rPr lang="en-US" dirty="0"/>
              <a:t> and look for the “Byte Order” field. (Do this on WSL to demonstrate) – probably little endian.</a:t>
            </a:r>
          </a:p>
          <a:p>
            <a:endParaRPr lang="en-US" dirty="0"/>
          </a:p>
          <a:p>
            <a:r>
              <a:rPr lang="en-US" dirty="0"/>
              <a:t>doff = data offset = header length. (If you took the base address of the transport header + 4*doff, you should get to the data no matter how many options there are).</a:t>
            </a:r>
          </a:p>
          <a:p>
            <a:r>
              <a:rPr lang="en-US" dirty="0"/>
              <a:t>res1 is reserved space (the blank area before the flags)</a:t>
            </a:r>
          </a:p>
          <a:p>
            <a:r>
              <a:rPr lang="en-US" dirty="0"/>
              <a:t>Then we have each possible flag marked.</a:t>
            </a:r>
          </a:p>
          <a:p>
            <a:r>
              <a:rPr lang="en-US" dirty="0"/>
              <a:t>You might notice CWR and ECE weren’t in our diagram – these are ECN bits that use some of the reserved space between doff and flags! Exactly the intent of that reserved space!</a:t>
            </a:r>
          </a:p>
        </p:txBody>
      </p:sp>
      <p:sp>
        <p:nvSpPr>
          <p:cNvPr id="4" name="Slide Number Placeholder 3"/>
          <p:cNvSpPr>
            <a:spLocks noGrp="1"/>
          </p:cNvSpPr>
          <p:nvPr>
            <p:ph type="sldNum" sz="quarter" idx="5"/>
          </p:nvPr>
        </p:nvSpPr>
        <p:spPr/>
        <p:txBody>
          <a:bodyPr/>
          <a:lstStyle/>
          <a:p>
            <a:fld id="{29C42943-9D8F-4003-AE25-BEDCB02B659F}" type="slidenum">
              <a:rPr lang="en-US" smtClean="0"/>
              <a:t>14</a:t>
            </a:fld>
            <a:endParaRPr lang="en-US"/>
          </a:p>
        </p:txBody>
      </p:sp>
    </p:spTree>
    <p:extLst>
      <p:ext uri="{BB962C8B-B14F-4D97-AF65-F5344CB8AC3E}">
        <p14:creationId xmlns:p14="http://schemas.microsoft.com/office/powerpoint/2010/main" val="1684815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Receive window, checksum, and urgent pointer (used for URG, which is for out of band TCP data. Rarely used but we do support it and it can create quite a mess in other code we look at!)</a:t>
            </a:r>
          </a:p>
        </p:txBody>
      </p:sp>
      <p:sp>
        <p:nvSpPr>
          <p:cNvPr id="4" name="Slide Number Placeholder 3"/>
          <p:cNvSpPr>
            <a:spLocks noGrp="1"/>
          </p:cNvSpPr>
          <p:nvPr>
            <p:ph type="sldNum" sz="quarter" idx="5"/>
          </p:nvPr>
        </p:nvSpPr>
        <p:spPr/>
        <p:txBody>
          <a:bodyPr/>
          <a:lstStyle/>
          <a:p>
            <a:fld id="{29C42943-9D8F-4003-AE25-BEDCB02B659F}" type="slidenum">
              <a:rPr lang="en-US" smtClean="0"/>
              <a:t>15</a:t>
            </a:fld>
            <a:endParaRPr lang="en-US"/>
          </a:p>
        </p:txBody>
      </p:sp>
    </p:spTree>
    <p:extLst>
      <p:ext uri="{BB962C8B-B14F-4D97-AF65-F5344CB8AC3E}">
        <p14:creationId xmlns:p14="http://schemas.microsoft.com/office/powerpoint/2010/main" val="3900222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to fast path: Validate incoming -&gt; </a:t>
            </a:r>
            <a:r>
              <a:rPr lang="en-US" dirty="0" err="1"/>
              <a:t>fast_parse</a:t>
            </a:r>
            <a:r>
              <a:rPr lang="en-US" dirty="0"/>
              <a:t> -&gt; if we have more than </a:t>
            </a:r>
            <a:r>
              <a:rPr lang="en-US" dirty="0" err="1"/>
              <a:t>tstamp</a:t>
            </a:r>
            <a:r>
              <a:rPr lang="en-US" dirty="0"/>
              <a:t>, </a:t>
            </a:r>
            <a:r>
              <a:rPr lang="en-US" dirty="0" err="1"/>
              <a:t>parse_options</a:t>
            </a:r>
            <a:endParaRPr lang="en-US" dirty="0"/>
          </a:p>
          <a:p>
            <a:endParaRPr lang="en-US" dirty="0"/>
          </a:p>
          <a:p>
            <a:r>
              <a:rPr lang="en-US" dirty="0"/>
              <a:t>Notice many specialized functions for different situations such as </a:t>
            </a:r>
            <a:r>
              <a:rPr lang="en-US" dirty="0" err="1"/>
              <a:t>synsent</a:t>
            </a:r>
            <a:r>
              <a:rPr lang="en-US" dirty="0"/>
              <a:t>, conn request, etc. that jump directly to </a:t>
            </a:r>
            <a:r>
              <a:rPr lang="en-US" dirty="0" err="1"/>
              <a:t>parse_options</a:t>
            </a:r>
            <a:r>
              <a:rPr lang="en-US" dirty="0"/>
              <a:t> (can’t use the </a:t>
            </a:r>
            <a:r>
              <a:rPr lang="en-US" dirty="0" err="1"/>
              <a:t>fastpath</a:t>
            </a:r>
            <a:r>
              <a:rPr lang="en-US" dirty="0"/>
              <a:t>)</a:t>
            </a:r>
          </a:p>
        </p:txBody>
      </p:sp>
      <p:sp>
        <p:nvSpPr>
          <p:cNvPr id="4" name="Slide Number Placeholder 3"/>
          <p:cNvSpPr>
            <a:spLocks noGrp="1"/>
          </p:cNvSpPr>
          <p:nvPr>
            <p:ph type="sldNum" sz="quarter" idx="5"/>
          </p:nvPr>
        </p:nvSpPr>
        <p:spPr/>
        <p:txBody>
          <a:bodyPr/>
          <a:lstStyle/>
          <a:p>
            <a:fld id="{29C42943-9D8F-4003-AE25-BEDCB02B659F}" type="slidenum">
              <a:rPr lang="en-US" smtClean="0"/>
              <a:t>17</a:t>
            </a:fld>
            <a:endParaRPr lang="en-US"/>
          </a:p>
        </p:txBody>
      </p:sp>
    </p:spTree>
    <p:extLst>
      <p:ext uri="{BB962C8B-B14F-4D97-AF65-F5344CB8AC3E}">
        <p14:creationId xmlns:p14="http://schemas.microsoft.com/office/powerpoint/2010/main" val="410537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A5BF6-F091-4AB8-AD84-3E12A937F5EB}"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408471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DD602-4FA0-46F2-B4C5-9BD74A0C4149}"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101260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D008D7-D675-4D34-8B7C-C2DADB51A488}"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180235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F484F9-306D-4A0B-8D17-ED409B15798D}"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EE36-A921-448D-9A47-21AB20AA1226}" type="slidenum">
              <a:rPr lang="en-US" smtClean="0"/>
              <a:t>‹#›</a:t>
            </a:fld>
            <a:endParaRPr lang="en-US"/>
          </a:p>
        </p:txBody>
      </p:sp>
      <p:cxnSp>
        <p:nvCxnSpPr>
          <p:cNvPr id="8" name="Straight Connector 7"/>
          <p:cNvCxnSpPr/>
          <p:nvPr userDrawn="1"/>
        </p:nvCxnSpPr>
        <p:spPr>
          <a:xfrm>
            <a:off x="838200" y="1753914"/>
            <a:ext cx="10515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831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78015-8058-4B74-851F-46AC8A764BDA}" type="datetime1">
              <a:rPr lang="en-US" smtClean="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72186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163888-3BDE-4DF0-AD73-C5E7B9A06A85}"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83283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83865D-3B98-4534-871F-C4A27A4FA466}" type="datetime1">
              <a:rPr lang="en-US" smtClean="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386155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6FB72C-7F71-430B-A7F1-A81227CCD40F}" type="datetime1">
              <a:rPr lang="en-US" smtClean="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45135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66630-98D3-4D5D-AE5D-8761CFFBE5B9}" type="datetime1">
              <a:rPr lang="en-US" smtClean="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125389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82D37-B33B-45A4-8539-4751B0784DAA}"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349467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8357A-171C-47F4-83B9-6F19F089A55D}" type="datetime1">
              <a:rPr lang="en-US" smtClean="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66160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A2395-6F46-4A95-A8BF-90BE9788FB46}" type="datetime1">
              <a:rPr lang="en-US" smtClean="0"/>
              <a:t>10/13/2021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6EE36-A921-448D-9A47-21AB20AA1226}" type="slidenum">
              <a:rPr lang="en-US" smtClean="0"/>
              <a:t>‹#›</a:t>
            </a:fld>
            <a:endParaRPr lang="en-US"/>
          </a:p>
        </p:txBody>
      </p:sp>
    </p:spTree>
    <p:extLst>
      <p:ext uri="{BB962C8B-B14F-4D97-AF65-F5344CB8AC3E}">
        <p14:creationId xmlns:p14="http://schemas.microsoft.com/office/powerpoint/2010/main" val="582431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ols.ietf.org/html/rfc354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lixir.bootlin.com/linux/v5.8.5/source/include/uapi/linux/tcp.h#L25" TargetMode="External"/><Relationship Id="rId2" Type="http://schemas.openxmlformats.org/officeDocument/2006/relationships/hyperlink" Target="https://elixir.bootlin.com/linux/v5.8.5/source/include/linux/tcp.h#L2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lixir.bootlin.com/linux/v5.8.5/source/include/uapi/linux/tcp.h#L7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lixir.bootlin.com/linux/v5.8.5/source/net/ipv4/tcp_input.c#L5924" TargetMode="External"/><Relationship Id="rId3" Type="http://schemas.openxmlformats.org/officeDocument/2006/relationships/hyperlink" Target="https://elixir.bootlin.com/linux/v5.8.5/source/include/net/tcp.h#L182" TargetMode="External"/><Relationship Id="rId7" Type="http://schemas.openxmlformats.org/officeDocument/2006/relationships/hyperlink" Target="https://elixir.bootlin.com/linux/v5.8.5/source/net/ipv4/tcp_input.c#L582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lixir.bootlin.com/linux/v5.8.5/source/net/ipv4/tcp_input.c#L6612" TargetMode="External"/><Relationship Id="rId11" Type="http://schemas.openxmlformats.org/officeDocument/2006/relationships/hyperlink" Target="https://elixir.bootlin.com/linux/v5.8.5/source/net/ipv4/tcp_input.c#L6186" TargetMode="External"/><Relationship Id="rId5" Type="http://schemas.openxmlformats.org/officeDocument/2006/relationships/hyperlink" Target="https://elixir.bootlin.com/linux/v5.8.5/source/net/ipv4/tcp_input.c#L3973" TargetMode="External"/><Relationship Id="rId10" Type="http://schemas.openxmlformats.org/officeDocument/2006/relationships/hyperlink" Target="https://elixir.bootlin.com/linux/v5.8.5/source/net/ipv4/tcp_input.c#L5591" TargetMode="External"/><Relationship Id="rId4" Type="http://schemas.openxmlformats.org/officeDocument/2006/relationships/hyperlink" Target="https://elixir.bootlin.com/linux/v5.8.5/source/net/ipv4/tcp_input.c#L3833" TargetMode="External"/><Relationship Id="rId9" Type="http://schemas.openxmlformats.org/officeDocument/2006/relationships/hyperlink" Target="https://elixir.bootlin.com/linux/v5.8.5/source/net/ipv4/tcp_input.c#L5460"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elixir.bootlin.com/linux/v5.8.5/source/include/linux/tcp.h#L14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elixir.bootlin.com/linux/v5.8.5/source/include/net/inet_connection_sock.h#L8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lixir.bootlin.com/linux/v5.8.5/source/include/net/inet_sock.h#L195"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elixir.bootlin.com/linux/v5.8.5/source/include/net/sock.h#L34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lixir.bootlin.com/linux/v5.8.5/source/include/net/sock.h#L16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Matryoshka_doll#/media/File:Russian-Matroshka.jp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ools.ietf.org/html/rfc793"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ietf.org/rfc/rfc4898.tx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ools.ietf.org/html/draft-minshall-nagle-0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spinics.net/lists/stable/msg272876.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patchwork.ozlabs.org/project/netdev/patch/20170727233117.29695-2-fw@strlen.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lixir.bootlin.com/linux/v5.8.5/source/net/ipv4/tcp_output.c#L833"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wn.net/Articles/507065/"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lwn.net/Articles/50623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ietf.org/mail-archive/web/tsvwg/current/msg03445.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lixir.bootlin.com/linux/v5.8.5/source/net/ipv4/tcp_recovery.c#L5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datatracker.ietf.org/doc/html/rfc8985" TargetMode="External"/><Relationship Id="rId4" Type="http://schemas.openxmlformats.org/officeDocument/2006/relationships/hyperlink" Target="https://tools.ietf.org/html/draft-ietf-tcpm-rack-01"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ools.ietf.org/html/rfc5682"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lixir.bootlin.com/linux/v5.8.5/source/include/linux/tcp.h#L81"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lixir.bootlin.com/linux/v5.8.5/source/net/ipv4/tcp_rate.c"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tools.ietf.org/html/rfc7413"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lixir.bootlin.com/linux/v5.8.5/source/net/ipv4/tcp_input.c#L336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Networking In the Linux Kernel</a:t>
            </a:r>
            <a:br>
              <a:rPr lang="en-US" dirty="0"/>
            </a:br>
            <a:r>
              <a:rPr lang="en-US" dirty="0"/>
              <a:t>(</a:t>
            </a:r>
            <a:r>
              <a:rPr lang="en-US" dirty="0" err="1"/>
              <a:t>kerNet</a:t>
            </a:r>
            <a:r>
              <a:rPr lang="en-US" dirty="0"/>
              <a:t>)</a:t>
            </a:r>
          </a:p>
        </p:txBody>
      </p:sp>
      <p:sp>
        <p:nvSpPr>
          <p:cNvPr id="3" name="Subtitle 2"/>
          <p:cNvSpPr>
            <a:spLocks noGrp="1"/>
          </p:cNvSpPr>
          <p:nvPr>
            <p:ph type="subTitle" idx="1"/>
          </p:nvPr>
        </p:nvSpPr>
        <p:spPr/>
        <p:txBody>
          <a:bodyPr/>
          <a:lstStyle/>
          <a:p>
            <a:r>
              <a:rPr lang="en-US" dirty="0"/>
              <a:t>Lecture 11</a:t>
            </a:r>
          </a:p>
          <a:p>
            <a:r>
              <a:rPr lang="en-US" dirty="0"/>
              <a:t>TCP Structures In the Kernel, Assortment of Sockets</a:t>
            </a:r>
          </a:p>
        </p:txBody>
      </p:sp>
    </p:spTree>
    <p:extLst>
      <p:ext uri="{BB962C8B-B14F-4D97-AF65-F5344CB8AC3E}">
        <p14:creationId xmlns:p14="http://schemas.microsoft.com/office/powerpoint/2010/main" val="1754243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Segment Structure</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0229" y="1841770"/>
            <a:ext cx="5653179" cy="4820214"/>
          </a:xfrm>
        </p:spPr>
      </p:pic>
      <p:sp>
        <p:nvSpPr>
          <p:cNvPr id="4" name="Slide Number Placeholder 3"/>
          <p:cNvSpPr>
            <a:spLocks noGrp="1"/>
          </p:cNvSpPr>
          <p:nvPr>
            <p:ph type="sldNum" sz="quarter" idx="12"/>
          </p:nvPr>
        </p:nvSpPr>
        <p:spPr/>
        <p:txBody>
          <a:bodyPr/>
          <a:lstStyle/>
          <a:p>
            <a:fld id="{B346EE36-A921-448D-9A47-21AB20AA1226}" type="slidenum">
              <a:rPr lang="en-US" smtClean="0"/>
              <a:t>10</a:t>
            </a:fld>
            <a:endParaRPr lang="en-US"/>
          </a:p>
        </p:txBody>
      </p:sp>
    </p:spTree>
    <p:extLst>
      <p:ext uri="{BB962C8B-B14F-4D97-AF65-F5344CB8AC3E}">
        <p14:creationId xmlns:p14="http://schemas.microsoft.com/office/powerpoint/2010/main" val="1093728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Header Notes</a:t>
            </a:r>
          </a:p>
        </p:txBody>
      </p:sp>
      <p:sp>
        <p:nvSpPr>
          <p:cNvPr id="3" name="Content Placeholder 2"/>
          <p:cNvSpPr>
            <a:spLocks noGrp="1"/>
          </p:cNvSpPr>
          <p:nvPr>
            <p:ph idx="1"/>
          </p:nvPr>
        </p:nvSpPr>
        <p:spPr/>
        <p:txBody>
          <a:bodyPr>
            <a:normAutofit/>
          </a:bodyPr>
          <a:lstStyle/>
          <a:p>
            <a:r>
              <a:rPr lang="en-US" dirty="0"/>
              <a:t>This gives us the basic header layout</a:t>
            </a:r>
          </a:p>
          <a:p>
            <a:r>
              <a:rPr lang="en-US" dirty="0"/>
              <a:t>We haven’t discussed options</a:t>
            </a:r>
          </a:p>
          <a:p>
            <a:r>
              <a:rPr lang="en-US" dirty="0"/>
              <a:t>We might have a variable number of TCP options.</a:t>
            </a:r>
          </a:p>
          <a:p>
            <a:pPr lvl="1"/>
            <a:r>
              <a:rPr lang="en-US" dirty="0"/>
              <a:t>Not all options have the same length</a:t>
            </a:r>
            <a:br>
              <a:rPr lang="en-US" dirty="0"/>
            </a:br>
            <a:endParaRPr lang="en-US" dirty="0"/>
          </a:p>
          <a:p>
            <a:r>
              <a:rPr lang="en-US" dirty="0"/>
              <a:t>Header length is 4 bits, representing the number of 4-byte words the header-with-options takes</a:t>
            </a:r>
          </a:p>
          <a:p>
            <a:pPr lvl="1"/>
            <a:r>
              <a:rPr lang="en-US" dirty="0"/>
              <a:t>Without options, we’re looking at 20 bytes (5 words), you’ll often see 0x5</a:t>
            </a:r>
          </a:p>
          <a:p>
            <a:pPr lvl="1"/>
            <a:r>
              <a:rPr lang="en-US" dirty="0"/>
              <a:t>Remember this is a half-byte, so it’ll get mashed together with “unused” to yield 0x50. With </a:t>
            </a:r>
            <a:r>
              <a:rPr lang="en-US" dirty="0">
                <a:hlinkClick r:id="rId3"/>
              </a:rPr>
              <a:t>RFC 3540</a:t>
            </a:r>
            <a:r>
              <a:rPr lang="en-US" dirty="0"/>
              <a:t> you might see 0x51, 9</a:t>
            </a:r>
            <a:r>
              <a:rPr lang="en-US" baseline="30000" dirty="0"/>
              <a:t>th</a:t>
            </a:r>
            <a:r>
              <a:rPr lang="en-US" dirty="0"/>
              <a:t> flag bit!</a:t>
            </a:r>
          </a:p>
        </p:txBody>
      </p:sp>
      <p:sp>
        <p:nvSpPr>
          <p:cNvPr id="4" name="Slide Number Placeholder 3"/>
          <p:cNvSpPr>
            <a:spLocks noGrp="1"/>
          </p:cNvSpPr>
          <p:nvPr>
            <p:ph type="sldNum" sz="quarter" idx="12"/>
          </p:nvPr>
        </p:nvSpPr>
        <p:spPr/>
        <p:txBody>
          <a:bodyPr/>
          <a:lstStyle/>
          <a:p>
            <a:fld id="{B346EE36-A921-448D-9A47-21AB20AA1226}" type="slidenum">
              <a:rPr lang="en-US" smtClean="0"/>
              <a:t>11</a:t>
            </a:fld>
            <a:endParaRPr lang="en-US"/>
          </a:p>
        </p:txBody>
      </p:sp>
    </p:spTree>
    <p:extLst>
      <p:ext uri="{BB962C8B-B14F-4D97-AF65-F5344CB8AC3E}">
        <p14:creationId xmlns:p14="http://schemas.microsoft.com/office/powerpoint/2010/main" val="245100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in the Kernel</a:t>
            </a:r>
          </a:p>
        </p:txBody>
      </p:sp>
      <p:sp>
        <p:nvSpPr>
          <p:cNvPr id="3" name="Content Placeholder 2"/>
          <p:cNvSpPr>
            <a:spLocks noGrp="1"/>
          </p:cNvSpPr>
          <p:nvPr>
            <p:ph idx="1"/>
          </p:nvPr>
        </p:nvSpPr>
        <p:spPr/>
        <p:txBody>
          <a:bodyPr/>
          <a:lstStyle/>
          <a:p>
            <a:r>
              <a:rPr lang="en-US" i="1" dirty="0">
                <a:hlinkClick r:id="rId2"/>
              </a:rPr>
              <a:t>tcp_hdr</a:t>
            </a:r>
            <a:r>
              <a:rPr lang="en-US" i="1" dirty="0"/>
              <a:t>(</a:t>
            </a:r>
            <a:r>
              <a:rPr lang="en-US" i="1" dirty="0" err="1"/>
              <a:t>skb</a:t>
            </a:r>
            <a:r>
              <a:rPr lang="en-US" i="1" dirty="0"/>
              <a:t>)</a:t>
            </a:r>
            <a:r>
              <a:rPr lang="en-US" dirty="0"/>
              <a:t> returns a pointer to the transport header data in </a:t>
            </a:r>
            <a:r>
              <a:rPr lang="en-US" dirty="0" err="1"/>
              <a:t>skb</a:t>
            </a:r>
            <a:endParaRPr lang="en-US" dirty="0"/>
          </a:p>
          <a:p>
            <a:r>
              <a:rPr lang="en-US" dirty="0"/>
              <a:t>The return type is </a:t>
            </a:r>
            <a:r>
              <a:rPr lang="en-US" i="1" dirty="0">
                <a:hlinkClick r:id="rId3"/>
              </a:rPr>
              <a:t>struct </a:t>
            </a:r>
            <a:r>
              <a:rPr lang="en-US" i="1" dirty="0" err="1">
                <a:hlinkClick r:id="rId3"/>
              </a:rPr>
              <a:t>tcphdr</a:t>
            </a:r>
            <a:r>
              <a:rPr lang="en-US" i="1" dirty="0"/>
              <a:t>*</a:t>
            </a:r>
            <a:r>
              <a:rPr lang="en-US" dirty="0"/>
              <a:t> defined in &lt;</a:t>
            </a:r>
            <a:r>
              <a:rPr lang="en-US" dirty="0" err="1"/>
              <a:t>linux</a:t>
            </a:r>
            <a:r>
              <a:rPr lang="en-US" dirty="0"/>
              <a:t>/</a:t>
            </a:r>
            <a:r>
              <a:rPr lang="en-US" dirty="0" err="1"/>
              <a:t>uapi</a:t>
            </a:r>
            <a:r>
              <a:rPr lang="en-US" dirty="0"/>
              <a:t>/</a:t>
            </a:r>
            <a:r>
              <a:rPr lang="en-US" dirty="0" err="1"/>
              <a:t>tcp.h</a:t>
            </a:r>
            <a:r>
              <a:rPr lang="en-US" dirty="0"/>
              <a:t>&gt;</a:t>
            </a:r>
          </a:p>
          <a:p>
            <a:r>
              <a:rPr lang="en-US" dirty="0"/>
              <a:t>Let’s pull it up and compare it to the TCP Segment Structure graphic from earlier</a:t>
            </a:r>
          </a:p>
          <a:p>
            <a:endParaRPr lang="en-US" dirty="0"/>
          </a:p>
        </p:txBody>
      </p:sp>
      <p:sp>
        <p:nvSpPr>
          <p:cNvPr id="4" name="Slide Number Placeholder 3"/>
          <p:cNvSpPr>
            <a:spLocks noGrp="1"/>
          </p:cNvSpPr>
          <p:nvPr>
            <p:ph type="sldNum" sz="quarter" idx="12"/>
          </p:nvPr>
        </p:nvSpPr>
        <p:spPr/>
        <p:txBody>
          <a:bodyPr/>
          <a:lstStyle/>
          <a:p>
            <a:fld id="{B346EE36-A921-448D-9A47-21AB20AA1226}" type="slidenum">
              <a:rPr lang="en-US" smtClean="0"/>
              <a:t>12</a:t>
            </a:fld>
            <a:endParaRPr lang="en-US"/>
          </a:p>
        </p:txBody>
      </p:sp>
    </p:spTree>
    <p:extLst>
      <p:ext uri="{BB962C8B-B14F-4D97-AF65-F5344CB8AC3E}">
        <p14:creationId xmlns:p14="http://schemas.microsoft.com/office/powerpoint/2010/main" val="297396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tcphdr</a:t>
            </a:r>
            <a:r>
              <a:rPr lang="en-US" dirty="0"/>
              <a:t> (1/3)</a:t>
            </a:r>
          </a:p>
        </p:txBody>
      </p:sp>
      <p:sp>
        <p:nvSpPr>
          <p:cNvPr id="3" name="Content Placeholder 2"/>
          <p:cNvSpPr>
            <a:spLocks noGrp="1"/>
          </p:cNvSpPr>
          <p:nvPr>
            <p:ph idx="1"/>
          </p:nvPr>
        </p:nvSpPr>
        <p:spPr/>
        <p:txBody>
          <a:bodyPr/>
          <a:lstStyle/>
          <a:p>
            <a:pPr marL="0" indent="0">
              <a:buNone/>
            </a:pPr>
            <a:r>
              <a:rPr lang="en-US" i="1" dirty="0" err="1"/>
              <a:t>struct</a:t>
            </a:r>
            <a:r>
              <a:rPr lang="en-US" i="1" dirty="0"/>
              <a:t> </a:t>
            </a:r>
            <a:r>
              <a:rPr lang="en-US" i="1" dirty="0" err="1"/>
              <a:t>tcphdr</a:t>
            </a:r>
            <a:r>
              <a:rPr lang="en-US" i="1" dirty="0"/>
              <a:t> {</a:t>
            </a:r>
          </a:p>
          <a:p>
            <a:pPr marL="0" indent="0">
              <a:buNone/>
            </a:pPr>
            <a:r>
              <a:rPr lang="en-US" i="1" dirty="0"/>
              <a:t>	__be16	source;</a:t>
            </a:r>
          </a:p>
          <a:p>
            <a:pPr marL="0" indent="0">
              <a:buNone/>
            </a:pPr>
            <a:r>
              <a:rPr lang="en-US" i="1" dirty="0"/>
              <a:t>	__be16	</a:t>
            </a:r>
            <a:r>
              <a:rPr lang="en-US" i="1" dirty="0" err="1"/>
              <a:t>dest</a:t>
            </a:r>
            <a:r>
              <a:rPr lang="en-US" i="1" dirty="0"/>
              <a:t>;</a:t>
            </a:r>
          </a:p>
          <a:p>
            <a:pPr marL="0" indent="0">
              <a:buNone/>
            </a:pPr>
            <a:r>
              <a:rPr lang="en-US" i="1" dirty="0"/>
              <a:t>	__be32	</a:t>
            </a:r>
            <a:r>
              <a:rPr lang="en-US" i="1" dirty="0" err="1"/>
              <a:t>seq</a:t>
            </a:r>
            <a:r>
              <a:rPr lang="en-US" i="1" dirty="0"/>
              <a:t>;</a:t>
            </a:r>
          </a:p>
          <a:p>
            <a:pPr marL="0" indent="0">
              <a:buNone/>
            </a:pPr>
            <a:r>
              <a:rPr lang="en-US" i="1" dirty="0"/>
              <a:t>	__be32	</a:t>
            </a:r>
            <a:r>
              <a:rPr lang="en-US" i="1" dirty="0" err="1"/>
              <a:t>ack_seq</a:t>
            </a:r>
            <a:r>
              <a:rPr lang="en-US" i="1"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13</a:t>
            </a:fld>
            <a:endParaRPr lang="en-US"/>
          </a:p>
        </p:txBody>
      </p:sp>
    </p:spTree>
    <p:extLst>
      <p:ext uri="{BB962C8B-B14F-4D97-AF65-F5344CB8AC3E}">
        <p14:creationId xmlns:p14="http://schemas.microsoft.com/office/powerpoint/2010/main" val="277826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tcphdr</a:t>
            </a:r>
            <a:r>
              <a:rPr lang="en-US" dirty="0"/>
              <a:t> (2/3)</a:t>
            </a:r>
          </a:p>
        </p:txBody>
      </p:sp>
      <p:sp>
        <p:nvSpPr>
          <p:cNvPr id="3" name="Content Placeholder 2"/>
          <p:cNvSpPr>
            <a:spLocks noGrp="1"/>
          </p:cNvSpPr>
          <p:nvPr>
            <p:ph idx="1"/>
          </p:nvPr>
        </p:nvSpPr>
        <p:spPr/>
        <p:txBody>
          <a:bodyPr>
            <a:normAutofit fontScale="85000" lnSpcReduction="20000"/>
          </a:bodyPr>
          <a:lstStyle/>
          <a:p>
            <a:pPr marL="0" indent="0">
              <a:buNone/>
            </a:pPr>
            <a:r>
              <a:rPr lang="en-US" i="1" dirty="0"/>
              <a:t>#</a:t>
            </a:r>
            <a:r>
              <a:rPr lang="en-US" i="1" dirty="0" err="1"/>
              <a:t>elif</a:t>
            </a:r>
            <a:r>
              <a:rPr lang="en-US" i="1" dirty="0"/>
              <a:t> defined(__BIG_ENDIAN_BITFIELD)</a:t>
            </a:r>
          </a:p>
          <a:p>
            <a:pPr marL="0" indent="0">
              <a:buNone/>
            </a:pPr>
            <a:r>
              <a:rPr lang="en-US" i="1" dirty="0"/>
              <a:t>	__u16	doff:4,</a:t>
            </a:r>
          </a:p>
          <a:p>
            <a:pPr marL="0" indent="0">
              <a:buNone/>
            </a:pPr>
            <a:r>
              <a:rPr lang="en-US" i="1" dirty="0"/>
              <a:t>		res1:4,</a:t>
            </a:r>
          </a:p>
          <a:p>
            <a:pPr marL="0" indent="0">
              <a:buNone/>
            </a:pPr>
            <a:r>
              <a:rPr lang="en-US" i="1" dirty="0"/>
              <a:t>		cwr:1,</a:t>
            </a:r>
          </a:p>
          <a:p>
            <a:pPr marL="0" indent="0">
              <a:buNone/>
            </a:pPr>
            <a:r>
              <a:rPr lang="en-US" i="1" dirty="0"/>
              <a:t>		ece:1,</a:t>
            </a:r>
          </a:p>
          <a:p>
            <a:pPr marL="0" indent="0">
              <a:buNone/>
            </a:pPr>
            <a:r>
              <a:rPr lang="en-US" i="1" dirty="0"/>
              <a:t>		urg:1,</a:t>
            </a:r>
          </a:p>
          <a:p>
            <a:pPr marL="0" indent="0">
              <a:buNone/>
            </a:pPr>
            <a:r>
              <a:rPr lang="en-US" i="1" dirty="0"/>
              <a:t>		ack:1,</a:t>
            </a:r>
          </a:p>
          <a:p>
            <a:pPr marL="0" indent="0">
              <a:buNone/>
            </a:pPr>
            <a:r>
              <a:rPr lang="en-US" i="1" dirty="0"/>
              <a:t>		psh:1,</a:t>
            </a:r>
          </a:p>
          <a:p>
            <a:pPr marL="0" indent="0">
              <a:buNone/>
            </a:pPr>
            <a:r>
              <a:rPr lang="en-US" i="1" dirty="0"/>
              <a:t>		rst:1,</a:t>
            </a:r>
          </a:p>
          <a:p>
            <a:pPr marL="0" indent="0">
              <a:buNone/>
            </a:pPr>
            <a:r>
              <a:rPr lang="en-US" i="1" dirty="0"/>
              <a:t>		syn:1,</a:t>
            </a:r>
          </a:p>
          <a:p>
            <a:pPr marL="0" indent="0">
              <a:buNone/>
            </a:pPr>
            <a:r>
              <a:rPr lang="en-US" i="1" dirty="0"/>
              <a:t>		fin:1;</a:t>
            </a:r>
          </a:p>
        </p:txBody>
      </p:sp>
      <p:sp>
        <p:nvSpPr>
          <p:cNvPr id="4" name="Slide Number Placeholder 3"/>
          <p:cNvSpPr>
            <a:spLocks noGrp="1"/>
          </p:cNvSpPr>
          <p:nvPr>
            <p:ph type="sldNum" sz="quarter" idx="12"/>
          </p:nvPr>
        </p:nvSpPr>
        <p:spPr/>
        <p:txBody>
          <a:bodyPr/>
          <a:lstStyle/>
          <a:p>
            <a:fld id="{B346EE36-A921-448D-9A47-21AB20AA1226}" type="slidenum">
              <a:rPr lang="en-US" smtClean="0"/>
              <a:t>14</a:t>
            </a:fld>
            <a:endParaRPr lang="en-US"/>
          </a:p>
        </p:txBody>
      </p:sp>
    </p:spTree>
    <p:extLst>
      <p:ext uri="{BB962C8B-B14F-4D97-AF65-F5344CB8AC3E}">
        <p14:creationId xmlns:p14="http://schemas.microsoft.com/office/powerpoint/2010/main" val="1675510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tcphdr</a:t>
            </a:r>
            <a:r>
              <a:rPr lang="en-US" dirty="0"/>
              <a:t> (3/3)</a:t>
            </a:r>
          </a:p>
        </p:txBody>
      </p:sp>
      <p:sp>
        <p:nvSpPr>
          <p:cNvPr id="3" name="Content Placeholder 2"/>
          <p:cNvSpPr>
            <a:spLocks noGrp="1"/>
          </p:cNvSpPr>
          <p:nvPr>
            <p:ph idx="1"/>
          </p:nvPr>
        </p:nvSpPr>
        <p:spPr/>
        <p:txBody>
          <a:bodyPr/>
          <a:lstStyle/>
          <a:p>
            <a:pPr marL="0" indent="0">
              <a:buNone/>
            </a:pPr>
            <a:r>
              <a:rPr lang="en-US" i="1" dirty="0"/>
              <a:t>#</a:t>
            </a:r>
            <a:r>
              <a:rPr lang="en-US" i="1" dirty="0" err="1"/>
              <a:t>endif</a:t>
            </a:r>
            <a:r>
              <a:rPr lang="en-US" i="1" dirty="0"/>
              <a:t>	</a:t>
            </a:r>
          </a:p>
          <a:p>
            <a:pPr marL="0" indent="0">
              <a:buNone/>
            </a:pPr>
            <a:r>
              <a:rPr lang="en-US" i="1" dirty="0"/>
              <a:t>	__be16	window;</a:t>
            </a:r>
          </a:p>
          <a:p>
            <a:pPr marL="0" indent="0">
              <a:buNone/>
            </a:pPr>
            <a:r>
              <a:rPr lang="en-US" i="1" dirty="0"/>
              <a:t>	__sum16	check;</a:t>
            </a:r>
          </a:p>
          <a:p>
            <a:pPr marL="0" indent="0">
              <a:buNone/>
            </a:pPr>
            <a:r>
              <a:rPr lang="en-US" i="1" dirty="0"/>
              <a:t>	__be16	</a:t>
            </a:r>
            <a:r>
              <a:rPr lang="en-US" i="1" dirty="0" err="1"/>
              <a:t>urg_ptr</a:t>
            </a:r>
            <a:r>
              <a:rPr lang="en-US" i="1" dirty="0"/>
              <a:t>;</a:t>
            </a:r>
          </a:p>
          <a:p>
            <a:pPr marL="0" indent="0">
              <a:buNone/>
            </a:pPr>
            <a:r>
              <a:rPr lang="en-US" i="1"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15</a:t>
            </a:fld>
            <a:endParaRPr lang="en-US"/>
          </a:p>
        </p:txBody>
      </p:sp>
    </p:spTree>
    <p:extLst>
      <p:ext uri="{BB962C8B-B14F-4D97-AF65-F5344CB8AC3E}">
        <p14:creationId xmlns:p14="http://schemas.microsoft.com/office/powerpoint/2010/main" val="117529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tcphdr</a:t>
            </a:r>
            <a:r>
              <a:rPr lang="en-US" dirty="0"/>
              <a:t> </a:t>
            </a:r>
            <a:r>
              <a:rPr lang="en-US" dirty="0" err="1"/>
              <a:t>enum</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i="1" dirty="0" err="1"/>
              <a:t>enum</a:t>
            </a:r>
            <a:r>
              <a:rPr lang="en-US" i="1" dirty="0"/>
              <a:t> { </a:t>
            </a:r>
          </a:p>
          <a:p>
            <a:pPr marL="0" indent="0">
              <a:buNone/>
            </a:pPr>
            <a:r>
              <a:rPr lang="en-US" i="1" dirty="0"/>
              <a:t>	TCP_FLAG_CWR = __constant_cpu_to_be32(0x00800000),</a:t>
            </a:r>
          </a:p>
          <a:p>
            <a:pPr marL="0" indent="0">
              <a:buNone/>
            </a:pPr>
            <a:r>
              <a:rPr lang="en-US" i="1" dirty="0"/>
              <a:t>	TCP_FLAG_ECE = __constant_cpu_to_be32(0x00400000),</a:t>
            </a:r>
          </a:p>
          <a:p>
            <a:pPr marL="0" indent="0">
              <a:buNone/>
            </a:pPr>
            <a:r>
              <a:rPr lang="en-US" i="1" dirty="0"/>
              <a:t>	TCP_FLAG_URG = __constant_cpu_to_be32(0x00200000),</a:t>
            </a:r>
          </a:p>
          <a:p>
            <a:pPr marL="0" indent="0">
              <a:buNone/>
            </a:pPr>
            <a:r>
              <a:rPr lang="en-US" i="1" dirty="0"/>
              <a:t>	TCP_FLAG_ACK = __constant_cpu_to_be32(0x00100000),</a:t>
            </a:r>
          </a:p>
          <a:p>
            <a:pPr marL="0" indent="0">
              <a:buNone/>
            </a:pPr>
            <a:r>
              <a:rPr lang="en-US" i="1" dirty="0"/>
              <a:t>	TCP_FLAG_PSH = __constant_cpu_to_be32(0x00080000),</a:t>
            </a:r>
          </a:p>
          <a:p>
            <a:pPr marL="0" indent="0">
              <a:buNone/>
            </a:pPr>
            <a:r>
              <a:rPr lang="en-US" i="1" dirty="0"/>
              <a:t>	TCP_FLAG_RST = __constant_cpu_to_be32(0x00040000),</a:t>
            </a:r>
          </a:p>
          <a:p>
            <a:pPr marL="0" indent="0">
              <a:buNone/>
            </a:pPr>
            <a:r>
              <a:rPr lang="en-US" i="1" dirty="0"/>
              <a:t>	TCP_FLAG_SYN = __constant_cpu_to_be32(0x00020000),</a:t>
            </a:r>
          </a:p>
          <a:p>
            <a:pPr marL="0" indent="0">
              <a:buNone/>
            </a:pPr>
            <a:r>
              <a:rPr lang="en-US" i="1" dirty="0"/>
              <a:t>	TCP_FLAG_FIN = __constant_cpu_to_be32(0x00010000),</a:t>
            </a:r>
          </a:p>
          <a:p>
            <a:pPr marL="0" indent="0">
              <a:buNone/>
            </a:pPr>
            <a:r>
              <a:rPr lang="en-US" i="1" dirty="0"/>
              <a:t>	TCP_RESERVED_BITS = __constant_cpu_to_be32(0x0F000000),</a:t>
            </a:r>
          </a:p>
          <a:p>
            <a:pPr marL="0" indent="0">
              <a:buNone/>
            </a:pPr>
            <a:r>
              <a:rPr lang="en-US" i="1" dirty="0"/>
              <a:t>	TCP_DATA_OFFSET = __constant_cpu_to_be32(0xF0000000)</a:t>
            </a:r>
          </a:p>
          <a:p>
            <a:pPr marL="0" indent="0">
              <a:buNone/>
            </a:pPr>
            <a:r>
              <a:rPr lang="en-US" i="1" dirty="0"/>
              <a:t>};  </a:t>
            </a:r>
            <a:r>
              <a:rPr lang="en-US" dirty="0"/>
              <a:t>[</a:t>
            </a:r>
            <a:r>
              <a:rPr lang="en-US" dirty="0">
                <a:hlinkClick r:id="rId2"/>
              </a:rPr>
              <a:t>source</a:t>
            </a:r>
            <a:r>
              <a:rPr lang="en-US"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16</a:t>
            </a:fld>
            <a:endParaRPr lang="en-US"/>
          </a:p>
        </p:txBody>
      </p:sp>
    </p:spTree>
    <p:extLst>
      <p:ext uri="{BB962C8B-B14F-4D97-AF65-F5344CB8AC3E}">
        <p14:creationId xmlns:p14="http://schemas.microsoft.com/office/powerpoint/2010/main" val="2582160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TCP Options?</a:t>
            </a:r>
          </a:p>
        </p:txBody>
      </p:sp>
      <p:sp>
        <p:nvSpPr>
          <p:cNvPr id="3" name="Content Placeholder 2"/>
          <p:cNvSpPr>
            <a:spLocks noGrp="1"/>
          </p:cNvSpPr>
          <p:nvPr>
            <p:ph idx="1"/>
          </p:nvPr>
        </p:nvSpPr>
        <p:spPr/>
        <p:txBody>
          <a:bodyPr>
            <a:normAutofit fontScale="92500" lnSpcReduction="20000"/>
          </a:bodyPr>
          <a:lstStyle/>
          <a:p>
            <a:r>
              <a:rPr lang="en-US" dirty="0"/>
              <a:t>A bunch of #defines for option numbers and lengths in &lt;net/</a:t>
            </a:r>
            <a:r>
              <a:rPr lang="en-US" dirty="0" err="1"/>
              <a:t>tcp.h</a:t>
            </a:r>
            <a:r>
              <a:rPr lang="en-US" dirty="0"/>
              <a:t>&gt;</a:t>
            </a:r>
          </a:p>
          <a:p>
            <a:r>
              <a:rPr lang="en-US" dirty="0"/>
              <a:t>Look for the definition of </a:t>
            </a:r>
            <a:r>
              <a:rPr lang="en-US" dirty="0">
                <a:hlinkClick r:id="rId3"/>
              </a:rPr>
              <a:t>TCPOPT_SACK_PERM</a:t>
            </a:r>
            <a:r>
              <a:rPr lang="en-US" dirty="0"/>
              <a:t> to find the corresponding blocks</a:t>
            </a:r>
          </a:p>
          <a:p>
            <a:r>
              <a:rPr lang="en-US" dirty="0"/>
              <a:t>net/ipv4/</a:t>
            </a:r>
            <a:r>
              <a:rPr lang="en-US" dirty="0" err="1"/>
              <a:t>tcp_input.c</a:t>
            </a:r>
            <a:r>
              <a:rPr lang="en-US" dirty="0"/>
              <a:t>: </a:t>
            </a:r>
            <a:r>
              <a:rPr lang="en-US" dirty="0">
                <a:hlinkClick r:id="rId4"/>
              </a:rPr>
              <a:t>tcp_parse_options</a:t>
            </a:r>
            <a:r>
              <a:rPr lang="en-US" dirty="0"/>
              <a:t>()</a:t>
            </a:r>
          </a:p>
          <a:p>
            <a:pPr lvl="1"/>
            <a:r>
              <a:rPr lang="en-US" dirty="0"/>
              <a:t>We normally only do this during handshakes (SYN flag set), </a:t>
            </a:r>
            <a:r>
              <a:rPr lang="en-US" dirty="0" err="1"/>
              <a:t>slowpath</a:t>
            </a:r>
            <a:r>
              <a:rPr lang="en-US" dirty="0"/>
              <a:t> parsing</a:t>
            </a:r>
          </a:p>
          <a:p>
            <a:pPr lvl="1"/>
            <a:r>
              <a:rPr lang="en-US" dirty="0"/>
              <a:t>First attempts tcp_fast_parse_options() which only expects a timestamp</a:t>
            </a:r>
          </a:p>
          <a:p>
            <a:pPr lvl="1"/>
            <a:r>
              <a:rPr lang="en-US" dirty="0"/>
              <a:t>You’ll see </a:t>
            </a:r>
            <a:r>
              <a:rPr lang="en-US" i="1" dirty="0"/>
              <a:t>doff</a:t>
            </a:r>
            <a:r>
              <a:rPr lang="en-US" dirty="0"/>
              <a:t> used here, get used to it - this is the data offset.</a:t>
            </a:r>
          </a:p>
          <a:p>
            <a:r>
              <a:rPr lang="en-US" dirty="0"/>
              <a:t>If you walk further up the call chain, </a:t>
            </a:r>
            <a:r>
              <a:rPr lang="en-US" dirty="0">
                <a:hlinkClick r:id="rId5"/>
              </a:rPr>
              <a:t>tcp_fast_parse_options</a:t>
            </a:r>
            <a:r>
              <a:rPr lang="en-US" dirty="0"/>
              <a:t>() or </a:t>
            </a:r>
            <a:r>
              <a:rPr lang="en-US" dirty="0">
                <a:hlinkClick r:id="rId6"/>
              </a:rPr>
              <a:t>tcp_conn_request</a:t>
            </a:r>
            <a:r>
              <a:rPr lang="en-US" dirty="0"/>
              <a:t>() or </a:t>
            </a:r>
            <a:r>
              <a:rPr lang="en-US" dirty="0">
                <a:hlinkClick r:id="rId7"/>
              </a:rPr>
              <a:t>tcp_rcv_fastopen_synack</a:t>
            </a:r>
            <a:r>
              <a:rPr lang="en-US" dirty="0"/>
              <a:t>() or </a:t>
            </a:r>
            <a:r>
              <a:rPr lang="en-US" dirty="0">
                <a:hlinkClick r:id="rId8"/>
              </a:rPr>
              <a:t>tcp_synsent_state_process</a:t>
            </a:r>
            <a:r>
              <a:rPr lang="en-US" dirty="0"/>
              <a:t>()</a:t>
            </a:r>
          </a:p>
          <a:p>
            <a:r>
              <a:rPr lang="en-US" dirty="0"/>
              <a:t>Fast path only called through </a:t>
            </a:r>
            <a:r>
              <a:rPr lang="en-US" dirty="0">
                <a:hlinkClick r:id="rId9"/>
              </a:rPr>
              <a:t>tcp_validate_incoming</a:t>
            </a:r>
            <a:r>
              <a:rPr lang="en-US" dirty="0"/>
              <a:t>() which is…</a:t>
            </a:r>
          </a:p>
          <a:p>
            <a:pPr lvl="1"/>
            <a:r>
              <a:rPr lang="en-US" dirty="0"/>
              <a:t>Getting off track (for now), a lot about PAWS/RST here</a:t>
            </a:r>
          </a:p>
          <a:p>
            <a:pPr lvl="1"/>
            <a:r>
              <a:rPr lang="en-US" dirty="0"/>
              <a:t>Called by </a:t>
            </a:r>
            <a:r>
              <a:rPr lang="en-US" dirty="0">
                <a:hlinkClick r:id="rId10"/>
              </a:rPr>
              <a:t>tcp_rcv_established</a:t>
            </a:r>
            <a:r>
              <a:rPr lang="en-US" dirty="0"/>
              <a:t>() and </a:t>
            </a:r>
            <a:r>
              <a:rPr lang="en-US" dirty="0">
                <a:hlinkClick r:id="rId11"/>
              </a:rPr>
              <a:t>tcp_rcv_state_process</a:t>
            </a:r>
            <a:r>
              <a:rPr lang="en-US"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17</a:t>
            </a:fld>
            <a:endParaRPr lang="en-US"/>
          </a:p>
        </p:txBody>
      </p:sp>
    </p:spTree>
    <p:extLst>
      <p:ext uri="{BB962C8B-B14F-4D97-AF65-F5344CB8AC3E}">
        <p14:creationId xmlns:p14="http://schemas.microsoft.com/office/powerpoint/2010/main" val="241222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TCP Socket Structure</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346EE36-A921-448D-9A47-21AB20AA1226}" type="slidenum">
              <a:rPr lang="en-US" smtClean="0"/>
              <a:t>18</a:t>
            </a:fld>
            <a:endParaRPr lang="en-US"/>
          </a:p>
        </p:txBody>
      </p:sp>
    </p:spTree>
    <p:extLst>
      <p:ext uri="{BB962C8B-B14F-4D97-AF65-F5344CB8AC3E}">
        <p14:creationId xmlns:p14="http://schemas.microsoft.com/office/powerpoint/2010/main" val="194042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(1/25)</a:t>
            </a:r>
          </a:p>
        </p:txBody>
      </p:sp>
      <p:sp>
        <p:nvSpPr>
          <p:cNvPr id="3" name="Content Placeholder 2"/>
          <p:cNvSpPr>
            <a:spLocks noGrp="1"/>
          </p:cNvSpPr>
          <p:nvPr>
            <p:ph idx="1"/>
          </p:nvPr>
        </p:nvSpPr>
        <p:spPr/>
        <p:txBody>
          <a:bodyPr>
            <a:normAutofit fontScale="85000" lnSpcReduction="20000"/>
          </a:bodyPr>
          <a:lstStyle/>
          <a:p>
            <a:pPr marL="0" indent="0">
              <a:buNone/>
            </a:pPr>
            <a:r>
              <a:rPr lang="en-US" i="1" dirty="0"/>
              <a:t>struct </a:t>
            </a:r>
            <a:r>
              <a:rPr lang="en-US" i="1" dirty="0">
                <a:hlinkClick r:id="rId3"/>
              </a:rPr>
              <a:t>tcp_sock</a:t>
            </a:r>
            <a:r>
              <a:rPr lang="en-US" i="1" dirty="0"/>
              <a:t> {</a:t>
            </a:r>
          </a:p>
          <a:p>
            <a:pPr marL="0" indent="0">
              <a:buNone/>
            </a:pPr>
            <a:r>
              <a:rPr lang="en-US" i="1" dirty="0"/>
              <a:t>	/* inet_connection_sock has to be the first member of tcp_sock */</a:t>
            </a:r>
          </a:p>
          <a:p>
            <a:pPr marL="0" indent="0">
              <a:buNone/>
            </a:pPr>
            <a:r>
              <a:rPr lang="en-US" i="1" dirty="0"/>
              <a:t>	struct </a:t>
            </a:r>
            <a:r>
              <a:rPr lang="en-US" i="1" dirty="0">
                <a:hlinkClick r:id="rId4"/>
              </a:rPr>
              <a:t>inet_connection_sock</a:t>
            </a:r>
            <a:r>
              <a:rPr lang="en-US" i="1" dirty="0"/>
              <a:t>	</a:t>
            </a:r>
            <a:r>
              <a:rPr lang="en-US" i="1" dirty="0" err="1"/>
              <a:t>inet_conn</a:t>
            </a:r>
            <a:r>
              <a:rPr lang="en-US" i="1" dirty="0"/>
              <a:t>;</a:t>
            </a:r>
          </a:p>
          <a:p>
            <a:pPr marL="0" indent="0">
              <a:buNone/>
            </a:pPr>
            <a:r>
              <a:rPr lang="en-US" i="1" dirty="0"/>
              <a:t>	u16	</a:t>
            </a:r>
            <a:r>
              <a:rPr lang="en-US" i="1" dirty="0" err="1"/>
              <a:t>tcp_header_len</a:t>
            </a:r>
            <a:r>
              <a:rPr lang="en-US" i="1" dirty="0"/>
              <a:t>;	/* Bytes of </a:t>
            </a:r>
            <a:r>
              <a:rPr lang="en-US" i="1" dirty="0" err="1"/>
              <a:t>tcp</a:t>
            </a:r>
            <a:r>
              <a:rPr lang="en-US" i="1" dirty="0"/>
              <a:t> header to send		*/</a:t>
            </a:r>
          </a:p>
          <a:p>
            <a:pPr marL="0" indent="0">
              <a:buNone/>
            </a:pPr>
            <a:r>
              <a:rPr lang="en-US" i="1" dirty="0"/>
              <a:t>	u16	</a:t>
            </a:r>
            <a:r>
              <a:rPr lang="en-US" i="1" dirty="0" err="1"/>
              <a:t>gso_segs</a:t>
            </a:r>
            <a:r>
              <a:rPr lang="en-US" i="1" dirty="0"/>
              <a:t>;	/* Max number of segs per GSO packet	*/</a:t>
            </a:r>
          </a:p>
          <a:p>
            <a:pPr marL="0" indent="0">
              <a:buNone/>
            </a:pPr>
            <a:endParaRPr lang="en-US" i="1" dirty="0"/>
          </a:p>
          <a:p>
            <a:pPr marL="0" indent="0">
              <a:buNone/>
            </a:pPr>
            <a:r>
              <a:rPr lang="en-US" i="1" dirty="0"/>
              <a:t>/*</a:t>
            </a:r>
          </a:p>
          <a:p>
            <a:pPr marL="0" indent="0">
              <a:buNone/>
            </a:pPr>
            <a:r>
              <a:rPr lang="en-US" i="1" dirty="0"/>
              <a:t> *	Header prediction flags</a:t>
            </a:r>
          </a:p>
          <a:p>
            <a:pPr marL="0" indent="0">
              <a:buNone/>
            </a:pPr>
            <a:r>
              <a:rPr lang="en-US" i="1" dirty="0"/>
              <a:t> *	0x5?10 &lt;&lt; 16 + </a:t>
            </a:r>
            <a:r>
              <a:rPr lang="en-US" i="1" dirty="0" err="1"/>
              <a:t>snd_wnd</a:t>
            </a:r>
            <a:r>
              <a:rPr lang="en-US" i="1" dirty="0"/>
              <a:t> in net byte order</a:t>
            </a:r>
          </a:p>
          <a:p>
            <a:pPr marL="0" indent="0">
              <a:buNone/>
            </a:pPr>
            <a:r>
              <a:rPr lang="en-US" i="1" dirty="0"/>
              <a:t> */</a:t>
            </a:r>
          </a:p>
          <a:p>
            <a:pPr marL="0" indent="0">
              <a:buNone/>
            </a:pPr>
            <a:r>
              <a:rPr lang="en-US" i="1" dirty="0"/>
              <a:t>	__be32	</a:t>
            </a:r>
            <a:r>
              <a:rPr lang="en-US" i="1" dirty="0" err="1"/>
              <a:t>pred_flags</a:t>
            </a:r>
            <a:r>
              <a:rPr lang="en-US" i="1"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19</a:t>
            </a:fld>
            <a:endParaRPr lang="en-US"/>
          </a:p>
        </p:txBody>
      </p:sp>
    </p:spTree>
    <p:extLst>
      <p:ext uri="{BB962C8B-B14F-4D97-AF65-F5344CB8AC3E}">
        <p14:creationId xmlns:p14="http://schemas.microsoft.com/office/powerpoint/2010/main" val="417844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normAutofit/>
          </a:bodyPr>
          <a:lstStyle/>
          <a:p>
            <a:r>
              <a:rPr lang="en-US" dirty="0"/>
              <a:t>Peer 1 Reviews available</a:t>
            </a:r>
          </a:p>
          <a:p>
            <a:pPr lvl="1"/>
            <a:r>
              <a:rPr lang="en-US" dirty="0"/>
              <a:t>Click “View Grade” by Peer Review Return: Assignment 1</a:t>
            </a:r>
          </a:p>
          <a:p>
            <a:pPr lvl="1"/>
            <a:r>
              <a:rPr lang="en-US" dirty="0"/>
              <a:t>Download your PDFs</a:t>
            </a:r>
          </a:p>
          <a:p>
            <a:r>
              <a:rPr lang="en-US" dirty="0"/>
              <a:t>Assignment 2 due Thursday night</a:t>
            </a:r>
          </a:p>
          <a:p>
            <a:pPr lvl="1"/>
            <a:r>
              <a:rPr lang="en-US" dirty="0"/>
              <a:t>GFP_USER is not your friend!</a:t>
            </a:r>
          </a:p>
          <a:p>
            <a:pPr lvl="1"/>
            <a:r>
              <a:rPr lang="en-US" dirty="0"/>
              <a:t>Pre-allocate your 2-D array in user-space</a:t>
            </a:r>
          </a:p>
          <a:p>
            <a:pPr lvl="1"/>
            <a:r>
              <a:rPr lang="en-US" dirty="0"/>
              <a:t>Static arrays may also do weird things: char** x; and then manual allocation usually works out better than char x[256][256].</a:t>
            </a:r>
          </a:p>
          <a:p>
            <a:endParaRPr lang="en-US" dirty="0"/>
          </a:p>
        </p:txBody>
      </p:sp>
      <p:sp>
        <p:nvSpPr>
          <p:cNvPr id="4" name="Slide Number Placeholder 3"/>
          <p:cNvSpPr>
            <a:spLocks noGrp="1"/>
          </p:cNvSpPr>
          <p:nvPr>
            <p:ph type="sldNum" sz="quarter" idx="12"/>
          </p:nvPr>
        </p:nvSpPr>
        <p:spPr/>
        <p:txBody>
          <a:bodyPr/>
          <a:lstStyle/>
          <a:p>
            <a:fld id="{B346EE36-A921-448D-9A47-21AB20AA1226}" type="slidenum">
              <a:rPr lang="en-US" smtClean="0"/>
              <a:t>2</a:t>
            </a:fld>
            <a:endParaRPr lang="en-US"/>
          </a:p>
        </p:txBody>
      </p:sp>
    </p:spTree>
    <p:extLst>
      <p:ext uri="{BB962C8B-B14F-4D97-AF65-F5344CB8AC3E}">
        <p14:creationId xmlns:p14="http://schemas.microsoft.com/office/powerpoint/2010/main" val="173011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2D58-F566-4B48-A63C-5EA87E931E74}"/>
              </a:ext>
            </a:extLst>
          </p:cNvPr>
          <p:cNvSpPr>
            <a:spLocks noGrp="1"/>
          </p:cNvSpPr>
          <p:nvPr>
            <p:ph type="title"/>
          </p:nvPr>
        </p:nvSpPr>
        <p:spPr/>
        <p:txBody>
          <a:bodyPr/>
          <a:lstStyle/>
          <a:p>
            <a:r>
              <a:rPr lang="en-US" dirty="0"/>
              <a:t>Detour: </a:t>
            </a:r>
            <a:r>
              <a:rPr lang="en-US" dirty="0" err="1"/>
              <a:t>inet_connection_sock</a:t>
            </a:r>
            <a:endParaRPr lang="en-US" dirty="0"/>
          </a:p>
        </p:txBody>
      </p:sp>
      <p:sp>
        <p:nvSpPr>
          <p:cNvPr id="3" name="Content Placeholder 2">
            <a:extLst>
              <a:ext uri="{FF2B5EF4-FFF2-40B4-BE49-F238E27FC236}">
                <a16:creationId xmlns:a16="http://schemas.microsoft.com/office/drawing/2014/main" id="{82DA9202-3A1C-4A59-8131-BDC320A8F14D}"/>
              </a:ext>
            </a:extLst>
          </p:cNvPr>
          <p:cNvSpPr>
            <a:spLocks noGrp="1"/>
          </p:cNvSpPr>
          <p:nvPr>
            <p:ph idx="1"/>
          </p:nvPr>
        </p:nvSpPr>
        <p:spPr/>
        <p:txBody>
          <a:bodyPr>
            <a:normAutofit fontScale="77500" lnSpcReduction="20000"/>
          </a:bodyPr>
          <a:lstStyle/>
          <a:p>
            <a:pPr marL="0" indent="0">
              <a:buNone/>
            </a:pPr>
            <a:r>
              <a:rPr lang="en-US" i="1" dirty="0"/>
              <a:t>struct </a:t>
            </a:r>
            <a:r>
              <a:rPr lang="en-US" i="1" dirty="0" err="1"/>
              <a:t>inet_connection_sock</a:t>
            </a:r>
            <a:r>
              <a:rPr lang="en-US" i="1" dirty="0"/>
              <a:t> {</a:t>
            </a:r>
          </a:p>
          <a:p>
            <a:pPr marL="0" indent="0">
              <a:buNone/>
            </a:pPr>
            <a:r>
              <a:rPr lang="en-US" i="1" dirty="0"/>
              <a:t>	/* </a:t>
            </a:r>
            <a:r>
              <a:rPr lang="en-US" i="1" dirty="0" err="1"/>
              <a:t>inet_sock</a:t>
            </a:r>
            <a:r>
              <a:rPr lang="en-US" i="1" dirty="0"/>
              <a:t> has to be the first member! */</a:t>
            </a:r>
          </a:p>
          <a:p>
            <a:pPr marL="0" indent="0">
              <a:buNone/>
            </a:pPr>
            <a:r>
              <a:rPr lang="en-US" i="1" dirty="0"/>
              <a:t>	</a:t>
            </a:r>
            <a:r>
              <a:rPr lang="en-US" i="1" dirty="0">
                <a:hlinkClick r:id="rId3"/>
              </a:rPr>
              <a:t>struct </a:t>
            </a:r>
            <a:r>
              <a:rPr lang="en-US" i="1" dirty="0" err="1">
                <a:hlinkClick r:id="rId3"/>
              </a:rPr>
              <a:t>inet_sock</a:t>
            </a:r>
            <a:r>
              <a:rPr lang="en-US" i="1" dirty="0"/>
              <a:t>	  </a:t>
            </a:r>
            <a:r>
              <a:rPr lang="en-US" i="1" dirty="0" err="1"/>
              <a:t>icsk_inet</a:t>
            </a:r>
            <a:r>
              <a:rPr lang="en-US" i="1" dirty="0"/>
              <a:t>;</a:t>
            </a:r>
          </a:p>
          <a:p>
            <a:pPr marL="0" indent="0">
              <a:buNone/>
            </a:pPr>
            <a:r>
              <a:rPr lang="en-US" i="1" dirty="0"/>
              <a:t>           …</a:t>
            </a:r>
          </a:p>
          <a:p>
            <a:pPr marL="0" indent="0">
              <a:buNone/>
            </a:pPr>
            <a:r>
              <a:rPr lang="en-US" i="1" dirty="0"/>
              <a:t>}</a:t>
            </a:r>
          </a:p>
          <a:p>
            <a:pPr marL="0" indent="0">
              <a:buNone/>
            </a:pPr>
            <a:endParaRPr lang="en-US" i="1" dirty="0"/>
          </a:p>
          <a:p>
            <a:pPr marL="0" indent="0">
              <a:buNone/>
            </a:pPr>
            <a:r>
              <a:rPr lang="en-US" i="1" dirty="0"/>
              <a:t>struct </a:t>
            </a:r>
            <a:r>
              <a:rPr lang="en-US" i="1" dirty="0" err="1"/>
              <a:t>inet_sock</a:t>
            </a:r>
            <a:r>
              <a:rPr lang="en-US" i="1" dirty="0"/>
              <a:t> {</a:t>
            </a:r>
          </a:p>
          <a:p>
            <a:pPr marL="0" indent="0">
              <a:buNone/>
            </a:pPr>
            <a:r>
              <a:rPr lang="en-US" i="1" dirty="0"/>
              <a:t>	/* </a:t>
            </a:r>
            <a:r>
              <a:rPr lang="en-US" i="1" dirty="0" err="1"/>
              <a:t>sk</a:t>
            </a:r>
            <a:r>
              <a:rPr lang="en-US" i="1" dirty="0"/>
              <a:t> and pinet6 has to be the first two members of </a:t>
            </a:r>
            <a:r>
              <a:rPr lang="en-US" i="1" dirty="0" err="1"/>
              <a:t>inet_sock</a:t>
            </a:r>
            <a:r>
              <a:rPr lang="en-US" i="1" dirty="0"/>
              <a:t> */</a:t>
            </a:r>
          </a:p>
          <a:p>
            <a:pPr marL="0" indent="0">
              <a:buNone/>
            </a:pPr>
            <a:r>
              <a:rPr lang="en-US" i="1" dirty="0"/>
              <a:t>	struct </a:t>
            </a:r>
            <a:r>
              <a:rPr lang="en-US" i="1" dirty="0">
                <a:hlinkClick r:id="rId4"/>
              </a:rPr>
              <a:t>sock</a:t>
            </a:r>
            <a:r>
              <a:rPr lang="en-US" i="1" dirty="0"/>
              <a:t>		</a:t>
            </a:r>
            <a:r>
              <a:rPr lang="en-US" i="1" dirty="0" err="1"/>
              <a:t>sk</a:t>
            </a:r>
            <a:r>
              <a:rPr lang="en-US" i="1" dirty="0"/>
              <a:t>;</a:t>
            </a:r>
          </a:p>
          <a:p>
            <a:pPr marL="0" indent="0">
              <a:buNone/>
            </a:pPr>
            <a:r>
              <a:rPr lang="en-US" i="1" dirty="0"/>
              <a:t>#if IS_ENABLED(CONFIG_IPV6)</a:t>
            </a:r>
          </a:p>
          <a:p>
            <a:pPr marL="0" indent="0">
              <a:buNone/>
            </a:pPr>
            <a:r>
              <a:rPr lang="en-US" i="1" dirty="0"/>
              <a:t>	struct ipv6_pinfo	*pinet6;</a:t>
            </a:r>
          </a:p>
          <a:p>
            <a:pPr marL="0" indent="0">
              <a:buNone/>
            </a:pPr>
            <a:r>
              <a:rPr lang="en-US" i="1" dirty="0"/>
              <a:t>#endif</a:t>
            </a:r>
          </a:p>
        </p:txBody>
      </p:sp>
      <p:sp>
        <p:nvSpPr>
          <p:cNvPr id="4" name="Slide Number Placeholder 3">
            <a:extLst>
              <a:ext uri="{FF2B5EF4-FFF2-40B4-BE49-F238E27FC236}">
                <a16:creationId xmlns:a16="http://schemas.microsoft.com/office/drawing/2014/main" id="{3E99CC04-B076-458E-A583-E0DC765F3C81}"/>
              </a:ext>
            </a:extLst>
          </p:cNvPr>
          <p:cNvSpPr>
            <a:spLocks noGrp="1"/>
          </p:cNvSpPr>
          <p:nvPr>
            <p:ph type="sldNum" sz="quarter" idx="12"/>
          </p:nvPr>
        </p:nvSpPr>
        <p:spPr/>
        <p:txBody>
          <a:bodyPr/>
          <a:lstStyle/>
          <a:p>
            <a:fld id="{B346EE36-A921-448D-9A47-21AB20AA1226}" type="slidenum">
              <a:rPr lang="en-US" smtClean="0"/>
              <a:t>20</a:t>
            </a:fld>
            <a:endParaRPr lang="en-US"/>
          </a:p>
        </p:txBody>
      </p:sp>
    </p:spTree>
    <p:extLst>
      <p:ext uri="{BB962C8B-B14F-4D97-AF65-F5344CB8AC3E}">
        <p14:creationId xmlns:p14="http://schemas.microsoft.com/office/powerpoint/2010/main" val="2058974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2D58-F566-4B48-A63C-5EA87E931E74}"/>
              </a:ext>
            </a:extLst>
          </p:cNvPr>
          <p:cNvSpPr>
            <a:spLocks noGrp="1"/>
          </p:cNvSpPr>
          <p:nvPr>
            <p:ph type="title"/>
          </p:nvPr>
        </p:nvSpPr>
        <p:spPr/>
        <p:txBody>
          <a:bodyPr/>
          <a:lstStyle/>
          <a:p>
            <a:r>
              <a:rPr lang="en-US" dirty="0"/>
              <a:t>Detour: sock</a:t>
            </a:r>
          </a:p>
        </p:txBody>
      </p:sp>
      <p:sp>
        <p:nvSpPr>
          <p:cNvPr id="3" name="Content Placeholder 2">
            <a:extLst>
              <a:ext uri="{FF2B5EF4-FFF2-40B4-BE49-F238E27FC236}">
                <a16:creationId xmlns:a16="http://schemas.microsoft.com/office/drawing/2014/main" id="{82DA9202-3A1C-4A59-8131-BDC320A8F14D}"/>
              </a:ext>
            </a:extLst>
          </p:cNvPr>
          <p:cNvSpPr>
            <a:spLocks noGrp="1"/>
          </p:cNvSpPr>
          <p:nvPr>
            <p:ph idx="1"/>
          </p:nvPr>
        </p:nvSpPr>
        <p:spPr/>
        <p:txBody>
          <a:bodyPr>
            <a:normAutofit fontScale="77500" lnSpcReduction="20000"/>
          </a:bodyPr>
          <a:lstStyle/>
          <a:p>
            <a:pPr marL="0" indent="0">
              <a:buNone/>
            </a:pPr>
            <a:r>
              <a:rPr lang="en-US" i="1" dirty="0"/>
              <a:t>struct sock {</a:t>
            </a:r>
          </a:p>
          <a:p>
            <a:pPr marL="0" indent="0">
              <a:buNone/>
            </a:pPr>
            <a:r>
              <a:rPr lang="en-US" i="1" dirty="0"/>
              <a:t>	/*</a:t>
            </a:r>
          </a:p>
          <a:p>
            <a:pPr marL="0" indent="0">
              <a:buNone/>
            </a:pPr>
            <a:r>
              <a:rPr lang="en-US" i="1" dirty="0"/>
              <a:t>	 * Now struct </a:t>
            </a:r>
            <a:r>
              <a:rPr lang="en-US" i="1" dirty="0" err="1"/>
              <a:t>inet_timewait_sock</a:t>
            </a:r>
            <a:r>
              <a:rPr lang="en-US" i="1" dirty="0"/>
              <a:t> also uses </a:t>
            </a:r>
            <a:r>
              <a:rPr lang="en-US" i="1" dirty="0" err="1"/>
              <a:t>sock_common</a:t>
            </a:r>
            <a:r>
              <a:rPr lang="en-US" i="1" dirty="0"/>
              <a:t>, so please just</a:t>
            </a:r>
          </a:p>
          <a:p>
            <a:pPr marL="0" indent="0">
              <a:buNone/>
            </a:pPr>
            <a:r>
              <a:rPr lang="en-US" i="1" dirty="0"/>
              <a:t>	 * don't add nothing before this first member (__</a:t>
            </a:r>
            <a:r>
              <a:rPr lang="en-US" i="1" dirty="0" err="1"/>
              <a:t>sk_common</a:t>
            </a:r>
            <a:r>
              <a:rPr lang="en-US" i="1" dirty="0"/>
              <a:t>) --acme</a:t>
            </a:r>
          </a:p>
          <a:p>
            <a:pPr marL="0" indent="0">
              <a:buNone/>
            </a:pPr>
            <a:r>
              <a:rPr lang="en-US" i="1" dirty="0"/>
              <a:t>	 */</a:t>
            </a:r>
          </a:p>
          <a:p>
            <a:pPr marL="0" indent="0">
              <a:buNone/>
            </a:pPr>
            <a:r>
              <a:rPr lang="en-US" i="1" dirty="0"/>
              <a:t>	</a:t>
            </a:r>
            <a:r>
              <a:rPr lang="en-US" i="1" dirty="0">
                <a:hlinkClick r:id="rId3"/>
              </a:rPr>
              <a:t>struct </a:t>
            </a:r>
            <a:r>
              <a:rPr lang="en-US" i="1" dirty="0" err="1">
                <a:hlinkClick r:id="rId3"/>
              </a:rPr>
              <a:t>sock_common</a:t>
            </a:r>
            <a:r>
              <a:rPr lang="en-US" i="1" dirty="0"/>
              <a:t>	__</a:t>
            </a:r>
            <a:r>
              <a:rPr lang="en-US" i="1" dirty="0" err="1"/>
              <a:t>sk_common</a:t>
            </a:r>
            <a:r>
              <a:rPr lang="en-US" i="1" dirty="0"/>
              <a:t>;</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r>
              <a:rPr lang="en-US" i="1" dirty="0"/>
              <a:t>/**</a:t>
            </a:r>
          </a:p>
          <a:p>
            <a:pPr marL="0" indent="0">
              <a:buNone/>
            </a:pPr>
            <a:r>
              <a:rPr lang="en-US" i="1" dirty="0"/>
              <a:t> *	struct </a:t>
            </a:r>
            <a:r>
              <a:rPr lang="en-US" i="1" dirty="0" err="1"/>
              <a:t>sock_common</a:t>
            </a:r>
            <a:r>
              <a:rPr lang="en-US" i="1" dirty="0"/>
              <a:t> - minimal network layer representation of sockets</a:t>
            </a:r>
          </a:p>
        </p:txBody>
      </p:sp>
      <p:sp>
        <p:nvSpPr>
          <p:cNvPr id="4" name="Slide Number Placeholder 3">
            <a:extLst>
              <a:ext uri="{FF2B5EF4-FFF2-40B4-BE49-F238E27FC236}">
                <a16:creationId xmlns:a16="http://schemas.microsoft.com/office/drawing/2014/main" id="{3E99CC04-B076-458E-A583-E0DC765F3C81}"/>
              </a:ext>
            </a:extLst>
          </p:cNvPr>
          <p:cNvSpPr>
            <a:spLocks noGrp="1"/>
          </p:cNvSpPr>
          <p:nvPr>
            <p:ph type="sldNum" sz="quarter" idx="12"/>
          </p:nvPr>
        </p:nvSpPr>
        <p:spPr/>
        <p:txBody>
          <a:bodyPr/>
          <a:lstStyle/>
          <a:p>
            <a:fld id="{B346EE36-A921-448D-9A47-21AB20AA1226}" type="slidenum">
              <a:rPr lang="en-US" smtClean="0"/>
              <a:t>21</a:t>
            </a:fld>
            <a:endParaRPr lang="en-US"/>
          </a:p>
        </p:txBody>
      </p:sp>
    </p:spTree>
    <p:extLst>
      <p:ext uri="{BB962C8B-B14F-4D97-AF65-F5344CB8AC3E}">
        <p14:creationId xmlns:p14="http://schemas.microsoft.com/office/powerpoint/2010/main" val="4211166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A71C-9B19-4C2A-B2D3-41B7F8B783DA}"/>
              </a:ext>
            </a:extLst>
          </p:cNvPr>
          <p:cNvSpPr>
            <a:spLocks noGrp="1"/>
          </p:cNvSpPr>
          <p:nvPr>
            <p:ph type="title"/>
          </p:nvPr>
        </p:nvSpPr>
        <p:spPr/>
        <p:txBody>
          <a:bodyPr/>
          <a:lstStyle/>
          <a:p>
            <a:r>
              <a:rPr lang="en-US" dirty="0" err="1"/>
              <a:t>tcp_sock</a:t>
            </a:r>
            <a:r>
              <a:rPr lang="en-US" dirty="0"/>
              <a:t> -&gt; </a:t>
            </a:r>
            <a:r>
              <a:rPr lang="en-US" dirty="0" err="1"/>
              <a:t>sock_common</a:t>
            </a:r>
            <a:endParaRPr lang="en-US" dirty="0"/>
          </a:p>
        </p:txBody>
      </p:sp>
      <p:pic>
        <p:nvPicPr>
          <p:cNvPr id="6" name="Content Placeholder 5">
            <a:extLst>
              <a:ext uri="{FF2B5EF4-FFF2-40B4-BE49-F238E27FC236}">
                <a16:creationId xmlns:a16="http://schemas.microsoft.com/office/drawing/2014/main" id="{16F1ECFF-2596-4495-9375-729B8F11FF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7" y="1825624"/>
            <a:ext cx="6427863" cy="4820897"/>
          </a:xfrm>
        </p:spPr>
      </p:pic>
      <p:sp>
        <p:nvSpPr>
          <p:cNvPr id="4" name="Slide Number Placeholder 3">
            <a:extLst>
              <a:ext uri="{FF2B5EF4-FFF2-40B4-BE49-F238E27FC236}">
                <a16:creationId xmlns:a16="http://schemas.microsoft.com/office/drawing/2014/main" id="{0E013532-4AC8-4CE2-BADC-24BDAE8095D3}"/>
              </a:ext>
            </a:extLst>
          </p:cNvPr>
          <p:cNvSpPr>
            <a:spLocks noGrp="1"/>
          </p:cNvSpPr>
          <p:nvPr>
            <p:ph type="sldNum" sz="quarter" idx="12"/>
          </p:nvPr>
        </p:nvSpPr>
        <p:spPr/>
        <p:txBody>
          <a:bodyPr/>
          <a:lstStyle/>
          <a:p>
            <a:fld id="{B346EE36-A921-448D-9A47-21AB20AA1226}" type="slidenum">
              <a:rPr lang="en-US" smtClean="0"/>
              <a:t>22</a:t>
            </a:fld>
            <a:endParaRPr lang="en-US"/>
          </a:p>
        </p:txBody>
      </p:sp>
      <p:sp>
        <p:nvSpPr>
          <p:cNvPr id="7" name="TextBox 6">
            <a:extLst>
              <a:ext uri="{FF2B5EF4-FFF2-40B4-BE49-F238E27FC236}">
                <a16:creationId xmlns:a16="http://schemas.microsoft.com/office/drawing/2014/main" id="{6B6653E2-8CFD-459F-881D-EABC7CBD7F86}"/>
              </a:ext>
            </a:extLst>
          </p:cNvPr>
          <p:cNvSpPr txBox="1"/>
          <p:nvPr/>
        </p:nvSpPr>
        <p:spPr>
          <a:xfrm>
            <a:off x="838200" y="1338943"/>
            <a:ext cx="10657114" cy="369332"/>
          </a:xfrm>
          <a:prstGeom prst="rect">
            <a:avLst/>
          </a:prstGeom>
          <a:noFill/>
        </p:spPr>
        <p:txBody>
          <a:bodyPr wrap="square" rtlCol="0">
            <a:spAutoFit/>
          </a:bodyPr>
          <a:lstStyle/>
          <a:p>
            <a:r>
              <a:rPr lang="en-US" dirty="0"/>
              <a:t>Modified from </a:t>
            </a:r>
            <a:r>
              <a:rPr lang="en-US" dirty="0">
                <a:hlinkClick r:id="rId3"/>
              </a:rPr>
              <a:t>https://en.wikipedia.org/wiki/Matryoshka_doll#/media/File:Russian-Matroshka.jpg</a:t>
            </a:r>
            <a:r>
              <a:rPr lang="en-US" dirty="0"/>
              <a:t>, CC BY-SA 3.0</a:t>
            </a:r>
          </a:p>
        </p:txBody>
      </p:sp>
    </p:spTree>
    <p:extLst>
      <p:ext uri="{BB962C8B-B14F-4D97-AF65-F5344CB8AC3E}">
        <p14:creationId xmlns:p14="http://schemas.microsoft.com/office/powerpoint/2010/main" val="2792986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(2/25)</a:t>
            </a:r>
          </a:p>
        </p:txBody>
      </p:sp>
      <p:sp>
        <p:nvSpPr>
          <p:cNvPr id="3" name="Content Placeholder 2"/>
          <p:cNvSpPr>
            <a:spLocks noGrp="1"/>
          </p:cNvSpPr>
          <p:nvPr>
            <p:ph idx="1"/>
          </p:nvPr>
        </p:nvSpPr>
        <p:spPr/>
        <p:txBody>
          <a:bodyPr>
            <a:normAutofit fontScale="55000" lnSpcReduction="20000"/>
          </a:bodyPr>
          <a:lstStyle/>
          <a:p>
            <a:pPr marL="0" indent="0">
              <a:buNone/>
            </a:pPr>
            <a:r>
              <a:rPr lang="en-US" i="1" dirty="0"/>
              <a:t>/*</a:t>
            </a:r>
          </a:p>
          <a:p>
            <a:pPr marL="0" indent="0">
              <a:buNone/>
            </a:pPr>
            <a:r>
              <a:rPr lang="en-US" i="1" dirty="0"/>
              <a:t> *	</a:t>
            </a:r>
            <a:r>
              <a:rPr lang="en-US" i="1" dirty="0">
                <a:hlinkClick r:id="rId3"/>
              </a:rPr>
              <a:t>RFC793</a:t>
            </a:r>
            <a:r>
              <a:rPr lang="en-US" i="1" dirty="0"/>
              <a:t> variables by their proper names. This means you can</a:t>
            </a:r>
          </a:p>
          <a:p>
            <a:pPr marL="0" indent="0">
              <a:buNone/>
            </a:pPr>
            <a:r>
              <a:rPr lang="en-US" i="1" dirty="0"/>
              <a:t> *	read the code and the spec side by side (and laugh ...)</a:t>
            </a:r>
          </a:p>
          <a:p>
            <a:pPr marL="0" indent="0">
              <a:buNone/>
            </a:pPr>
            <a:r>
              <a:rPr lang="en-US" i="1" dirty="0"/>
              <a:t> *	See RFC793 and RFC1122. The RFC writes these in capitals.</a:t>
            </a:r>
          </a:p>
          <a:p>
            <a:pPr marL="0" indent="0">
              <a:buNone/>
            </a:pPr>
            <a:r>
              <a:rPr lang="en-US" i="1" dirty="0"/>
              <a:t> */</a:t>
            </a:r>
          </a:p>
          <a:p>
            <a:pPr marL="0" indent="0">
              <a:buNone/>
            </a:pPr>
            <a:r>
              <a:rPr lang="en-US" i="1" dirty="0"/>
              <a:t>	u64	</a:t>
            </a:r>
            <a:r>
              <a:rPr lang="en-US" i="1" dirty="0" err="1"/>
              <a:t>bytes_received</a:t>
            </a:r>
            <a:r>
              <a:rPr lang="en-US" i="1" dirty="0"/>
              <a:t>;	/* RFC</a:t>
            </a:r>
            <a:r>
              <a:rPr lang="en-US" i="1" dirty="0">
                <a:hlinkClick r:id="rId4"/>
              </a:rPr>
              <a:t>4898</a:t>
            </a:r>
            <a:r>
              <a:rPr lang="en-US" i="1" dirty="0"/>
              <a:t> </a:t>
            </a:r>
            <a:r>
              <a:rPr lang="en-US" i="1" dirty="0" err="1"/>
              <a:t>tcpEStatsAppHCThruOctetsReceived</a:t>
            </a:r>
            <a:endParaRPr lang="en-US" i="1" dirty="0"/>
          </a:p>
          <a:p>
            <a:pPr marL="0" indent="0">
              <a:buNone/>
            </a:pPr>
            <a:r>
              <a:rPr lang="en-US" i="1" dirty="0"/>
              <a:t>				 * sum(delta(</a:t>
            </a:r>
            <a:r>
              <a:rPr lang="en-US" i="1" dirty="0" err="1"/>
              <a:t>rcv_nxt</a:t>
            </a:r>
            <a:r>
              <a:rPr lang="en-US" i="1" dirty="0"/>
              <a:t>)), or how many bytes</a:t>
            </a:r>
          </a:p>
          <a:p>
            <a:pPr marL="0" indent="0">
              <a:buNone/>
            </a:pPr>
            <a:r>
              <a:rPr lang="en-US" i="1" dirty="0"/>
              <a:t>				 * were </a:t>
            </a:r>
            <a:r>
              <a:rPr lang="en-US" i="1" dirty="0" err="1"/>
              <a:t>acked</a:t>
            </a:r>
            <a:r>
              <a:rPr lang="en-US" i="1" dirty="0"/>
              <a:t>.</a:t>
            </a:r>
          </a:p>
          <a:p>
            <a:pPr marL="0" indent="0">
              <a:buNone/>
            </a:pPr>
            <a:r>
              <a:rPr lang="en-US" i="1" dirty="0"/>
              <a:t>				 */</a:t>
            </a:r>
          </a:p>
          <a:p>
            <a:pPr marL="0" indent="0">
              <a:buNone/>
            </a:pPr>
            <a:r>
              <a:rPr lang="en-US" i="1" dirty="0"/>
              <a:t>	u32	</a:t>
            </a:r>
            <a:r>
              <a:rPr lang="en-US" i="1" dirty="0" err="1"/>
              <a:t>segs_in</a:t>
            </a:r>
            <a:r>
              <a:rPr lang="en-US" i="1" dirty="0"/>
              <a:t>;	/* RFC4898 </a:t>
            </a:r>
            <a:r>
              <a:rPr lang="en-US" i="1" dirty="0" err="1"/>
              <a:t>tcpEStatsPerfSegsIn</a:t>
            </a:r>
            <a:endParaRPr lang="en-US" i="1" dirty="0"/>
          </a:p>
          <a:p>
            <a:pPr marL="0" indent="0">
              <a:buNone/>
            </a:pPr>
            <a:r>
              <a:rPr lang="en-US" i="1" dirty="0"/>
              <a:t>				 * total number of segments in.</a:t>
            </a:r>
          </a:p>
          <a:p>
            <a:pPr marL="0" indent="0">
              <a:buNone/>
            </a:pPr>
            <a:r>
              <a:rPr lang="en-US" i="1" dirty="0"/>
              <a:t>				 */</a:t>
            </a:r>
          </a:p>
          <a:p>
            <a:pPr marL="0" indent="0">
              <a:buNone/>
            </a:pPr>
            <a:r>
              <a:rPr lang="en-US" i="1" dirty="0"/>
              <a:t>	u32	</a:t>
            </a:r>
            <a:r>
              <a:rPr lang="en-US" i="1" dirty="0" err="1"/>
              <a:t>data_segs_in</a:t>
            </a:r>
            <a:r>
              <a:rPr lang="en-US" i="1" dirty="0"/>
              <a:t>;	/* RFC4898 </a:t>
            </a:r>
            <a:r>
              <a:rPr lang="en-US" i="1" dirty="0" err="1"/>
              <a:t>tcpEStatsPerfDataSegsIn</a:t>
            </a:r>
            <a:endParaRPr lang="en-US" i="1" dirty="0"/>
          </a:p>
          <a:p>
            <a:pPr marL="0" indent="0">
              <a:buNone/>
            </a:pPr>
            <a:r>
              <a:rPr lang="en-US" i="1" dirty="0"/>
              <a:t>				 * total number of data segments in.</a:t>
            </a:r>
          </a:p>
          <a:p>
            <a:pPr marL="0" indent="0">
              <a:buNone/>
            </a:pPr>
            <a:r>
              <a:rPr lang="en-US" i="1" dirty="0"/>
              <a:t>				 */</a:t>
            </a:r>
          </a:p>
        </p:txBody>
      </p:sp>
      <p:sp>
        <p:nvSpPr>
          <p:cNvPr id="4" name="Slide Number Placeholder 3"/>
          <p:cNvSpPr>
            <a:spLocks noGrp="1"/>
          </p:cNvSpPr>
          <p:nvPr>
            <p:ph type="sldNum" sz="quarter" idx="12"/>
          </p:nvPr>
        </p:nvSpPr>
        <p:spPr/>
        <p:txBody>
          <a:bodyPr/>
          <a:lstStyle/>
          <a:p>
            <a:fld id="{B346EE36-A921-448D-9A47-21AB20AA1226}" type="slidenum">
              <a:rPr lang="en-US" smtClean="0"/>
              <a:t>23</a:t>
            </a:fld>
            <a:endParaRPr lang="en-US"/>
          </a:p>
        </p:txBody>
      </p:sp>
    </p:spTree>
    <p:extLst>
      <p:ext uri="{BB962C8B-B14F-4D97-AF65-F5344CB8AC3E}">
        <p14:creationId xmlns:p14="http://schemas.microsoft.com/office/powerpoint/2010/main" val="3563260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(3/25)</a:t>
            </a:r>
          </a:p>
        </p:txBody>
      </p:sp>
      <p:sp>
        <p:nvSpPr>
          <p:cNvPr id="3" name="Content Placeholder 2"/>
          <p:cNvSpPr>
            <a:spLocks noGrp="1"/>
          </p:cNvSpPr>
          <p:nvPr>
            <p:ph idx="1"/>
          </p:nvPr>
        </p:nvSpPr>
        <p:spPr/>
        <p:txBody>
          <a:bodyPr/>
          <a:lstStyle/>
          <a:p>
            <a:pPr marL="0" indent="0">
              <a:buNone/>
            </a:pPr>
            <a:r>
              <a:rPr lang="en-US" dirty="0"/>
              <a:t> 	</a:t>
            </a:r>
            <a:r>
              <a:rPr lang="en-US" i="1" dirty="0"/>
              <a:t>u32	</a:t>
            </a:r>
            <a:r>
              <a:rPr lang="en-US" i="1" dirty="0" err="1"/>
              <a:t>rcv_nxt</a:t>
            </a:r>
            <a:r>
              <a:rPr lang="en-US" i="1" dirty="0"/>
              <a:t>;	/* What we want to receive next 	*/</a:t>
            </a:r>
          </a:p>
          <a:p>
            <a:pPr marL="0" indent="0">
              <a:buNone/>
            </a:pPr>
            <a:r>
              <a:rPr lang="en-US" i="1" dirty="0"/>
              <a:t>	u32	</a:t>
            </a:r>
            <a:r>
              <a:rPr lang="en-US" i="1" dirty="0" err="1"/>
              <a:t>copied_seq</a:t>
            </a:r>
            <a:r>
              <a:rPr lang="en-US" i="1" dirty="0"/>
              <a:t>;	/* Head of yet unread data		*/</a:t>
            </a:r>
          </a:p>
          <a:p>
            <a:pPr marL="0" indent="0">
              <a:buNone/>
            </a:pPr>
            <a:r>
              <a:rPr lang="en-US" i="1" dirty="0"/>
              <a:t>	u32	</a:t>
            </a:r>
            <a:r>
              <a:rPr lang="en-US" i="1" dirty="0" err="1"/>
              <a:t>rcv_wup</a:t>
            </a:r>
            <a:r>
              <a:rPr lang="en-US" i="1" dirty="0"/>
              <a:t>;	/* </a:t>
            </a:r>
            <a:r>
              <a:rPr lang="en-US" i="1" dirty="0" err="1"/>
              <a:t>rcv_nxt</a:t>
            </a:r>
            <a:r>
              <a:rPr lang="en-US" i="1" dirty="0"/>
              <a:t> on last window update sent	*/</a:t>
            </a:r>
          </a:p>
          <a:p>
            <a:pPr marL="0" indent="0">
              <a:buNone/>
            </a:pPr>
            <a:r>
              <a:rPr lang="en-US" i="1" dirty="0"/>
              <a:t> 	u32	</a:t>
            </a:r>
            <a:r>
              <a:rPr lang="en-US" i="1" dirty="0" err="1"/>
              <a:t>snd_nxt</a:t>
            </a:r>
            <a:r>
              <a:rPr lang="en-US" i="1" dirty="0"/>
              <a:t>;	/* Next sequence we send		*/</a:t>
            </a:r>
          </a:p>
          <a:p>
            <a:pPr marL="0" indent="0">
              <a:buNone/>
            </a:pPr>
            <a:r>
              <a:rPr lang="en-US" i="1" dirty="0"/>
              <a:t>	u32	</a:t>
            </a:r>
            <a:r>
              <a:rPr lang="en-US" i="1" dirty="0" err="1"/>
              <a:t>segs_out</a:t>
            </a:r>
            <a:r>
              <a:rPr lang="en-US" i="1" dirty="0"/>
              <a:t>;	/* RFC4898 </a:t>
            </a:r>
            <a:r>
              <a:rPr lang="en-US" i="1" dirty="0" err="1"/>
              <a:t>tcpEStatsPerfSegsOut</a:t>
            </a:r>
            <a:endParaRPr lang="en-US" i="1" dirty="0"/>
          </a:p>
          <a:p>
            <a:pPr marL="0" indent="0">
              <a:buNone/>
            </a:pPr>
            <a:r>
              <a:rPr lang="en-US" i="1" dirty="0"/>
              <a:t>				 * The total number of segments sent.</a:t>
            </a:r>
          </a:p>
          <a:p>
            <a:pPr marL="0" indent="0">
              <a:buNone/>
            </a:pPr>
            <a:r>
              <a:rPr lang="en-US" i="1" dirty="0"/>
              <a:t>				 */</a:t>
            </a:r>
          </a:p>
        </p:txBody>
      </p:sp>
      <p:sp>
        <p:nvSpPr>
          <p:cNvPr id="4" name="Slide Number Placeholder 3"/>
          <p:cNvSpPr>
            <a:spLocks noGrp="1"/>
          </p:cNvSpPr>
          <p:nvPr>
            <p:ph type="sldNum" sz="quarter" idx="12"/>
          </p:nvPr>
        </p:nvSpPr>
        <p:spPr/>
        <p:txBody>
          <a:bodyPr/>
          <a:lstStyle/>
          <a:p>
            <a:fld id="{B346EE36-A921-448D-9A47-21AB20AA1226}" type="slidenum">
              <a:rPr lang="en-US" smtClean="0"/>
              <a:t>24</a:t>
            </a:fld>
            <a:endParaRPr lang="en-US"/>
          </a:p>
        </p:txBody>
      </p:sp>
    </p:spTree>
    <p:extLst>
      <p:ext uri="{BB962C8B-B14F-4D97-AF65-F5344CB8AC3E}">
        <p14:creationId xmlns:p14="http://schemas.microsoft.com/office/powerpoint/2010/main" val="163694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(4/25)</a:t>
            </a:r>
          </a:p>
        </p:txBody>
      </p:sp>
      <p:sp>
        <p:nvSpPr>
          <p:cNvPr id="3" name="Content Placeholder 2"/>
          <p:cNvSpPr>
            <a:spLocks noGrp="1"/>
          </p:cNvSpPr>
          <p:nvPr>
            <p:ph idx="1"/>
          </p:nvPr>
        </p:nvSpPr>
        <p:spPr/>
        <p:txBody>
          <a:bodyPr>
            <a:normAutofit fontScale="77500" lnSpcReduction="20000"/>
          </a:bodyPr>
          <a:lstStyle/>
          <a:p>
            <a:pPr marL="0" indent="0">
              <a:buNone/>
            </a:pPr>
            <a:r>
              <a:rPr lang="en-US" sz="2400" i="1" dirty="0"/>
              <a:t>	u32	</a:t>
            </a:r>
            <a:r>
              <a:rPr lang="en-US" sz="2400" i="1" dirty="0" err="1"/>
              <a:t>data_segs_out</a:t>
            </a:r>
            <a:r>
              <a:rPr lang="en-US" sz="2400" i="1" dirty="0"/>
              <a:t>;	/* RFC4898 </a:t>
            </a:r>
            <a:r>
              <a:rPr lang="en-US" sz="2400" i="1" dirty="0" err="1"/>
              <a:t>tcpEStatsPerfDataSegsOut</a:t>
            </a:r>
            <a:endParaRPr lang="en-US" sz="2400" i="1" dirty="0"/>
          </a:p>
          <a:p>
            <a:pPr marL="0" indent="0">
              <a:buNone/>
            </a:pPr>
            <a:r>
              <a:rPr lang="en-US" sz="2400" i="1" dirty="0"/>
              <a:t>				 * total number of data segments sent.</a:t>
            </a:r>
          </a:p>
          <a:p>
            <a:pPr marL="0" indent="0">
              <a:buNone/>
            </a:pPr>
            <a:r>
              <a:rPr lang="en-US" sz="2400" i="1" dirty="0"/>
              <a:t>				 */</a:t>
            </a:r>
          </a:p>
          <a:p>
            <a:pPr marL="0" indent="0">
              <a:buNone/>
            </a:pPr>
            <a:r>
              <a:rPr lang="en-US" sz="2400" i="1" dirty="0"/>
              <a:t>	u64	</a:t>
            </a:r>
            <a:r>
              <a:rPr lang="en-US" sz="2400" i="1" dirty="0" err="1"/>
              <a:t>bytes_sent</a:t>
            </a:r>
            <a:r>
              <a:rPr lang="en-US" sz="2400" i="1" dirty="0"/>
              <a:t>;	/* RFC4898 </a:t>
            </a:r>
            <a:r>
              <a:rPr lang="en-US" sz="2400" i="1" dirty="0" err="1"/>
              <a:t>tcpEStatsPerfHCDataOctetsOut</a:t>
            </a:r>
            <a:endParaRPr lang="en-US" sz="2400" i="1" dirty="0"/>
          </a:p>
          <a:p>
            <a:pPr marL="0" indent="0">
              <a:buNone/>
            </a:pPr>
            <a:r>
              <a:rPr lang="en-US" sz="2400" i="1" dirty="0"/>
              <a:t>				 * total number of data bytes sent.</a:t>
            </a:r>
          </a:p>
          <a:p>
            <a:pPr marL="0" indent="0">
              <a:buNone/>
            </a:pPr>
            <a:r>
              <a:rPr lang="en-US" sz="2400" i="1" dirty="0"/>
              <a:t>				 */</a:t>
            </a:r>
          </a:p>
          <a:p>
            <a:pPr marL="0" indent="0">
              <a:buNone/>
            </a:pPr>
            <a:r>
              <a:rPr lang="en-US" sz="2400" i="1" dirty="0"/>
              <a:t>	u64	</a:t>
            </a:r>
            <a:r>
              <a:rPr lang="en-US" sz="2400" i="1" dirty="0" err="1"/>
              <a:t>bytes_acked</a:t>
            </a:r>
            <a:r>
              <a:rPr lang="en-US" sz="2400" i="1" dirty="0"/>
              <a:t>;	/* RFC4898 </a:t>
            </a:r>
            <a:r>
              <a:rPr lang="en-US" sz="2400" i="1" dirty="0" err="1"/>
              <a:t>tcpEStatsAppHCThruOctetsAcked</a:t>
            </a:r>
            <a:endParaRPr lang="en-US" sz="2400" i="1" dirty="0"/>
          </a:p>
          <a:p>
            <a:pPr marL="0" indent="0">
              <a:buNone/>
            </a:pPr>
            <a:r>
              <a:rPr lang="en-US" sz="2400" i="1" dirty="0"/>
              <a:t>				 * sum(delta(</a:t>
            </a:r>
            <a:r>
              <a:rPr lang="en-US" sz="2400" i="1" dirty="0" err="1"/>
              <a:t>snd_una</a:t>
            </a:r>
            <a:r>
              <a:rPr lang="en-US" sz="2400" i="1" dirty="0"/>
              <a:t>)), or how many bytes</a:t>
            </a:r>
          </a:p>
          <a:p>
            <a:pPr marL="0" indent="0">
              <a:buNone/>
            </a:pPr>
            <a:r>
              <a:rPr lang="en-US" sz="2400" i="1" dirty="0"/>
              <a:t>				 * were </a:t>
            </a:r>
            <a:r>
              <a:rPr lang="en-US" sz="2400" i="1" dirty="0" err="1"/>
              <a:t>acked</a:t>
            </a:r>
            <a:r>
              <a:rPr lang="en-US" sz="2400" i="1" dirty="0"/>
              <a:t>.</a:t>
            </a:r>
          </a:p>
          <a:p>
            <a:pPr marL="0" indent="0">
              <a:buNone/>
            </a:pPr>
            <a:r>
              <a:rPr lang="en-US" sz="2400" i="1" dirty="0"/>
              <a:t>				 */</a:t>
            </a:r>
          </a:p>
          <a:p>
            <a:pPr marL="0" indent="0">
              <a:buNone/>
            </a:pPr>
            <a:r>
              <a:rPr lang="en-US" sz="2400" i="1" dirty="0"/>
              <a:t>	u32	</a:t>
            </a:r>
            <a:r>
              <a:rPr lang="en-US" sz="2400" i="1" dirty="0" err="1"/>
              <a:t>dsack_dups</a:t>
            </a:r>
            <a:r>
              <a:rPr lang="en-US" sz="2400" i="1" dirty="0"/>
              <a:t>;	/* RFC4898 </a:t>
            </a:r>
            <a:r>
              <a:rPr lang="en-US" sz="2400" i="1" dirty="0" err="1"/>
              <a:t>tcpEStatsStackDSACKDups</a:t>
            </a:r>
            <a:endParaRPr lang="en-US" sz="2400" i="1" dirty="0"/>
          </a:p>
          <a:p>
            <a:pPr marL="0" indent="0">
              <a:buNone/>
            </a:pPr>
            <a:r>
              <a:rPr lang="en-US" sz="2400" i="1" dirty="0"/>
              <a:t>				 * total number of DSACK blocks received</a:t>
            </a:r>
          </a:p>
          <a:p>
            <a:pPr marL="0" indent="0">
              <a:buNone/>
            </a:pPr>
            <a:r>
              <a:rPr lang="en-US" sz="2400" i="1" dirty="0"/>
              <a:t>				 */</a:t>
            </a:r>
          </a:p>
        </p:txBody>
      </p:sp>
      <p:sp>
        <p:nvSpPr>
          <p:cNvPr id="4" name="Slide Number Placeholder 3"/>
          <p:cNvSpPr>
            <a:spLocks noGrp="1"/>
          </p:cNvSpPr>
          <p:nvPr>
            <p:ph type="sldNum" sz="quarter" idx="12"/>
          </p:nvPr>
        </p:nvSpPr>
        <p:spPr/>
        <p:txBody>
          <a:bodyPr/>
          <a:lstStyle/>
          <a:p>
            <a:fld id="{B346EE36-A921-448D-9A47-21AB20AA1226}" type="slidenum">
              <a:rPr lang="en-US" smtClean="0"/>
              <a:t>25</a:t>
            </a:fld>
            <a:endParaRPr lang="en-US"/>
          </a:p>
        </p:txBody>
      </p:sp>
    </p:spTree>
    <p:extLst>
      <p:ext uri="{BB962C8B-B14F-4D97-AF65-F5344CB8AC3E}">
        <p14:creationId xmlns:p14="http://schemas.microsoft.com/office/powerpoint/2010/main" val="2098900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(5/25)</a:t>
            </a:r>
          </a:p>
        </p:txBody>
      </p:sp>
      <p:sp>
        <p:nvSpPr>
          <p:cNvPr id="3" name="Content Placeholder 2"/>
          <p:cNvSpPr>
            <a:spLocks noGrp="1"/>
          </p:cNvSpPr>
          <p:nvPr>
            <p:ph idx="1"/>
          </p:nvPr>
        </p:nvSpPr>
        <p:spPr/>
        <p:txBody>
          <a:bodyPr>
            <a:normAutofit lnSpcReduction="10000"/>
          </a:bodyPr>
          <a:lstStyle/>
          <a:p>
            <a:pPr marL="0" indent="0">
              <a:buNone/>
            </a:pPr>
            <a:r>
              <a:rPr lang="en-US" sz="2400" i="1" dirty="0"/>
              <a:t> 	u32	</a:t>
            </a:r>
            <a:r>
              <a:rPr lang="en-US" sz="2400" i="1" dirty="0" err="1"/>
              <a:t>snd_una</a:t>
            </a:r>
            <a:r>
              <a:rPr lang="en-US" sz="2400" i="1" dirty="0"/>
              <a:t>;	/* First byte we want an </a:t>
            </a:r>
            <a:r>
              <a:rPr lang="en-US" sz="2400" i="1" dirty="0" err="1"/>
              <a:t>ack</a:t>
            </a:r>
            <a:r>
              <a:rPr lang="en-US" sz="2400" i="1" dirty="0"/>
              <a:t> for	*/</a:t>
            </a:r>
          </a:p>
          <a:p>
            <a:pPr marL="0" indent="0">
              <a:buNone/>
            </a:pPr>
            <a:r>
              <a:rPr lang="en-US" sz="2400" i="1" dirty="0"/>
              <a:t> 	u32	</a:t>
            </a:r>
            <a:r>
              <a:rPr lang="en-US" sz="2400" i="1" dirty="0" err="1"/>
              <a:t>snd_sml</a:t>
            </a:r>
            <a:r>
              <a:rPr lang="en-US" sz="2400" i="1" dirty="0"/>
              <a:t>;	/* Last byte of the most recently transmitted small packet */</a:t>
            </a:r>
          </a:p>
          <a:p>
            <a:pPr marL="0" indent="0">
              <a:buNone/>
            </a:pPr>
            <a:r>
              <a:rPr lang="en-US" sz="2400" i="1" dirty="0"/>
              <a:t>	u32	</a:t>
            </a:r>
            <a:r>
              <a:rPr lang="en-US" sz="2400" i="1" dirty="0" err="1"/>
              <a:t>rcv_tstamp</a:t>
            </a:r>
            <a:r>
              <a:rPr lang="en-US" sz="2400" i="1" dirty="0"/>
              <a:t>;	/* timestamp of last received ACK (for </a:t>
            </a:r>
            <a:r>
              <a:rPr lang="en-US" sz="2400" i="1" dirty="0" err="1"/>
              <a:t>keepalives</a:t>
            </a:r>
            <a:r>
              <a:rPr lang="en-US" sz="2400" i="1" dirty="0"/>
              <a:t>) */</a:t>
            </a:r>
          </a:p>
          <a:p>
            <a:pPr marL="0" indent="0">
              <a:buNone/>
            </a:pPr>
            <a:r>
              <a:rPr lang="en-US" sz="2400" i="1" dirty="0"/>
              <a:t>	u32	</a:t>
            </a:r>
            <a:r>
              <a:rPr lang="en-US" sz="2400" i="1" dirty="0" err="1"/>
              <a:t>lsndtime</a:t>
            </a:r>
            <a:r>
              <a:rPr lang="en-US" sz="2400" i="1" dirty="0"/>
              <a:t>;	/* timestamp of last sent data packet (for restart window) */</a:t>
            </a:r>
          </a:p>
          <a:p>
            <a:pPr marL="0" indent="0">
              <a:buNone/>
            </a:pPr>
            <a:r>
              <a:rPr lang="en-US" sz="2400" i="1" dirty="0"/>
              <a:t>	u32	</a:t>
            </a:r>
            <a:r>
              <a:rPr lang="en-US" sz="2400" i="1" dirty="0" err="1"/>
              <a:t>last_oow_ack_time</a:t>
            </a:r>
            <a:r>
              <a:rPr lang="en-US" sz="2400" i="1" dirty="0"/>
              <a:t>;  /* timestamp of last out-of-window ACK */</a:t>
            </a:r>
            <a:br>
              <a:rPr lang="en-US" sz="2400" i="1" dirty="0"/>
            </a:br>
            <a:r>
              <a:rPr lang="en-US" sz="2400" i="1" dirty="0"/>
              <a:t>	u32	</a:t>
            </a:r>
            <a:r>
              <a:rPr lang="en-US" sz="2400" i="1" dirty="0" err="1"/>
              <a:t>compressed_ack_rcv_nxt</a:t>
            </a:r>
            <a:r>
              <a:rPr lang="en-US" sz="2400" i="1" dirty="0"/>
              <a:t>;</a:t>
            </a:r>
          </a:p>
          <a:p>
            <a:pPr marL="0" indent="0">
              <a:buNone/>
            </a:pPr>
            <a:endParaRPr lang="en-US" sz="2400" i="1" dirty="0"/>
          </a:p>
          <a:p>
            <a:r>
              <a:rPr lang="en-US" sz="2400" dirty="0" err="1"/>
              <a:t>Minshall’s</a:t>
            </a:r>
            <a:r>
              <a:rPr lang="en-US" sz="2400" dirty="0"/>
              <a:t> modification to Nagle’s algorithm: [</a:t>
            </a:r>
            <a:r>
              <a:rPr lang="en-US" sz="2400" dirty="0">
                <a:hlinkClick r:id="rId3"/>
              </a:rPr>
              <a:t>here</a:t>
            </a:r>
            <a:r>
              <a:rPr lang="en-US" sz="2400" dirty="0"/>
              <a:t>]</a:t>
            </a:r>
          </a:p>
          <a:p>
            <a:r>
              <a:rPr lang="en-US" sz="2400" dirty="0"/>
              <a:t>TCP SACK Compression added in 4.19.7: [</a:t>
            </a:r>
            <a:r>
              <a:rPr lang="en-US" sz="2400" dirty="0">
                <a:hlinkClick r:id="rId4"/>
              </a:rPr>
              <a:t>discussion</a:t>
            </a:r>
            <a:r>
              <a:rPr lang="en-US" sz="2400"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26</a:t>
            </a:fld>
            <a:endParaRPr lang="en-US"/>
          </a:p>
        </p:txBody>
      </p:sp>
    </p:spTree>
    <p:extLst>
      <p:ext uri="{BB962C8B-B14F-4D97-AF65-F5344CB8AC3E}">
        <p14:creationId xmlns:p14="http://schemas.microsoft.com/office/powerpoint/2010/main" val="3930330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(6/25)</a:t>
            </a:r>
          </a:p>
        </p:txBody>
      </p:sp>
      <p:sp>
        <p:nvSpPr>
          <p:cNvPr id="3" name="Content Placeholder 2"/>
          <p:cNvSpPr>
            <a:spLocks noGrp="1"/>
          </p:cNvSpPr>
          <p:nvPr>
            <p:ph idx="1"/>
          </p:nvPr>
        </p:nvSpPr>
        <p:spPr/>
        <p:txBody>
          <a:bodyPr>
            <a:normAutofit/>
          </a:bodyPr>
          <a:lstStyle/>
          <a:p>
            <a:pPr marL="0" indent="0">
              <a:buNone/>
            </a:pPr>
            <a:r>
              <a:rPr lang="en-US" dirty="0"/>
              <a:t>	</a:t>
            </a:r>
            <a:r>
              <a:rPr lang="en-US" i="1" dirty="0"/>
              <a:t>u32	</a:t>
            </a:r>
            <a:r>
              <a:rPr lang="en-US" i="1" dirty="0" err="1"/>
              <a:t>tsoffset</a:t>
            </a:r>
            <a:r>
              <a:rPr lang="en-US" i="1" dirty="0"/>
              <a:t>;	/* timestamp offset */</a:t>
            </a:r>
          </a:p>
          <a:p>
            <a:pPr marL="0" indent="0">
              <a:buNone/>
            </a:pPr>
            <a:endParaRPr lang="en-US" i="1" dirty="0"/>
          </a:p>
          <a:p>
            <a:pPr marL="0" indent="0">
              <a:buNone/>
            </a:pPr>
            <a:r>
              <a:rPr lang="en-US" i="1" dirty="0"/>
              <a:t>	</a:t>
            </a:r>
            <a:r>
              <a:rPr lang="en-US" i="1" dirty="0" err="1"/>
              <a:t>struct</a:t>
            </a:r>
            <a:r>
              <a:rPr lang="en-US" i="1" dirty="0"/>
              <a:t> </a:t>
            </a:r>
            <a:r>
              <a:rPr lang="en-US" i="1" dirty="0" err="1"/>
              <a:t>list_head</a:t>
            </a:r>
            <a:r>
              <a:rPr lang="en-US" i="1" dirty="0"/>
              <a:t> </a:t>
            </a:r>
            <a:r>
              <a:rPr lang="en-US" i="1" dirty="0" err="1"/>
              <a:t>tsq_node</a:t>
            </a:r>
            <a:r>
              <a:rPr lang="en-US" i="1" dirty="0"/>
              <a:t>; /* anchor in </a:t>
            </a:r>
            <a:r>
              <a:rPr lang="en-US" i="1" dirty="0" err="1"/>
              <a:t>tsq_tasklet.head</a:t>
            </a:r>
            <a:r>
              <a:rPr lang="en-US" i="1" dirty="0"/>
              <a:t> list */</a:t>
            </a:r>
          </a:p>
          <a:p>
            <a:pPr marL="0" indent="0">
              <a:buNone/>
            </a:pPr>
            <a:r>
              <a:rPr lang="en-US" i="1" dirty="0"/>
              <a:t>	struct </a:t>
            </a:r>
            <a:r>
              <a:rPr lang="en-US" i="1" dirty="0" err="1"/>
              <a:t>list_head</a:t>
            </a:r>
            <a:r>
              <a:rPr lang="en-US" i="1" dirty="0"/>
              <a:t> </a:t>
            </a:r>
            <a:r>
              <a:rPr lang="en-US" i="1" dirty="0" err="1"/>
              <a:t>tsorted_sent_queue</a:t>
            </a:r>
            <a:r>
              <a:rPr lang="en-US" i="1" dirty="0"/>
              <a:t>; /* time-sorted sent but un-</a:t>
            </a:r>
            <a:r>
              <a:rPr lang="en-US" i="1" dirty="0" err="1"/>
              <a:t>SACKed</a:t>
            </a:r>
            <a:r>
              <a:rPr lang="en-US" i="1" dirty="0"/>
              <a:t> </a:t>
            </a:r>
            <a:r>
              <a:rPr lang="en-US" i="1" dirty="0" err="1"/>
              <a:t>skbs</a:t>
            </a:r>
            <a:r>
              <a:rPr lang="en-US" i="1" dirty="0"/>
              <a:t> */</a:t>
            </a:r>
            <a:br>
              <a:rPr lang="en-US" i="1" dirty="0"/>
            </a:br>
            <a:endParaRPr lang="en-US" i="1" dirty="0"/>
          </a:p>
          <a:p>
            <a:pPr marL="0" indent="0">
              <a:buNone/>
            </a:pPr>
            <a:r>
              <a:rPr lang="en-US" i="1" dirty="0"/>
              <a:t>	/* Data for direct copy to user */</a:t>
            </a:r>
          </a:p>
          <a:p>
            <a:pPr marL="0" indent="0">
              <a:buNone/>
            </a:pPr>
            <a:r>
              <a:rPr lang="en-US" i="1" dirty="0"/>
              <a:t>	struct </a:t>
            </a:r>
            <a:r>
              <a:rPr lang="en-US" i="1" dirty="0" err="1"/>
              <a:t>ucopy</a:t>
            </a:r>
            <a:r>
              <a:rPr lang="en-US" i="1" dirty="0"/>
              <a:t>; &lt;----- </a:t>
            </a:r>
            <a:r>
              <a:rPr lang="en-US" dirty="0"/>
              <a:t>no longer exists, see [</a:t>
            </a:r>
            <a:r>
              <a:rPr lang="en-US" dirty="0" err="1">
                <a:hlinkClick r:id="rId3"/>
              </a:rPr>
              <a:t>prequeue</a:t>
            </a:r>
            <a:r>
              <a:rPr lang="en-US" dirty="0">
                <a:hlinkClick r:id="rId3"/>
              </a:rPr>
              <a:t> discussion</a:t>
            </a:r>
            <a:r>
              <a:rPr lang="en-US" dirty="0"/>
              <a:t>]</a:t>
            </a:r>
          </a:p>
          <a:p>
            <a:pPr marL="0" indent="0">
              <a:buNone/>
            </a:pPr>
            <a:endParaRPr lang="en-US" i="1" dirty="0"/>
          </a:p>
        </p:txBody>
      </p:sp>
      <p:sp>
        <p:nvSpPr>
          <p:cNvPr id="4" name="Slide Number Placeholder 3"/>
          <p:cNvSpPr>
            <a:spLocks noGrp="1"/>
          </p:cNvSpPr>
          <p:nvPr>
            <p:ph type="sldNum" sz="quarter" idx="12"/>
          </p:nvPr>
        </p:nvSpPr>
        <p:spPr/>
        <p:txBody>
          <a:bodyPr/>
          <a:lstStyle/>
          <a:p>
            <a:fld id="{B346EE36-A921-448D-9A47-21AB20AA1226}" type="slidenum">
              <a:rPr lang="en-US" smtClean="0"/>
              <a:t>27</a:t>
            </a:fld>
            <a:endParaRPr lang="en-US"/>
          </a:p>
        </p:txBody>
      </p:sp>
    </p:spTree>
    <p:extLst>
      <p:ext uri="{BB962C8B-B14F-4D97-AF65-F5344CB8AC3E}">
        <p14:creationId xmlns:p14="http://schemas.microsoft.com/office/powerpoint/2010/main" val="2766555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Detour: </a:t>
            </a:r>
            <a:r>
              <a:rPr lang="en-US" dirty="0" err="1"/>
              <a:t>tsq</a:t>
            </a:r>
            <a:r>
              <a:rPr lang="en-US" dirty="0"/>
              <a:t>?</a:t>
            </a:r>
          </a:p>
        </p:txBody>
      </p:sp>
      <p:sp>
        <p:nvSpPr>
          <p:cNvPr id="3" name="Content Placeholder 2"/>
          <p:cNvSpPr>
            <a:spLocks noGrp="1"/>
          </p:cNvSpPr>
          <p:nvPr>
            <p:ph idx="1"/>
          </p:nvPr>
        </p:nvSpPr>
        <p:spPr/>
        <p:txBody>
          <a:bodyPr>
            <a:normAutofit fontScale="55000" lnSpcReduction="20000"/>
          </a:bodyPr>
          <a:lstStyle/>
          <a:p>
            <a:pPr marL="0" indent="0">
              <a:buNone/>
            </a:pPr>
            <a:r>
              <a:rPr lang="en-US" i="1" dirty="0"/>
              <a:t>/* TCP SMALL QUEUES (TSQ)</a:t>
            </a:r>
          </a:p>
          <a:p>
            <a:pPr marL="0" indent="0">
              <a:buNone/>
            </a:pPr>
            <a:r>
              <a:rPr lang="en-US" i="1" dirty="0"/>
              <a:t> *</a:t>
            </a:r>
          </a:p>
          <a:p>
            <a:pPr marL="0" indent="0">
              <a:buNone/>
            </a:pPr>
            <a:r>
              <a:rPr lang="en-US" i="1" dirty="0"/>
              <a:t> * TSQ goal is to keep small amount of </a:t>
            </a:r>
            <a:r>
              <a:rPr lang="en-US" i="1" dirty="0" err="1"/>
              <a:t>skbs</a:t>
            </a:r>
            <a:r>
              <a:rPr lang="en-US" i="1" dirty="0"/>
              <a:t> per </a:t>
            </a:r>
            <a:r>
              <a:rPr lang="en-US" i="1" dirty="0" err="1"/>
              <a:t>tcp</a:t>
            </a:r>
            <a:r>
              <a:rPr lang="en-US" i="1" dirty="0"/>
              <a:t> flow in </a:t>
            </a:r>
            <a:r>
              <a:rPr lang="en-US" i="1" dirty="0" err="1"/>
              <a:t>tx</a:t>
            </a:r>
            <a:r>
              <a:rPr lang="en-US" i="1" dirty="0"/>
              <a:t> queues (</a:t>
            </a:r>
            <a:r>
              <a:rPr lang="en-US" i="1" dirty="0" err="1"/>
              <a:t>qdisc+dev</a:t>
            </a:r>
            <a:r>
              <a:rPr lang="en-US" i="1" dirty="0"/>
              <a:t>)</a:t>
            </a:r>
          </a:p>
          <a:p>
            <a:pPr marL="0" indent="0">
              <a:buNone/>
            </a:pPr>
            <a:r>
              <a:rPr lang="en-US" i="1" dirty="0"/>
              <a:t> * to reduce RTT and </a:t>
            </a:r>
            <a:r>
              <a:rPr lang="en-US" i="1" dirty="0" err="1"/>
              <a:t>bufferbloat</a:t>
            </a:r>
            <a:r>
              <a:rPr lang="en-US" i="1" dirty="0"/>
              <a:t>.</a:t>
            </a:r>
          </a:p>
          <a:p>
            <a:pPr marL="0" indent="0">
              <a:buNone/>
            </a:pPr>
            <a:r>
              <a:rPr lang="en-US" i="1" dirty="0"/>
              <a:t> * We do this using a special </a:t>
            </a:r>
            <a:r>
              <a:rPr lang="en-US" i="1" dirty="0" err="1"/>
              <a:t>skb</a:t>
            </a:r>
            <a:r>
              <a:rPr lang="en-US" i="1" dirty="0"/>
              <a:t> destructor (</a:t>
            </a:r>
            <a:r>
              <a:rPr lang="en-US" i="1" dirty="0" err="1"/>
              <a:t>tcp_wfree</a:t>
            </a:r>
            <a:r>
              <a:rPr lang="en-US" i="1" dirty="0"/>
              <a:t>).</a:t>
            </a:r>
          </a:p>
          <a:p>
            <a:pPr marL="0" indent="0">
              <a:buNone/>
            </a:pPr>
            <a:r>
              <a:rPr lang="en-US" i="1" dirty="0"/>
              <a:t> *</a:t>
            </a:r>
          </a:p>
          <a:p>
            <a:pPr marL="0" indent="0">
              <a:buNone/>
            </a:pPr>
            <a:r>
              <a:rPr lang="en-US" i="1" dirty="0"/>
              <a:t> * Its important </a:t>
            </a:r>
            <a:r>
              <a:rPr lang="en-US" i="1" dirty="0" err="1"/>
              <a:t>tcp_wfree</a:t>
            </a:r>
            <a:r>
              <a:rPr lang="en-US" i="1" dirty="0"/>
              <a:t>() can be replaced by </a:t>
            </a:r>
            <a:r>
              <a:rPr lang="en-US" i="1" dirty="0" err="1"/>
              <a:t>sock_wfree</a:t>
            </a:r>
            <a:r>
              <a:rPr lang="en-US" i="1" dirty="0"/>
              <a:t>() in the event </a:t>
            </a:r>
            <a:r>
              <a:rPr lang="en-US" i="1" dirty="0" err="1"/>
              <a:t>skb</a:t>
            </a:r>
            <a:endParaRPr lang="en-US" i="1" dirty="0"/>
          </a:p>
          <a:p>
            <a:pPr marL="0" indent="0">
              <a:buNone/>
            </a:pPr>
            <a:r>
              <a:rPr lang="en-US" i="1" dirty="0"/>
              <a:t> * needs to be reallocated in a driver.</a:t>
            </a:r>
          </a:p>
          <a:p>
            <a:pPr marL="0" indent="0">
              <a:buNone/>
            </a:pPr>
            <a:r>
              <a:rPr lang="en-US" i="1" dirty="0"/>
              <a:t> * The invariant being </a:t>
            </a:r>
            <a:r>
              <a:rPr lang="en-US" i="1" dirty="0" err="1"/>
              <a:t>skb</a:t>
            </a:r>
            <a:r>
              <a:rPr lang="en-US" i="1" dirty="0"/>
              <a:t>-&gt;</a:t>
            </a:r>
            <a:r>
              <a:rPr lang="en-US" i="1" dirty="0" err="1"/>
              <a:t>truesize</a:t>
            </a:r>
            <a:r>
              <a:rPr lang="en-US" i="1" dirty="0"/>
              <a:t> subtracted from </a:t>
            </a:r>
            <a:r>
              <a:rPr lang="en-US" i="1" dirty="0" err="1"/>
              <a:t>sk</a:t>
            </a:r>
            <a:r>
              <a:rPr lang="en-US" i="1" dirty="0"/>
              <a:t>-&gt;</a:t>
            </a:r>
            <a:r>
              <a:rPr lang="en-US" i="1" dirty="0" err="1"/>
              <a:t>sk_wmem_alloc</a:t>
            </a:r>
            <a:endParaRPr lang="en-US" i="1" dirty="0"/>
          </a:p>
          <a:p>
            <a:pPr marL="0" indent="0">
              <a:buNone/>
            </a:pPr>
            <a:r>
              <a:rPr lang="en-US" i="1" dirty="0"/>
              <a:t> *</a:t>
            </a:r>
          </a:p>
          <a:p>
            <a:pPr marL="0" indent="0">
              <a:buNone/>
            </a:pPr>
            <a:r>
              <a:rPr lang="en-US" i="1" dirty="0"/>
              <a:t> * Since transmit from </a:t>
            </a:r>
            <a:r>
              <a:rPr lang="en-US" i="1" dirty="0" err="1"/>
              <a:t>skb</a:t>
            </a:r>
            <a:r>
              <a:rPr lang="en-US" i="1" dirty="0"/>
              <a:t> destructor is forbidden, we use a </a:t>
            </a:r>
            <a:r>
              <a:rPr lang="en-US" i="1" dirty="0" err="1"/>
              <a:t>tasklet</a:t>
            </a:r>
            <a:endParaRPr lang="en-US" i="1" dirty="0"/>
          </a:p>
          <a:p>
            <a:pPr marL="0" indent="0">
              <a:buNone/>
            </a:pPr>
            <a:r>
              <a:rPr lang="en-US" i="1" dirty="0"/>
              <a:t> * to process all sockets that eventually need to send more </a:t>
            </a:r>
            <a:r>
              <a:rPr lang="en-US" i="1" dirty="0" err="1"/>
              <a:t>skbs</a:t>
            </a:r>
            <a:r>
              <a:rPr lang="en-US" i="1" dirty="0"/>
              <a:t>.</a:t>
            </a:r>
          </a:p>
          <a:p>
            <a:pPr marL="0" indent="0">
              <a:buNone/>
            </a:pPr>
            <a:r>
              <a:rPr lang="en-US" i="1" dirty="0"/>
              <a:t> * We use one </a:t>
            </a:r>
            <a:r>
              <a:rPr lang="en-US" i="1" dirty="0" err="1"/>
              <a:t>tasklet</a:t>
            </a:r>
            <a:r>
              <a:rPr lang="en-US" i="1" dirty="0"/>
              <a:t> per </a:t>
            </a:r>
            <a:r>
              <a:rPr lang="en-US" i="1" dirty="0" err="1"/>
              <a:t>cpu</a:t>
            </a:r>
            <a:r>
              <a:rPr lang="en-US" i="1" dirty="0"/>
              <a:t>, with its own queue of sockets.</a:t>
            </a:r>
          </a:p>
          <a:p>
            <a:pPr marL="0" indent="0">
              <a:buNone/>
            </a:pPr>
            <a:r>
              <a:rPr lang="en-US" i="1" dirty="0"/>
              <a:t> */</a:t>
            </a:r>
          </a:p>
          <a:p>
            <a:pPr marL="0" indent="0">
              <a:buNone/>
            </a:pPr>
            <a:r>
              <a:rPr lang="en-US" i="1" dirty="0">
                <a:hlinkClick r:id="rId3"/>
              </a:rPr>
              <a:t>struct </a:t>
            </a:r>
            <a:r>
              <a:rPr lang="en-US" i="1" dirty="0" err="1">
                <a:hlinkClick r:id="rId3"/>
              </a:rPr>
              <a:t>tsq_tasklet</a:t>
            </a:r>
            <a:r>
              <a:rPr lang="en-US" i="1" dirty="0"/>
              <a:t> {</a:t>
            </a:r>
          </a:p>
        </p:txBody>
      </p:sp>
      <p:sp>
        <p:nvSpPr>
          <p:cNvPr id="4" name="Slide Number Placeholder 3"/>
          <p:cNvSpPr>
            <a:spLocks noGrp="1"/>
          </p:cNvSpPr>
          <p:nvPr>
            <p:ph type="sldNum" sz="quarter" idx="12"/>
          </p:nvPr>
        </p:nvSpPr>
        <p:spPr/>
        <p:txBody>
          <a:bodyPr/>
          <a:lstStyle/>
          <a:p>
            <a:fld id="{B346EE36-A921-448D-9A47-21AB20AA1226}" type="slidenum">
              <a:rPr lang="en-US" smtClean="0"/>
              <a:t>28</a:t>
            </a:fld>
            <a:endParaRPr lang="en-US"/>
          </a:p>
        </p:txBody>
      </p:sp>
    </p:spTree>
    <p:extLst>
      <p:ext uri="{BB962C8B-B14F-4D97-AF65-F5344CB8AC3E}">
        <p14:creationId xmlns:p14="http://schemas.microsoft.com/office/powerpoint/2010/main" val="955527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F8B7-732D-4F77-9DE4-BFD9053F4A4A}"/>
              </a:ext>
            </a:extLst>
          </p:cNvPr>
          <p:cNvSpPr>
            <a:spLocks noGrp="1"/>
          </p:cNvSpPr>
          <p:nvPr>
            <p:ph type="title"/>
          </p:nvPr>
        </p:nvSpPr>
        <p:spPr/>
        <p:txBody>
          <a:bodyPr/>
          <a:lstStyle/>
          <a:p>
            <a:r>
              <a:rPr lang="en-US" dirty="0"/>
              <a:t>TSQ Supplemental Reading</a:t>
            </a:r>
          </a:p>
        </p:txBody>
      </p:sp>
      <p:sp>
        <p:nvSpPr>
          <p:cNvPr id="3" name="Content Placeholder 2">
            <a:extLst>
              <a:ext uri="{FF2B5EF4-FFF2-40B4-BE49-F238E27FC236}">
                <a16:creationId xmlns:a16="http://schemas.microsoft.com/office/drawing/2014/main" id="{C3585FC0-8405-4365-A745-AE6122906C87}"/>
              </a:ext>
            </a:extLst>
          </p:cNvPr>
          <p:cNvSpPr>
            <a:spLocks noGrp="1"/>
          </p:cNvSpPr>
          <p:nvPr>
            <p:ph idx="1"/>
          </p:nvPr>
        </p:nvSpPr>
        <p:spPr/>
        <p:txBody>
          <a:bodyPr/>
          <a:lstStyle/>
          <a:p>
            <a:r>
              <a:rPr lang="en-US" dirty="0">
                <a:hlinkClick r:id="rId3"/>
              </a:rPr>
              <a:t>https://lwn.net/Articles/507065/</a:t>
            </a:r>
            <a:r>
              <a:rPr lang="en-US" dirty="0"/>
              <a:t> </a:t>
            </a:r>
          </a:p>
          <a:p>
            <a:pPr lvl="1"/>
            <a:r>
              <a:rPr lang="en-US" dirty="0"/>
              <a:t>Has a link to the patch proposal, which is at: </a:t>
            </a:r>
            <a:r>
              <a:rPr lang="en-US" dirty="0">
                <a:hlinkClick r:id="rId4"/>
              </a:rPr>
              <a:t>https://lwn.net/Articles/506237/</a:t>
            </a:r>
            <a:r>
              <a:rPr lang="en-US" dirty="0"/>
              <a:t> </a:t>
            </a:r>
          </a:p>
          <a:p>
            <a:pPr lvl="1"/>
            <a:endParaRPr lang="en-US" dirty="0"/>
          </a:p>
        </p:txBody>
      </p:sp>
      <p:sp>
        <p:nvSpPr>
          <p:cNvPr id="4" name="Slide Number Placeholder 3">
            <a:extLst>
              <a:ext uri="{FF2B5EF4-FFF2-40B4-BE49-F238E27FC236}">
                <a16:creationId xmlns:a16="http://schemas.microsoft.com/office/drawing/2014/main" id="{A2643B67-AC26-4CFB-92C1-B2DFC986A56C}"/>
              </a:ext>
            </a:extLst>
          </p:cNvPr>
          <p:cNvSpPr>
            <a:spLocks noGrp="1"/>
          </p:cNvSpPr>
          <p:nvPr>
            <p:ph type="sldNum" sz="quarter" idx="12"/>
          </p:nvPr>
        </p:nvSpPr>
        <p:spPr/>
        <p:txBody>
          <a:bodyPr/>
          <a:lstStyle/>
          <a:p>
            <a:fld id="{B346EE36-A921-448D-9A47-21AB20AA1226}" type="slidenum">
              <a:rPr lang="en-US" smtClean="0"/>
              <a:t>29</a:t>
            </a:fld>
            <a:endParaRPr lang="en-US"/>
          </a:p>
        </p:txBody>
      </p:sp>
    </p:spTree>
    <p:extLst>
      <p:ext uri="{BB962C8B-B14F-4D97-AF65-F5344CB8AC3E}">
        <p14:creationId xmlns:p14="http://schemas.microsoft.com/office/powerpoint/2010/main" val="111009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44E1-A181-4A91-A633-518DF43FAD2E}"/>
              </a:ext>
            </a:extLst>
          </p:cNvPr>
          <p:cNvSpPr>
            <a:spLocks noGrp="1"/>
          </p:cNvSpPr>
          <p:nvPr>
            <p:ph type="title"/>
          </p:nvPr>
        </p:nvSpPr>
        <p:spPr/>
        <p:txBody>
          <a:bodyPr/>
          <a:lstStyle/>
          <a:p>
            <a:r>
              <a:rPr lang="en-US" dirty="0"/>
              <a:t>Assignment 2 Discussion</a:t>
            </a:r>
          </a:p>
        </p:txBody>
      </p:sp>
      <p:sp>
        <p:nvSpPr>
          <p:cNvPr id="3" name="Content Placeholder 2">
            <a:extLst>
              <a:ext uri="{FF2B5EF4-FFF2-40B4-BE49-F238E27FC236}">
                <a16:creationId xmlns:a16="http://schemas.microsoft.com/office/drawing/2014/main" id="{363EECCD-5D70-4269-A15F-2C9AA264347D}"/>
              </a:ext>
            </a:extLst>
          </p:cNvPr>
          <p:cNvSpPr>
            <a:spLocks noGrp="1"/>
          </p:cNvSpPr>
          <p:nvPr>
            <p:ph idx="1"/>
          </p:nvPr>
        </p:nvSpPr>
        <p:spPr/>
        <p:txBody>
          <a:bodyPr/>
          <a:lstStyle/>
          <a:p>
            <a:r>
              <a:rPr lang="en-US" dirty="0"/>
              <a:t>Why does the sleep() cause issues?</a:t>
            </a:r>
          </a:p>
        </p:txBody>
      </p:sp>
      <p:sp>
        <p:nvSpPr>
          <p:cNvPr id="4" name="Slide Number Placeholder 3">
            <a:extLst>
              <a:ext uri="{FF2B5EF4-FFF2-40B4-BE49-F238E27FC236}">
                <a16:creationId xmlns:a16="http://schemas.microsoft.com/office/drawing/2014/main" id="{78189102-32A8-4FC0-BC38-3F2C96339C1A}"/>
              </a:ext>
            </a:extLst>
          </p:cNvPr>
          <p:cNvSpPr>
            <a:spLocks noGrp="1"/>
          </p:cNvSpPr>
          <p:nvPr>
            <p:ph type="sldNum" sz="quarter" idx="12"/>
          </p:nvPr>
        </p:nvSpPr>
        <p:spPr/>
        <p:txBody>
          <a:bodyPr/>
          <a:lstStyle/>
          <a:p>
            <a:fld id="{B346EE36-A921-448D-9A47-21AB20AA1226}" type="slidenum">
              <a:rPr lang="en-US" smtClean="0"/>
              <a:t>3</a:t>
            </a:fld>
            <a:endParaRPr lang="en-US"/>
          </a:p>
        </p:txBody>
      </p:sp>
    </p:spTree>
    <p:extLst>
      <p:ext uri="{BB962C8B-B14F-4D97-AF65-F5344CB8AC3E}">
        <p14:creationId xmlns:p14="http://schemas.microsoft.com/office/powerpoint/2010/main" val="537609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(7/25)</a:t>
            </a:r>
          </a:p>
        </p:txBody>
      </p:sp>
      <p:sp>
        <p:nvSpPr>
          <p:cNvPr id="3" name="Content Placeholder 2"/>
          <p:cNvSpPr>
            <a:spLocks noGrp="1"/>
          </p:cNvSpPr>
          <p:nvPr>
            <p:ph idx="1"/>
          </p:nvPr>
        </p:nvSpPr>
        <p:spPr/>
        <p:txBody>
          <a:bodyPr>
            <a:normAutofit fontScale="92500"/>
          </a:bodyPr>
          <a:lstStyle/>
          <a:p>
            <a:pPr marL="0" indent="0">
              <a:buNone/>
            </a:pPr>
            <a:r>
              <a:rPr lang="en-US" i="1" dirty="0"/>
              <a:t>	u32	snd_wl1;	/* Sequence for window update		*/</a:t>
            </a:r>
          </a:p>
          <a:p>
            <a:pPr marL="0" indent="0">
              <a:buNone/>
            </a:pPr>
            <a:r>
              <a:rPr lang="en-US" i="1" dirty="0"/>
              <a:t>	u32	</a:t>
            </a:r>
            <a:r>
              <a:rPr lang="en-US" i="1" dirty="0" err="1"/>
              <a:t>snd_wnd</a:t>
            </a:r>
            <a:r>
              <a:rPr lang="en-US" i="1" dirty="0"/>
              <a:t>;	/* The window we expect to receive	*/</a:t>
            </a:r>
          </a:p>
          <a:p>
            <a:pPr marL="0" indent="0">
              <a:buNone/>
            </a:pPr>
            <a:r>
              <a:rPr lang="en-US" i="1" dirty="0"/>
              <a:t>	u32	</a:t>
            </a:r>
            <a:r>
              <a:rPr lang="en-US" i="1" dirty="0" err="1"/>
              <a:t>max_window</a:t>
            </a:r>
            <a:r>
              <a:rPr lang="en-US" i="1" dirty="0"/>
              <a:t>;	/* Maximal window ever seen from peer	*/</a:t>
            </a:r>
          </a:p>
          <a:p>
            <a:pPr marL="0" indent="0">
              <a:buNone/>
            </a:pPr>
            <a:r>
              <a:rPr lang="en-US" i="1" dirty="0"/>
              <a:t>	u32	</a:t>
            </a:r>
            <a:r>
              <a:rPr lang="en-US" i="1" dirty="0" err="1"/>
              <a:t>mss_cache</a:t>
            </a:r>
            <a:r>
              <a:rPr lang="en-US" i="1" dirty="0"/>
              <a:t>;	/* Cached effective </a:t>
            </a:r>
            <a:r>
              <a:rPr lang="en-US" i="1" dirty="0" err="1"/>
              <a:t>mss</a:t>
            </a:r>
            <a:r>
              <a:rPr lang="en-US" i="1" dirty="0"/>
              <a:t>, not including SACKS */</a:t>
            </a:r>
          </a:p>
          <a:p>
            <a:pPr marL="0" indent="0">
              <a:buNone/>
            </a:pPr>
            <a:endParaRPr lang="en-US" i="1" dirty="0"/>
          </a:p>
          <a:p>
            <a:pPr marL="0" indent="0">
              <a:buNone/>
            </a:pPr>
            <a:r>
              <a:rPr lang="en-US" i="1" dirty="0"/>
              <a:t>	u32	</a:t>
            </a:r>
            <a:r>
              <a:rPr lang="en-US" i="1" dirty="0" err="1"/>
              <a:t>window_clamp</a:t>
            </a:r>
            <a:r>
              <a:rPr lang="en-US" i="1" dirty="0"/>
              <a:t>;	/* Maximal window to advertise		*/</a:t>
            </a:r>
          </a:p>
          <a:p>
            <a:pPr marL="0" indent="0">
              <a:buNone/>
            </a:pPr>
            <a:r>
              <a:rPr lang="en-US" i="1" dirty="0"/>
              <a:t>	u32	</a:t>
            </a:r>
            <a:r>
              <a:rPr lang="en-US" i="1" dirty="0" err="1"/>
              <a:t>rcv_ssthresh</a:t>
            </a:r>
            <a:r>
              <a:rPr lang="en-US" i="1" dirty="0"/>
              <a:t>;	/* Current window clamp			*/</a:t>
            </a:r>
          </a:p>
        </p:txBody>
      </p:sp>
      <p:sp>
        <p:nvSpPr>
          <p:cNvPr id="4" name="Slide Number Placeholder 3"/>
          <p:cNvSpPr>
            <a:spLocks noGrp="1"/>
          </p:cNvSpPr>
          <p:nvPr>
            <p:ph type="sldNum" sz="quarter" idx="12"/>
          </p:nvPr>
        </p:nvSpPr>
        <p:spPr/>
        <p:txBody>
          <a:bodyPr/>
          <a:lstStyle/>
          <a:p>
            <a:fld id="{B346EE36-A921-448D-9A47-21AB20AA1226}" type="slidenum">
              <a:rPr lang="en-US" smtClean="0"/>
              <a:t>30</a:t>
            </a:fld>
            <a:endParaRPr lang="en-US"/>
          </a:p>
        </p:txBody>
      </p:sp>
    </p:spTree>
    <p:extLst>
      <p:ext uri="{BB962C8B-B14F-4D97-AF65-F5344CB8AC3E}">
        <p14:creationId xmlns:p14="http://schemas.microsoft.com/office/powerpoint/2010/main" val="4940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11CB-6025-485D-843A-15CECD72BC05}"/>
              </a:ext>
            </a:extLst>
          </p:cNvPr>
          <p:cNvSpPr>
            <a:spLocks noGrp="1"/>
          </p:cNvSpPr>
          <p:nvPr>
            <p:ph type="title"/>
          </p:nvPr>
        </p:nvSpPr>
        <p:spPr/>
        <p:txBody>
          <a:bodyPr/>
          <a:lstStyle/>
          <a:p>
            <a:r>
              <a:rPr lang="en-US" dirty="0"/>
              <a:t>SND.WL2?</a:t>
            </a:r>
          </a:p>
        </p:txBody>
      </p:sp>
      <p:sp>
        <p:nvSpPr>
          <p:cNvPr id="3" name="Content Placeholder 2">
            <a:extLst>
              <a:ext uri="{FF2B5EF4-FFF2-40B4-BE49-F238E27FC236}">
                <a16:creationId xmlns:a16="http://schemas.microsoft.com/office/drawing/2014/main" id="{3B589F86-0B9F-48FF-AA62-702739268A7F}"/>
              </a:ext>
            </a:extLst>
          </p:cNvPr>
          <p:cNvSpPr>
            <a:spLocks noGrp="1"/>
          </p:cNvSpPr>
          <p:nvPr>
            <p:ph idx="1"/>
          </p:nvPr>
        </p:nvSpPr>
        <p:spPr/>
        <p:txBody>
          <a:bodyPr/>
          <a:lstStyle/>
          <a:p>
            <a:r>
              <a:rPr lang="en-US" dirty="0"/>
              <a:t>From RFC793: </a:t>
            </a:r>
          </a:p>
          <a:p>
            <a:pPr lvl="1"/>
            <a:r>
              <a:rPr lang="en-US" dirty="0"/>
              <a:t>SND.WL1 - segment sequence number used for last window update</a:t>
            </a:r>
          </a:p>
          <a:p>
            <a:pPr lvl="1"/>
            <a:r>
              <a:rPr lang="en-US" dirty="0"/>
              <a:t>SND.WL2 - segment acknowledgment number used for last window update</a:t>
            </a:r>
          </a:p>
          <a:p>
            <a:pPr lvl="1"/>
            <a:r>
              <a:rPr lang="en-US" dirty="0"/>
              <a:t>These plus some other variables should be in a “Transmission Control Block, or TCB” but we have them in </a:t>
            </a:r>
            <a:r>
              <a:rPr lang="en-US" i="1" dirty="0" err="1"/>
              <a:t>tcp_sock</a:t>
            </a:r>
            <a:endParaRPr lang="en-US" dirty="0"/>
          </a:p>
          <a:p>
            <a:pPr lvl="1"/>
            <a:r>
              <a:rPr lang="en-US" dirty="0"/>
              <a:t>Not to be confused with </a:t>
            </a:r>
            <a:r>
              <a:rPr lang="en-US" i="1" dirty="0" err="1"/>
              <a:t>tcp_skb_cb</a:t>
            </a:r>
            <a:r>
              <a:rPr lang="en-US" dirty="0"/>
              <a:t> (discussed next time)</a:t>
            </a:r>
          </a:p>
          <a:p>
            <a:r>
              <a:rPr lang="en-US" dirty="0"/>
              <a:t>Claim: WL2 is redundant</a:t>
            </a:r>
          </a:p>
          <a:p>
            <a:pPr lvl="1"/>
            <a:r>
              <a:rPr lang="en-US" dirty="0"/>
              <a:t>Reading: </a:t>
            </a:r>
            <a:r>
              <a:rPr lang="en-US" dirty="0">
                <a:hlinkClick r:id="rId3"/>
              </a:rPr>
              <a:t>https://www.ietf.org/mail-archive/web/tsvwg/current/msg03445.html</a:t>
            </a:r>
            <a:r>
              <a:rPr lang="en-US" dirty="0"/>
              <a:t> </a:t>
            </a:r>
          </a:p>
        </p:txBody>
      </p:sp>
      <p:sp>
        <p:nvSpPr>
          <p:cNvPr id="4" name="Slide Number Placeholder 3">
            <a:extLst>
              <a:ext uri="{FF2B5EF4-FFF2-40B4-BE49-F238E27FC236}">
                <a16:creationId xmlns:a16="http://schemas.microsoft.com/office/drawing/2014/main" id="{0A48AD7F-0E01-4975-BD88-5682B8BE193F}"/>
              </a:ext>
            </a:extLst>
          </p:cNvPr>
          <p:cNvSpPr>
            <a:spLocks noGrp="1"/>
          </p:cNvSpPr>
          <p:nvPr>
            <p:ph type="sldNum" sz="quarter" idx="12"/>
          </p:nvPr>
        </p:nvSpPr>
        <p:spPr/>
        <p:txBody>
          <a:bodyPr/>
          <a:lstStyle/>
          <a:p>
            <a:fld id="{B346EE36-A921-448D-9A47-21AB20AA1226}" type="slidenum">
              <a:rPr lang="en-US" smtClean="0"/>
              <a:t>31</a:t>
            </a:fld>
            <a:endParaRPr lang="en-US"/>
          </a:p>
        </p:txBody>
      </p:sp>
    </p:spTree>
    <p:extLst>
      <p:ext uri="{BB962C8B-B14F-4D97-AF65-F5344CB8AC3E}">
        <p14:creationId xmlns:p14="http://schemas.microsoft.com/office/powerpoint/2010/main" val="1863114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(8/25)</a:t>
            </a:r>
          </a:p>
        </p:txBody>
      </p:sp>
      <p:sp>
        <p:nvSpPr>
          <p:cNvPr id="3" name="Content Placeholder 2"/>
          <p:cNvSpPr>
            <a:spLocks noGrp="1"/>
          </p:cNvSpPr>
          <p:nvPr>
            <p:ph idx="1"/>
          </p:nvPr>
        </p:nvSpPr>
        <p:spPr/>
        <p:txBody>
          <a:bodyPr>
            <a:normAutofit lnSpcReduction="10000"/>
          </a:bodyPr>
          <a:lstStyle/>
          <a:p>
            <a:pPr marL="0" indent="0">
              <a:buNone/>
            </a:pPr>
            <a:r>
              <a:rPr lang="en-US" sz="2400" dirty="0"/>
              <a:t>	/* Information of the most recently (s)</a:t>
            </a:r>
            <a:r>
              <a:rPr lang="en-US" sz="2400" dirty="0" err="1"/>
              <a:t>acked</a:t>
            </a:r>
            <a:r>
              <a:rPr lang="en-US" sz="2400" dirty="0"/>
              <a:t> </a:t>
            </a:r>
            <a:r>
              <a:rPr lang="en-US" sz="2400" dirty="0" err="1"/>
              <a:t>skb</a:t>
            </a:r>
            <a:r>
              <a:rPr lang="en-US" sz="2400" dirty="0"/>
              <a:t> */</a:t>
            </a:r>
          </a:p>
          <a:p>
            <a:pPr marL="0" indent="0">
              <a:buNone/>
            </a:pPr>
            <a:r>
              <a:rPr lang="en-US" sz="2400" dirty="0"/>
              <a:t>	</a:t>
            </a:r>
            <a:r>
              <a:rPr lang="en-US" sz="2400" dirty="0" err="1"/>
              <a:t>struct</a:t>
            </a:r>
            <a:r>
              <a:rPr lang="en-US" sz="2400" dirty="0"/>
              <a:t> </a:t>
            </a:r>
            <a:r>
              <a:rPr lang="en-US" sz="2400" dirty="0" err="1"/>
              <a:t>tcp_rack</a:t>
            </a:r>
            <a:r>
              <a:rPr lang="en-US" sz="2400" dirty="0"/>
              <a:t> {</a:t>
            </a:r>
          </a:p>
          <a:p>
            <a:pPr marL="0" indent="0">
              <a:buNone/>
            </a:pPr>
            <a:r>
              <a:rPr lang="en-US" sz="2400" dirty="0"/>
              <a:t>		</a:t>
            </a:r>
            <a:r>
              <a:rPr lang="en-US" sz="2400" dirty="0" err="1"/>
              <a:t>struct</a:t>
            </a:r>
            <a:r>
              <a:rPr lang="en-US" sz="2400" dirty="0"/>
              <a:t> </a:t>
            </a:r>
            <a:r>
              <a:rPr lang="en-US" sz="2400" dirty="0" err="1"/>
              <a:t>skb_mstamp</a:t>
            </a:r>
            <a:r>
              <a:rPr lang="en-US" sz="2400" dirty="0"/>
              <a:t> </a:t>
            </a:r>
            <a:r>
              <a:rPr lang="en-US" sz="2400" dirty="0" err="1"/>
              <a:t>mstamp</a:t>
            </a:r>
            <a:r>
              <a:rPr lang="en-US" sz="2400" dirty="0"/>
              <a:t>; /* (Re)sent time of the </a:t>
            </a:r>
            <a:r>
              <a:rPr lang="en-US" sz="2400" dirty="0" err="1"/>
              <a:t>skb</a:t>
            </a:r>
            <a:r>
              <a:rPr lang="en-US" sz="2400" dirty="0"/>
              <a:t> */</a:t>
            </a:r>
          </a:p>
          <a:p>
            <a:pPr marL="0" indent="0">
              <a:buNone/>
            </a:pPr>
            <a:r>
              <a:rPr lang="en-US" sz="2400" dirty="0"/>
              <a:t>		u8 advanced; /* </a:t>
            </a:r>
            <a:r>
              <a:rPr lang="en-US" sz="2400" dirty="0" err="1"/>
              <a:t>mstamp</a:t>
            </a:r>
            <a:r>
              <a:rPr lang="en-US" sz="2400" dirty="0"/>
              <a:t> advanced since last lost marking */</a:t>
            </a:r>
          </a:p>
          <a:p>
            <a:pPr marL="0" indent="0">
              <a:buNone/>
            </a:pPr>
            <a:r>
              <a:rPr lang="en-US" sz="2400" dirty="0"/>
              <a:t>		u8 </a:t>
            </a:r>
            <a:r>
              <a:rPr lang="en-US" sz="2400" dirty="0" err="1"/>
              <a:t>reord</a:t>
            </a:r>
            <a:r>
              <a:rPr lang="en-US" sz="2400" dirty="0"/>
              <a:t>;    /* reordering detected */</a:t>
            </a:r>
          </a:p>
          <a:p>
            <a:pPr marL="0" indent="0">
              <a:buNone/>
            </a:pPr>
            <a:r>
              <a:rPr lang="en-US" sz="2400" dirty="0"/>
              <a:t>	} rack;</a:t>
            </a:r>
          </a:p>
          <a:p>
            <a:pPr marL="0" indent="0">
              <a:buNone/>
            </a:pPr>
            <a:endParaRPr lang="en-US" sz="2400" dirty="0"/>
          </a:p>
          <a:p>
            <a:pPr marL="0" indent="0">
              <a:buNone/>
            </a:pPr>
            <a:r>
              <a:rPr lang="en-US" sz="2400" dirty="0"/>
              <a:t>See also, comment above </a:t>
            </a:r>
            <a:r>
              <a:rPr lang="en-US" sz="2400" dirty="0">
                <a:hlinkClick r:id="rId3"/>
              </a:rPr>
              <a:t>tcp_rack_detect_loss</a:t>
            </a:r>
            <a:r>
              <a:rPr lang="en-US" sz="2400" dirty="0"/>
              <a:t>() and </a:t>
            </a:r>
            <a:r>
              <a:rPr lang="en-US" sz="2400" dirty="0">
                <a:hlinkClick r:id="rId4"/>
              </a:rPr>
              <a:t>draft-ietf-tcpm-rack-01</a:t>
            </a:r>
            <a:endParaRPr lang="en-US" sz="2400" dirty="0"/>
          </a:p>
          <a:p>
            <a:pPr marL="0" indent="0">
              <a:buNone/>
            </a:pPr>
            <a:r>
              <a:rPr lang="en-US" sz="2400" dirty="0"/>
              <a:t>Lots of work on this – two years ago we were on revision 05, last year revision 11.</a:t>
            </a:r>
          </a:p>
          <a:p>
            <a:pPr marL="0" indent="0">
              <a:buNone/>
            </a:pPr>
            <a:r>
              <a:rPr lang="en-US" sz="2400" dirty="0"/>
              <a:t>Current version is a full RFC: </a:t>
            </a:r>
            <a:r>
              <a:rPr lang="en-US" sz="2400" dirty="0">
                <a:hlinkClick r:id="rId5"/>
              </a:rPr>
              <a:t>RFC 8985</a:t>
            </a:r>
            <a:endParaRPr lang="en-US" sz="2400" dirty="0"/>
          </a:p>
        </p:txBody>
      </p:sp>
      <p:sp>
        <p:nvSpPr>
          <p:cNvPr id="4" name="Slide Number Placeholder 3"/>
          <p:cNvSpPr>
            <a:spLocks noGrp="1"/>
          </p:cNvSpPr>
          <p:nvPr>
            <p:ph type="sldNum" sz="quarter" idx="12"/>
          </p:nvPr>
        </p:nvSpPr>
        <p:spPr/>
        <p:txBody>
          <a:bodyPr/>
          <a:lstStyle/>
          <a:p>
            <a:fld id="{B346EE36-A921-448D-9A47-21AB20AA1226}" type="slidenum">
              <a:rPr lang="en-US" smtClean="0"/>
              <a:t>32</a:t>
            </a:fld>
            <a:endParaRPr lang="en-US"/>
          </a:p>
        </p:txBody>
      </p:sp>
    </p:spTree>
    <p:extLst>
      <p:ext uri="{BB962C8B-B14F-4D97-AF65-F5344CB8AC3E}">
        <p14:creationId xmlns:p14="http://schemas.microsoft.com/office/powerpoint/2010/main" val="65803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(9/25)</a:t>
            </a:r>
          </a:p>
        </p:txBody>
      </p:sp>
      <p:sp>
        <p:nvSpPr>
          <p:cNvPr id="3" name="Content Placeholder 2"/>
          <p:cNvSpPr>
            <a:spLocks noGrp="1"/>
          </p:cNvSpPr>
          <p:nvPr>
            <p:ph idx="1"/>
          </p:nvPr>
        </p:nvSpPr>
        <p:spPr/>
        <p:txBody>
          <a:bodyPr>
            <a:noAutofit/>
          </a:bodyPr>
          <a:lstStyle/>
          <a:p>
            <a:pPr marL="0" indent="0">
              <a:buNone/>
            </a:pPr>
            <a:r>
              <a:rPr lang="en-US" sz="2400" i="1" dirty="0"/>
              <a:t>	u16	</a:t>
            </a:r>
            <a:r>
              <a:rPr lang="en-US" sz="2400" i="1" dirty="0" err="1"/>
              <a:t>advmss</a:t>
            </a:r>
            <a:r>
              <a:rPr lang="en-US" sz="2400" i="1" dirty="0"/>
              <a:t>;		/* Advertised MSS			*/</a:t>
            </a:r>
          </a:p>
          <a:p>
            <a:pPr marL="0" indent="0">
              <a:buNone/>
            </a:pPr>
            <a:r>
              <a:rPr lang="en-US" sz="2400" i="1" dirty="0"/>
              <a:t>	u8	</a:t>
            </a:r>
            <a:r>
              <a:rPr lang="en-US" sz="2400" i="1" dirty="0" err="1"/>
              <a:t>compressed_ack</a:t>
            </a:r>
            <a:r>
              <a:rPr lang="en-US" sz="2400" i="1" dirty="0"/>
              <a:t>;</a:t>
            </a:r>
          </a:p>
          <a:p>
            <a:pPr marL="0" indent="0">
              <a:buNone/>
            </a:pPr>
            <a:r>
              <a:rPr lang="en-US" sz="2400" i="1" dirty="0"/>
              <a:t>	u8	dup_ack_counter:2,</a:t>
            </a:r>
          </a:p>
          <a:p>
            <a:pPr marL="0" indent="0">
              <a:buNone/>
            </a:pPr>
            <a:r>
              <a:rPr lang="en-US" sz="2400" i="1" dirty="0"/>
              <a:t>		tlp_retrans:1,	/* TLP is a retransmission */</a:t>
            </a:r>
          </a:p>
          <a:p>
            <a:pPr marL="0" indent="0">
              <a:buNone/>
            </a:pPr>
            <a:r>
              <a:rPr lang="en-US" sz="2400" i="1" dirty="0"/>
              <a:t>		unused:5;</a:t>
            </a:r>
          </a:p>
          <a:p>
            <a:pPr marL="0" indent="0">
              <a:buNone/>
            </a:pPr>
            <a:r>
              <a:rPr lang="en-US" sz="2400" i="1" dirty="0"/>
              <a:t>	u32	</a:t>
            </a:r>
            <a:r>
              <a:rPr lang="en-US" sz="2400" i="1" dirty="0" err="1"/>
              <a:t>chrono_start</a:t>
            </a:r>
            <a:r>
              <a:rPr lang="en-US" sz="2400" i="1" dirty="0"/>
              <a:t>;	/* Start time in jiffies of a TCP chrono */</a:t>
            </a:r>
          </a:p>
          <a:p>
            <a:pPr marL="0" indent="0">
              <a:buNone/>
            </a:pPr>
            <a:r>
              <a:rPr lang="en-US" sz="2400" i="1" dirty="0"/>
              <a:t>	u32	</a:t>
            </a:r>
            <a:r>
              <a:rPr lang="en-US" sz="2400" i="1" dirty="0" err="1"/>
              <a:t>chrono_stat</a:t>
            </a:r>
            <a:r>
              <a:rPr lang="en-US" sz="2400" i="1" dirty="0"/>
              <a:t>[3];	/* Time in jiffies for </a:t>
            </a:r>
            <a:r>
              <a:rPr lang="en-US" sz="2400" i="1" dirty="0" err="1"/>
              <a:t>chrono_stat</a:t>
            </a:r>
            <a:r>
              <a:rPr lang="en-US" sz="2400" i="1" dirty="0"/>
              <a:t> stats */</a:t>
            </a:r>
          </a:p>
          <a:p>
            <a:pPr marL="0" indent="0">
              <a:buNone/>
            </a:pPr>
            <a:r>
              <a:rPr lang="en-US" sz="2400" i="1" dirty="0"/>
              <a:t>	u8	chrono_type:2,	/* current chronograph type */</a:t>
            </a:r>
          </a:p>
          <a:p>
            <a:pPr marL="0" indent="0">
              <a:buNone/>
            </a:pPr>
            <a:r>
              <a:rPr lang="en-US" sz="2400" i="1" dirty="0"/>
              <a:t>		rate_app_limited:1,  /* rate_{</a:t>
            </a:r>
            <a:r>
              <a:rPr lang="en-US" sz="2400" i="1" dirty="0" err="1"/>
              <a:t>delivered,interval_us</a:t>
            </a:r>
            <a:r>
              <a:rPr lang="en-US" sz="2400" i="1" dirty="0"/>
              <a:t>} limited? */</a:t>
            </a:r>
          </a:p>
          <a:p>
            <a:pPr marL="0" indent="0">
              <a:buNone/>
            </a:pPr>
            <a:r>
              <a:rPr lang="en-US" sz="2400" i="1" dirty="0"/>
              <a:t>		….</a:t>
            </a:r>
          </a:p>
        </p:txBody>
      </p:sp>
      <p:sp>
        <p:nvSpPr>
          <p:cNvPr id="4" name="Slide Number Placeholder 3"/>
          <p:cNvSpPr>
            <a:spLocks noGrp="1"/>
          </p:cNvSpPr>
          <p:nvPr>
            <p:ph type="sldNum" sz="quarter" idx="12"/>
          </p:nvPr>
        </p:nvSpPr>
        <p:spPr/>
        <p:txBody>
          <a:bodyPr/>
          <a:lstStyle/>
          <a:p>
            <a:fld id="{B346EE36-A921-448D-9A47-21AB20AA1226}" type="slidenum">
              <a:rPr lang="en-US" smtClean="0"/>
              <a:t>33</a:t>
            </a:fld>
            <a:endParaRPr lang="en-US"/>
          </a:p>
        </p:txBody>
      </p:sp>
    </p:spTree>
    <p:extLst>
      <p:ext uri="{BB962C8B-B14F-4D97-AF65-F5344CB8AC3E}">
        <p14:creationId xmlns:p14="http://schemas.microsoft.com/office/powerpoint/2010/main" val="3691078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(10/25)</a:t>
            </a:r>
          </a:p>
        </p:txBody>
      </p:sp>
      <p:sp>
        <p:nvSpPr>
          <p:cNvPr id="3" name="Content Placeholder 2"/>
          <p:cNvSpPr>
            <a:spLocks noGrp="1"/>
          </p:cNvSpPr>
          <p:nvPr>
            <p:ph idx="1"/>
          </p:nvPr>
        </p:nvSpPr>
        <p:spPr/>
        <p:txBody>
          <a:bodyPr>
            <a:noAutofit/>
          </a:bodyPr>
          <a:lstStyle/>
          <a:p>
            <a:pPr marL="0" indent="0">
              <a:buNone/>
            </a:pPr>
            <a:r>
              <a:rPr lang="en-US" sz="2400" i="1" dirty="0"/>
              <a:t>	u8	</a:t>
            </a:r>
            <a:r>
              <a:rPr lang="en-US" sz="2400" i="1" dirty="0" err="1"/>
              <a:t>nonagle</a:t>
            </a:r>
            <a:r>
              <a:rPr lang="en-US" sz="2400" i="1" dirty="0"/>
              <a:t>     : 4,/* Disable Nagle algorithm?             */</a:t>
            </a:r>
          </a:p>
          <a:p>
            <a:pPr marL="0" indent="0">
              <a:buNone/>
            </a:pPr>
            <a:r>
              <a:rPr lang="en-US" sz="2400" i="1" dirty="0"/>
              <a:t>		</a:t>
            </a:r>
            <a:r>
              <a:rPr lang="en-US" sz="2400" i="1" dirty="0" err="1"/>
              <a:t>thin_lto</a:t>
            </a:r>
            <a:r>
              <a:rPr lang="en-US" sz="2400" i="1" dirty="0"/>
              <a:t>    : 1,/* Use linear timeouts for thin streams */</a:t>
            </a:r>
          </a:p>
          <a:p>
            <a:pPr marL="0" indent="0">
              <a:buNone/>
            </a:pPr>
            <a:r>
              <a:rPr lang="en-US" sz="2400" i="1" dirty="0"/>
              <a:t>		</a:t>
            </a:r>
            <a:r>
              <a:rPr lang="en-US" sz="2400" i="1" dirty="0" err="1"/>
              <a:t>thin_dupack</a:t>
            </a:r>
            <a:r>
              <a:rPr lang="en-US" sz="2400" i="1" dirty="0"/>
              <a:t> : 1,/* Fast retransmit on first </a:t>
            </a:r>
            <a:r>
              <a:rPr lang="en-US" sz="2400" i="1" dirty="0" err="1"/>
              <a:t>dupack</a:t>
            </a:r>
            <a:r>
              <a:rPr lang="en-US" sz="2400" i="1" dirty="0"/>
              <a:t>      */</a:t>
            </a:r>
          </a:p>
          <a:p>
            <a:pPr marL="0" indent="0">
              <a:buNone/>
            </a:pPr>
            <a:r>
              <a:rPr lang="en-US" sz="2400" i="1" dirty="0"/>
              <a:t>		repair      : 1,</a:t>
            </a:r>
          </a:p>
          <a:p>
            <a:pPr marL="0" indent="0">
              <a:buNone/>
            </a:pPr>
            <a:r>
              <a:rPr lang="en-US" sz="2400" i="1" dirty="0"/>
              <a:t>		</a:t>
            </a:r>
            <a:r>
              <a:rPr lang="en-US" sz="2400" i="1" dirty="0" err="1"/>
              <a:t>frto</a:t>
            </a:r>
            <a:r>
              <a:rPr lang="en-US" sz="2400" i="1" dirty="0"/>
              <a:t>        : 1;/* F-RTO (</a:t>
            </a:r>
            <a:r>
              <a:rPr lang="en-US" sz="2400" i="1" dirty="0">
                <a:hlinkClick r:id="rId3"/>
              </a:rPr>
              <a:t>RFC5682</a:t>
            </a:r>
            <a:r>
              <a:rPr lang="en-US" sz="2400" i="1" dirty="0"/>
              <a:t>) activated in </a:t>
            </a:r>
            <a:r>
              <a:rPr lang="en-US" sz="2400" i="1" dirty="0" err="1"/>
              <a:t>CA_Loss</a:t>
            </a:r>
            <a:r>
              <a:rPr lang="en-US" sz="2400" i="1" dirty="0"/>
              <a:t> */</a:t>
            </a:r>
          </a:p>
          <a:p>
            <a:pPr marL="0" indent="0">
              <a:buNone/>
            </a:pPr>
            <a:endParaRPr lang="en-US" sz="2400" i="1" dirty="0"/>
          </a:p>
          <a:p>
            <a:pPr marL="0" indent="0">
              <a:buNone/>
            </a:pPr>
            <a:r>
              <a:rPr lang="en-US" sz="2400" dirty="0"/>
              <a:t>This part actually comes AFTER the next slide, just putting it here for space reasons:</a:t>
            </a:r>
          </a:p>
          <a:p>
            <a:pPr marL="0" indent="0">
              <a:buNone/>
            </a:pPr>
            <a:r>
              <a:rPr lang="en-US" sz="2400" i="1" dirty="0"/>
              <a:t>	u32	</a:t>
            </a:r>
            <a:r>
              <a:rPr lang="en-US" sz="2400" i="1" dirty="0" err="1"/>
              <a:t>tcp_tx_delay</a:t>
            </a:r>
            <a:r>
              <a:rPr lang="en-US" sz="2400" i="1" dirty="0"/>
              <a:t>;	/* delay (in </a:t>
            </a:r>
            <a:r>
              <a:rPr lang="en-US" sz="2400" i="1" dirty="0" err="1"/>
              <a:t>usec</a:t>
            </a:r>
            <a:r>
              <a:rPr lang="en-US" sz="2400" i="1" dirty="0"/>
              <a:t>) added to TX packets */</a:t>
            </a:r>
          </a:p>
          <a:p>
            <a:pPr marL="0" indent="0">
              <a:buNone/>
            </a:pPr>
            <a:r>
              <a:rPr lang="en-US" sz="2400" i="1" dirty="0"/>
              <a:t>	u64	</a:t>
            </a:r>
            <a:r>
              <a:rPr lang="en-US" sz="2400" i="1" dirty="0" err="1"/>
              <a:t>tcp_wstamp_ns</a:t>
            </a:r>
            <a:r>
              <a:rPr lang="en-US" sz="2400" i="1" dirty="0"/>
              <a:t>;	/* departure time for next sent data packet */</a:t>
            </a:r>
          </a:p>
          <a:p>
            <a:pPr marL="0" indent="0">
              <a:buNone/>
            </a:pPr>
            <a:r>
              <a:rPr lang="en-US" sz="2400" i="1" dirty="0"/>
              <a:t>	u64	</a:t>
            </a:r>
            <a:r>
              <a:rPr lang="en-US" sz="2400" i="1" dirty="0" err="1"/>
              <a:t>tcp_clock_cache</a:t>
            </a:r>
            <a:r>
              <a:rPr lang="en-US" sz="2400" i="1" dirty="0"/>
              <a:t>; /* cache last </a:t>
            </a:r>
            <a:r>
              <a:rPr lang="en-US" sz="2400" i="1" dirty="0" err="1"/>
              <a:t>tcp_clock_ns</a:t>
            </a:r>
            <a:r>
              <a:rPr lang="en-US" sz="2400" i="1" dirty="0"/>
              <a:t>() (see </a:t>
            </a:r>
            <a:r>
              <a:rPr lang="en-US" sz="2400" i="1" dirty="0" err="1"/>
              <a:t>tcp_mstamp_refresh</a:t>
            </a:r>
            <a:r>
              <a:rPr lang="en-US" sz="2400" i="1" dirty="0"/>
              <a:t>()) */</a:t>
            </a:r>
          </a:p>
          <a:p>
            <a:pPr marL="0" indent="0">
              <a:buNone/>
            </a:pPr>
            <a:endParaRPr lang="en-US" sz="2400" i="1" dirty="0"/>
          </a:p>
        </p:txBody>
      </p:sp>
      <p:sp>
        <p:nvSpPr>
          <p:cNvPr id="4" name="Slide Number Placeholder 3"/>
          <p:cNvSpPr>
            <a:spLocks noGrp="1"/>
          </p:cNvSpPr>
          <p:nvPr>
            <p:ph type="sldNum" sz="quarter" idx="12"/>
          </p:nvPr>
        </p:nvSpPr>
        <p:spPr/>
        <p:txBody>
          <a:bodyPr/>
          <a:lstStyle/>
          <a:p>
            <a:fld id="{B346EE36-A921-448D-9A47-21AB20AA1226}" type="slidenum">
              <a:rPr lang="en-US" smtClean="0"/>
              <a:t>34</a:t>
            </a:fld>
            <a:endParaRPr lang="en-US"/>
          </a:p>
        </p:txBody>
      </p:sp>
    </p:spTree>
    <p:extLst>
      <p:ext uri="{BB962C8B-B14F-4D97-AF65-F5344CB8AC3E}">
        <p14:creationId xmlns:p14="http://schemas.microsoft.com/office/powerpoint/2010/main" val="2028561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(11/25)</a:t>
            </a:r>
          </a:p>
        </p:txBody>
      </p:sp>
      <p:sp>
        <p:nvSpPr>
          <p:cNvPr id="3" name="Content Placeholder 2"/>
          <p:cNvSpPr>
            <a:spLocks noGrp="1"/>
          </p:cNvSpPr>
          <p:nvPr>
            <p:ph idx="1"/>
          </p:nvPr>
        </p:nvSpPr>
        <p:spPr/>
        <p:txBody>
          <a:bodyPr>
            <a:normAutofit/>
          </a:bodyPr>
          <a:lstStyle/>
          <a:p>
            <a:pPr marL="0" indent="0">
              <a:buNone/>
            </a:pPr>
            <a:r>
              <a:rPr lang="en-US" sz="2400" dirty="0"/>
              <a:t>	u8	</a:t>
            </a:r>
            <a:r>
              <a:rPr lang="en-US" sz="2400" dirty="0" err="1"/>
              <a:t>repair_queue</a:t>
            </a:r>
            <a:r>
              <a:rPr lang="en-US" sz="2400" dirty="0"/>
              <a:t>;</a:t>
            </a:r>
          </a:p>
          <a:p>
            <a:pPr marL="0" indent="0">
              <a:buNone/>
            </a:pPr>
            <a:r>
              <a:rPr lang="en-US" sz="2400" dirty="0"/>
              <a:t>	u8	do_early_retrans:1,/* Enable RFC5827 early-retransmit  */</a:t>
            </a:r>
          </a:p>
          <a:p>
            <a:pPr marL="0" indent="0">
              <a:buNone/>
            </a:pPr>
            <a:r>
              <a:rPr lang="en-US" sz="2400" dirty="0"/>
              <a:t>		syn_data:1,	/* SYN includes data */</a:t>
            </a:r>
          </a:p>
          <a:p>
            <a:pPr marL="0" indent="0">
              <a:buNone/>
            </a:pPr>
            <a:r>
              <a:rPr lang="en-US" sz="2400" dirty="0"/>
              <a:t>		syn_fastopen:1,	/* SYN includes Fast Open option */</a:t>
            </a:r>
          </a:p>
          <a:p>
            <a:pPr marL="0" indent="0">
              <a:buNone/>
            </a:pPr>
            <a:r>
              <a:rPr lang="en-US" sz="2400" dirty="0"/>
              <a:t>		syn_fastopen_exp:1,/* SYN includes Fast Open exp. option */</a:t>
            </a:r>
          </a:p>
          <a:p>
            <a:pPr marL="0" indent="0">
              <a:buNone/>
            </a:pPr>
            <a:r>
              <a:rPr lang="en-US" sz="2400" dirty="0"/>
              <a:t>		syn_data_acked:1,/* data in SYN is </a:t>
            </a:r>
            <a:r>
              <a:rPr lang="en-US" sz="2400" dirty="0" err="1"/>
              <a:t>acked</a:t>
            </a:r>
            <a:r>
              <a:rPr lang="en-US" sz="2400" dirty="0"/>
              <a:t> by SYN-ACK */</a:t>
            </a:r>
          </a:p>
          <a:p>
            <a:pPr marL="0" indent="0">
              <a:buNone/>
            </a:pPr>
            <a:r>
              <a:rPr lang="en-US" sz="2400" dirty="0"/>
              <a:t>		save_syn:1,	/* Save headers of SYN packet */</a:t>
            </a:r>
          </a:p>
          <a:p>
            <a:pPr marL="0" indent="0">
              <a:buNone/>
            </a:pPr>
            <a:r>
              <a:rPr lang="en-US" sz="2400" dirty="0"/>
              <a:t>		is_cwnd_limited:1;/* forward progress limited by </a:t>
            </a:r>
            <a:r>
              <a:rPr lang="en-US" sz="2400" dirty="0" err="1"/>
              <a:t>snd_cwnd</a:t>
            </a:r>
            <a:r>
              <a:rPr lang="en-US" sz="2400" dirty="0"/>
              <a:t>? */</a:t>
            </a:r>
          </a:p>
          <a:p>
            <a:pPr marL="0" indent="0">
              <a:buNone/>
            </a:pPr>
            <a:r>
              <a:rPr lang="en-US" sz="2400" dirty="0"/>
              <a:t>	u32	</a:t>
            </a:r>
            <a:r>
              <a:rPr lang="en-US" sz="2400" dirty="0" err="1"/>
              <a:t>tlp_high_seq</a:t>
            </a:r>
            <a:r>
              <a:rPr lang="en-US" sz="2400" dirty="0"/>
              <a:t>;	/* </a:t>
            </a:r>
            <a:r>
              <a:rPr lang="en-US" sz="2400" dirty="0" err="1"/>
              <a:t>snd_nxt</a:t>
            </a:r>
            <a:r>
              <a:rPr lang="en-US" sz="2400" dirty="0"/>
              <a:t> at the time of TLP retransmit. */</a:t>
            </a:r>
          </a:p>
        </p:txBody>
      </p:sp>
      <p:sp>
        <p:nvSpPr>
          <p:cNvPr id="4" name="Slide Number Placeholder 3"/>
          <p:cNvSpPr>
            <a:spLocks noGrp="1"/>
          </p:cNvSpPr>
          <p:nvPr>
            <p:ph type="sldNum" sz="quarter" idx="12"/>
          </p:nvPr>
        </p:nvSpPr>
        <p:spPr/>
        <p:txBody>
          <a:bodyPr/>
          <a:lstStyle/>
          <a:p>
            <a:fld id="{B346EE36-A921-448D-9A47-21AB20AA1226}" type="slidenum">
              <a:rPr lang="en-US" smtClean="0"/>
              <a:t>35</a:t>
            </a:fld>
            <a:endParaRPr lang="en-US"/>
          </a:p>
        </p:txBody>
      </p:sp>
    </p:spTree>
    <p:extLst>
      <p:ext uri="{BB962C8B-B14F-4D97-AF65-F5344CB8AC3E}">
        <p14:creationId xmlns:p14="http://schemas.microsoft.com/office/powerpoint/2010/main" val="1858535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(12/25)</a:t>
            </a:r>
          </a:p>
        </p:txBody>
      </p:sp>
      <p:sp>
        <p:nvSpPr>
          <p:cNvPr id="3" name="Content Placeholder 2"/>
          <p:cNvSpPr>
            <a:spLocks noGrp="1"/>
          </p:cNvSpPr>
          <p:nvPr>
            <p:ph idx="1"/>
          </p:nvPr>
        </p:nvSpPr>
        <p:spPr/>
        <p:txBody>
          <a:bodyPr/>
          <a:lstStyle/>
          <a:p>
            <a:pPr marL="0" indent="0">
              <a:buNone/>
            </a:pPr>
            <a:r>
              <a:rPr lang="en-US" i="1" dirty="0"/>
              <a:t>/* RTT measurement */</a:t>
            </a:r>
          </a:p>
          <a:p>
            <a:pPr marL="0" indent="0">
              <a:buNone/>
            </a:pPr>
            <a:r>
              <a:rPr lang="en-US" i="1" dirty="0"/>
              <a:t>	u32	</a:t>
            </a:r>
            <a:r>
              <a:rPr lang="en-US" i="1" dirty="0" err="1"/>
              <a:t>srtt_us</a:t>
            </a:r>
            <a:r>
              <a:rPr lang="en-US" i="1" dirty="0"/>
              <a:t>;	/* smoothed round trip time &lt;&lt; 3 in </a:t>
            </a:r>
            <a:r>
              <a:rPr lang="en-US" i="1" dirty="0" err="1"/>
              <a:t>usecs</a:t>
            </a:r>
            <a:r>
              <a:rPr lang="en-US" i="1" dirty="0"/>
              <a:t> */</a:t>
            </a:r>
          </a:p>
          <a:p>
            <a:pPr marL="0" indent="0">
              <a:buNone/>
            </a:pPr>
            <a:r>
              <a:rPr lang="en-US" i="1" dirty="0"/>
              <a:t>	u32	</a:t>
            </a:r>
            <a:r>
              <a:rPr lang="en-US" i="1" dirty="0" err="1"/>
              <a:t>mdev_us</a:t>
            </a:r>
            <a:r>
              <a:rPr lang="en-US" i="1" dirty="0"/>
              <a:t>;	/* medium deviation			*/</a:t>
            </a:r>
          </a:p>
          <a:p>
            <a:pPr marL="0" indent="0">
              <a:buNone/>
            </a:pPr>
            <a:r>
              <a:rPr lang="en-US" i="1" dirty="0"/>
              <a:t>	u32	</a:t>
            </a:r>
            <a:r>
              <a:rPr lang="en-US" i="1" dirty="0" err="1"/>
              <a:t>mdev_max_us</a:t>
            </a:r>
            <a:r>
              <a:rPr lang="en-US" i="1" dirty="0"/>
              <a:t>;	/* maximal </a:t>
            </a:r>
            <a:r>
              <a:rPr lang="en-US" i="1" dirty="0" err="1"/>
              <a:t>mdev</a:t>
            </a:r>
            <a:r>
              <a:rPr lang="en-US" i="1" dirty="0"/>
              <a:t> for the last </a:t>
            </a:r>
            <a:r>
              <a:rPr lang="en-US" i="1" dirty="0" err="1"/>
              <a:t>rtt</a:t>
            </a:r>
            <a:r>
              <a:rPr lang="en-US" i="1" dirty="0"/>
              <a:t> period	*/</a:t>
            </a:r>
          </a:p>
          <a:p>
            <a:pPr marL="0" indent="0">
              <a:buNone/>
            </a:pPr>
            <a:r>
              <a:rPr lang="en-US" i="1" dirty="0"/>
              <a:t>	u32	</a:t>
            </a:r>
            <a:r>
              <a:rPr lang="en-US" i="1" dirty="0" err="1"/>
              <a:t>rttvar_us</a:t>
            </a:r>
            <a:r>
              <a:rPr lang="en-US" i="1" dirty="0"/>
              <a:t>;	/* smoothed </a:t>
            </a:r>
            <a:r>
              <a:rPr lang="en-US" i="1" dirty="0" err="1"/>
              <a:t>mdev_max</a:t>
            </a:r>
            <a:r>
              <a:rPr lang="en-US" i="1" dirty="0"/>
              <a:t>			*/</a:t>
            </a:r>
          </a:p>
          <a:p>
            <a:pPr marL="0" indent="0">
              <a:buNone/>
            </a:pPr>
            <a:r>
              <a:rPr lang="en-US" i="1" dirty="0"/>
              <a:t>	u32	</a:t>
            </a:r>
            <a:r>
              <a:rPr lang="en-US" i="1" dirty="0" err="1"/>
              <a:t>rtt_seq</a:t>
            </a:r>
            <a:r>
              <a:rPr lang="en-US" i="1" dirty="0"/>
              <a:t>;	/* sequence number to update </a:t>
            </a:r>
            <a:r>
              <a:rPr lang="en-US" i="1" dirty="0" err="1"/>
              <a:t>rttvar</a:t>
            </a:r>
            <a:r>
              <a:rPr lang="en-US" i="1" dirty="0"/>
              <a:t>	*/</a:t>
            </a:r>
          </a:p>
          <a:p>
            <a:pPr marL="0" indent="0">
              <a:buNone/>
            </a:pPr>
            <a:r>
              <a:rPr lang="en-US" i="1" dirty="0"/>
              <a:t>	</a:t>
            </a:r>
            <a:r>
              <a:rPr lang="en-US" i="1" dirty="0" err="1"/>
              <a:t>struct</a:t>
            </a:r>
            <a:r>
              <a:rPr lang="en-US" i="1" dirty="0"/>
              <a:t>  </a:t>
            </a:r>
            <a:r>
              <a:rPr lang="en-US" i="1" dirty="0" err="1"/>
              <a:t>minmax</a:t>
            </a:r>
            <a:r>
              <a:rPr lang="en-US" i="1" dirty="0"/>
              <a:t> </a:t>
            </a:r>
            <a:r>
              <a:rPr lang="en-US" i="1" dirty="0" err="1"/>
              <a:t>rtt_min</a:t>
            </a:r>
            <a:r>
              <a:rPr lang="en-US" i="1"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36</a:t>
            </a:fld>
            <a:endParaRPr lang="en-US"/>
          </a:p>
        </p:txBody>
      </p:sp>
    </p:spTree>
    <p:extLst>
      <p:ext uri="{BB962C8B-B14F-4D97-AF65-F5344CB8AC3E}">
        <p14:creationId xmlns:p14="http://schemas.microsoft.com/office/powerpoint/2010/main" val="2018852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(13/25)</a:t>
            </a:r>
          </a:p>
        </p:txBody>
      </p:sp>
      <p:sp>
        <p:nvSpPr>
          <p:cNvPr id="3" name="Content Placeholder 2"/>
          <p:cNvSpPr>
            <a:spLocks noGrp="1"/>
          </p:cNvSpPr>
          <p:nvPr>
            <p:ph idx="1"/>
          </p:nvPr>
        </p:nvSpPr>
        <p:spPr/>
        <p:txBody>
          <a:bodyPr>
            <a:normAutofit fontScale="92500" lnSpcReduction="20000"/>
          </a:bodyPr>
          <a:lstStyle/>
          <a:p>
            <a:pPr marL="0" indent="0">
              <a:buNone/>
            </a:pPr>
            <a:r>
              <a:rPr lang="en-US" i="1" dirty="0"/>
              <a:t>	u32	</a:t>
            </a:r>
            <a:r>
              <a:rPr lang="en-US" i="1" dirty="0" err="1"/>
              <a:t>packets_out</a:t>
            </a:r>
            <a:r>
              <a:rPr lang="en-US" i="1" dirty="0"/>
              <a:t>;	/* Packets which are "in flight"	*/</a:t>
            </a:r>
          </a:p>
          <a:p>
            <a:pPr marL="0" indent="0">
              <a:buNone/>
            </a:pPr>
            <a:r>
              <a:rPr lang="en-US" i="1" dirty="0"/>
              <a:t>	u32	</a:t>
            </a:r>
            <a:r>
              <a:rPr lang="en-US" i="1" dirty="0" err="1"/>
              <a:t>retrans_out</a:t>
            </a:r>
            <a:r>
              <a:rPr lang="en-US" i="1" dirty="0"/>
              <a:t>;	/* Retransmitted packets out		*/</a:t>
            </a:r>
          </a:p>
          <a:p>
            <a:pPr marL="0" indent="0">
              <a:buNone/>
            </a:pPr>
            <a:r>
              <a:rPr lang="en-US" i="1" dirty="0"/>
              <a:t>	u32	</a:t>
            </a:r>
            <a:r>
              <a:rPr lang="en-US" i="1" dirty="0" err="1"/>
              <a:t>max_packets_out</a:t>
            </a:r>
            <a:r>
              <a:rPr lang="en-US" i="1" dirty="0"/>
              <a:t>;  /* max </a:t>
            </a:r>
            <a:r>
              <a:rPr lang="en-US" i="1" dirty="0" err="1"/>
              <a:t>packets_out</a:t>
            </a:r>
            <a:r>
              <a:rPr lang="en-US" i="1" dirty="0"/>
              <a:t> in last window */</a:t>
            </a:r>
          </a:p>
          <a:p>
            <a:pPr marL="0" indent="0">
              <a:buNone/>
            </a:pPr>
            <a:r>
              <a:rPr lang="en-US" i="1" dirty="0"/>
              <a:t>	u32	</a:t>
            </a:r>
            <a:r>
              <a:rPr lang="en-US" i="1" dirty="0" err="1"/>
              <a:t>max_packets_seq</a:t>
            </a:r>
            <a:r>
              <a:rPr lang="en-US" i="1" dirty="0"/>
              <a:t>;  /* right edge of </a:t>
            </a:r>
            <a:r>
              <a:rPr lang="en-US" i="1" dirty="0" err="1"/>
              <a:t>max_packets_out</a:t>
            </a:r>
            <a:r>
              <a:rPr lang="en-US" i="1" dirty="0"/>
              <a:t> flight */</a:t>
            </a:r>
          </a:p>
          <a:p>
            <a:pPr marL="0" indent="0">
              <a:buNone/>
            </a:pPr>
            <a:endParaRPr lang="en-US" i="1" dirty="0"/>
          </a:p>
          <a:p>
            <a:pPr marL="0" indent="0">
              <a:buNone/>
            </a:pPr>
            <a:r>
              <a:rPr lang="en-US" i="1" dirty="0"/>
              <a:t>	u16	</a:t>
            </a:r>
            <a:r>
              <a:rPr lang="en-US" i="1" dirty="0" err="1"/>
              <a:t>urg_data</a:t>
            </a:r>
            <a:r>
              <a:rPr lang="en-US" i="1" dirty="0"/>
              <a:t>;	/* Saved octet of OOB data and control flags */</a:t>
            </a:r>
          </a:p>
          <a:p>
            <a:pPr marL="0" indent="0">
              <a:buNone/>
            </a:pPr>
            <a:r>
              <a:rPr lang="en-US" i="1" dirty="0"/>
              <a:t>	u8	</a:t>
            </a:r>
            <a:r>
              <a:rPr lang="en-US" i="1" dirty="0" err="1"/>
              <a:t>ecn_flags</a:t>
            </a:r>
            <a:r>
              <a:rPr lang="en-US" i="1" dirty="0"/>
              <a:t>;	/* ECN status bits.			*/</a:t>
            </a:r>
          </a:p>
          <a:p>
            <a:pPr marL="0" indent="0">
              <a:buNone/>
            </a:pPr>
            <a:r>
              <a:rPr lang="en-US" i="1" dirty="0"/>
              <a:t>	u8	</a:t>
            </a:r>
            <a:r>
              <a:rPr lang="en-US" i="1" dirty="0" err="1"/>
              <a:t>keepalive_probes</a:t>
            </a:r>
            <a:r>
              <a:rPr lang="en-US" i="1" dirty="0"/>
              <a:t>; /* </a:t>
            </a:r>
            <a:r>
              <a:rPr lang="en-US" i="1" dirty="0" err="1"/>
              <a:t>num</a:t>
            </a:r>
            <a:r>
              <a:rPr lang="en-US" i="1" dirty="0"/>
              <a:t> of allowed keep alive probes	*/</a:t>
            </a:r>
          </a:p>
          <a:p>
            <a:pPr marL="0" indent="0">
              <a:buNone/>
            </a:pPr>
            <a:r>
              <a:rPr lang="en-US" i="1" dirty="0"/>
              <a:t>	u32	reordering;	/* Packet reordering metric.		*/</a:t>
            </a:r>
          </a:p>
          <a:p>
            <a:pPr marL="0" indent="0">
              <a:buNone/>
            </a:pPr>
            <a:r>
              <a:rPr lang="en-US" i="1" dirty="0"/>
              <a:t>	u32	</a:t>
            </a:r>
            <a:r>
              <a:rPr lang="en-US" i="1" dirty="0" err="1"/>
              <a:t>snd_up</a:t>
            </a:r>
            <a:r>
              <a:rPr lang="en-US" i="1" dirty="0"/>
              <a:t>;		/* Urgent pointer		*/</a:t>
            </a:r>
          </a:p>
        </p:txBody>
      </p:sp>
      <p:sp>
        <p:nvSpPr>
          <p:cNvPr id="4" name="Slide Number Placeholder 3"/>
          <p:cNvSpPr>
            <a:spLocks noGrp="1"/>
          </p:cNvSpPr>
          <p:nvPr>
            <p:ph type="sldNum" sz="quarter" idx="12"/>
          </p:nvPr>
        </p:nvSpPr>
        <p:spPr/>
        <p:txBody>
          <a:bodyPr/>
          <a:lstStyle/>
          <a:p>
            <a:fld id="{B346EE36-A921-448D-9A47-21AB20AA1226}" type="slidenum">
              <a:rPr lang="en-US" smtClean="0"/>
              <a:t>37</a:t>
            </a:fld>
            <a:endParaRPr lang="en-US"/>
          </a:p>
        </p:txBody>
      </p:sp>
    </p:spTree>
    <p:extLst>
      <p:ext uri="{BB962C8B-B14F-4D97-AF65-F5344CB8AC3E}">
        <p14:creationId xmlns:p14="http://schemas.microsoft.com/office/powerpoint/2010/main" val="3249537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(14/25)</a:t>
            </a:r>
          </a:p>
        </p:txBody>
      </p:sp>
      <p:sp>
        <p:nvSpPr>
          <p:cNvPr id="3" name="Content Placeholder 2"/>
          <p:cNvSpPr>
            <a:spLocks noGrp="1"/>
          </p:cNvSpPr>
          <p:nvPr>
            <p:ph idx="1"/>
          </p:nvPr>
        </p:nvSpPr>
        <p:spPr/>
        <p:txBody>
          <a:bodyPr>
            <a:normAutofit fontScale="55000" lnSpcReduction="20000"/>
          </a:bodyPr>
          <a:lstStyle/>
          <a:p>
            <a:pPr marL="0" indent="0">
              <a:buNone/>
            </a:pPr>
            <a:r>
              <a:rPr lang="en-US" i="1" dirty="0"/>
              <a:t>/*</a:t>
            </a:r>
          </a:p>
          <a:p>
            <a:pPr marL="0" indent="0">
              <a:buNone/>
            </a:pPr>
            <a:r>
              <a:rPr lang="en-US" i="1" dirty="0"/>
              <a:t> *      Options received (usually on last packet, some only on SYN packets).</a:t>
            </a:r>
          </a:p>
          <a:p>
            <a:pPr marL="0" indent="0">
              <a:buNone/>
            </a:pPr>
            <a:r>
              <a:rPr lang="en-US" i="1" dirty="0"/>
              <a:t> */</a:t>
            </a:r>
          </a:p>
          <a:p>
            <a:pPr marL="0" indent="0">
              <a:buNone/>
            </a:pPr>
            <a:r>
              <a:rPr lang="en-US" i="1" dirty="0"/>
              <a:t>	struct </a:t>
            </a:r>
            <a:r>
              <a:rPr lang="en-US" i="1" dirty="0">
                <a:hlinkClick r:id="rId3"/>
              </a:rPr>
              <a:t>tcp_options_received</a:t>
            </a:r>
            <a:r>
              <a:rPr lang="en-US" i="1" dirty="0"/>
              <a:t> </a:t>
            </a:r>
            <a:r>
              <a:rPr lang="en-US" i="1" dirty="0" err="1"/>
              <a:t>rx_opt</a:t>
            </a:r>
            <a:r>
              <a:rPr lang="en-US" i="1" dirty="0"/>
              <a:t>;</a:t>
            </a:r>
          </a:p>
          <a:p>
            <a:pPr marL="0" indent="0">
              <a:buNone/>
            </a:pPr>
            <a:endParaRPr lang="en-US" i="1" dirty="0"/>
          </a:p>
          <a:p>
            <a:pPr marL="0" indent="0">
              <a:buNone/>
            </a:pPr>
            <a:r>
              <a:rPr lang="en-US" i="1" dirty="0"/>
              <a:t>/*</a:t>
            </a:r>
          </a:p>
          <a:p>
            <a:pPr marL="0" indent="0">
              <a:buNone/>
            </a:pPr>
            <a:r>
              <a:rPr lang="en-US" i="1" dirty="0"/>
              <a:t> *	Slow start and congestion control (see also Nagle, and </a:t>
            </a:r>
            <a:r>
              <a:rPr lang="en-US" i="1" dirty="0" err="1"/>
              <a:t>Karn</a:t>
            </a:r>
            <a:r>
              <a:rPr lang="en-US" i="1" dirty="0"/>
              <a:t> &amp; Partridge)</a:t>
            </a:r>
          </a:p>
          <a:p>
            <a:pPr marL="0" indent="0">
              <a:buNone/>
            </a:pPr>
            <a:r>
              <a:rPr lang="en-US" i="1" dirty="0"/>
              <a:t> */</a:t>
            </a:r>
          </a:p>
          <a:p>
            <a:pPr marL="0" indent="0">
              <a:buNone/>
            </a:pPr>
            <a:r>
              <a:rPr lang="en-US" i="1" dirty="0"/>
              <a:t> 	u32	</a:t>
            </a:r>
            <a:r>
              <a:rPr lang="en-US" i="1" dirty="0" err="1"/>
              <a:t>snd_ssthresh</a:t>
            </a:r>
            <a:r>
              <a:rPr lang="en-US" i="1" dirty="0"/>
              <a:t>;	/* Slow start size threshold		*/</a:t>
            </a:r>
          </a:p>
          <a:p>
            <a:pPr marL="0" indent="0">
              <a:buNone/>
            </a:pPr>
            <a:r>
              <a:rPr lang="en-US" i="1" dirty="0"/>
              <a:t> 	u32	</a:t>
            </a:r>
            <a:r>
              <a:rPr lang="en-US" i="1" dirty="0" err="1"/>
              <a:t>snd_cwnd</a:t>
            </a:r>
            <a:r>
              <a:rPr lang="en-US" i="1" dirty="0"/>
              <a:t>;	/* Sending congestion window		*/</a:t>
            </a:r>
          </a:p>
          <a:p>
            <a:pPr marL="0" indent="0">
              <a:buNone/>
            </a:pPr>
            <a:r>
              <a:rPr lang="en-US" i="1" dirty="0"/>
              <a:t>	u32	</a:t>
            </a:r>
            <a:r>
              <a:rPr lang="en-US" i="1" dirty="0" err="1"/>
              <a:t>snd_cwnd_cnt</a:t>
            </a:r>
            <a:r>
              <a:rPr lang="en-US" i="1" dirty="0"/>
              <a:t>;	/* Linear increase counter		*/</a:t>
            </a:r>
          </a:p>
          <a:p>
            <a:pPr marL="0" indent="0">
              <a:buNone/>
            </a:pPr>
            <a:r>
              <a:rPr lang="en-US" i="1" dirty="0"/>
              <a:t>	u32	</a:t>
            </a:r>
            <a:r>
              <a:rPr lang="en-US" i="1" dirty="0" err="1"/>
              <a:t>snd_cwnd_clamp</a:t>
            </a:r>
            <a:r>
              <a:rPr lang="en-US" i="1" dirty="0"/>
              <a:t>; /* Do not allow </a:t>
            </a:r>
            <a:r>
              <a:rPr lang="en-US" i="1" dirty="0" err="1"/>
              <a:t>snd_cwnd</a:t>
            </a:r>
            <a:r>
              <a:rPr lang="en-US" i="1" dirty="0"/>
              <a:t> to grow above this */</a:t>
            </a:r>
          </a:p>
          <a:p>
            <a:pPr marL="0" indent="0">
              <a:buNone/>
            </a:pPr>
            <a:r>
              <a:rPr lang="en-US" i="1" dirty="0"/>
              <a:t>	u32	</a:t>
            </a:r>
            <a:r>
              <a:rPr lang="en-US" i="1" dirty="0" err="1"/>
              <a:t>snd_cwnd_used</a:t>
            </a:r>
            <a:r>
              <a:rPr lang="en-US" i="1" dirty="0"/>
              <a:t>;</a:t>
            </a:r>
          </a:p>
          <a:p>
            <a:pPr marL="0" indent="0">
              <a:buNone/>
            </a:pPr>
            <a:r>
              <a:rPr lang="en-US" i="1" dirty="0"/>
              <a:t>	u32	</a:t>
            </a:r>
            <a:r>
              <a:rPr lang="en-US" i="1" dirty="0" err="1"/>
              <a:t>snd_cwnd_stamp</a:t>
            </a:r>
            <a:r>
              <a:rPr lang="en-US" i="1"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38</a:t>
            </a:fld>
            <a:endParaRPr lang="en-US"/>
          </a:p>
        </p:txBody>
      </p:sp>
    </p:spTree>
    <p:extLst>
      <p:ext uri="{BB962C8B-B14F-4D97-AF65-F5344CB8AC3E}">
        <p14:creationId xmlns:p14="http://schemas.microsoft.com/office/powerpoint/2010/main" val="3898616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(15/25)</a:t>
            </a:r>
          </a:p>
        </p:txBody>
      </p:sp>
      <p:sp>
        <p:nvSpPr>
          <p:cNvPr id="3" name="Content Placeholder 2"/>
          <p:cNvSpPr>
            <a:spLocks noGrp="1"/>
          </p:cNvSpPr>
          <p:nvPr>
            <p:ph idx="1"/>
          </p:nvPr>
        </p:nvSpPr>
        <p:spPr/>
        <p:txBody>
          <a:bodyPr>
            <a:normAutofit fontScale="85000" lnSpcReduction="20000"/>
          </a:bodyPr>
          <a:lstStyle/>
          <a:p>
            <a:pPr marL="0" indent="0">
              <a:buNone/>
            </a:pPr>
            <a:r>
              <a:rPr lang="en-US" i="1" dirty="0"/>
              <a:t>	u32	</a:t>
            </a:r>
            <a:r>
              <a:rPr lang="en-US" i="1" dirty="0" err="1"/>
              <a:t>prior_cwnd</a:t>
            </a:r>
            <a:r>
              <a:rPr lang="en-US" i="1" dirty="0"/>
              <a:t>;	/* Congestion window at start of Recovery. */</a:t>
            </a:r>
          </a:p>
          <a:p>
            <a:pPr marL="0" indent="0">
              <a:buNone/>
            </a:pPr>
            <a:r>
              <a:rPr lang="en-US" i="1" dirty="0"/>
              <a:t>	u32	</a:t>
            </a:r>
            <a:r>
              <a:rPr lang="en-US" i="1" dirty="0" err="1"/>
              <a:t>prr_delivered</a:t>
            </a:r>
            <a:r>
              <a:rPr lang="en-US" i="1" dirty="0"/>
              <a:t>;	/* Number of newly delivered packets to</a:t>
            </a:r>
          </a:p>
          <a:p>
            <a:pPr marL="0" indent="0">
              <a:buNone/>
            </a:pPr>
            <a:r>
              <a:rPr lang="en-US" i="1" dirty="0"/>
              <a:t>				 * receiver in Recovery. */</a:t>
            </a:r>
          </a:p>
          <a:p>
            <a:pPr marL="0" indent="0">
              <a:buNone/>
            </a:pPr>
            <a:r>
              <a:rPr lang="en-US" i="1" dirty="0"/>
              <a:t>	u32	</a:t>
            </a:r>
            <a:r>
              <a:rPr lang="en-US" i="1" dirty="0" err="1"/>
              <a:t>prr_out</a:t>
            </a:r>
            <a:r>
              <a:rPr lang="en-US" i="1" dirty="0"/>
              <a:t>;	/* Total number of </a:t>
            </a:r>
            <a:r>
              <a:rPr lang="en-US" i="1" dirty="0" err="1"/>
              <a:t>pkts</a:t>
            </a:r>
            <a:r>
              <a:rPr lang="en-US" i="1" dirty="0"/>
              <a:t> sent during Recovery. */</a:t>
            </a:r>
          </a:p>
          <a:p>
            <a:pPr marL="0" indent="0">
              <a:buNone/>
            </a:pPr>
            <a:r>
              <a:rPr lang="en-US" i="1" dirty="0"/>
              <a:t>	u32	delivered;	/* Total data packets delivered incl. </a:t>
            </a:r>
            <a:r>
              <a:rPr lang="en-US" i="1" dirty="0" err="1"/>
              <a:t>rexmits</a:t>
            </a:r>
            <a:r>
              <a:rPr lang="en-US" i="1" dirty="0"/>
              <a:t> */</a:t>
            </a:r>
          </a:p>
          <a:p>
            <a:pPr marL="0" indent="0">
              <a:buNone/>
            </a:pPr>
            <a:r>
              <a:rPr lang="en-US" i="1" dirty="0"/>
              <a:t>	u32	lost;		/* Total data packets lost incl. </a:t>
            </a:r>
            <a:r>
              <a:rPr lang="en-US" i="1" dirty="0" err="1"/>
              <a:t>rexmits</a:t>
            </a:r>
            <a:r>
              <a:rPr lang="en-US" i="1" dirty="0"/>
              <a:t> */</a:t>
            </a:r>
          </a:p>
          <a:p>
            <a:pPr marL="0" indent="0">
              <a:buNone/>
            </a:pPr>
            <a:r>
              <a:rPr lang="en-US" i="1" dirty="0"/>
              <a:t>	u32	</a:t>
            </a:r>
            <a:r>
              <a:rPr lang="en-US" i="1" dirty="0" err="1"/>
              <a:t>app_limited</a:t>
            </a:r>
            <a:r>
              <a:rPr lang="en-US" i="1" dirty="0"/>
              <a:t>;	/* limited until "delivered" reaches this </a:t>
            </a:r>
            <a:r>
              <a:rPr lang="en-US" i="1" dirty="0" err="1"/>
              <a:t>val</a:t>
            </a:r>
            <a:r>
              <a:rPr lang="en-US" i="1" dirty="0"/>
              <a:t> */</a:t>
            </a:r>
          </a:p>
          <a:p>
            <a:pPr marL="0" indent="0">
              <a:buNone/>
            </a:pPr>
            <a:r>
              <a:rPr lang="en-US" i="1" dirty="0"/>
              <a:t>	u64	</a:t>
            </a:r>
            <a:r>
              <a:rPr lang="en-US" i="1" dirty="0" err="1"/>
              <a:t>first_tx_mstamp</a:t>
            </a:r>
            <a:r>
              <a:rPr lang="en-US" i="1" dirty="0"/>
              <a:t>;  /* start of window send phase */</a:t>
            </a:r>
          </a:p>
          <a:p>
            <a:pPr marL="0" indent="0">
              <a:buNone/>
            </a:pPr>
            <a:r>
              <a:rPr lang="en-US" i="1" dirty="0"/>
              <a:t>	u64	</a:t>
            </a:r>
            <a:r>
              <a:rPr lang="en-US" i="1" dirty="0" err="1"/>
              <a:t>delivered_mstamp</a:t>
            </a:r>
            <a:r>
              <a:rPr lang="en-US" i="1" dirty="0"/>
              <a:t>; /* time we reached "delivered" */</a:t>
            </a:r>
          </a:p>
          <a:p>
            <a:pPr marL="0" indent="0">
              <a:buNone/>
            </a:pPr>
            <a:r>
              <a:rPr lang="en-US" i="1" dirty="0"/>
              <a:t>	u32	</a:t>
            </a:r>
            <a:r>
              <a:rPr lang="en-US" i="1" dirty="0" err="1"/>
              <a:t>rate_delivered</a:t>
            </a:r>
            <a:r>
              <a:rPr lang="en-US" i="1" dirty="0"/>
              <a:t>;    /* saved rate sample: packets delivered */</a:t>
            </a:r>
          </a:p>
          <a:p>
            <a:pPr marL="0" indent="0">
              <a:buNone/>
            </a:pPr>
            <a:r>
              <a:rPr lang="en-US" i="1" dirty="0"/>
              <a:t>	u32	</a:t>
            </a:r>
            <a:r>
              <a:rPr lang="en-US" i="1" dirty="0" err="1"/>
              <a:t>rate_interval_us</a:t>
            </a:r>
            <a:r>
              <a:rPr lang="en-US" i="1" dirty="0"/>
              <a:t>;  /* saved rate sample: time elapsed */</a:t>
            </a:r>
          </a:p>
        </p:txBody>
      </p:sp>
      <p:sp>
        <p:nvSpPr>
          <p:cNvPr id="4" name="Slide Number Placeholder 3"/>
          <p:cNvSpPr>
            <a:spLocks noGrp="1"/>
          </p:cNvSpPr>
          <p:nvPr>
            <p:ph type="sldNum" sz="quarter" idx="12"/>
          </p:nvPr>
        </p:nvSpPr>
        <p:spPr/>
        <p:txBody>
          <a:bodyPr/>
          <a:lstStyle/>
          <a:p>
            <a:fld id="{B346EE36-A921-448D-9A47-21AB20AA1226}" type="slidenum">
              <a:rPr lang="en-US" smtClean="0"/>
              <a:t>39</a:t>
            </a:fld>
            <a:endParaRPr lang="en-US"/>
          </a:p>
        </p:txBody>
      </p:sp>
      <p:sp>
        <p:nvSpPr>
          <p:cNvPr id="5" name="TextBox 4">
            <a:extLst>
              <a:ext uri="{FF2B5EF4-FFF2-40B4-BE49-F238E27FC236}">
                <a16:creationId xmlns:a16="http://schemas.microsoft.com/office/drawing/2014/main" id="{6A60CC81-5E69-4409-A42B-2FD1C36182A3}"/>
              </a:ext>
            </a:extLst>
          </p:cNvPr>
          <p:cNvSpPr txBox="1"/>
          <p:nvPr/>
        </p:nvSpPr>
        <p:spPr>
          <a:xfrm>
            <a:off x="429986" y="5932714"/>
            <a:ext cx="10112828" cy="646331"/>
          </a:xfrm>
          <a:prstGeom prst="rect">
            <a:avLst/>
          </a:prstGeom>
          <a:noFill/>
        </p:spPr>
        <p:txBody>
          <a:bodyPr wrap="square" rtlCol="0">
            <a:spAutoFit/>
          </a:bodyPr>
          <a:lstStyle/>
          <a:p>
            <a:endParaRPr lang="en-US" dirty="0"/>
          </a:p>
          <a:p>
            <a:r>
              <a:rPr lang="en-US" dirty="0"/>
              <a:t>See [</a:t>
            </a:r>
            <a:r>
              <a:rPr lang="en-US" dirty="0">
                <a:hlinkClick r:id="rId3"/>
              </a:rPr>
              <a:t>net/ipv4/</a:t>
            </a:r>
            <a:r>
              <a:rPr lang="en-US" dirty="0" err="1">
                <a:hlinkClick r:id="rId3"/>
              </a:rPr>
              <a:t>tcp_rate.c</a:t>
            </a:r>
            <a:r>
              <a:rPr lang="en-US" dirty="0"/>
              <a:t>] for more on  rate variables</a:t>
            </a:r>
          </a:p>
        </p:txBody>
      </p:sp>
    </p:spTree>
    <p:extLst>
      <p:ext uri="{BB962C8B-B14F-4D97-AF65-F5344CB8AC3E}">
        <p14:creationId xmlns:p14="http://schemas.microsoft.com/office/powerpoint/2010/main" val="9184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A634-19CC-4623-A2D1-B7D08F4F437A}"/>
              </a:ext>
            </a:extLst>
          </p:cNvPr>
          <p:cNvSpPr>
            <a:spLocks noGrp="1"/>
          </p:cNvSpPr>
          <p:nvPr>
            <p:ph type="title"/>
          </p:nvPr>
        </p:nvSpPr>
        <p:spPr/>
        <p:txBody>
          <a:bodyPr/>
          <a:lstStyle/>
          <a:p>
            <a:r>
              <a:rPr lang="en-US" dirty="0"/>
              <a:t>Testing Discussion</a:t>
            </a:r>
          </a:p>
        </p:txBody>
      </p:sp>
      <p:sp>
        <p:nvSpPr>
          <p:cNvPr id="3" name="Content Placeholder 2">
            <a:extLst>
              <a:ext uri="{FF2B5EF4-FFF2-40B4-BE49-F238E27FC236}">
                <a16:creationId xmlns:a16="http://schemas.microsoft.com/office/drawing/2014/main" id="{F3285DB2-C802-491A-B068-455D056ECAD1}"/>
              </a:ext>
            </a:extLst>
          </p:cNvPr>
          <p:cNvSpPr>
            <a:spLocks noGrp="1"/>
          </p:cNvSpPr>
          <p:nvPr>
            <p:ph idx="1"/>
          </p:nvPr>
        </p:nvSpPr>
        <p:spPr/>
        <p:txBody>
          <a:bodyPr/>
          <a:lstStyle/>
          <a:p>
            <a:r>
              <a:rPr lang="en-US" dirty="0"/>
              <a:t>“Basic arguments” – What does this mean?</a:t>
            </a:r>
          </a:p>
          <a:p>
            <a:r>
              <a:rPr lang="en-US" dirty="0"/>
              <a:t>“I ran the standard test”  - What does this mean?</a:t>
            </a:r>
          </a:p>
          <a:p>
            <a:r>
              <a:rPr lang="en-US" dirty="0"/>
              <a:t>“When I tried with invalid arguments” – What does this mean?</a:t>
            </a:r>
          </a:p>
          <a:p>
            <a:r>
              <a:rPr lang="en-US" dirty="0"/>
              <a:t>When you run multiple tests in a row, it’s possible they could be related! But the ordering of tests (and the exact details) were rarely shared</a:t>
            </a:r>
          </a:p>
          <a:p>
            <a:r>
              <a:rPr lang="en-US" dirty="0"/>
              <a:t>“Multiple clients” / “Ran clients and killed the server” – when? How many clients? Did some/all of them finish writing?</a:t>
            </a:r>
          </a:p>
        </p:txBody>
      </p:sp>
      <p:sp>
        <p:nvSpPr>
          <p:cNvPr id="4" name="Slide Number Placeholder 3">
            <a:extLst>
              <a:ext uri="{FF2B5EF4-FFF2-40B4-BE49-F238E27FC236}">
                <a16:creationId xmlns:a16="http://schemas.microsoft.com/office/drawing/2014/main" id="{BFF61651-F738-442D-83B2-BEBF23306A96}"/>
              </a:ext>
            </a:extLst>
          </p:cNvPr>
          <p:cNvSpPr>
            <a:spLocks noGrp="1"/>
          </p:cNvSpPr>
          <p:nvPr>
            <p:ph type="sldNum" sz="quarter" idx="12"/>
          </p:nvPr>
        </p:nvSpPr>
        <p:spPr/>
        <p:txBody>
          <a:bodyPr/>
          <a:lstStyle/>
          <a:p>
            <a:fld id="{B346EE36-A921-448D-9A47-21AB20AA1226}" type="slidenum">
              <a:rPr lang="en-US" smtClean="0"/>
              <a:t>4</a:t>
            </a:fld>
            <a:endParaRPr lang="en-US"/>
          </a:p>
        </p:txBody>
      </p:sp>
    </p:spTree>
    <p:extLst>
      <p:ext uri="{BB962C8B-B14F-4D97-AF65-F5344CB8AC3E}">
        <p14:creationId xmlns:p14="http://schemas.microsoft.com/office/powerpoint/2010/main" val="253969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(16/25)</a:t>
            </a:r>
          </a:p>
        </p:txBody>
      </p:sp>
      <p:sp>
        <p:nvSpPr>
          <p:cNvPr id="3" name="Content Placeholder 2"/>
          <p:cNvSpPr>
            <a:spLocks noGrp="1"/>
          </p:cNvSpPr>
          <p:nvPr>
            <p:ph idx="1"/>
          </p:nvPr>
        </p:nvSpPr>
        <p:spPr/>
        <p:txBody>
          <a:bodyPr/>
          <a:lstStyle/>
          <a:p>
            <a:pPr marL="0" indent="0">
              <a:buNone/>
            </a:pPr>
            <a:r>
              <a:rPr lang="en-US" i="1" dirty="0"/>
              <a:t> 	u32	</a:t>
            </a:r>
            <a:r>
              <a:rPr lang="en-US" i="1" dirty="0" err="1"/>
              <a:t>rcv_wnd</a:t>
            </a:r>
            <a:r>
              <a:rPr lang="en-US" i="1" dirty="0"/>
              <a:t>;	/* Current receiver window		*/</a:t>
            </a:r>
          </a:p>
          <a:p>
            <a:pPr marL="0" indent="0">
              <a:buNone/>
            </a:pPr>
            <a:r>
              <a:rPr lang="en-US" i="1" dirty="0"/>
              <a:t>	u32	</a:t>
            </a:r>
            <a:r>
              <a:rPr lang="en-US" i="1" dirty="0" err="1"/>
              <a:t>write_seq</a:t>
            </a:r>
            <a:r>
              <a:rPr lang="en-US" i="1" dirty="0"/>
              <a:t>;	/* Tail(+1) of data held in </a:t>
            </a:r>
            <a:r>
              <a:rPr lang="en-US" i="1" dirty="0" err="1"/>
              <a:t>tcp</a:t>
            </a:r>
            <a:r>
              <a:rPr lang="en-US" i="1" dirty="0"/>
              <a:t> send buffer */</a:t>
            </a:r>
          </a:p>
          <a:p>
            <a:pPr marL="0" indent="0">
              <a:buNone/>
            </a:pPr>
            <a:r>
              <a:rPr lang="en-US" i="1" dirty="0"/>
              <a:t>	u32	</a:t>
            </a:r>
            <a:r>
              <a:rPr lang="en-US" i="1" dirty="0" err="1"/>
              <a:t>notsent_lowat</a:t>
            </a:r>
            <a:r>
              <a:rPr lang="en-US" i="1" dirty="0"/>
              <a:t>;	/* TCP_NOTSENT_LOWAT */</a:t>
            </a:r>
          </a:p>
          <a:p>
            <a:pPr marL="0" indent="0">
              <a:buNone/>
            </a:pPr>
            <a:r>
              <a:rPr lang="en-US" i="1" dirty="0"/>
              <a:t>	u32	</a:t>
            </a:r>
            <a:r>
              <a:rPr lang="en-US" i="1" dirty="0" err="1"/>
              <a:t>pushed_seq</a:t>
            </a:r>
            <a:r>
              <a:rPr lang="en-US" i="1" dirty="0"/>
              <a:t>;	/* Last pushed </a:t>
            </a:r>
            <a:r>
              <a:rPr lang="en-US" i="1" dirty="0" err="1"/>
              <a:t>seq</a:t>
            </a:r>
            <a:r>
              <a:rPr lang="en-US" i="1" dirty="0"/>
              <a:t>, required to talk to windows */</a:t>
            </a:r>
          </a:p>
          <a:p>
            <a:pPr marL="0" indent="0">
              <a:buNone/>
            </a:pPr>
            <a:r>
              <a:rPr lang="en-US" i="1" dirty="0"/>
              <a:t>	u32	</a:t>
            </a:r>
            <a:r>
              <a:rPr lang="en-US" i="1" dirty="0" err="1"/>
              <a:t>lost_out</a:t>
            </a:r>
            <a:r>
              <a:rPr lang="en-US" i="1" dirty="0"/>
              <a:t>;	/* Lost packets			*/</a:t>
            </a:r>
          </a:p>
          <a:p>
            <a:pPr marL="0" indent="0">
              <a:buNone/>
            </a:pPr>
            <a:r>
              <a:rPr lang="en-US" i="1" dirty="0"/>
              <a:t>	u32	</a:t>
            </a:r>
            <a:r>
              <a:rPr lang="en-US" i="1" dirty="0" err="1"/>
              <a:t>sacked_out</a:t>
            </a:r>
            <a:r>
              <a:rPr lang="en-US" i="1" dirty="0"/>
              <a:t>;	/* </a:t>
            </a:r>
            <a:r>
              <a:rPr lang="en-US" i="1" dirty="0" err="1"/>
              <a:t>SACK'd</a:t>
            </a:r>
            <a:r>
              <a:rPr lang="en-US" i="1" dirty="0"/>
              <a:t> packets			*/</a:t>
            </a:r>
          </a:p>
          <a:p>
            <a:pPr marL="0" indent="0">
              <a:buNone/>
            </a:pPr>
            <a:r>
              <a:rPr lang="en-US" i="1" dirty="0"/>
              <a:t>	u32	</a:t>
            </a:r>
            <a:r>
              <a:rPr lang="en-US" i="1" dirty="0" err="1"/>
              <a:t>fackets_out</a:t>
            </a:r>
            <a:r>
              <a:rPr lang="en-US" i="1" dirty="0"/>
              <a:t>;	/* </a:t>
            </a:r>
            <a:r>
              <a:rPr lang="en-US" i="1" dirty="0" err="1"/>
              <a:t>FACK'd</a:t>
            </a:r>
            <a:r>
              <a:rPr lang="en-US" i="1" dirty="0"/>
              <a:t> packets			*/</a:t>
            </a:r>
          </a:p>
        </p:txBody>
      </p:sp>
      <p:sp>
        <p:nvSpPr>
          <p:cNvPr id="4" name="Slide Number Placeholder 3"/>
          <p:cNvSpPr>
            <a:spLocks noGrp="1"/>
          </p:cNvSpPr>
          <p:nvPr>
            <p:ph type="sldNum" sz="quarter" idx="12"/>
          </p:nvPr>
        </p:nvSpPr>
        <p:spPr/>
        <p:txBody>
          <a:bodyPr/>
          <a:lstStyle/>
          <a:p>
            <a:fld id="{B346EE36-A921-448D-9A47-21AB20AA1226}" type="slidenum">
              <a:rPr lang="en-US" smtClean="0"/>
              <a:t>40</a:t>
            </a:fld>
            <a:endParaRPr lang="en-US"/>
          </a:p>
        </p:txBody>
      </p:sp>
    </p:spTree>
    <p:extLst>
      <p:ext uri="{BB962C8B-B14F-4D97-AF65-F5344CB8AC3E}">
        <p14:creationId xmlns:p14="http://schemas.microsoft.com/office/powerpoint/2010/main" val="1923216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(17/25)</a:t>
            </a:r>
          </a:p>
        </p:txBody>
      </p:sp>
      <p:sp>
        <p:nvSpPr>
          <p:cNvPr id="3" name="Content Placeholder 2"/>
          <p:cNvSpPr>
            <a:spLocks noGrp="1"/>
          </p:cNvSpPr>
          <p:nvPr>
            <p:ph idx="1"/>
          </p:nvPr>
        </p:nvSpPr>
        <p:spPr/>
        <p:txBody>
          <a:bodyPr>
            <a:normAutofit fontScale="92500" lnSpcReduction="20000"/>
          </a:bodyPr>
          <a:lstStyle/>
          <a:p>
            <a:pPr marL="0" indent="0">
              <a:buNone/>
            </a:pPr>
            <a:r>
              <a:rPr lang="en-US" i="1" dirty="0"/>
              <a:t>	struct </a:t>
            </a:r>
            <a:r>
              <a:rPr lang="en-US" i="1" dirty="0" err="1"/>
              <a:t>hrtimer</a:t>
            </a:r>
            <a:r>
              <a:rPr lang="en-US" i="1" dirty="0"/>
              <a:t>	</a:t>
            </a:r>
            <a:r>
              <a:rPr lang="en-US" i="1" dirty="0" err="1"/>
              <a:t>pacing_timer</a:t>
            </a:r>
            <a:r>
              <a:rPr lang="en-US" i="1" dirty="0"/>
              <a:t>;</a:t>
            </a:r>
          </a:p>
          <a:p>
            <a:pPr marL="0" indent="0">
              <a:buNone/>
            </a:pPr>
            <a:r>
              <a:rPr lang="en-US" i="1" dirty="0"/>
              <a:t>	struct </a:t>
            </a:r>
            <a:r>
              <a:rPr lang="en-US" i="1" dirty="0" err="1"/>
              <a:t>hrtimer</a:t>
            </a:r>
            <a:r>
              <a:rPr lang="en-US" i="1" dirty="0"/>
              <a:t>	</a:t>
            </a:r>
            <a:r>
              <a:rPr lang="en-US" i="1" dirty="0" err="1"/>
              <a:t>compressed_ack_timer</a:t>
            </a:r>
            <a:r>
              <a:rPr lang="en-US" i="1" dirty="0"/>
              <a:t>;</a:t>
            </a:r>
          </a:p>
          <a:p>
            <a:pPr marL="0" indent="0">
              <a:buNone/>
            </a:pPr>
            <a:br>
              <a:rPr lang="en-US" i="1" dirty="0"/>
            </a:br>
            <a:br>
              <a:rPr lang="en-US" i="1" dirty="0"/>
            </a:br>
            <a:r>
              <a:rPr lang="en-US" i="1" dirty="0"/>
              <a:t>	/* from STCP, </a:t>
            </a:r>
            <a:r>
              <a:rPr lang="en-US" i="1" dirty="0" err="1"/>
              <a:t>retrans</a:t>
            </a:r>
            <a:r>
              <a:rPr lang="en-US" i="1" dirty="0"/>
              <a:t> queue hinting */</a:t>
            </a:r>
          </a:p>
          <a:p>
            <a:pPr marL="0" indent="0">
              <a:buNone/>
            </a:pPr>
            <a:r>
              <a:rPr lang="en-US" i="1" dirty="0"/>
              <a:t>	</a:t>
            </a:r>
            <a:r>
              <a:rPr lang="en-US" i="1" dirty="0" err="1"/>
              <a:t>struct</a:t>
            </a:r>
            <a:r>
              <a:rPr lang="en-US" i="1" dirty="0"/>
              <a:t> </a:t>
            </a:r>
            <a:r>
              <a:rPr lang="en-US" i="1" dirty="0" err="1"/>
              <a:t>sk_buff</a:t>
            </a:r>
            <a:r>
              <a:rPr lang="en-US" i="1" dirty="0"/>
              <a:t>* </a:t>
            </a:r>
            <a:r>
              <a:rPr lang="en-US" i="1" dirty="0" err="1"/>
              <a:t>lost_skb_hint</a:t>
            </a:r>
            <a:r>
              <a:rPr lang="en-US" i="1" dirty="0"/>
              <a:t>;</a:t>
            </a:r>
          </a:p>
          <a:p>
            <a:pPr marL="0" indent="0">
              <a:buNone/>
            </a:pPr>
            <a:r>
              <a:rPr lang="en-US" i="1" dirty="0"/>
              <a:t>	</a:t>
            </a:r>
            <a:r>
              <a:rPr lang="en-US" i="1" dirty="0" err="1"/>
              <a:t>struct</a:t>
            </a:r>
            <a:r>
              <a:rPr lang="en-US" i="1" dirty="0"/>
              <a:t> </a:t>
            </a:r>
            <a:r>
              <a:rPr lang="en-US" i="1" dirty="0" err="1"/>
              <a:t>sk_buff</a:t>
            </a:r>
            <a:r>
              <a:rPr lang="en-US" i="1" dirty="0"/>
              <a:t> *</a:t>
            </a:r>
            <a:r>
              <a:rPr lang="en-US" i="1" dirty="0" err="1"/>
              <a:t>retransmit_skb_hint</a:t>
            </a:r>
            <a:r>
              <a:rPr lang="en-US" i="1" dirty="0"/>
              <a:t>;</a:t>
            </a:r>
          </a:p>
          <a:p>
            <a:pPr marL="0" indent="0">
              <a:buNone/>
            </a:pPr>
            <a:endParaRPr lang="en-US" i="1" dirty="0"/>
          </a:p>
          <a:p>
            <a:pPr marL="0" indent="0">
              <a:buNone/>
            </a:pPr>
            <a:r>
              <a:rPr lang="en-US" i="1" dirty="0"/>
              <a:t>	/* OOO segments go in this </a:t>
            </a:r>
            <a:r>
              <a:rPr lang="en-US" i="1" dirty="0" err="1"/>
              <a:t>rbtree</a:t>
            </a:r>
            <a:r>
              <a:rPr lang="en-US" i="1" dirty="0"/>
              <a:t>. Socket lock must be held. */</a:t>
            </a:r>
          </a:p>
          <a:p>
            <a:pPr marL="0" indent="0">
              <a:buNone/>
            </a:pPr>
            <a:r>
              <a:rPr lang="en-US" i="1" dirty="0"/>
              <a:t>	</a:t>
            </a:r>
            <a:r>
              <a:rPr lang="en-US" i="1" dirty="0" err="1"/>
              <a:t>struct</a:t>
            </a:r>
            <a:r>
              <a:rPr lang="en-US" i="1" dirty="0"/>
              <a:t> </a:t>
            </a:r>
            <a:r>
              <a:rPr lang="en-US" i="1" dirty="0" err="1"/>
              <a:t>rb_root</a:t>
            </a:r>
            <a:r>
              <a:rPr lang="en-US" i="1" dirty="0"/>
              <a:t>	</a:t>
            </a:r>
            <a:r>
              <a:rPr lang="en-US" i="1" dirty="0" err="1"/>
              <a:t>out_of_order_queue</a:t>
            </a:r>
            <a:r>
              <a:rPr lang="en-US" i="1" dirty="0"/>
              <a:t>;</a:t>
            </a:r>
          </a:p>
          <a:p>
            <a:pPr marL="0" indent="0">
              <a:buNone/>
            </a:pPr>
            <a:r>
              <a:rPr lang="en-US" i="1" dirty="0"/>
              <a:t>	</a:t>
            </a:r>
            <a:r>
              <a:rPr lang="en-US" i="1" dirty="0" err="1"/>
              <a:t>struct</a:t>
            </a:r>
            <a:r>
              <a:rPr lang="en-US" i="1" dirty="0"/>
              <a:t> </a:t>
            </a:r>
            <a:r>
              <a:rPr lang="en-US" i="1" dirty="0" err="1"/>
              <a:t>sk_buff</a:t>
            </a:r>
            <a:r>
              <a:rPr lang="en-US" i="1" dirty="0"/>
              <a:t>	*</a:t>
            </a:r>
            <a:r>
              <a:rPr lang="en-US" i="1" dirty="0" err="1"/>
              <a:t>ooo_last_skb</a:t>
            </a:r>
            <a:r>
              <a:rPr lang="en-US" i="1" dirty="0"/>
              <a:t>; /* cache </a:t>
            </a:r>
            <a:r>
              <a:rPr lang="en-US" i="1" dirty="0" err="1"/>
              <a:t>rb_last</a:t>
            </a:r>
            <a:r>
              <a:rPr lang="en-US" i="1" dirty="0"/>
              <a:t>(</a:t>
            </a:r>
            <a:r>
              <a:rPr lang="en-US" i="1" dirty="0" err="1"/>
              <a:t>out_of_order_queue</a:t>
            </a:r>
            <a:r>
              <a:rPr lang="en-US" i="1" dirty="0"/>
              <a:t>) */</a:t>
            </a:r>
          </a:p>
        </p:txBody>
      </p:sp>
      <p:sp>
        <p:nvSpPr>
          <p:cNvPr id="4" name="Slide Number Placeholder 3"/>
          <p:cNvSpPr>
            <a:spLocks noGrp="1"/>
          </p:cNvSpPr>
          <p:nvPr>
            <p:ph type="sldNum" sz="quarter" idx="12"/>
          </p:nvPr>
        </p:nvSpPr>
        <p:spPr/>
        <p:txBody>
          <a:bodyPr/>
          <a:lstStyle/>
          <a:p>
            <a:fld id="{B346EE36-A921-448D-9A47-21AB20AA1226}" type="slidenum">
              <a:rPr lang="en-US" smtClean="0"/>
              <a:t>41</a:t>
            </a:fld>
            <a:endParaRPr lang="en-US"/>
          </a:p>
        </p:txBody>
      </p:sp>
    </p:spTree>
    <p:extLst>
      <p:ext uri="{BB962C8B-B14F-4D97-AF65-F5344CB8AC3E}">
        <p14:creationId xmlns:p14="http://schemas.microsoft.com/office/powerpoint/2010/main" val="2416168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(18/25)</a:t>
            </a:r>
          </a:p>
        </p:txBody>
      </p:sp>
      <p:sp>
        <p:nvSpPr>
          <p:cNvPr id="3" name="Content Placeholder 2"/>
          <p:cNvSpPr>
            <a:spLocks noGrp="1"/>
          </p:cNvSpPr>
          <p:nvPr>
            <p:ph idx="1"/>
          </p:nvPr>
        </p:nvSpPr>
        <p:spPr/>
        <p:txBody>
          <a:bodyPr>
            <a:normAutofit fontScale="85000" lnSpcReduction="20000"/>
          </a:bodyPr>
          <a:lstStyle/>
          <a:p>
            <a:pPr marL="0" indent="0">
              <a:buNone/>
            </a:pPr>
            <a:r>
              <a:rPr lang="en-US" i="1" dirty="0"/>
              <a:t>	/* SACKs data, these 2 need to be together (see </a:t>
            </a:r>
            <a:r>
              <a:rPr lang="en-US" i="1" dirty="0" err="1"/>
              <a:t>tcp_options_write</a:t>
            </a:r>
            <a:r>
              <a:rPr lang="en-US" i="1" dirty="0"/>
              <a:t>) */</a:t>
            </a:r>
          </a:p>
          <a:p>
            <a:pPr marL="0" indent="0">
              <a:buNone/>
            </a:pPr>
            <a:r>
              <a:rPr lang="en-US" i="1" dirty="0"/>
              <a:t>	</a:t>
            </a:r>
            <a:r>
              <a:rPr lang="en-US" i="1" dirty="0" err="1"/>
              <a:t>struct</a:t>
            </a:r>
            <a:r>
              <a:rPr lang="en-US" i="1" dirty="0"/>
              <a:t> </a:t>
            </a:r>
            <a:r>
              <a:rPr lang="en-US" i="1" dirty="0" err="1"/>
              <a:t>tcp_sack_block</a:t>
            </a:r>
            <a:r>
              <a:rPr lang="en-US" i="1" dirty="0"/>
              <a:t> </a:t>
            </a:r>
            <a:r>
              <a:rPr lang="en-US" i="1" dirty="0" err="1"/>
              <a:t>duplicate_sack</a:t>
            </a:r>
            <a:r>
              <a:rPr lang="en-US" i="1" dirty="0"/>
              <a:t>[1]; /* D-SACK block */</a:t>
            </a:r>
          </a:p>
          <a:p>
            <a:pPr marL="0" indent="0">
              <a:buNone/>
            </a:pPr>
            <a:r>
              <a:rPr lang="en-US" i="1" dirty="0"/>
              <a:t>	</a:t>
            </a:r>
            <a:r>
              <a:rPr lang="en-US" i="1" dirty="0" err="1"/>
              <a:t>struct</a:t>
            </a:r>
            <a:r>
              <a:rPr lang="en-US" i="1" dirty="0"/>
              <a:t> </a:t>
            </a:r>
            <a:r>
              <a:rPr lang="en-US" i="1" dirty="0" err="1"/>
              <a:t>tcp_sack_block</a:t>
            </a:r>
            <a:r>
              <a:rPr lang="en-US" i="1" dirty="0"/>
              <a:t> </a:t>
            </a:r>
            <a:r>
              <a:rPr lang="en-US" i="1" dirty="0" err="1"/>
              <a:t>selective_acks</a:t>
            </a:r>
            <a:r>
              <a:rPr lang="en-US" i="1" dirty="0"/>
              <a:t>[4]; /* The SACKS themselves*/</a:t>
            </a:r>
          </a:p>
          <a:p>
            <a:pPr marL="0" indent="0">
              <a:buNone/>
            </a:pPr>
            <a:endParaRPr lang="en-US" i="1" dirty="0"/>
          </a:p>
          <a:p>
            <a:pPr marL="0" indent="0">
              <a:buNone/>
            </a:pPr>
            <a:r>
              <a:rPr lang="en-US" i="1" dirty="0"/>
              <a:t>	</a:t>
            </a:r>
            <a:r>
              <a:rPr lang="en-US" i="1" dirty="0" err="1"/>
              <a:t>struct</a:t>
            </a:r>
            <a:r>
              <a:rPr lang="en-US" i="1" dirty="0"/>
              <a:t> </a:t>
            </a:r>
            <a:r>
              <a:rPr lang="en-US" i="1" dirty="0" err="1"/>
              <a:t>tcp_sack_block</a:t>
            </a:r>
            <a:r>
              <a:rPr lang="en-US" i="1" dirty="0"/>
              <a:t> </a:t>
            </a:r>
            <a:r>
              <a:rPr lang="en-US" i="1" dirty="0" err="1"/>
              <a:t>recv_sack_cache</a:t>
            </a:r>
            <a:r>
              <a:rPr lang="en-US" i="1" dirty="0"/>
              <a:t>[4];</a:t>
            </a:r>
          </a:p>
          <a:p>
            <a:pPr marL="0" indent="0">
              <a:buNone/>
            </a:pPr>
            <a:endParaRPr lang="en-US" i="1" dirty="0"/>
          </a:p>
          <a:p>
            <a:pPr marL="0" indent="0">
              <a:buNone/>
            </a:pPr>
            <a:r>
              <a:rPr lang="en-US" i="1" dirty="0"/>
              <a:t>	</a:t>
            </a:r>
            <a:r>
              <a:rPr lang="en-US" i="1" dirty="0" err="1"/>
              <a:t>struct</a:t>
            </a:r>
            <a:r>
              <a:rPr lang="en-US" i="1" dirty="0"/>
              <a:t> </a:t>
            </a:r>
            <a:r>
              <a:rPr lang="en-US" i="1" dirty="0" err="1"/>
              <a:t>sk_buff</a:t>
            </a:r>
            <a:r>
              <a:rPr lang="en-US" i="1" dirty="0"/>
              <a:t> *</a:t>
            </a:r>
            <a:r>
              <a:rPr lang="en-US" i="1" dirty="0" err="1"/>
              <a:t>highest_sack</a:t>
            </a:r>
            <a:r>
              <a:rPr lang="en-US" i="1" dirty="0"/>
              <a:t>;   /* </a:t>
            </a:r>
            <a:r>
              <a:rPr lang="en-US" i="1" dirty="0" err="1"/>
              <a:t>skb</a:t>
            </a:r>
            <a:r>
              <a:rPr lang="en-US" i="1" dirty="0"/>
              <a:t> just after the highest</a:t>
            </a:r>
          </a:p>
          <a:p>
            <a:pPr marL="0" indent="0">
              <a:buNone/>
            </a:pPr>
            <a:r>
              <a:rPr lang="en-US" i="1" dirty="0"/>
              <a:t>					 * </a:t>
            </a:r>
            <a:r>
              <a:rPr lang="en-US" i="1" dirty="0" err="1"/>
              <a:t>skb</a:t>
            </a:r>
            <a:r>
              <a:rPr lang="en-US" i="1" dirty="0"/>
              <a:t> with </a:t>
            </a:r>
            <a:r>
              <a:rPr lang="en-US" i="1" dirty="0" err="1"/>
              <a:t>SACKed</a:t>
            </a:r>
            <a:r>
              <a:rPr lang="en-US" i="1" dirty="0"/>
              <a:t> bit set</a:t>
            </a:r>
          </a:p>
          <a:p>
            <a:pPr marL="0" indent="0">
              <a:buNone/>
            </a:pPr>
            <a:r>
              <a:rPr lang="en-US" i="1" dirty="0"/>
              <a:t>					 * (validity guaranteed only if</a:t>
            </a:r>
          </a:p>
          <a:p>
            <a:pPr marL="0" indent="0">
              <a:buNone/>
            </a:pPr>
            <a:r>
              <a:rPr lang="en-US" i="1" dirty="0"/>
              <a:t>					 * </a:t>
            </a:r>
            <a:r>
              <a:rPr lang="en-US" i="1" dirty="0" err="1"/>
              <a:t>sacked_out</a:t>
            </a:r>
            <a:r>
              <a:rPr lang="en-US" i="1" dirty="0"/>
              <a:t> &gt; 0)</a:t>
            </a:r>
          </a:p>
          <a:p>
            <a:pPr marL="0" indent="0">
              <a:buNone/>
            </a:pPr>
            <a:r>
              <a:rPr lang="en-US" i="1" dirty="0"/>
              <a:t>					 */</a:t>
            </a:r>
          </a:p>
        </p:txBody>
      </p:sp>
      <p:sp>
        <p:nvSpPr>
          <p:cNvPr id="4" name="Slide Number Placeholder 3"/>
          <p:cNvSpPr>
            <a:spLocks noGrp="1"/>
          </p:cNvSpPr>
          <p:nvPr>
            <p:ph type="sldNum" sz="quarter" idx="12"/>
          </p:nvPr>
        </p:nvSpPr>
        <p:spPr/>
        <p:txBody>
          <a:bodyPr/>
          <a:lstStyle/>
          <a:p>
            <a:fld id="{B346EE36-A921-448D-9A47-21AB20AA1226}" type="slidenum">
              <a:rPr lang="en-US" smtClean="0"/>
              <a:t>42</a:t>
            </a:fld>
            <a:endParaRPr lang="en-US"/>
          </a:p>
        </p:txBody>
      </p:sp>
    </p:spTree>
    <p:extLst>
      <p:ext uri="{BB962C8B-B14F-4D97-AF65-F5344CB8AC3E}">
        <p14:creationId xmlns:p14="http://schemas.microsoft.com/office/powerpoint/2010/main" val="3577442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(19/25)</a:t>
            </a:r>
          </a:p>
        </p:txBody>
      </p:sp>
      <p:sp>
        <p:nvSpPr>
          <p:cNvPr id="3" name="Content Placeholder 2"/>
          <p:cNvSpPr>
            <a:spLocks noGrp="1"/>
          </p:cNvSpPr>
          <p:nvPr>
            <p:ph idx="1"/>
          </p:nvPr>
        </p:nvSpPr>
        <p:spPr>
          <a:xfrm>
            <a:off x="838200" y="1825625"/>
            <a:ext cx="10515600" cy="4667250"/>
          </a:xfrm>
        </p:spPr>
        <p:txBody>
          <a:bodyPr>
            <a:normAutofit/>
          </a:bodyPr>
          <a:lstStyle/>
          <a:p>
            <a:pPr marL="0" indent="0">
              <a:buNone/>
            </a:pPr>
            <a:r>
              <a:rPr lang="en-US" sz="2400" i="1" dirty="0"/>
              <a:t>	int     </a:t>
            </a:r>
            <a:r>
              <a:rPr lang="en-US" sz="2400" i="1" dirty="0" err="1"/>
              <a:t>lost_cnt_hint</a:t>
            </a:r>
            <a:r>
              <a:rPr lang="en-US" sz="2400" i="1" dirty="0"/>
              <a:t>;</a:t>
            </a:r>
          </a:p>
          <a:p>
            <a:pPr marL="0" indent="0">
              <a:buNone/>
            </a:pPr>
            <a:endParaRPr lang="en-US" sz="2400" i="1" dirty="0"/>
          </a:p>
          <a:p>
            <a:pPr marL="0" indent="0">
              <a:buNone/>
            </a:pPr>
            <a:r>
              <a:rPr lang="en-US" sz="2400" i="1" dirty="0"/>
              <a:t>	u32	</a:t>
            </a:r>
            <a:r>
              <a:rPr lang="en-US" sz="2400" i="1" dirty="0" err="1"/>
              <a:t>prior_ssthresh</a:t>
            </a:r>
            <a:r>
              <a:rPr lang="en-US" sz="2400" i="1" dirty="0"/>
              <a:t>; /* </a:t>
            </a:r>
            <a:r>
              <a:rPr lang="en-US" sz="2400" i="1" dirty="0" err="1"/>
              <a:t>ssthresh</a:t>
            </a:r>
            <a:r>
              <a:rPr lang="en-US" sz="2400" i="1" dirty="0"/>
              <a:t> saved at recovery start	*/</a:t>
            </a:r>
          </a:p>
          <a:p>
            <a:pPr marL="0" indent="0">
              <a:buNone/>
            </a:pPr>
            <a:r>
              <a:rPr lang="en-US" sz="2400" i="1" dirty="0"/>
              <a:t>	u32	</a:t>
            </a:r>
            <a:r>
              <a:rPr lang="en-US" sz="2400" i="1" dirty="0" err="1"/>
              <a:t>high_seq</a:t>
            </a:r>
            <a:r>
              <a:rPr lang="en-US" sz="2400" i="1" dirty="0"/>
              <a:t>;	/* </a:t>
            </a:r>
            <a:r>
              <a:rPr lang="en-US" sz="2400" i="1" dirty="0" err="1"/>
              <a:t>snd_nxt</a:t>
            </a:r>
            <a:r>
              <a:rPr lang="en-US" sz="2400" i="1" dirty="0"/>
              <a:t> at onset of congestion	*/</a:t>
            </a:r>
          </a:p>
          <a:p>
            <a:pPr marL="0" indent="0">
              <a:buNone/>
            </a:pPr>
            <a:endParaRPr lang="en-US" sz="2400" i="1" dirty="0"/>
          </a:p>
          <a:p>
            <a:pPr marL="0" indent="0">
              <a:buNone/>
            </a:pPr>
            <a:r>
              <a:rPr lang="en-US" sz="2400" i="1" dirty="0"/>
              <a:t>	u32	</a:t>
            </a:r>
            <a:r>
              <a:rPr lang="en-US" sz="2400" i="1" dirty="0" err="1"/>
              <a:t>retrans_stamp</a:t>
            </a:r>
            <a:r>
              <a:rPr lang="en-US" sz="2400" i="1" dirty="0"/>
              <a:t>;	/* Timestamp of the last retransmit,</a:t>
            </a:r>
          </a:p>
          <a:p>
            <a:pPr marL="0" indent="0">
              <a:buNone/>
            </a:pPr>
            <a:r>
              <a:rPr lang="en-US" sz="2400" i="1" dirty="0"/>
              <a:t>				 * also used in SYN-SENT to remember stamp of</a:t>
            </a:r>
          </a:p>
          <a:p>
            <a:pPr marL="0" indent="0">
              <a:buNone/>
            </a:pPr>
            <a:r>
              <a:rPr lang="en-US" sz="2400" i="1" dirty="0"/>
              <a:t>				 * the first SYN. */</a:t>
            </a:r>
          </a:p>
          <a:p>
            <a:pPr marL="0" indent="0">
              <a:buNone/>
            </a:pPr>
            <a:r>
              <a:rPr lang="en-US" sz="2400" i="1" dirty="0"/>
              <a:t>	u32	</a:t>
            </a:r>
            <a:r>
              <a:rPr lang="en-US" sz="2400" i="1" dirty="0" err="1"/>
              <a:t>undo_marker</a:t>
            </a:r>
            <a:r>
              <a:rPr lang="en-US" sz="2400" i="1" dirty="0"/>
              <a:t>;	/* </a:t>
            </a:r>
            <a:r>
              <a:rPr lang="en-US" sz="2400" i="1" dirty="0" err="1"/>
              <a:t>snd_una</a:t>
            </a:r>
            <a:r>
              <a:rPr lang="en-US" sz="2400" i="1" dirty="0"/>
              <a:t> upon a new recovery episode. */</a:t>
            </a:r>
          </a:p>
          <a:p>
            <a:pPr marL="0" indent="0">
              <a:buNone/>
            </a:pPr>
            <a:r>
              <a:rPr lang="en-US" sz="2400" i="1" dirty="0"/>
              <a:t>	int	</a:t>
            </a:r>
            <a:r>
              <a:rPr lang="en-US" sz="2400" i="1" dirty="0" err="1"/>
              <a:t>undo_retrans</a:t>
            </a:r>
            <a:r>
              <a:rPr lang="en-US" sz="2400" i="1" dirty="0"/>
              <a:t>;	/* number of undoable retransmissions. */</a:t>
            </a:r>
          </a:p>
        </p:txBody>
      </p:sp>
      <p:sp>
        <p:nvSpPr>
          <p:cNvPr id="4" name="Slide Number Placeholder 3"/>
          <p:cNvSpPr>
            <a:spLocks noGrp="1"/>
          </p:cNvSpPr>
          <p:nvPr>
            <p:ph type="sldNum" sz="quarter" idx="12"/>
          </p:nvPr>
        </p:nvSpPr>
        <p:spPr/>
        <p:txBody>
          <a:bodyPr/>
          <a:lstStyle/>
          <a:p>
            <a:fld id="{B346EE36-A921-448D-9A47-21AB20AA1226}" type="slidenum">
              <a:rPr lang="en-US" smtClean="0"/>
              <a:t>43</a:t>
            </a:fld>
            <a:endParaRPr lang="en-US"/>
          </a:p>
        </p:txBody>
      </p:sp>
    </p:spTree>
    <p:extLst>
      <p:ext uri="{BB962C8B-B14F-4D97-AF65-F5344CB8AC3E}">
        <p14:creationId xmlns:p14="http://schemas.microsoft.com/office/powerpoint/2010/main" val="2936103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(20/25)</a:t>
            </a:r>
          </a:p>
        </p:txBody>
      </p:sp>
      <p:sp>
        <p:nvSpPr>
          <p:cNvPr id="3" name="Content Placeholder 2"/>
          <p:cNvSpPr>
            <a:spLocks noGrp="1"/>
          </p:cNvSpPr>
          <p:nvPr>
            <p:ph idx="1"/>
          </p:nvPr>
        </p:nvSpPr>
        <p:spPr/>
        <p:txBody>
          <a:bodyPr>
            <a:normAutofit/>
          </a:bodyPr>
          <a:lstStyle/>
          <a:p>
            <a:pPr marL="0" indent="0">
              <a:buNone/>
            </a:pPr>
            <a:r>
              <a:rPr lang="en-US" sz="2000" i="1" dirty="0"/>
              <a:t>	u64	</a:t>
            </a:r>
            <a:r>
              <a:rPr lang="en-US" sz="2000" i="1" dirty="0" err="1"/>
              <a:t>bytes_retrans</a:t>
            </a:r>
            <a:r>
              <a:rPr lang="en-US" sz="2000" i="1" dirty="0"/>
              <a:t>;	/* RFC4898 </a:t>
            </a:r>
            <a:r>
              <a:rPr lang="en-US" sz="2000" i="1" dirty="0" err="1"/>
              <a:t>tcpEStatsPerfOctetsRetrans</a:t>
            </a:r>
            <a:endParaRPr lang="en-US" sz="2000" i="1" dirty="0"/>
          </a:p>
          <a:p>
            <a:pPr marL="0" indent="0">
              <a:buNone/>
            </a:pPr>
            <a:r>
              <a:rPr lang="en-US" sz="2000" i="1" dirty="0"/>
              <a:t>				 * Total data bytes retransmitted</a:t>
            </a:r>
          </a:p>
          <a:p>
            <a:pPr marL="0" indent="0">
              <a:buNone/>
            </a:pPr>
            <a:r>
              <a:rPr lang="en-US" sz="2000" i="1" dirty="0"/>
              <a:t>				 */</a:t>
            </a:r>
          </a:p>
          <a:p>
            <a:pPr marL="0" indent="0">
              <a:buNone/>
            </a:pPr>
            <a:r>
              <a:rPr lang="en-US" sz="2000" i="1" dirty="0"/>
              <a:t>	u32	</a:t>
            </a:r>
            <a:r>
              <a:rPr lang="en-US" sz="2000" i="1" dirty="0" err="1"/>
              <a:t>total_retrans</a:t>
            </a:r>
            <a:r>
              <a:rPr lang="en-US" sz="2000" i="1" dirty="0"/>
              <a:t>;	/* Total retransmits for entire connection */</a:t>
            </a:r>
          </a:p>
          <a:p>
            <a:pPr marL="0" indent="0">
              <a:buNone/>
            </a:pPr>
            <a:endParaRPr lang="en-US" sz="2000" i="1" dirty="0"/>
          </a:p>
          <a:p>
            <a:pPr marL="0" indent="0">
              <a:buNone/>
            </a:pPr>
            <a:r>
              <a:rPr lang="en-US" sz="2000" i="1" dirty="0"/>
              <a:t>	u32	</a:t>
            </a:r>
            <a:r>
              <a:rPr lang="en-US" sz="2000" i="1" dirty="0" err="1"/>
              <a:t>urg_seq</a:t>
            </a:r>
            <a:r>
              <a:rPr lang="en-US" sz="2000" i="1" dirty="0"/>
              <a:t>;	/* </a:t>
            </a:r>
            <a:r>
              <a:rPr lang="en-US" sz="2000" i="1" dirty="0" err="1"/>
              <a:t>Seq</a:t>
            </a:r>
            <a:r>
              <a:rPr lang="en-US" sz="2000" i="1" dirty="0"/>
              <a:t> of received urgent pointer */</a:t>
            </a:r>
          </a:p>
          <a:p>
            <a:pPr marL="0" indent="0">
              <a:buNone/>
            </a:pPr>
            <a:r>
              <a:rPr lang="en-US" sz="2000" i="1" dirty="0"/>
              <a:t>	unsigned </a:t>
            </a:r>
            <a:r>
              <a:rPr lang="en-US" sz="2000" i="1" dirty="0" err="1"/>
              <a:t>int</a:t>
            </a:r>
            <a:r>
              <a:rPr lang="en-US" sz="2000" i="1" dirty="0"/>
              <a:t>		</a:t>
            </a:r>
            <a:r>
              <a:rPr lang="en-US" sz="2000" i="1" dirty="0" err="1"/>
              <a:t>keepalive_time</a:t>
            </a:r>
            <a:r>
              <a:rPr lang="en-US" sz="2000" i="1" dirty="0"/>
              <a:t>;	  /* time before keep alive takes place */</a:t>
            </a:r>
          </a:p>
          <a:p>
            <a:pPr marL="0" indent="0">
              <a:buNone/>
            </a:pPr>
            <a:r>
              <a:rPr lang="en-US" sz="2000" i="1" dirty="0"/>
              <a:t>	unsigned </a:t>
            </a:r>
            <a:r>
              <a:rPr lang="en-US" sz="2000" i="1" dirty="0" err="1"/>
              <a:t>int</a:t>
            </a:r>
            <a:r>
              <a:rPr lang="en-US" sz="2000" i="1" dirty="0"/>
              <a:t>		</a:t>
            </a:r>
            <a:r>
              <a:rPr lang="en-US" sz="2000" i="1" dirty="0" err="1"/>
              <a:t>keepalive_intvl</a:t>
            </a:r>
            <a:r>
              <a:rPr lang="en-US" sz="2000" i="1" dirty="0"/>
              <a:t>;  /* time interval between keep alive probes */</a:t>
            </a:r>
          </a:p>
          <a:p>
            <a:pPr marL="0" indent="0">
              <a:buNone/>
            </a:pPr>
            <a:endParaRPr lang="en-US" sz="2000" i="1" dirty="0"/>
          </a:p>
          <a:p>
            <a:pPr marL="0" indent="0">
              <a:buNone/>
            </a:pPr>
            <a:r>
              <a:rPr lang="en-US" sz="2000" i="1" dirty="0"/>
              <a:t>	</a:t>
            </a:r>
            <a:r>
              <a:rPr lang="en-US" sz="2000" i="1" dirty="0" err="1"/>
              <a:t>int</a:t>
            </a:r>
            <a:r>
              <a:rPr lang="en-US" sz="2000" i="1" dirty="0"/>
              <a:t>			linger2;</a:t>
            </a:r>
          </a:p>
        </p:txBody>
      </p:sp>
      <p:sp>
        <p:nvSpPr>
          <p:cNvPr id="4" name="Slide Number Placeholder 3"/>
          <p:cNvSpPr>
            <a:spLocks noGrp="1"/>
          </p:cNvSpPr>
          <p:nvPr>
            <p:ph type="sldNum" sz="quarter" idx="12"/>
          </p:nvPr>
        </p:nvSpPr>
        <p:spPr/>
        <p:txBody>
          <a:bodyPr/>
          <a:lstStyle/>
          <a:p>
            <a:fld id="{B346EE36-A921-448D-9A47-21AB20AA1226}" type="slidenum">
              <a:rPr lang="en-US" smtClean="0"/>
              <a:t>44</a:t>
            </a:fld>
            <a:endParaRPr lang="en-US"/>
          </a:p>
        </p:txBody>
      </p:sp>
    </p:spTree>
    <p:extLst>
      <p:ext uri="{BB962C8B-B14F-4D97-AF65-F5344CB8AC3E}">
        <p14:creationId xmlns:p14="http://schemas.microsoft.com/office/powerpoint/2010/main" val="691749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(21/25)</a:t>
            </a:r>
          </a:p>
        </p:txBody>
      </p:sp>
      <p:sp>
        <p:nvSpPr>
          <p:cNvPr id="3" name="Content Placeholder 2"/>
          <p:cNvSpPr>
            <a:spLocks noGrp="1"/>
          </p:cNvSpPr>
          <p:nvPr>
            <p:ph idx="1"/>
          </p:nvPr>
        </p:nvSpPr>
        <p:spPr/>
        <p:txBody>
          <a:bodyPr>
            <a:normAutofit fontScale="85000" lnSpcReduction="20000"/>
          </a:bodyPr>
          <a:lstStyle/>
          <a:p>
            <a:pPr marL="0" indent="0">
              <a:buNone/>
            </a:pPr>
            <a:r>
              <a:rPr lang="en-US" i="1" dirty="0"/>
              <a:t>	u16 </a:t>
            </a:r>
            <a:r>
              <a:rPr lang="en-US" i="1" dirty="0" err="1"/>
              <a:t>timeout_rehash</a:t>
            </a:r>
            <a:r>
              <a:rPr lang="en-US" i="1" dirty="0"/>
              <a:t>;	/* Timeout-triggered rehash attempts */</a:t>
            </a:r>
          </a:p>
          <a:p>
            <a:pPr marL="0" indent="0">
              <a:buNone/>
            </a:pPr>
            <a:endParaRPr lang="en-US" i="1" dirty="0"/>
          </a:p>
          <a:p>
            <a:pPr marL="0" indent="0">
              <a:buNone/>
            </a:pPr>
            <a:r>
              <a:rPr lang="en-US" i="1" dirty="0"/>
              <a:t>	u32 </a:t>
            </a:r>
            <a:r>
              <a:rPr lang="en-US" i="1" dirty="0" err="1"/>
              <a:t>rcv_ooopack</a:t>
            </a:r>
            <a:r>
              <a:rPr lang="en-US" i="1" dirty="0"/>
              <a:t>; /* Received out-of-order packets, for </a:t>
            </a:r>
            <a:r>
              <a:rPr lang="en-US" i="1" dirty="0" err="1"/>
              <a:t>tcpinfo</a:t>
            </a:r>
            <a:r>
              <a:rPr lang="en-US" i="1" dirty="0"/>
              <a:t> */</a:t>
            </a:r>
          </a:p>
          <a:p>
            <a:pPr marL="0" indent="0">
              <a:buNone/>
            </a:pPr>
            <a:endParaRPr lang="en-US" i="1" dirty="0"/>
          </a:p>
          <a:p>
            <a:pPr marL="0" indent="0">
              <a:buNone/>
            </a:pPr>
            <a:r>
              <a:rPr lang="en-US" i="1" dirty="0"/>
              <a:t>/* Receiver side RTT estimation */</a:t>
            </a:r>
          </a:p>
          <a:p>
            <a:pPr marL="0" indent="0">
              <a:buNone/>
            </a:pPr>
            <a:r>
              <a:rPr lang="en-US" i="1" dirty="0"/>
              <a:t>	u32 </a:t>
            </a:r>
            <a:r>
              <a:rPr lang="en-US" i="1" dirty="0" err="1"/>
              <a:t>rcv_rtt_last_tsecr</a:t>
            </a:r>
            <a:r>
              <a:rPr lang="en-US" i="1" dirty="0"/>
              <a:t>;</a:t>
            </a:r>
          </a:p>
          <a:p>
            <a:pPr marL="0" indent="0">
              <a:buNone/>
            </a:pPr>
            <a:r>
              <a:rPr lang="en-US" i="1" dirty="0"/>
              <a:t>	struct {</a:t>
            </a:r>
          </a:p>
          <a:p>
            <a:pPr marL="0" indent="0">
              <a:buNone/>
            </a:pPr>
            <a:r>
              <a:rPr lang="en-US" i="1" dirty="0"/>
              <a:t>		u32	</a:t>
            </a:r>
            <a:r>
              <a:rPr lang="en-US" i="1" dirty="0" err="1"/>
              <a:t>rtt</a:t>
            </a:r>
            <a:r>
              <a:rPr lang="en-US" i="1" dirty="0"/>
              <a:t>;</a:t>
            </a:r>
          </a:p>
          <a:p>
            <a:pPr marL="0" indent="0">
              <a:buNone/>
            </a:pPr>
            <a:r>
              <a:rPr lang="en-US" i="1" dirty="0"/>
              <a:t>		u32	</a:t>
            </a:r>
            <a:r>
              <a:rPr lang="en-US" i="1" dirty="0" err="1"/>
              <a:t>seq</a:t>
            </a:r>
            <a:r>
              <a:rPr lang="en-US" i="1" dirty="0"/>
              <a:t>;</a:t>
            </a:r>
          </a:p>
          <a:p>
            <a:pPr marL="0" indent="0">
              <a:buNone/>
            </a:pPr>
            <a:r>
              <a:rPr lang="en-US" i="1" dirty="0"/>
              <a:t>		u32	time;</a:t>
            </a:r>
          </a:p>
          <a:p>
            <a:pPr marL="0" indent="0">
              <a:buNone/>
            </a:pPr>
            <a:r>
              <a:rPr lang="en-US" i="1" dirty="0"/>
              <a:t>	} </a:t>
            </a:r>
            <a:r>
              <a:rPr lang="en-US" i="1" dirty="0" err="1"/>
              <a:t>rcv_rtt_est</a:t>
            </a:r>
            <a:r>
              <a:rPr lang="en-US" i="1" dirty="0"/>
              <a:t>;</a:t>
            </a:r>
          </a:p>
          <a:p>
            <a:pPr marL="0" indent="0">
              <a:buNone/>
            </a:pPr>
            <a:endParaRPr lang="en-US" i="1" dirty="0"/>
          </a:p>
          <a:p>
            <a:pPr marL="0" indent="0">
              <a:buNone/>
            </a:pPr>
            <a:endParaRPr lang="en-US" i="1" dirty="0"/>
          </a:p>
          <a:p>
            <a:pPr marL="0" indent="0">
              <a:buNone/>
            </a:pPr>
            <a:endParaRPr lang="en-US" i="1" dirty="0"/>
          </a:p>
        </p:txBody>
      </p:sp>
      <p:sp>
        <p:nvSpPr>
          <p:cNvPr id="4" name="Slide Number Placeholder 3"/>
          <p:cNvSpPr>
            <a:spLocks noGrp="1"/>
          </p:cNvSpPr>
          <p:nvPr>
            <p:ph type="sldNum" sz="quarter" idx="12"/>
          </p:nvPr>
        </p:nvSpPr>
        <p:spPr/>
        <p:txBody>
          <a:bodyPr/>
          <a:lstStyle/>
          <a:p>
            <a:fld id="{B346EE36-A921-448D-9A47-21AB20AA1226}" type="slidenum">
              <a:rPr lang="en-US" smtClean="0"/>
              <a:t>45</a:t>
            </a:fld>
            <a:endParaRPr lang="en-US"/>
          </a:p>
        </p:txBody>
      </p:sp>
    </p:spTree>
    <p:extLst>
      <p:ext uri="{BB962C8B-B14F-4D97-AF65-F5344CB8AC3E}">
        <p14:creationId xmlns:p14="http://schemas.microsoft.com/office/powerpoint/2010/main" val="2517249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(22/25)</a:t>
            </a:r>
          </a:p>
        </p:txBody>
      </p:sp>
      <p:sp>
        <p:nvSpPr>
          <p:cNvPr id="3" name="Content Placeholder 2"/>
          <p:cNvSpPr>
            <a:spLocks noGrp="1"/>
          </p:cNvSpPr>
          <p:nvPr>
            <p:ph idx="1"/>
          </p:nvPr>
        </p:nvSpPr>
        <p:spPr/>
        <p:txBody>
          <a:bodyPr/>
          <a:lstStyle/>
          <a:p>
            <a:pPr marL="0" indent="0">
              <a:buNone/>
            </a:pPr>
            <a:r>
              <a:rPr lang="en-US" i="1" dirty="0"/>
              <a:t>/* Receiver queue space */</a:t>
            </a:r>
          </a:p>
          <a:p>
            <a:pPr marL="0" indent="0">
              <a:buNone/>
            </a:pPr>
            <a:r>
              <a:rPr lang="en-US" i="1" dirty="0"/>
              <a:t>	</a:t>
            </a:r>
            <a:r>
              <a:rPr lang="en-US" i="1" dirty="0" err="1"/>
              <a:t>struct</a:t>
            </a:r>
            <a:r>
              <a:rPr lang="en-US" i="1" dirty="0"/>
              <a:t> {</a:t>
            </a:r>
          </a:p>
          <a:p>
            <a:pPr marL="0" indent="0">
              <a:buNone/>
            </a:pPr>
            <a:r>
              <a:rPr lang="en-US" i="1" dirty="0"/>
              <a:t>		</a:t>
            </a:r>
            <a:r>
              <a:rPr lang="en-US" i="1" dirty="0" err="1"/>
              <a:t>int</a:t>
            </a:r>
            <a:r>
              <a:rPr lang="en-US" i="1" dirty="0"/>
              <a:t>	space;</a:t>
            </a:r>
          </a:p>
          <a:p>
            <a:pPr marL="0" indent="0">
              <a:buNone/>
            </a:pPr>
            <a:r>
              <a:rPr lang="en-US" i="1" dirty="0"/>
              <a:t>		u32	</a:t>
            </a:r>
            <a:r>
              <a:rPr lang="en-US" i="1" dirty="0" err="1"/>
              <a:t>seq</a:t>
            </a:r>
            <a:r>
              <a:rPr lang="en-US" i="1" dirty="0"/>
              <a:t>;</a:t>
            </a:r>
          </a:p>
          <a:p>
            <a:pPr marL="0" indent="0">
              <a:buNone/>
            </a:pPr>
            <a:r>
              <a:rPr lang="en-US" i="1" dirty="0"/>
              <a:t>		u32	time;</a:t>
            </a:r>
          </a:p>
          <a:p>
            <a:pPr marL="0" indent="0">
              <a:buNone/>
            </a:pPr>
            <a:r>
              <a:rPr lang="en-US" i="1" dirty="0"/>
              <a:t>	} </a:t>
            </a:r>
            <a:r>
              <a:rPr lang="en-US" i="1" dirty="0" err="1"/>
              <a:t>rcvq_space</a:t>
            </a:r>
            <a:r>
              <a:rPr lang="en-US" i="1" dirty="0"/>
              <a:t>;</a:t>
            </a:r>
          </a:p>
          <a:p>
            <a:pPr marL="0" indent="0">
              <a:buNone/>
            </a:pPr>
            <a:endParaRPr lang="en-US" i="1" dirty="0"/>
          </a:p>
        </p:txBody>
      </p:sp>
      <p:sp>
        <p:nvSpPr>
          <p:cNvPr id="4" name="Slide Number Placeholder 3"/>
          <p:cNvSpPr>
            <a:spLocks noGrp="1"/>
          </p:cNvSpPr>
          <p:nvPr>
            <p:ph type="sldNum" sz="quarter" idx="12"/>
          </p:nvPr>
        </p:nvSpPr>
        <p:spPr/>
        <p:txBody>
          <a:bodyPr/>
          <a:lstStyle/>
          <a:p>
            <a:fld id="{B346EE36-A921-448D-9A47-21AB20AA1226}" type="slidenum">
              <a:rPr lang="en-US" smtClean="0"/>
              <a:t>46</a:t>
            </a:fld>
            <a:endParaRPr lang="en-US"/>
          </a:p>
        </p:txBody>
      </p:sp>
    </p:spTree>
    <p:extLst>
      <p:ext uri="{BB962C8B-B14F-4D97-AF65-F5344CB8AC3E}">
        <p14:creationId xmlns:p14="http://schemas.microsoft.com/office/powerpoint/2010/main" val="2604650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(23/25)</a:t>
            </a:r>
          </a:p>
        </p:txBody>
      </p:sp>
      <p:sp>
        <p:nvSpPr>
          <p:cNvPr id="3" name="Content Placeholder 2"/>
          <p:cNvSpPr>
            <a:spLocks noGrp="1"/>
          </p:cNvSpPr>
          <p:nvPr>
            <p:ph idx="1"/>
          </p:nvPr>
        </p:nvSpPr>
        <p:spPr/>
        <p:txBody>
          <a:bodyPr>
            <a:normAutofit lnSpcReduction="10000"/>
          </a:bodyPr>
          <a:lstStyle/>
          <a:p>
            <a:pPr marL="0" indent="0">
              <a:buNone/>
            </a:pPr>
            <a:r>
              <a:rPr lang="en-US" i="1" dirty="0"/>
              <a:t>/* TCP-specific MTU probe information. */</a:t>
            </a:r>
          </a:p>
          <a:p>
            <a:pPr marL="0" indent="0">
              <a:buNone/>
            </a:pPr>
            <a:r>
              <a:rPr lang="en-US" i="1" dirty="0"/>
              <a:t>	</a:t>
            </a:r>
            <a:r>
              <a:rPr lang="en-US" i="1" dirty="0" err="1"/>
              <a:t>struct</a:t>
            </a:r>
            <a:r>
              <a:rPr lang="en-US" i="1" dirty="0"/>
              <a:t> {</a:t>
            </a:r>
          </a:p>
          <a:p>
            <a:pPr marL="0" indent="0">
              <a:buNone/>
            </a:pPr>
            <a:r>
              <a:rPr lang="en-US" i="1" dirty="0"/>
              <a:t>		u32		  </a:t>
            </a:r>
            <a:r>
              <a:rPr lang="en-US" i="1" dirty="0" err="1"/>
              <a:t>probe_seq_start</a:t>
            </a:r>
            <a:r>
              <a:rPr lang="en-US" i="1" dirty="0"/>
              <a:t>;</a:t>
            </a:r>
          </a:p>
          <a:p>
            <a:pPr marL="0" indent="0">
              <a:buNone/>
            </a:pPr>
            <a:r>
              <a:rPr lang="en-US" i="1" dirty="0"/>
              <a:t>		u32		  </a:t>
            </a:r>
            <a:r>
              <a:rPr lang="en-US" i="1" dirty="0" err="1"/>
              <a:t>probe_seq_end</a:t>
            </a:r>
            <a:r>
              <a:rPr lang="en-US" i="1" dirty="0"/>
              <a:t>;</a:t>
            </a:r>
          </a:p>
          <a:p>
            <a:pPr marL="0" indent="0">
              <a:buNone/>
            </a:pPr>
            <a:r>
              <a:rPr lang="en-US" i="1" dirty="0"/>
              <a:t>	} </a:t>
            </a:r>
            <a:r>
              <a:rPr lang="en-US" i="1" dirty="0" err="1"/>
              <a:t>mtu_probe</a:t>
            </a:r>
            <a:r>
              <a:rPr lang="en-US" i="1" dirty="0"/>
              <a:t>;</a:t>
            </a:r>
          </a:p>
          <a:p>
            <a:pPr marL="0" indent="0">
              <a:buNone/>
            </a:pPr>
            <a:r>
              <a:rPr lang="en-US" i="1" dirty="0"/>
              <a:t>	u32	</a:t>
            </a:r>
            <a:r>
              <a:rPr lang="en-US" i="1" dirty="0" err="1"/>
              <a:t>mtu_info</a:t>
            </a:r>
            <a:r>
              <a:rPr lang="en-US" i="1" dirty="0"/>
              <a:t>; /* We received an ICMP_FRAG_NEEDED / ICMPV6_PKT_TOOBIG</a:t>
            </a:r>
          </a:p>
          <a:p>
            <a:pPr marL="0" indent="0">
              <a:buNone/>
            </a:pPr>
            <a:r>
              <a:rPr lang="en-US" i="1" dirty="0"/>
              <a:t>			   * while socket was owned by user.</a:t>
            </a:r>
          </a:p>
          <a:p>
            <a:pPr marL="0" indent="0">
              <a:buNone/>
            </a:pPr>
            <a:r>
              <a:rPr lang="en-US" i="1" dirty="0"/>
              <a:t>			   */</a:t>
            </a:r>
          </a:p>
          <a:p>
            <a:pPr marL="0" indent="0">
              <a:buNone/>
            </a:pPr>
            <a:endParaRPr lang="en-US" i="1" dirty="0"/>
          </a:p>
        </p:txBody>
      </p:sp>
      <p:sp>
        <p:nvSpPr>
          <p:cNvPr id="4" name="Slide Number Placeholder 3"/>
          <p:cNvSpPr>
            <a:spLocks noGrp="1"/>
          </p:cNvSpPr>
          <p:nvPr>
            <p:ph type="sldNum" sz="quarter" idx="12"/>
          </p:nvPr>
        </p:nvSpPr>
        <p:spPr/>
        <p:txBody>
          <a:bodyPr/>
          <a:lstStyle/>
          <a:p>
            <a:fld id="{B346EE36-A921-448D-9A47-21AB20AA1226}" type="slidenum">
              <a:rPr lang="en-US" smtClean="0"/>
              <a:t>47</a:t>
            </a:fld>
            <a:endParaRPr lang="en-US"/>
          </a:p>
        </p:txBody>
      </p:sp>
    </p:spTree>
    <p:extLst>
      <p:ext uri="{BB962C8B-B14F-4D97-AF65-F5344CB8AC3E}">
        <p14:creationId xmlns:p14="http://schemas.microsoft.com/office/powerpoint/2010/main" val="441432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(24/25)</a:t>
            </a:r>
          </a:p>
        </p:txBody>
      </p:sp>
      <p:sp>
        <p:nvSpPr>
          <p:cNvPr id="3" name="Content Placeholder 2"/>
          <p:cNvSpPr>
            <a:spLocks noGrp="1"/>
          </p:cNvSpPr>
          <p:nvPr>
            <p:ph idx="1"/>
          </p:nvPr>
        </p:nvSpPr>
        <p:spPr/>
        <p:txBody>
          <a:bodyPr>
            <a:normAutofit/>
          </a:bodyPr>
          <a:lstStyle/>
          <a:p>
            <a:pPr marL="0" indent="0">
              <a:buNone/>
            </a:pPr>
            <a:r>
              <a:rPr lang="en-US" i="1" dirty="0"/>
              <a:t>#</a:t>
            </a:r>
            <a:r>
              <a:rPr lang="en-US" i="1" dirty="0" err="1"/>
              <a:t>ifdef</a:t>
            </a:r>
            <a:r>
              <a:rPr lang="en-US" i="1" dirty="0"/>
              <a:t> CONFIG_TCP_MD5SIG</a:t>
            </a:r>
          </a:p>
          <a:p>
            <a:pPr marL="0" indent="0">
              <a:buNone/>
            </a:pPr>
            <a:r>
              <a:rPr lang="en-US" i="1" dirty="0"/>
              <a:t>/* TCP AF-Specific parts; only used by MD5 Signature support so far */</a:t>
            </a:r>
          </a:p>
          <a:p>
            <a:pPr marL="0" indent="0">
              <a:buNone/>
            </a:pPr>
            <a:r>
              <a:rPr lang="en-US" i="1" dirty="0"/>
              <a:t>	</a:t>
            </a:r>
            <a:r>
              <a:rPr lang="en-US" i="1" dirty="0" err="1"/>
              <a:t>const</a:t>
            </a:r>
            <a:r>
              <a:rPr lang="en-US" i="1" dirty="0"/>
              <a:t> </a:t>
            </a:r>
            <a:r>
              <a:rPr lang="en-US" i="1" dirty="0" err="1"/>
              <a:t>struct</a:t>
            </a:r>
            <a:r>
              <a:rPr lang="en-US" i="1" dirty="0"/>
              <a:t> </a:t>
            </a:r>
            <a:r>
              <a:rPr lang="en-US" i="1" dirty="0" err="1"/>
              <a:t>tcp_sock_af_ops</a:t>
            </a:r>
            <a:r>
              <a:rPr lang="en-US" i="1" dirty="0"/>
              <a:t>	*</a:t>
            </a:r>
            <a:r>
              <a:rPr lang="en-US" i="1" dirty="0" err="1"/>
              <a:t>af_specific</a:t>
            </a:r>
            <a:r>
              <a:rPr lang="en-US" i="1" dirty="0"/>
              <a:t>;</a:t>
            </a:r>
          </a:p>
          <a:p>
            <a:pPr marL="0" indent="0">
              <a:buNone/>
            </a:pPr>
            <a:endParaRPr lang="en-US" i="1" dirty="0"/>
          </a:p>
          <a:p>
            <a:pPr marL="0" indent="0">
              <a:buNone/>
            </a:pPr>
            <a:r>
              <a:rPr lang="en-US" i="1" dirty="0"/>
              <a:t>/* TCP MD5 Signature Option information */</a:t>
            </a:r>
          </a:p>
          <a:p>
            <a:pPr marL="0" indent="0">
              <a:buNone/>
            </a:pPr>
            <a:r>
              <a:rPr lang="en-US" i="1" dirty="0"/>
              <a:t>	</a:t>
            </a:r>
            <a:r>
              <a:rPr lang="en-US" i="1" dirty="0" err="1"/>
              <a:t>struct</a:t>
            </a:r>
            <a:r>
              <a:rPr lang="en-US" i="1" dirty="0"/>
              <a:t> tcp_md5sig_info	__</a:t>
            </a:r>
            <a:r>
              <a:rPr lang="en-US" i="1" dirty="0" err="1"/>
              <a:t>rcu</a:t>
            </a:r>
            <a:r>
              <a:rPr lang="en-US" i="1" dirty="0"/>
              <a:t> *md5sig_info;</a:t>
            </a:r>
          </a:p>
          <a:p>
            <a:pPr marL="0" indent="0">
              <a:buNone/>
            </a:pPr>
            <a:r>
              <a:rPr lang="en-US" i="1" dirty="0"/>
              <a:t>#</a:t>
            </a:r>
            <a:r>
              <a:rPr lang="en-US" i="1" dirty="0" err="1"/>
              <a:t>endif</a:t>
            </a:r>
            <a:endParaRPr lang="en-US" i="1" dirty="0"/>
          </a:p>
        </p:txBody>
      </p:sp>
      <p:sp>
        <p:nvSpPr>
          <p:cNvPr id="4" name="Slide Number Placeholder 3"/>
          <p:cNvSpPr>
            <a:spLocks noGrp="1"/>
          </p:cNvSpPr>
          <p:nvPr>
            <p:ph type="sldNum" sz="quarter" idx="12"/>
          </p:nvPr>
        </p:nvSpPr>
        <p:spPr/>
        <p:txBody>
          <a:bodyPr/>
          <a:lstStyle/>
          <a:p>
            <a:fld id="{B346EE36-A921-448D-9A47-21AB20AA1226}" type="slidenum">
              <a:rPr lang="en-US" smtClean="0"/>
              <a:t>48</a:t>
            </a:fld>
            <a:endParaRPr lang="en-US"/>
          </a:p>
        </p:txBody>
      </p:sp>
    </p:spTree>
    <p:extLst>
      <p:ext uri="{BB962C8B-B14F-4D97-AF65-F5344CB8AC3E}">
        <p14:creationId xmlns:p14="http://schemas.microsoft.com/office/powerpoint/2010/main" val="4181491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tcp_sock</a:t>
            </a:r>
            <a:r>
              <a:rPr lang="en-US" dirty="0"/>
              <a:t> (25/25)</a:t>
            </a:r>
          </a:p>
        </p:txBody>
      </p:sp>
      <p:sp>
        <p:nvSpPr>
          <p:cNvPr id="3" name="Content Placeholder 2"/>
          <p:cNvSpPr>
            <a:spLocks noGrp="1"/>
          </p:cNvSpPr>
          <p:nvPr>
            <p:ph idx="1"/>
          </p:nvPr>
        </p:nvSpPr>
        <p:spPr/>
        <p:txBody>
          <a:bodyPr>
            <a:normAutofit fontScale="92500" lnSpcReduction="20000"/>
          </a:bodyPr>
          <a:lstStyle/>
          <a:p>
            <a:pPr marL="0" indent="0">
              <a:buNone/>
            </a:pPr>
            <a:r>
              <a:rPr lang="en-US" i="1" dirty="0"/>
              <a:t>/* TCP </a:t>
            </a:r>
            <a:r>
              <a:rPr lang="en-US" i="1" dirty="0" err="1"/>
              <a:t>fastopen</a:t>
            </a:r>
            <a:r>
              <a:rPr lang="en-US" i="1" dirty="0"/>
              <a:t> related information */</a:t>
            </a:r>
          </a:p>
          <a:p>
            <a:pPr marL="0" indent="0">
              <a:buNone/>
            </a:pPr>
            <a:r>
              <a:rPr lang="en-US" i="1" dirty="0"/>
              <a:t>	</a:t>
            </a:r>
            <a:r>
              <a:rPr lang="en-US" i="1" dirty="0" err="1"/>
              <a:t>struct</a:t>
            </a:r>
            <a:r>
              <a:rPr lang="en-US" i="1" dirty="0"/>
              <a:t> </a:t>
            </a:r>
            <a:r>
              <a:rPr lang="en-US" i="1" dirty="0" err="1"/>
              <a:t>tcp_fastopen_request</a:t>
            </a:r>
            <a:r>
              <a:rPr lang="en-US" i="1" dirty="0"/>
              <a:t> *</a:t>
            </a:r>
            <a:r>
              <a:rPr lang="en-US" i="1" dirty="0" err="1"/>
              <a:t>fastopen_req</a:t>
            </a:r>
            <a:r>
              <a:rPr lang="en-US" i="1" dirty="0"/>
              <a:t>;</a:t>
            </a:r>
          </a:p>
          <a:p>
            <a:pPr marL="0" indent="0">
              <a:buNone/>
            </a:pPr>
            <a:r>
              <a:rPr lang="en-US" i="1" dirty="0"/>
              <a:t>	/* </a:t>
            </a:r>
            <a:r>
              <a:rPr lang="en-US" i="1" dirty="0" err="1"/>
              <a:t>fastopen_rsk</a:t>
            </a:r>
            <a:r>
              <a:rPr lang="en-US" i="1" dirty="0"/>
              <a:t> points to </a:t>
            </a:r>
            <a:r>
              <a:rPr lang="en-US" i="1" dirty="0" err="1"/>
              <a:t>request_sock</a:t>
            </a:r>
            <a:r>
              <a:rPr lang="en-US" i="1" dirty="0"/>
              <a:t> that resulted in this big</a:t>
            </a:r>
          </a:p>
          <a:p>
            <a:pPr marL="0" indent="0">
              <a:buNone/>
            </a:pPr>
            <a:r>
              <a:rPr lang="en-US" i="1" dirty="0"/>
              <a:t>	 * socket. Used to retransmit SYNACKs etc.</a:t>
            </a:r>
          </a:p>
          <a:p>
            <a:pPr marL="0" indent="0">
              <a:buNone/>
            </a:pPr>
            <a:r>
              <a:rPr lang="en-US" i="1" dirty="0"/>
              <a:t>	 */</a:t>
            </a:r>
          </a:p>
          <a:p>
            <a:pPr marL="0" indent="0">
              <a:buNone/>
            </a:pPr>
            <a:r>
              <a:rPr lang="en-US" i="1" dirty="0"/>
              <a:t>	</a:t>
            </a:r>
            <a:r>
              <a:rPr lang="en-US" i="1" dirty="0" err="1"/>
              <a:t>struct</a:t>
            </a:r>
            <a:r>
              <a:rPr lang="en-US" i="1" dirty="0"/>
              <a:t> </a:t>
            </a:r>
            <a:r>
              <a:rPr lang="en-US" i="1" dirty="0" err="1"/>
              <a:t>request_sock</a:t>
            </a:r>
            <a:r>
              <a:rPr lang="en-US" i="1" dirty="0"/>
              <a:t> *</a:t>
            </a:r>
            <a:r>
              <a:rPr lang="en-US" i="1" dirty="0" err="1"/>
              <a:t>fastopen_rsk</a:t>
            </a:r>
            <a:r>
              <a:rPr lang="en-US" i="1" dirty="0"/>
              <a:t>;</a:t>
            </a:r>
          </a:p>
          <a:p>
            <a:pPr marL="0" indent="0">
              <a:buNone/>
            </a:pPr>
            <a:r>
              <a:rPr lang="en-US" i="1" dirty="0"/>
              <a:t>	u32	*</a:t>
            </a:r>
            <a:r>
              <a:rPr lang="en-US" i="1" dirty="0" err="1"/>
              <a:t>saved_syn</a:t>
            </a:r>
            <a:r>
              <a:rPr lang="en-US" i="1" dirty="0"/>
              <a:t>;</a:t>
            </a:r>
          </a:p>
          <a:p>
            <a:pPr marL="0" indent="0">
              <a:buNone/>
            </a:pPr>
            <a:r>
              <a:rPr lang="en-US" i="1" dirty="0"/>
              <a:t>};</a:t>
            </a:r>
          </a:p>
          <a:p>
            <a:pPr marL="0" indent="0">
              <a:buNone/>
            </a:pPr>
            <a:endParaRPr lang="en-US" i="1" dirty="0"/>
          </a:p>
          <a:p>
            <a:pPr marL="0" indent="0">
              <a:buNone/>
            </a:pPr>
            <a:r>
              <a:rPr lang="en-US" dirty="0"/>
              <a:t>See also: </a:t>
            </a:r>
            <a:r>
              <a:rPr lang="en-US" dirty="0">
                <a:hlinkClick r:id="rId3"/>
              </a:rPr>
              <a:t>RFC 7413</a:t>
            </a:r>
            <a:endParaRPr lang="en-US" dirty="0"/>
          </a:p>
        </p:txBody>
      </p:sp>
      <p:sp>
        <p:nvSpPr>
          <p:cNvPr id="4" name="Slide Number Placeholder 3"/>
          <p:cNvSpPr>
            <a:spLocks noGrp="1"/>
          </p:cNvSpPr>
          <p:nvPr>
            <p:ph type="sldNum" sz="quarter" idx="12"/>
          </p:nvPr>
        </p:nvSpPr>
        <p:spPr/>
        <p:txBody>
          <a:bodyPr/>
          <a:lstStyle/>
          <a:p>
            <a:fld id="{B346EE36-A921-448D-9A47-21AB20AA1226}" type="slidenum">
              <a:rPr lang="en-US" smtClean="0"/>
              <a:t>49</a:t>
            </a:fld>
            <a:endParaRPr lang="en-US"/>
          </a:p>
        </p:txBody>
      </p:sp>
    </p:spTree>
    <p:extLst>
      <p:ext uri="{BB962C8B-B14F-4D97-AF65-F5344CB8AC3E}">
        <p14:creationId xmlns:p14="http://schemas.microsoft.com/office/powerpoint/2010/main" val="352472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F8AA-4062-49A9-8787-0EA5B9337ED5}"/>
              </a:ext>
            </a:extLst>
          </p:cNvPr>
          <p:cNvSpPr>
            <a:spLocks noGrp="1"/>
          </p:cNvSpPr>
          <p:nvPr>
            <p:ph type="title"/>
          </p:nvPr>
        </p:nvSpPr>
        <p:spPr/>
        <p:txBody>
          <a:bodyPr/>
          <a:lstStyle/>
          <a:p>
            <a:r>
              <a:rPr lang="en-US" dirty="0"/>
              <a:t>Testing Discussion</a:t>
            </a:r>
          </a:p>
        </p:txBody>
      </p:sp>
      <p:sp>
        <p:nvSpPr>
          <p:cNvPr id="3" name="Content Placeholder 2">
            <a:extLst>
              <a:ext uri="{FF2B5EF4-FFF2-40B4-BE49-F238E27FC236}">
                <a16:creationId xmlns:a16="http://schemas.microsoft.com/office/drawing/2014/main" id="{325ACCCE-AA40-47D9-9C01-633D9FF994CD}"/>
              </a:ext>
            </a:extLst>
          </p:cNvPr>
          <p:cNvSpPr>
            <a:spLocks noGrp="1"/>
          </p:cNvSpPr>
          <p:nvPr>
            <p:ph idx="1"/>
          </p:nvPr>
        </p:nvSpPr>
        <p:spPr/>
        <p:txBody>
          <a:bodyPr>
            <a:normAutofit lnSpcReduction="10000"/>
          </a:bodyPr>
          <a:lstStyle/>
          <a:p>
            <a:r>
              <a:rPr lang="en-US" dirty="0"/>
              <a:t>Screenshots are not required but can be helpful</a:t>
            </a:r>
          </a:p>
          <a:p>
            <a:r>
              <a:rPr lang="en-US" dirty="0"/>
              <a:t>Exact commands and the order you run them in are also useful</a:t>
            </a:r>
          </a:p>
          <a:p>
            <a:r>
              <a:rPr lang="en-US" dirty="0"/>
              <a:t>“I tried with values of x from 0 to 5” … is that </a:t>
            </a:r>
          </a:p>
          <a:p>
            <a:pPr lvl="1"/>
            <a:r>
              <a:rPr lang="en-US" dirty="0"/>
              <a:t>0, 3, 5? </a:t>
            </a:r>
          </a:p>
          <a:p>
            <a:pPr lvl="1"/>
            <a:r>
              <a:rPr lang="en-US" dirty="0"/>
              <a:t>0,1,2,3,4,5? </a:t>
            </a:r>
          </a:p>
          <a:p>
            <a:pPr lvl="1"/>
            <a:r>
              <a:rPr lang="en-US" dirty="0"/>
              <a:t>???</a:t>
            </a:r>
          </a:p>
          <a:p>
            <a:r>
              <a:rPr lang="en-US" dirty="0"/>
              <a:t>OS, compiler version, etc. can be helpful but I’ll consider “extra”</a:t>
            </a:r>
          </a:p>
          <a:p>
            <a:r>
              <a:rPr lang="en-US" dirty="0"/>
              <a:t>If you can’t reproduce a bug, it’s still worth providing as much detail as you can – perhaps the original coder will have insight / will be able to run your tests many times and see the bug happen.</a:t>
            </a:r>
          </a:p>
        </p:txBody>
      </p:sp>
      <p:sp>
        <p:nvSpPr>
          <p:cNvPr id="4" name="Slide Number Placeholder 3">
            <a:extLst>
              <a:ext uri="{FF2B5EF4-FFF2-40B4-BE49-F238E27FC236}">
                <a16:creationId xmlns:a16="http://schemas.microsoft.com/office/drawing/2014/main" id="{0165A592-2082-4A0C-AD6C-B1BF1077EE60}"/>
              </a:ext>
            </a:extLst>
          </p:cNvPr>
          <p:cNvSpPr>
            <a:spLocks noGrp="1"/>
          </p:cNvSpPr>
          <p:nvPr>
            <p:ph type="sldNum" sz="quarter" idx="12"/>
          </p:nvPr>
        </p:nvSpPr>
        <p:spPr/>
        <p:txBody>
          <a:bodyPr/>
          <a:lstStyle/>
          <a:p>
            <a:fld id="{B346EE36-A921-448D-9A47-21AB20AA1226}" type="slidenum">
              <a:rPr lang="en-US" smtClean="0"/>
              <a:t>5</a:t>
            </a:fld>
            <a:endParaRPr lang="en-US"/>
          </a:p>
        </p:txBody>
      </p:sp>
    </p:spTree>
    <p:extLst>
      <p:ext uri="{BB962C8B-B14F-4D97-AF65-F5344CB8AC3E}">
        <p14:creationId xmlns:p14="http://schemas.microsoft.com/office/powerpoint/2010/main" val="755346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Time</a:t>
            </a:r>
          </a:p>
        </p:txBody>
      </p:sp>
      <p:sp>
        <p:nvSpPr>
          <p:cNvPr id="3" name="Content Placeholder 2"/>
          <p:cNvSpPr>
            <a:spLocks noGrp="1"/>
          </p:cNvSpPr>
          <p:nvPr>
            <p:ph idx="1"/>
          </p:nvPr>
        </p:nvSpPr>
        <p:spPr/>
        <p:txBody>
          <a:bodyPr>
            <a:normAutofit/>
          </a:bodyPr>
          <a:lstStyle/>
          <a:p>
            <a:r>
              <a:rPr lang="en-US" dirty="0"/>
              <a:t>Monday: TCP CBs, Connection and States</a:t>
            </a:r>
          </a:p>
          <a:p>
            <a:pPr lvl="1"/>
            <a:r>
              <a:rPr lang="en-US" dirty="0"/>
              <a:t>Assignment 2 Peer Review will also be assigned</a:t>
            </a:r>
          </a:p>
          <a:p>
            <a:r>
              <a:rPr lang="en-US" dirty="0"/>
              <a:t>Thursday: TCP Congestion Avoidance</a:t>
            </a:r>
          </a:p>
          <a:p>
            <a:endParaRPr lang="en-US" dirty="0"/>
          </a:p>
          <a:p>
            <a:pPr marL="0" indent="0">
              <a:buNone/>
            </a:pPr>
            <a:r>
              <a:rPr lang="en-US" b="1" dirty="0"/>
              <a:t>Looking forward:</a:t>
            </a:r>
          </a:p>
          <a:p>
            <a:r>
              <a:rPr lang="en-US" dirty="0"/>
              <a:t>Monday (10/25): Projects 1 AND 2 will be released</a:t>
            </a:r>
          </a:p>
          <a:p>
            <a:r>
              <a:rPr lang="en-US" dirty="0"/>
              <a:t>Monday 10/25, Thursday 10/28: In-class time for Project 1</a:t>
            </a:r>
          </a:p>
          <a:p>
            <a:r>
              <a:rPr lang="en-US" dirty="0"/>
              <a:t>Monday 11/1 – Monday 11/8: Project 1 Presentations (these are in-person) and Project 1 Peer Reviews (presentation feedback)</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346EE36-A921-448D-9A47-21AB20AA1226}" type="slidenum">
              <a:rPr lang="en-US" smtClean="0"/>
              <a:t>50</a:t>
            </a:fld>
            <a:endParaRPr lang="en-US"/>
          </a:p>
        </p:txBody>
      </p:sp>
    </p:spTree>
    <p:extLst>
      <p:ext uri="{BB962C8B-B14F-4D97-AF65-F5344CB8AC3E}">
        <p14:creationId xmlns:p14="http://schemas.microsoft.com/office/powerpoint/2010/main" val="45210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F8AA-4062-49A9-8787-0EA5B9337ED5}"/>
              </a:ext>
            </a:extLst>
          </p:cNvPr>
          <p:cNvSpPr>
            <a:spLocks noGrp="1"/>
          </p:cNvSpPr>
          <p:nvPr>
            <p:ph type="title"/>
          </p:nvPr>
        </p:nvSpPr>
        <p:spPr/>
        <p:txBody>
          <a:bodyPr/>
          <a:lstStyle/>
          <a:p>
            <a:r>
              <a:rPr lang="en-US" dirty="0"/>
              <a:t>Testing Discussion</a:t>
            </a:r>
          </a:p>
        </p:txBody>
      </p:sp>
      <p:sp>
        <p:nvSpPr>
          <p:cNvPr id="3" name="Content Placeholder 2">
            <a:extLst>
              <a:ext uri="{FF2B5EF4-FFF2-40B4-BE49-F238E27FC236}">
                <a16:creationId xmlns:a16="http://schemas.microsoft.com/office/drawing/2014/main" id="{325ACCCE-AA40-47D9-9C01-633D9FF994CD}"/>
              </a:ext>
            </a:extLst>
          </p:cNvPr>
          <p:cNvSpPr>
            <a:spLocks noGrp="1"/>
          </p:cNvSpPr>
          <p:nvPr>
            <p:ph idx="1"/>
          </p:nvPr>
        </p:nvSpPr>
        <p:spPr/>
        <p:txBody>
          <a:bodyPr>
            <a:normAutofit/>
          </a:bodyPr>
          <a:lstStyle/>
          <a:p>
            <a:r>
              <a:rPr lang="en-US" dirty="0"/>
              <a:t>Very few students had enough description to be sure I was reproducing their tests correctly (especially when there were multiple runs required). </a:t>
            </a:r>
          </a:p>
          <a:p>
            <a:r>
              <a:rPr lang="en-US" dirty="0"/>
              <a:t>I'll be much pickier in future peer reviews about your explanation of testing!</a:t>
            </a:r>
          </a:p>
          <a:p>
            <a:r>
              <a:rPr lang="en-US" dirty="0"/>
              <a:t>Communication intensive course – and being able to communicate precisely about testing is important (arguably more so than essay-style writing will be in most of your careers)</a:t>
            </a:r>
          </a:p>
        </p:txBody>
      </p:sp>
      <p:sp>
        <p:nvSpPr>
          <p:cNvPr id="4" name="Slide Number Placeholder 3">
            <a:extLst>
              <a:ext uri="{FF2B5EF4-FFF2-40B4-BE49-F238E27FC236}">
                <a16:creationId xmlns:a16="http://schemas.microsoft.com/office/drawing/2014/main" id="{0165A592-2082-4A0C-AD6C-B1BF1077EE60}"/>
              </a:ext>
            </a:extLst>
          </p:cNvPr>
          <p:cNvSpPr>
            <a:spLocks noGrp="1"/>
          </p:cNvSpPr>
          <p:nvPr>
            <p:ph type="sldNum" sz="quarter" idx="12"/>
          </p:nvPr>
        </p:nvSpPr>
        <p:spPr/>
        <p:txBody>
          <a:bodyPr/>
          <a:lstStyle/>
          <a:p>
            <a:fld id="{B346EE36-A921-448D-9A47-21AB20AA1226}" type="slidenum">
              <a:rPr lang="en-US" smtClean="0"/>
              <a:t>6</a:t>
            </a:fld>
            <a:endParaRPr lang="en-US"/>
          </a:p>
        </p:txBody>
      </p:sp>
    </p:spTree>
    <p:extLst>
      <p:ext uri="{BB962C8B-B14F-4D97-AF65-F5344CB8AC3E}">
        <p14:creationId xmlns:p14="http://schemas.microsoft.com/office/powerpoint/2010/main" val="63671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for Today</a:t>
            </a:r>
          </a:p>
        </p:txBody>
      </p:sp>
      <p:sp>
        <p:nvSpPr>
          <p:cNvPr id="3" name="Content Placeholder 2"/>
          <p:cNvSpPr>
            <a:spLocks noGrp="1"/>
          </p:cNvSpPr>
          <p:nvPr>
            <p:ph idx="1"/>
          </p:nvPr>
        </p:nvSpPr>
        <p:spPr/>
        <p:txBody>
          <a:bodyPr/>
          <a:lstStyle/>
          <a:p>
            <a:r>
              <a:rPr lang="en-US" dirty="0"/>
              <a:t>Kurose, James F. and Ross, W. Keith. Computer Networking A Top-Down Approach. Pearson Education Inc., 2006.</a:t>
            </a:r>
          </a:p>
          <a:p>
            <a:pPr lvl="1"/>
            <a:r>
              <a:rPr lang="en-US" dirty="0"/>
              <a:t>Basically just for the TCP header</a:t>
            </a:r>
          </a:p>
        </p:txBody>
      </p:sp>
      <p:sp>
        <p:nvSpPr>
          <p:cNvPr id="4" name="Slide Number Placeholder 3"/>
          <p:cNvSpPr>
            <a:spLocks noGrp="1"/>
          </p:cNvSpPr>
          <p:nvPr>
            <p:ph type="sldNum" sz="quarter" idx="12"/>
          </p:nvPr>
        </p:nvSpPr>
        <p:spPr/>
        <p:txBody>
          <a:bodyPr/>
          <a:lstStyle/>
          <a:p>
            <a:fld id="{B346EE36-A921-448D-9A47-21AB20AA1226}" type="slidenum">
              <a:rPr lang="en-US" smtClean="0"/>
              <a:t>7</a:t>
            </a:fld>
            <a:endParaRPr lang="en-US"/>
          </a:p>
        </p:txBody>
      </p:sp>
    </p:spTree>
    <p:extLst>
      <p:ext uri="{BB962C8B-B14F-4D97-AF65-F5344CB8AC3E}">
        <p14:creationId xmlns:p14="http://schemas.microsoft.com/office/powerpoint/2010/main" val="62018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Teaser About Windows…</a:t>
            </a:r>
          </a:p>
        </p:txBody>
      </p:sp>
      <p:sp>
        <p:nvSpPr>
          <p:cNvPr id="3" name="Content Placeholder 2"/>
          <p:cNvSpPr>
            <a:spLocks noGrp="1"/>
          </p:cNvSpPr>
          <p:nvPr>
            <p:ph idx="1"/>
          </p:nvPr>
        </p:nvSpPr>
        <p:spPr/>
        <p:txBody>
          <a:bodyPr>
            <a:normAutofit/>
          </a:bodyPr>
          <a:lstStyle/>
          <a:p>
            <a:pPr marL="0" indent="0">
              <a:buNone/>
            </a:pPr>
            <a:r>
              <a:rPr lang="en-US" sz="2400" i="1" dirty="0"/>
              <a:t>/* Update our send window.</a:t>
            </a:r>
          </a:p>
          <a:p>
            <a:pPr marL="0" indent="0">
              <a:buNone/>
            </a:pPr>
            <a:r>
              <a:rPr lang="en-US" sz="2400" i="1" dirty="0"/>
              <a:t> *</a:t>
            </a:r>
          </a:p>
          <a:p>
            <a:pPr marL="0" indent="0">
              <a:buNone/>
            </a:pPr>
            <a:r>
              <a:rPr lang="en-US" sz="2400" i="1" dirty="0"/>
              <a:t> * Window update algorithm, described in RFC793/RFC1122 (used in linux-2.2</a:t>
            </a:r>
          </a:p>
          <a:p>
            <a:pPr marL="0" indent="0">
              <a:buNone/>
            </a:pPr>
            <a:r>
              <a:rPr lang="en-US" sz="2400" i="1" dirty="0"/>
              <a:t> * and in FreeBSD. </a:t>
            </a:r>
            <a:r>
              <a:rPr lang="en-US" sz="2400" i="1" dirty="0" err="1"/>
              <a:t>NetBSD's</a:t>
            </a:r>
            <a:r>
              <a:rPr lang="en-US" sz="2400" i="1" dirty="0"/>
              <a:t> one is even worse.) is wrong.</a:t>
            </a:r>
          </a:p>
          <a:p>
            <a:pPr marL="0" indent="0">
              <a:buNone/>
            </a:pPr>
            <a:r>
              <a:rPr lang="en-US" sz="2400" i="1" dirty="0"/>
              <a:t> */</a:t>
            </a:r>
          </a:p>
          <a:p>
            <a:pPr marL="0" indent="0">
              <a:buNone/>
            </a:pPr>
            <a:r>
              <a:rPr lang="en-US" sz="2400" i="1" dirty="0"/>
              <a:t>static int </a:t>
            </a:r>
            <a:r>
              <a:rPr lang="en-US" sz="2400" i="1" dirty="0">
                <a:hlinkClick r:id="rId3"/>
              </a:rPr>
              <a:t>tcp_ack_update_window</a:t>
            </a:r>
            <a:r>
              <a:rPr lang="en-US" sz="2400" i="1" dirty="0"/>
              <a:t>(struct sock *</a:t>
            </a:r>
            <a:r>
              <a:rPr lang="en-US" sz="2400" i="1" dirty="0" err="1"/>
              <a:t>sk</a:t>
            </a:r>
            <a:r>
              <a:rPr lang="en-US" sz="2400" i="1" dirty="0"/>
              <a:t>, const struct </a:t>
            </a:r>
            <a:r>
              <a:rPr lang="en-US" sz="2400" i="1" dirty="0" err="1"/>
              <a:t>sk_buff</a:t>
            </a:r>
            <a:r>
              <a:rPr lang="en-US" sz="2400" i="1" dirty="0"/>
              <a:t> *</a:t>
            </a:r>
            <a:r>
              <a:rPr lang="en-US" sz="2400" i="1" dirty="0" err="1"/>
              <a:t>skb</a:t>
            </a:r>
            <a:r>
              <a:rPr lang="en-US" sz="2400" i="1" dirty="0"/>
              <a:t>, u32 ack, u32 </a:t>
            </a:r>
            <a:r>
              <a:rPr lang="en-US" sz="2400" i="1" dirty="0" err="1"/>
              <a:t>ack_seq</a:t>
            </a:r>
            <a:r>
              <a:rPr lang="en-US" sz="2400" i="1"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8</a:t>
            </a:fld>
            <a:endParaRPr lang="en-US"/>
          </a:p>
        </p:txBody>
      </p:sp>
    </p:spTree>
    <p:extLst>
      <p:ext uri="{BB962C8B-B14F-4D97-AF65-F5344CB8AC3E}">
        <p14:creationId xmlns:p14="http://schemas.microsoft.com/office/powerpoint/2010/main" val="109652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TCP Header</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346EE36-A921-448D-9A47-21AB20AA1226}" type="slidenum">
              <a:rPr lang="en-US" smtClean="0"/>
              <a:t>9</a:t>
            </a:fld>
            <a:endParaRPr lang="en-US"/>
          </a:p>
        </p:txBody>
      </p:sp>
    </p:spTree>
    <p:extLst>
      <p:ext uri="{BB962C8B-B14F-4D97-AF65-F5344CB8AC3E}">
        <p14:creationId xmlns:p14="http://schemas.microsoft.com/office/powerpoint/2010/main" val="2112594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9574</TotalTime>
  <Words>6370</Words>
  <Application>Microsoft Office PowerPoint</Application>
  <PresentationFormat>Widescreen</PresentationFormat>
  <Paragraphs>609</Paragraphs>
  <Slides>50</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Networking In the Linux Kernel (kerNet)</vt:lpstr>
      <vt:lpstr>Announcements</vt:lpstr>
      <vt:lpstr>Assignment 2 Discussion</vt:lpstr>
      <vt:lpstr>Testing Discussion</vt:lpstr>
      <vt:lpstr>Testing Discussion</vt:lpstr>
      <vt:lpstr>Testing Discussion</vt:lpstr>
      <vt:lpstr>Sources for Today</vt:lpstr>
      <vt:lpstr>Quick Teaser About Windows…</vt:lpstr>
      <vt:lpstr>TCP Header</vt:lpstr>
      <vt:lpstr>TCP Segment Structure</vt:lpstr>
      <vt:lpstr>A Few Header Notes</vt:lpstr>
      <vt:lpstr>Header in the Kernel</vt:lpstr>
      <vt:lpstr>tcphdr (1/3)</vt:lpstr>
      <vt:lpstr>tcphdr (2/3)</vt:lpstr>
      <vt:lpstr>tcphdr (3/3)</vt:lpstr>
      <vt:lpstr>tcphdr enum</vt:lpstr>
      <vt:lpstr>What About TCP Options?</vt:lpstr>
      <vt:lpstr>TCP Socket Structure</vt:lpstr>
      <vt:lpstr>tcp_sock (1/25)</vt:lpstr>
      <vt:lpstr>Detour: inet_connection_sock</vt:lpstr>
      <vt:lpstr>Detour: sock</vt:lpstr>
      <vt:lpstr>tcp_sock -&gt; sock_common</vt:lpstr>
      <vt:lpstr>tcp_sock (2/25)</vt:lpstr>
      <vt:lpstr>tcp_sock (3/25)</vt:lpstr>
      <vt:lpstr>tcp_sock (4/25)</vt:lpstr>
      <vt:lpstr>tcp_sock (5/25)</vt:lpstr>
      <vt:lpstr>tcp_sock (6/25)</vt:lpstr>
      <vt:lpstr>Detour: tsq?</vt:lpstr>
      <vt:lpstr>TSQ Supplemental Reading</vt:lpstr>
      <vt:lpstr>tcp_sock (7/25)</vt:lpstr>
      <vt:lpstr>SND.WL2?</vt:lpstr>
      <vt:lpstr>tcp_sock (8/25)</vt:lpstr>
      <vt:lpstr>tcp_sock (9/25)</vt:lpstr>
      <vt:lpstr>tcp_sock (10/25)</vt:lpstr>
      <vt:lpstr>tcp_sock (11/25)</vt:lpstr>
      <vt:lpstr>tcp_sock (12/25)</vt:lpstr>
      <vt:lpstr>tcp_sock (13/25)</vt:lpstr>
      <vt:lpstr>tcp_sock (14/25)</vt:lpstr>
      <vt:lpstr>tcp_sock (15/25)</vt:lpstr>
      <vt:lpstr>tcp_sock (16/25)</vt:lpstr>
      <vt:lpstr>tcp_sock (17/25)</vt:lpstr>
      <vt:lpstr>tcp_sock (18/25)</vt:lpstr>
      <vt:lpstr>tcp_sock (19/25)</vt:lpstr>
      <vt:lpstr>tcp_sock (20/25)</vt:lpstr>
      <vt:lpstr>tcp_sock (21/25)</vt:lpstr>
      <vt:lpstr>tcp_sock (22/25)</vt:lpstr>
      <vt:lpstr>tcp_sock (23/25)</vt:lpstr>
      <vt:lpstr>tcp_sock (24/25)</vt:lpstr>
      <vt:lpstr>tcp_sock (25/25)</vt:lpstr>
      <vt:lpstr>For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Buster Holzbauer</dc:creator>
  <cp:lastModifiedBy>MX Gem</cp:lastModifiedBy>
  <cp:revision>392</cp:revision>
  <dcterms:created xsi:type="dcterms:W3CDTF">2017-08-31T05:23:27Z</dcterms:created>
  <dcterms:modified xsi:type="dcterms:W3CDTF">2021-10-14T01:30:24Z</dcterms:modified>
</cp:coreProperties>
</file>