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 id="2147483836" r:id="rId2"/>
  </p:sldMasterIdLst>
  <p:notesMasterIdLst>
    <p:notesMasterId r:id="rId52"/>
  </p:notesMasterIdLst>
  <p:handoutMasterIdLst>
    <p:handoutMasterId r:id="rId53"/>
  </p:handoutMasterIdLst>
  <p:sldIdLst>
    <p:sldId id="256" r:id="rId3"/>
    <p:sldId id="267" r:id="rId4"/>
    <p:sldId id="261" r:id="rId5"/>
    <p:sldId id="262" r:id="rId6"/>
    <p:sldId id="257" r:id="rId7"/>
    <p:sldId id="263" r:id="rId8"/>
    <p:sldId id="258" r:id="rId9"/>
    <p:sldId id="264" r:id="rId10"/>
    <p:sldId id="869" r:id="rId11"/>
    <p:sldId id="870" r:id="rId12"/>
    <p:sldId id="528" r:id="rId13"/>
    <p:sldId id="529" r:id="rId14"/>
    <p:sldId id="530" r:id="rId15"/>
    <p:sldId id="259" r:id="rId16"/>
    <p:sldId id="521" r:id="rId17"/>
    <p:sldId id="527" r:id="rId18"/>
    <p:sldId id="432" r:id="rId19"/>
    <p:sldId id="416" r:id="rId20"/>
    <p:sldId id="531" r:id="rId21"/>
    <p:sldId id="418" r:id="rId22"/>
    <p:sldId id="460" r:id="rId23"/>
    <p:sldId id="417" r:id="rId24"/>
    <p:sldId id="420" r:id="rId25"/>
    <p:sldId id="421" r:id="rId26"/>
    <p:sldId id="422" r:id="rId27"/>
    <p:sldId id="434" r:id="rId28"/>
    <p:sldId id="268" r:id="rId29"/>
    <p:sldId id="269" r:id="rId30"/>
    <p:sldId id="270" r:id="rId31"/>
    <p:sldId id="265" r:id="rId32"/>
    <p:sldId id="260" r:id="rId33"/>
    <p:sldId id="266" r:id="rId34"/>
    <p:sldId id="532" r:id="rId35"/>
    <p:sldId id="838" r:id="rId36"/>
    <p:sldId id="836" r:id="rId37"/>
    <p:sldId id="865" r:id="rId38"/>
    <p:sldId id="837" r:id="rId39"/>
    <p:sldId id="847" r:id="rId40"/>
    <p:sldId id="852" r:id="rId41"/>
    <p:sldId id="864" r:id="rId42"/>
    <p:sldId id="839" r:id="rId43"/>
    <p:sldId id="853" r:id="rId44"/>
    <p:sldId id="854" r:id="rId45"/>
    <p:sldId id="855" r:id="rId46"/>
    <p:sldId id="846" r:id="rId47"/>
    <p:sldId id="866" r:id="rId48"/>
    <p:sldId id="867" r:id="rId49"/>
    <p:sldId id="868" r:id="rId50"/>
    <p:sldId id="348" r:id="rId51"/>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B50B"/>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77108" autoAdjust="0"/>
  </p:normalViewPr>
  <p:slideViewPr>
    <p:cSldViewPr>
      <p:cViewPr varScale="1">
        <p:scale>
          <a:sx n="87" d="100"/>
          <a:sy n="87" d="100"/>
        </p:scale>
        <p:origin x="2709"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76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fld id="{501F252A-31B0-CA4B-B6AA-DC64A092CFBD}" type="datetime4">
              <a:rPr lang="en-US"/>
              <a:pPr>
                <a:defRPr/>
              </a:pPr>
              <a:t>March 6, 2023</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charset="0"/>
              </a:defRPr>
            </a:lvl1pPr>
          </a:lstStyle>
          <a:p>
            <a:pPr>
              <a:defRPr/>
            </a:pPr>
            <a:fld id="{3DD1E2D8-6561-9F45-8C2D-3F8997CA2D8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fld id="{352A642D-3397-2945-AD1B-A6BB40A644AC}" type="datetime4">
              <a:rPr lang="en-US"/>
              <a:pPr>
                <a:defRPr/>
              </a:pPr>
              <a:t>March 6, 2023</a:t>
            </a:fld>
            <a:endParaRPr lang="en-US"/>
          </a:p>
        </p:txBody>
      </p:sp>
      <p:sp>
        <p:nvSpPr>
          <p:cNvPr id="1638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charset="0"/>
              </a:defRPr>
            </a:lvl1pPr>
          </a:lstStyle>
          <a:p>
            <a:pPr>
              <a:defRPr/>
            </a:pPr>
            <a:fld id="{75043423-F2A2-A341-9B30-FB38DD6F59F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be considered more of a survey than anything</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352A642D-3397-2945-AD1B-A6BB40A644AC}" type="datetime4">
              <a:rPr lang="en-US" smtClean="0"/>
              <a:pPr>
                <a:defRPr/>
              </a:pPr>
              <a:t>March 6, 2023</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75043423-F2A2-A341-9B30-FB38DD6F59F6}" type="slidenum">
              <a:rPr lang="en-US" altLang="en-US" smtClean="0"/>
              <a:pPr>
                <a:defRPr/>
              </a:pPr>
              <a:t>2</a:t>
            </a:fld>
            <a:endParaRPr lang="en-US" altLang="en-US"/>
          </a:p>
        </p:txBody>
      </p:sp>
    </p:spTree>
    <p:extLst>
      <p:ext uri="{BB962C8B-B14F-4D97-AF65-F5344CB8AC3E}">
        <p14:creationId xmlns:p14="http://schemas.microsoft.com/office/powerpoint/2010/main" val="176876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initially block a file we'd have to either know in advance which computer it was on, or block everyone. Hard to do!</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352A642D-3397-2945-AD1B-A6BB40A644AC}" type="datetime4">
              <a:rPr lang="en-US" smtClean="0"/>
              <a:pPr>
                <a:defRPr/>
              </a:pPr>
              <a:t>March 6, 2023</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75043423-F2A2-A341-9B30-FB38DD6F59F6}" type="slidenum">
              <a:rPr lang="en-US" altLang="en-US" smtClean="0"/>
              <a:pPr>
                <a:defRPr/>
              </a:pPr>
              <a:t>13</a:t>
            </a:fld>
            <a:endParaRPr lang="en-US" altLang="en-US"/>
          </a:p>
        </p:txBody>
      </p:sp>
    </p:spTree>
    <p:extLst>
      <p:ext uri="{BB962C8B-B14F-4D97-AF65-F5344CB8AC3E}">
        <p14:creationId xmlns:p14="http://schemas.microsoft.com/office/powerpoint/2010/main" val="3577077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more popular files are downloaded and then hosted more frequently, scaling with popularity of file</a:t>
            </a:r>
          </a:p>
          <a:p>
            <a:r>
              <a:rPr lang="en-US" dirty="0"/>
              <a:t>Reduces burden</a:t>
            </a:r>
            <a:r>
              <a:rPr lang="en-US" baseline="0" dirty="0"/>
              <a:t> on content distributors</a:t>
            </a:r>
          </a:p>
          <a:p>
            <a:r>
              <a:rPr lang="en-US" baseline="0" dirty="0"/>
              <a:t>Companies such as Blizzard regularly use torrents to distribute large data files</a:t>
            </a:r>
          </a:p>
          <a:p>
            <a:r>
              <a:rPr lang="en-US" dirty="0"/>
              <a:t>Provide redundancy,</a:t>
            </a:r>
            <a:r>
              <a:rPr lang="en-US" baseline="0" dirty="0"/>
              <a:t> original host can even stop hosting and the swam will persist</a:t>
            </a:r>
          </a:p>
          <a:p>
            <a:endParaRPr lang="en-US" dirty="0"/>
          </a:p>
          <a:p>
            <a:r>
              <a:rPr lang="en-US" dirty="0"/>
              <a:t>More on this in a bit. (But not an exciting amount, remember this is a survey lecture).</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352A642D-3397-2945-AD1B-A6BB40A644AC}" type="datetime4">
              <a:rPr lang="en-US" smtClean="0"/>
              <a:pPr>
                <a:defRPr/>
              </a:pPr>
              <a:t>March 6, 2023</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75043423-F2A2-A341-9B30-FB38DD6F59F6}" type="slidenum">
              <a:rPr lang="en-US" altLang="en-US" smtClean="0"/>
              <a:pPr>
                <a:defRPr/>
              </a:pPr>
              <a:t>14</a:t>
            </a:fld>
            <a:endParaRPr lang="en-US" altLang="en-US"/>
          </a:p>
        </p:txBody>
      </p:sp>
    </p:spTree>
    <p:extLst>
      <p:ext uri="{BB962C8B-B14F-4D97-AF65-F5344CB8AC3E}">
        <p14:creationId xmlns:p14="http://schemas.microsoft.com/office/powerpoint/2010/main" val="465312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Image Placeholder 1">
            <a:extLst>
              <a:ext uri="{FF2B5EF4-FFF2-40B4-BE49-F238E27FC236}">
                <a16:creationId xmlns:a16="http://schemas.microsoft.com/office/drawing/2014/main" id="{D2C64EB0-F509-4BA0-9546-2D1C46CCD0CF}"/>
              </a:ext>
            </a:extLst>
          </p:cNvPr>
          <p:cNvSpPr>
            <a:spLocks noGrp="1" noRot="1" noChangeAspect="1" noTextEdit="1"/>
          </p:cNvSpPr>
          <p:nvPr>
            <p:ph type="sldImg"/>
          </p:nvPr>
        </p:nvSpPr>
        <p:spPr>
          <a:ln/>
        </p:spPr>
      </p:sp>
      <p:sp>
        <p:nvSpPr>
          <p:cNvPr id="174082" name="Notes Placeholder 2">
            <a:extLst>
              <a:ext uri="{FF2B5EF4-FFF2-40B4-BE49-F238E27FC236}">
                <a16:creationId xmlns:a16="http://schemas.microsoft.com/office/drawing/2014/main" id="{276AB08B-519C-4922-B28C-07373B7710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74083" name="Slide Number Placeholder 3">
            <a:extLst>
              <a:ext uri="{FF2B5EF4-FFF2-40B4-BE49-F238E27FC236}">
                <a16:creationId xmlns:a16="http://schemas.microsoft.com/office/drawing/2014/main" id="{C1AB4105-3158-473C-ABB4-BCD7A4E383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66F204B3-814C-470C-992E-4AD7855FCF79}"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16</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Image Placeholder 1">
            <a:extLst>
              <a:ext uri="{FF2B5EF4-FFF2-40B4-BE49-F238E27FC236}">
                <a16:creationId xmlns:a16="http://schemas.microsoft.com/office/drawing/2014/main" id="{2038DB8A-566C-4C45-B75B-A6A533ACBE28}"/>
              </a:ext>
            </a:extLst>
          </p:cNvPr>
          <p:cNvSpPr>
            <a:spLocks noGrp="1" noRot="1" noChangeAspect="1" noTextEdit="1"/>
          </p:cNvSpPr>
          <p:nvPr>
            <p:ph type="sldImg"/>
          </p:nvPr>
        </p:nvSpPr>
        <p:spPr>
          <a:ln/>
        </p:spPr>
      </p:sp>
      <p:sp>
        <p:nvSpPr>
          <p:cNvPr id="176130" name="Notes Placeholder 2">
            <a:extLst>
              <a:ext uri="{FF2B5EF4-FFF2-40B4-BE49-F238E27FC236}">
                <a16:creationId xmlns:a16="http://schemas.microsoft.com/office/drawing/2014/main" id="{672E0EF1-CE73-4212-B182-B888DB9A7E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We'll consider this extreme - in truth many solutions require at least a "bootstrap node" to contact initially. Or they may use a web service to find other peers, think about every time The Pirate Bay (for torrents of mainly illegal content) goes down - hard to start new downloads but if you already have the torrent file and start it up, it still needs a way to find other people. Many clients run their own DHT (Distributed Hash Table) as a secondary way of finding people. Discovery is a hard problem!</a:t>
            </a:r>
          </a:p>
          <a:p>
            <a:endParaRPr lang="en-US" altLang="en-US" dirty="0">
              <a:ea typeface="ＭＳ Ｐゴシック" panose="020B0600070205080204" pitchFamily="34" charset="-128"/>
            </a:endParaRPr>
          </a:p>
        </p:txBody>
      </p:sp>
      <p:sp>
        <p:nvSpPr>
          <p:cNvPr id="176131" name="Slide Number Placeholder 3">
            <a:extLst>
              <a:ext uri="{FF2B5EF4-FFF2-40B4-BE49-F238E27FC236}">
                <a16:creationId xmlns:a16="http://schemas.microsoft.com/office/drawing/2014/main" id="{BE9B9069-9F9D-46A1-B441-27C93FE4FA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8413C6E1-62CB-49E1-BB8B-BF702975CC66}"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17</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Slide Image Placeholder 1">
            <a:extLst>
              <a:ext uri="{FF2B5EF4-FFF2-40B4-BE49-F238E27FC236}">
                <a16:creationId xmlns:a16="http://schemas.microsoft.com/office/drawing/2014/main" id="{EE14D9E1-A21E-4B0D-819C-F9E7EF41F392}"/>
              </a:ext>
            </a:extLst>
          </p:cNvPr>
          <p:cNvSpPr>
            <a:spLocks noGrp="1" noRot="1" noChangeAspect="1" noTextEdit="1"/>
          </p:cNvSpPr>
          <p:nvPr>
            <p:ph type="sldImg"/>
          </p:nvPr>
        </p:nvSpPr>
        <p:spPr>
          <a:ln/>
        </p:spPr>
      </p:sp>
      <p:sp>
        <p:nvSpPr>
          <p:cNvPr id="178178" name="Notes Placeholder 2">
            <a:extLst>
              <a:ext uri="{FF2B5EF4-FFF2-40B4-BE49-F238E27FC236}">
                <a16:creationId xmlns:a16="http://schemas.microsoft.com/office/drawing/2014/main" id="{D349928A-8E52-4BBE-BE63-F7DADCB2A6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t>u_s</a:t>
            </a:r>
            <a:r>
              <a:rPr lang="en-US" altLang="en-US" dirty="0"/>
              <a:t> is server upload capacity</a:t>
            </a:r>
          </a:p>
          <a:p>
            <a:r>
              <a:rPr lang="en-US" altLang="en-US" dirty="0"/>
              <a:t>u_1, u_2, … </a:t>
            </a:r>
            <a:r>
              <a:rPr lang="en-US" altLang="en-US" dirty="0" err="1"/>
              <a:t>u_n</a:t>
            </a:r>
            <a:r>
              <a:rPr lang="en-US" altLang="en-US" dirty="0"/>
              <a:t> are upload capacities of node 1, node 2, … node n</a:t>
            </a:r>
          </a:p>
          <a:p>
            <a:r>
              <a:rPr lang="en-US" altLang="en-US" dirty="0"/>
              <a:t>d_1, d_2, … </a:t>
            </a:r>
            <a:r>
              <a:rPr lang="en-US" altLang="en-US" dirty="0" err="1"/>
              <a:t>d_n</a:t>
            </a:r>
            <a:r>
              <a:rPr lang="en-US" altLang="en-US" dirty="0"/>
              <a:t> are download capacities</a:t>
            </a:r>
          </a:p>
          <a:p>
            <a:r>
              <a:rPr lang="en-US" altLang="en-US" dirty="0"/>
              <a:t>We will assume the network core is never the bottleneck.</a:t>
            </a:r>
          </a:p>
          <a:p>
            <a:endParaRPr lang="en-US" altLang="en-US" dirty="0">
              <a:ea typeface="ＭＳ Ｐゴシック" panose="020B0600070205080204" pitchFamily="34" charset="-128"/>
            </a:endParaRPr>
          </a:p>
        </p:txBody>
      </p:sp>
      <p:sp>
        <p:nvSpPr>
          <p:cNvPr id="178179" name="Slide Number Placeholder 3">
            <a:extLst>
              <a:ext uri="{FF2B5EF4-FFF2-40B4-BE49-F238E27FC236}">
                <a16:creationId xmlns:a16="http://schemas.microsoft.com/office/drawing/2014/main" id="{E730648D-9936-45F8-9CC4-E18D49FF64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1E9CE0A3-527A-43A9-9884-78096ABD9CDB}"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18</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becomes harder to find information about a torrent. We could use a DHT to find more users.</a:t>
            </a:r>
          </a:p>
          <a:p>
            <a:r>
              <a:rPr lang="en-US" dirty="0"/>
              <a:t>But in fact, we could even use a DHT to store the torrents themselves!</a:t>
            </a:r>
          </a:p>
          <a:p>
            <a:r>
              <a:rPr lang="en-US" dirty="0"/>
              <a:t>Anyone could host a DHT. You would have to literally block every IP address…</a:t>
            </a:r>
          </a:p>
          <a:p>
            <a:r>
              <a:rPr lang="en-US" dirty="0"/>
              <a:t>But you could also try and pollute the network.</a:t>
            </a:r>
          </a:p>
        </p:txBody>
      </p:sp>
      <p:sp>
        <p:nvSpPr>
          <p:cNvPr id="4" name="Header Placeholder 3"/>
          <p:cNvSpPr>
            <a:spLocks noGrp="1"/>
          </p:cNvSpPr>
          <p:nvPr>
            <p:ph type="hdr" sz="quarter" idx="10"/>
          </p:nvPr>
        </p:nvSpPr>
        <p:spPr/>
        <p:txBody>
          <a:bodyPr/>
          <a:lstStyle/>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Morgan Kaufmann Publishers</a:t>
            </a:r>
          </a:p>
        </p:txBody>
      </p:sp>
      <p:sp>
        <p:nvSpPr>
          <p:cNvPr id="5" name="Date Placeholder 4"/>
          <p:cNvSpPr>
            <a:spLocks noGrp="1"/>
          </p:cNvSpPr>
          <p:nvPr>
            <p:ph type="dt" idx="11"/>
          </p:nvPr>
        </p:nvSpPr>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352A642D-3397-2945-AD1B-A6BB40A644AC}" type="datetime4">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March 6, 2023</a:t>
            </a:fld>
            <a:endPar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6" name="Footer Placeholder 5"/>
          <p:cNvSpPr>
            <a:spLocks noGrp="1"/>
          </p:cNvSpPr>
          <p:nvPr>
            <p:ph type="ftr" sz="quarter" idx="12"/>
          </p:nvPr>
        </p:nvSpPr>
        <p:spPr/>
        <p:txBody>
          <a:bodyPr/>
          <a:lstStyle/>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Chapter 1 — Computer Abstractions and Technology</a:t>
            </a:r>
          </a:p>
        </p:txBody>
      </p:sp>
      <p:sp>
        <p:nvSpPr>
          <p:cNvPr id="7" name="Slide Number Placeholder 6"/>
          <p:cNvSpPr>
            <a:spLocks noGrp="1"/>
          </p:cNvSpPr>
          <p:nvPr>
            <p:ph type="sldNum" sz="quarter" idx="13"/>
          </p:nvPr>
        </p:nvSpPr>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75043423-F2A2-A341-9B30-FB38DD6F59F6}" type="slidenum">
              <a:rPr kumimoji="0" lang="en-US" altLang="en-US" sz="1300" b="0" i="0" u="none" strike="noStrike" kern="1200" cap="none" spc="0" normalizeH="0" baseline="0" noProof="0" smtClean="0">
                <a:ln>
                  <a:noFill/>
                </a:ln>
                <a:solidFill>
                  <a:srgbClr val="000000"/>
                </a:solidFill>
                <a:effectLst/>
                <a:uLnTx/>
                <a:uFillTx/>
                <a:latin typeface="Times New Roman"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19</a:t>
            </a:fld>
            <a:endParaRPr kumimoji="0" lang="en-US" altLang="en-US" sz="13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3966082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Image Placeholder 1">
            <a:extLst>
              <a:ext uri="{FF2B5EF4-FFF2-40B4-BE49-F238E27FC236}">
                <a16:creationId xmlns:a16="http://schemas.microsoft.com/office/drawing/2014/main" id="{AE14DB91-9FA9-48CB-9F2F-18BD6746EE1A}"/>
              </a:ext>
            </a:extLst>
          </p:cNvPr>
          <p:cNvSpPr>
            <a:spLocks noGrp="1" noRot="1" noChangeAspect="1" noTextEdit="1"/>
          </p:cNvSpPr>
          <p:nvPr>
            <p:ph type="sldImg"/>
          </p:nvPr>
        </p:nvSpPr>
        <p:spPr>
          <a:ln/>
        </p:spPr>
      </p:sp>
      <p:sp>
        <p:nvSpPr>
          <p:cNvPr id="180226" name="Notes Placeholder 2">
            <a:extLst>
              <a:ext uri="{FF2B5EF4-FFF2-40B4-BE49-F238E27FC236}">
                <a16:creationId xmlns:a16="http://schemas.microsoft.com/office/drawing/2014/main" id="{11AA623C-9843-49A5-9BCC-4C2C6D28B7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a typeface="ＭＳ Ｐゴシック" panose="020B0600070205080204" pitchFamily="34" charset="-128"/>
              </a:rPr>
              <a:t>Don't sweat the math, but the point is that the server must sequentially send files. If you want multi-thread, just multiply N by T threads and same problem.</a:t>
            </a:r>
          </a:p>
          <a:p>
            <a:r>
              <a:rPr lang="en-US" altLang="en-US" dirty="0">
                <a:ea typeface="ＭＳ Ｐゴシック" panose="020B0600070205080204" pitchFamily="34" charset="-128"/>
              </a:rPr>
              <a:t>Each client must download at least 1 full copy by definition.</a:t>
            </a:r>
          </a:p>
          <a:p>
            <a:endParaRPr lang="en-US" altLang="en-US" dirty="0">
              <a:ea typeface="ＭＳ Ｐゴシック" panose="020B0600070205080204" pitchFamily="34" charset="-128"/>
            </a:endParaRPr>
          </a:p>
          <a:p>
            <a:r>
              <a:rPr lang="en-US" altLang="en-US" dirty="0"/>
              <a:t>The server sends N copies of file with size F, so that's NF bits. The fastest it can send them is NF/</a:t>
            </a:r>
            <a:r>
              <a:rPr lang="en-US" altLang="en-US" dirty="0" err="1"/>
              <a:t>u_s</a:t>
            </a:r>
            <a:r>
              <a:rPr lang="en-US" altLang="en-US" dirty="0"/>
              <a:t>, this is basically the L/R calculation.</a:t>
            </a:r>
          </a:p>
          <a:p>
            <a:r>
              <a:rPr lang="en-US" altLang="en-US" dirty="0"/>
              <a:t>But perhaps the server can send files very fast, but each of the nodes is connected via 3G tethering to their phones. So the limiting factor might be the download speed.</a:t>
            </a:r>
          </a:p>
          <a:p>
            <a:r>
              <a:rPr lang="en-US" altLang="en-US" dirty="0"/>
              <a:t>If </a:t>
            </a:r>
            <a:r>
              <a:rPr lang="en-US" altLang="en-US" dirty="0" err="1"/>
              <a:t>d_min</a:t>
            </a:r>
            <a:r>
              <a:rPr lang="en-US" altLang="en-US" dirty="0"/>
              <a:t> is the slowest download rate out of the n nodes, then F/</a:t>
            </a:r>
            <a:r>
              <a:rPr lang="en-US" altLang="en-US" dirty="0" err="1"/>
              <a:t>d_min</a:t>
            </a:r>
            <a:r>
              <a:rPr lang="en-US" altLang="en-US" dirty="0"/>
              <a:t> could be our limiting factor.</a:t>
            </a:r>
          </a:p>
          <a:p>
            <a:r>
              <a:rPr lang="en-US" altLang="en-US" dirty="0" err="1"/>
              <a:t>D_cs</a:t>
            </a:r>
            <a:r>
              <a:rPr lang="en-US" altLang="en-US" dirty="0"/>
              <a:t> thus has a lower bound of the expression on the slide.</a:t>
            </a:r>
          </a:p>
          <a:p>
            <a:endParaRPr lang="en-US" altLang="en-US" dirty="0">
              <a:ea typeface="ＭＳ Ｐゴシック" panose="020B0600070205080204" pitchFamily="34" charset="-128"/>
            </a:endParaRPr>
          </a:p>
        </p:txBody>
      </p:sp>
      <p:sp>
        <p:nvSpPr>
          <p:cNvPr id="180227" name="Slide Number Placeholder 3">
            <a:extLst>
              <a:ext uri="{FF2B5EF4-FFF2-40B4-BE49-F238E27FC236}">
                <a16:creationId xmlns:a16="http://schemas.microsoft.com/office/drawing/2014/main" id="{F6478D05-8145-4250-98F0-28B5D2F65C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D83091CB-830D-40B7-8204-A9164E9320BC}"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20</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Slide Image Placeholder 1">
            <a:extLst>
              <a:ext uri="{FF2B5EF4-FFF2-40B4-BE49-F238E27FC236}">
                <a16:creationId xmlns:a16="http://schemas.microsoft.com/office/drawing/2014/main" id="{8998DA91-AFC2-4118-9FC9-443456B80024}"/>
              </a:ext>
            </a:extLst>
          </p:cNvPr>
          <p:cNvSpPr>
            <a:spLocks noGrp="1" noRot="1" noChangeAspect="1" noTextEdit="1"/>
          </p:cNvSpPr>
          <p:nvPr>
            <p:ph type="sldImg"/>
          </p:nvPr>
        </p:nvSpPr>
        <p:spPr>
          <a:ln/>
        </p:spPr>
      </p:sp>
      <p:sp>
        <p:nvSpPr>
          <p:cNvPr id="182274" name="Notes Placeholder 2">
            <a:extLst>
              <a:ext uri="{FF2B5EF4-FFF2-40B4-BE49-F238E27FC236}">
                <a16:creationId xmlns:a16="http://schemas.microsoft.com/office/drawing/2014/main" id="{3D970D19-6CC7-4818-939D-0FAFCDE183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a typeface="ＭＳ Ｐゴシック" panose="020B0600070205080204" pitchFamily="34" charset="-128"/>
              </a:rPr>
              <a:t>Don't sweat the math here either.</a:t>
            </a:r>
          </a:p>
          <a:p>
            <a:endParaRPr lang="en-US" altLang="en-US" dirty="0">
              <a:ea typeface="ＭＳ Ｐゴシック" panose="020B0600070205080204" pitchFamily="34" charset="-128"/>
            </a:endParaRPr>
          </a:p>
          <a:p>
            <a:r>
              <a:rPr lang="en-US" altLang="en-US" dirty="0"/>
              <a:t>P2P is a little more complicated.</a:t>
            </a:r>
          </a:p>
          <a:p>
            <a:r>
              <a:rPr lang="en-US" altLang="en-US" dirty="0"/>
              <a:t>Server has to send at least one full copy of the file (though it may not send the entire file to one peer, it could send half to node 1, and the other half to node 2). If the server sent less than F bits, there would not be a complete copy in the P2P network no matter how much nodes shared with each other.</a:t>
            </a:r>
          </a:p>
          <a:p>
            <a:endParaRPr lang="en-US" altLang="en-US" dirty="0"/>
          </a:p>
          <a:p>
            <a:r>
              <a:rPr lang="en-US" altLang="en-US" dirty="0"/>
              <a:t>Each node will ultimately download all F bits if we want to consider the transfer a success, so F/</a:t>
            </a:r>
            <a:r>
              <a:rPr lang="en-US" altLang="en-US" dirty="0" err="1"/>
              <a:t>d_min</a:t>
            </a:r>
            <a:r>
              <a:rPr lang="en-US" altLang="en-US" dirty="0"/>
              <a:t> could be the limiting factor</a:t>
            </a:r>
          </a:p>
          <a:p>
            <a:endParaRPr lang="en-US" altLang="en-US" dirty="0"/>
          </a:p>
          <a:p>
            <a:r>
              <a:rPr lang="en-US" altLang="en-US" dirty="0"/>
              <a:t>Or it could be server is fast, no node is particularly slow, but it takes some time to spread the data around. Keep in mind each node is both a client AND a server, in that they can download AND upload parts of the file. So we can approximate by using NF/(</a:t>
            </a:r>
            <a:r>
              <a:rPr lang="en-US" altLang="en-US" dirty="0" err="1"/>
              <a:t>u_s</a:t>
            </a:r>
            <a:r>
              <a:rPr lang="en-US" altLang="en-US" dirty="0"/>
              <a:t> + sum of node capacity). Then P2P looks like it scales a lot better, since as the number of nodes increases, our NF term also has an increasing denominator. This does require some planning on the algorithm's part to get scheduling right.</a:t>
            </a:r>
          </a:p>
          <a:p>
            <a:endParaRPr lang="en-US" altLang="en-US" dirty="0">
              <a:ea typeface="ＭＳ Ｐゴシック" panose="020B0600070205080204" pitchFamily="34" charset="-128"/>
            </a:endParaRPr>
          </a:p>
        </p:txBody>
      </p:sp>
      <p:sp>
        <p:nvSpPr>
          <p:cNvPr id="182275" name="Slide Number Placeholder 3">
            <a:extLst>
              <a:ext uri="{FF2B5EF4-FFF2-40B4-BE49-F238E27FC236}">
                <a16:creationId xmlns:a16="http://schemas.microsoft.com/office/drawing/2014/main" id="{C109C0DC-B56F-40D7-80AB-3B55793A0D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2B4CEE6C-6C27-41F9-9D63-F7CE23A7C8E7}"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21</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Slide Image Placeholder 1">
            <a:extLst>
              <a:ext uri="{FF2B5EF4-FFF2-40B4-BE49-F238E27FC236}">
                <a16:creationId xmlns:a16="http://schemas.microsoft.com/office/drawing/2014/main" id="{87A07624-D78C-443A-BC7A-78DBDBB67E7B}"/>
              </a:ext>
            </a:extLst>
          </p:cNvPr>
          <p:cNvSpPr>
            <a:spLocks noGrp="1" noRot="1" noChangeAspect="1" noTextEdit="1"/>
          </p:cNvSpPr>
          <p:nvPr>
            <p:ph type="sldImg"/>
          </p:nvPr>
        </p:nvSpPr>
        <p:spPr>
          <a:ln/>
        </p:spPr>
      </p:sp>
      <p:sp>
        <p:nvSpPr>
          <p:cNvPr id="184322" name="Notes Placeholder 2">
            <a:extLst>
              <a:ext uri="{FF2B5EF4-FFF2-40B4-BE49-F238E27FC236}">
                <a16:creationId xmlns:a16="http://schemas.microsoft.com/office/drawing/2014/main" id="{7E5E6C52-E843-4719-8EB0-141DDDF7BF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a typeface="ＭＳ Ｐゴシック" panose="020B0600070205080204" pitchFamily="34" charset="-128"/>
              </a:rPr>
              <a:t>The min distribution time does increase as we add clients in either scheme. But in P2P the growth is much slower, scaling looks promising.</a:t>
            </a:r>
          </a:p>
          <a:p>
            <a:endParaRPr lang="en-US" altLang="en-US" dirty="0">
              <a:ea typeface="ＭＳ Ｐゴシック" panose="020B0600070205080204" pitchFamily="34" charset="-128"/>
            </a:endParaRPr>
          </a:p>
          <a:p>
            <a:r>
              <a:rPr lang="en-US" altLang="en-US" dirty="0"/>
              <a:t>Just making some assumptions here with 10 clients, each with upload capacity u.</a:t>
            </a:r>
          </a:p>
          <a:p>
            <a:r>
              <a:rPr lang="en-US" altLang="en-US" dirty="0" err="1"/>
              <a:t>u_s</a:t>
            </a:r>
            <a:r>
              <a:rPr lang="en-US" altLang="en-US" dirty="0"/>
              <a:t> = 10u so that the server is not the bottleneck in this example.</a:t>
            </a:r>
          </a:p>
          <a:p>
            <a:r>
              <a:rPr lang="en-US" altLang="en-US" dirty="0"/>
              <a:t>P2P distribution time grows but it grows slowly!</a:t>
            </a:r>
          </a:p>
          <a:p>
            <a:r>
              <a:rPr lang="en-US" altLang="en-US" dirty="0"/>
              <a:t>Pure client-to-server time increase as N increases (but doesn't blow up exponentially).</a:t>
            </a:r>
          </a:p>
          <a:p>
            <a:endParaRPr lang="en-US" altLang="en-US" dirty="0">
              <a:ea typeface="ＭＳ Ｐゴシック" panose="020B0600070205080204" pitchFamily="34" charset="-128"/>
            </a:endParaRPr>
          </a:p>
        </p:txBody>
      </p:sp>
      <p:sp>
        <p:nvSpPr>
          <p:cNvPr id="184323" name="Slide Number Placeholder 3">
            <a:extLst>
              <a:ext uri="{FF2B5EF4-FFF2-40B4-BE49-F238E27FC236}">
                <a16:creationId xmlns:a16="http://schemas.microsoft.com/office/drawing/2014/main" id="{D90A34BD-441D-4B00-B32B-12B7C76EF31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38B51B91-BF53-47FC-99C2-8739AE7EC6D2}"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22</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Image Placeholder 1">
            <a:extLst>
              <a:ext uri="{FF2B5EF4-FFF2-40B4-BE49-F238E27FC236}">
                <a16:creationId xmlns:a16="http://schemas.microsoft.com/office/drawing/2014/main" id="{C4C02F8C-5FAC-434E-9EB7-C19F55348BD8}"/>
              </a:ext>
            </a:extLst>
          </p:cNvPr>
          <p:cNvSpPr>
            <a:spLocks noGrp="1" noRot="1" noChangeAspect="1" noTextEdit="1"/>
          </p:cNvSpPr>
          <p:nvPr>
            <p:ph type="sldImg"/>
          </p:nvPr>
        </p:nvSpPr>
        <p:spPr>
          <a:ln/>
        </p:spPr>
      </p:sp>
      <p:sp>
        <p:nvSpPr>
          <p:cNvPr id="186370" name="Notes Placeholder 2">
            <a:extLst>
              <a:ext uri="{FF2B5EF4-FFF2-40B4-BE49-F238E27FC236}">
                <a16:creationId xmlns:a16="http://schemas.microsoft.com/office/drawing/2014/main" id="{EC702C5B-FFBC-43E7-9D88-026BD9AD1A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a typeface="ＭＳ Ｐゴシック" panose="020B0600070205080204" pitchFamily="34" charset="-128"/>
              </a:rPr>
              <a:t>We can change the chunk size, but a Torrent will mandate the chunk size for its files. Chunks can be broken into pieces.</a:t>
            </a:r>
          </a:p>
          <a:p>
            <a:r>
              <a:rPr lang="en-US" altLang="en-US" dirty="0">
                <a:ea typeface="ＭＳ Ｐゴシック" panose="020B0600070205080204" pitchFamily="34" charset="-128"/>
              </a:rPr>
              <a:t>The peers serving the torrent are called the swarm. A peer with a complete copy is called a seed.</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186371" name="Slide Number Placeholder 3">
            <a:extLst>
              <a:ext uri="{FF2B5EF4-FFF2-40B4-BE49-F238E27FC236}">
                <a16:creationId xmlns:a16="http://schemas.microsoft.com/office/drawing/2014/main" id="{9F844E11-1A2A-4D41-A743-1D637BBCD0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8A3CAD61-4F24-4EEE-A682-80370B319978}"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23</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last point is a giant</a:t>
            </a:r>
            <a:r>
              <a:rPr lang="en-US" baseline="0" dirty="0"/>
              <a:t> change!</a:t>
            </a:r>
          </a:p>
          <a:p>
            <a:r>
              <a:rPr lang="en-US" baseline="0" dirty="0"/>
              <a:t>Dr. </a:t>
            </a:r>
            <a:r>
              <a:rPr lang="en-US" baseline="0" dirty="0" err="1"/>
              <a:t>LaPre</a:t>
            </a:r>
            <a:r>
              <a:rPr lang="en-US" baseline="0" dirty="0"/>
              <a:t>: “The content providers have become powerful gatekeepers</a:t>
            </a:r>
          </a:p>
          <a:p>
            <a:r>
              <a:rPr lang="en-US" baseline="0" dirty="0"/>
              <a:t>They hold all the cards and don’t have to allow you access at all”</a:t>
            </a:r>
          </a:p>
          <a:p>
            <a:endParaRPr lang="en-US" baseline="0" dirty="0"/>
          </a:p>
          <a:p>
            <a:r>
              <a:rPr lang="en-US" baseline="0" dirty="0"/>
              <a:t>What he’s saying is that with peer-to-peer we can distribute to each other and the content providers (</a:t>
            </a:r>
            <a:r>
              <a:rPr lang="en-US" baseline="0" dirty="0" err="1"/>
              <a:t>Youtube</a:t>
            </a:r>
            <a:r>
              <a:rPr lang="en-US" baseline="0" dirty="0"/>
              <a:t>, Facebook, CNN, etc.) can’t censor us.</a:t>
            </a:r>
          </a:p>
          <a:p>
            <a:endParaRPr lang="en-US" baseline="0" dirty="0"/>
          </a:p>
          <a:p>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352A642D-3397-2945-AD1B-A6BB40A644AC}" type="datetime4">
              <a:rPr lang="en-US" smtClean="0"/>
              <a:pPr>
                <a:defRPr/>
              </a:pPr>
              <a:t>March 6, 2023</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75043423-F2A2-A341-9B30-FB38DD6F59F6}" type="slidenum">
              <a:rPr lang="en-US" altLang="en-US" smtClean="0"/>
              <a:pPr>
                <a:defRPr/>
              </a:pPr>
              <a:t>3</a:t>
            </a:fld>
            <a:endParaRPr lang="en-US" altLang="en-US"/>
          </a:p>
        </p:txBody>
      </p:sp>
    </p:spTree>
    <p:extLst>
      <p:ext uri="{BB962C8B-B14F-4D97-AF65-F5344CB8AC3E}">
        <p14:creationId xmlns:p14="http://schemas.microsoft.com/office/powerpoint/2010/main" val="585267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a:extLst>
              <a:ext uri="{FF2B5EF4-FFF2-40B4-BE49-F238E27FC236}">
                <a16:creationId xmlns:a16="http://schemas.microsoft.com/office/drawing/2014/main" id="{40BC4EB4-F15B-49C2-89D8-A2B63FEE1823}"/>
              </a:ext>
            </a:extLst>
          </p:cNvPr>
          <p:cNvSpPr>
            <a:spLocks noGrp="1" noRot="1" noChangeAspect="1" noTextEdit="1"/>
          </p:cNvSpPr>
          <p:nvPr>
            <p:ph type="sldImg"/>
          </p:nvPr>
        </p:nvSpPr>
        <p:spPr>
          <a:ln/>
        </p:spPr>
      </p:sp>
      <p:sp>
        <p:nvSpPr>
          <p:cNvPr id="188418" name="Notes Placeholder 2">
            <a:extLst>
              <a:ext uri="{FF2B5EF4-FFF2-40B4-BE49-F238E27FC236}">
                <a16:creationId xmlns:a16="http://schemas.microsoft.com/office/drawing/2014/main" id="{480D128E-3793-4555-BB14-D6B7315FAC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88419" name="Slide Number Placeholder 3">
            <a:extLst>
              <a:ext uri="{FF2B5EF4-FFF2-40B4-BE49-F238E27FC236}">
                <a16:creationId xmlns:a16="http://schemas.microsoft.com/office/drawing/2014/main" id="{9B54B8F9-4715-432F-BBCD-BF5AD503C01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6A63A7FF-9FC9-4E56-BFCE-80F3E0C661D8}"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24</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Slide Image Placeholder 1">
            <a:extLst>
              <a:ext uri="{FF2B5EF4-FFF2-40B4-BE49-F238E27FC236}">
                <a16:creationId xmlns:a16="http://schemas.microsoft.com/office/drawing/2014/main" id="{6CEA6FA3-A1DC-4DD3-A5CD-45DEFED01B20}"/>
              </a:ext>
            </a:extLst>
          </p:cNvPr>
          <p:cNvSpPr>
            <a:spLocks noGrp="1" noRot="1" noChangeAspect="1" noTextEdit="1"/>
          </p:cNvSpPr>
          <p:nvPr>
            <p:ph type="sldImg"/>
          </p:nvPr>
        </p:nvSpPr>
        <p:spPr>
          <a:ln/>
        </p:spPr>
      </p:sp>
      <p:sp>
        <p:nvSpPr>
          <p:cNvPr id="190466" name="Notes Placeholder 2">
            <a:extLst>
              <a:ext uri="{FF2B5EF4-FFF2-40B4-BE49-F238E27FC236}">
                <a16:creationId xmlns:a16="http://schemas.microsoft.com/office/drawing/2014/main" id="{C592BCE6-03F4-4A06-A165-1B9AC22B51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a typeface="ＭＳ Ｐゴシック" panose="020B0600070205080204" pitchFamily="34" charset="-128"/>
              </a:rPr>
              <a:t>Rarest first</a:t>
            </a:r>
          </a:p>
          <a:p>
            <a:r>
              <a:rPr lang="en-US" altLang="en-US" dirty="0">
                <a:ea typeface="ＭＳ Ｐゴシック" panose="020B0600070205080204" pitchFamily="34" charset="-128"/>
              </a:rPr>
              <a:t>tit-for-tat, re-evaluate, also pick some random peers so that peers with no history or changes in upload speed/piece availability can send</a:t>
            </a:r>
          </a:p>
          <a:p>
            <a:endParaRPr lang="en-US" altLang="en-US" dirty="0">
              <a:ea typeface="ＭＳ Ｐゴシック" panose="020B0600070205080204" pitchFamily="34" charset="-128"/>
            </a:endParaRPr>
          </a:p>
          <a:p>
            <a:r>
              <a:rPr lang="en-US" altLang="en-US" dirty="0"/>
              <a:t>"rarest first" algorithm - tracker tells Alice about some number of peers in the swarm, her client goes and checks which chunks they have. The most uncommon chunks should be downloaded first, why?</a:t>
            </a:r>
            <a:br>
              <a:rPr lang="en-US" altLang="en-US" dirty="0"/>
            </a:br>
            <a:r>
              <a:rPr lang="en-US" altLang="en-US" dirty="0"/>
              <a:t>A: Due to churn, these are the most likely chunks to 'disappear' if she doesn't download them now. Also she can help other peers that are missing these chunks if she has them, putting less burden on the nodes that do have them, which could be the seeds or even initial seed (someone has to provide the files in the first place!)</a:t>
            </a:r>
          </a:p>
          <a:p>
            <a:endParaRPr lang="en-US" altLang="en-US" dirty="0"/>
          </a:p>
          <a:p>
            <a:r>
              <a:rPr lang="en-US" altLang="en-US" dirty="0"/>
              <a:t>We will have an animation of tit-for-tat on the next slide. Alice sends to peers who are sending the fastest to her - this encourages everyone to share and not throttle (artificially limit) their upload bandwidth. Periodically Alice will choose a random peer and upload to them as though they were in the top 4 uploaders - this might result in the "unchoked" peer also uploading faster to Alice. tit-for-tat tries to match users of similar bandwidth capability.</a:t>
            </a:r>
          </a:p>
          <a:p>
            <a:endParaRPr lang="en-US" altLang="en-US" dirty="0">
              <a:ea typeface="ＭＳ Ｐゴシック" panose="020B0600070205080204" pitchFamily="34" charset="-128"/>
            </a:endParaRPr>
          </a:p>
        </p:txBody>
      </p:sp>
      <p:sp>
        <p:nvSpPr>
          <p:cNvPr id="190467" name="Slide Number Placeholder 3">
            <a:extLst>
              <a:ext uri="{FF2B5EF4-FFF2-40B4-BE49-F238E27FC236}">
                <a16:creationId xmlns:a16="http://schemas.microsoft.com/office/drawing/2014/main" id="{B2F5E1A8-0280-403E-8F91-84D8ECB205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ED930191-0AA4-4C74-B72E-C0241CCBAE38}"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25</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Slide Image Placeholder 1">
            <a:extLst>
              <a:ext uri="{FF2B5EF4-FFF2-40B4-BE49-F238E27FC236}">
                <a16:creationId xmlns:a16="http://schemas.microsoft.com/office/drawing/2014/main" id="{62537456-8EBB-416B-B64E-7C8DEA22A058}"/>
              </a:ext>
            </a:extLst>
          </p:cNvPr>
          <p:cNvSpPr>
            <a:spLocks noGrp="1" noRot="1" noChangeAspect="1" noTextEdit="1"/>
          </p:cNvSpPr>
          <p:nvPr>
            <p:ph type="sldImg"/>
          </p:nvPr>
        </p:nvSpPr>
        <p:spPr>
          <a:ln/>
        </p:spPr>
      </p:sp>
      <p:sp>
        <p:nvSpPr>
          <p:cNvPr id="192514" name="Notes Placeholder 2">
            <a:extLst>
              <a:ext uri="{FF2B5EF4-FFF2-40B4-BE49-F238E27FC236}">
                <a16:creationId xmlns:a16="http://schemas.microsoft.com/office/drawing/2014/main" id="{B668D125-204D-4D50-8681-1B58B51674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92515" name="Slide Number Placeholder 3">
            <a:extLst>
              <a:ext uri="{FF2B5EF4-FFF2-40B4-BE49-F238E27FC236}">
                <a16:creationId xmlns:a16="http://schemas.microsoft.com/office/drawing/2014/main" id="{0C4E1DB6-0E36-48EC-8CA1-5827332E7B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4E03557D-DB93-488F-9620-B639678395CB}"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26</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blocks have rare cryptographic properties</a:t>
            </a:r>
          </a:p>
          <a:p>
            <a:r>
              <a:rPr lang="en-US" dirty="0"/>
              <a:t>Malicious users must compete with compute power of the remainder of the network!</a:t>
            </a:r>
          </a:p>
          <a:p>
            <a:endParaRPr lang="en-US" dirty="0"/>
          </a:p>
          <a:p>
            <a:r>
              <a:rPr lang="en-US" dirty="0"/>
              <a:t>To change a block that would change all the other hashes down the chain (because remember, each block contains a hash of the previous block in the chain).</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352A642D-3397-2945-AD1B-A6BB40A644AC}" type="datetime4">
              <a:rPr lang="en-US" smtClean="0"/>
              <a:pPr>
                <a:defRPr/>
              </a:pPr>
              <a:t>March 6, 2023</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75043423-F2A2-A341-9B30-FB38DD6F59F6}" type="slidenum">
              <a:rPr lang="en-US" altLang="en-US" smtClean="0"/>
              <a:pPr>
                <a:defRPr/>
              </a:pPr>
              <a:t>28</a:t>
            </a:fld>
            <a:endParaRPr lang="en-US" altLang="en-US"/>
          </a:p>
        </p:txBody>
      </p:sp>
    </p:spTree>
    <p:extLst>
      <p:ext uri="{BB962C8B-B14F-4D97-AF65-F5344CB8AC3E}">
        <p14:creationId xmlns:p14="http://schemas.microsoft.com/office/powerpoint/2010/main" val="1003343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Bitcoin mining is NP-hard</a:t>
            </a:r>
          </a:p>
          <a:p>
            <a:r>
              <a:rPr lang="en-US" dirty="0"/>
              <a:t>They</a:t>
            </a:r>
            <a:r>
              <a:rPr lang="en-US" baseline="0" dirty="0"/>
              <a:t> take a long time to find the answer but a suggested answer can be verified quickly</a:t>
            </a:r>
          </a:p>
          <a:p>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352A642D-3397-2945-AD1B-A6BB40A644AC}" type="datetime4">
              <a:rPr lang="en-US" smtClean="0"/>
              <a:pPr>
                <a:defRPr/>
              </a:pPr>
              <a:t>March 6, 2023</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75043423-F2A2-A341-9B30-FB38DD6F59F6}" type="slidenum">
              <a:rPr lang="en-US" altLang="en-US" smtClean="0"/>
              <a:pPr>
                <a:defRPr/>
              </a:pPr>
              <a:t>30</a:t>
            </a:fld>
            <a:endParaRPr lang="en-US" altLang="en-US"/>
          </a:p>
        </p:txBody>
      </p:sp>
    </p:spTree>
    <p:extLst>
      <p:ext uri="{BB962C8B-B14F-4D97-AF65-F5344CB8AC3E}">
        <p14:creationId xmlns:p14="http://schemas.microsoft.com/office/powerpoint/2010/main" val="896100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a:t>
            </a:r>
            <a:r>
              <a:rPr lang="en-US" baseline="0" dirty="0"/>
              <a:t> a web page?  You’ve made an implicit contract with your viewers</a:t>
            </a:r>
          </a:p>
          <a:p>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352A642D-3397-2945-AD1B-A6BB40A644AC}" type="datetime4">
              <a:rPr lang="en-US" smtClean="0"/>
              <a:pPr>
                <a:defRPr/>
              </a:pPr>
              <a:t>March 6, 2023</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75043423-F2A2-A341-9B30-FB38DD6F59F6}" type="slidenum">
              <a:rPr lang="en-US" altLang="en-US" smtClean="0"/>
              <a:pPr>
                <a:defRPr/>
              </a:pPr>
              <a:t>31</a:t>
            </a:fld>
            <a:endParaRPr lang="en-US" altLang="en-US"/>
          </a:p>
        </p:txBody>
      </p:sp>
    </p:spTree>
    <p:extLst>
      <p:ext uri="{BB962C8B-B14F-4D97-AF65-F5344CB8AC3E}">
        <p14:creationId xmlns:p14="http://schemas.microsoft.com/office/powerpoint/2010/main" val="1342190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HW3, just use linked lists to keep it easy. Usually the lists are not huge so a linked list (easier to implement/manage) is nicer than a hash table.</a:t>
            </a:r>
          </a:p>
          <a:p>
            <a:endParaRPr lang="en-US" dirty="0"/>
          </a:p>
          <a:p>
            <a:r>
              <a:rPr lang="en-US" dirty="0"/>
              <a:t>You can think of each NODE as a row in a hash table of HASH &lt;-&gt; NODE, and every NODE can store one or more pieces of data with its own internal data structure (which could be anything, not necessarily a hash table) as long as it can retrieve the data associated with HASH.</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0FD0CDCC-30ED-4FE3-A37D-42AD5897A9C7}" type="datetime4">
              <a:rPr lang="en-US" smtClean="0"/>
              <a:pPr>
                <a:defRPr/>
              </a:pPr>
              <a:t>March 6, 2023</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0482A3C9-0F88-4827-B9A7-095AE58E0238}" type="slidenum">
              <a:rPr lang="en-US" altLang="en-US" smtClean="0"/>
              <a:pPr>
                <a:defRPr/>
              </a:pPr>
              <a:t>34</a:t>
            </a:fld>
            <a:endParaRPr lang="en-US" altLang="en-US"/>
          </a:p>
        </p:txBody>
      </p:sp>
    </p:spTree>
    <p:extLst>
      <p:ext uri="{BB962C8B-B14F-4D97-AF65-F5344CB8AC3E}">
        <p14:creationId xmlns:p14="http://schemas.microsoft.com/office/powerpoint/2010/main" val="2998941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352A642D-3397-2945-AD1B-A6BB40A644AC}" type="datetime4">
              <a:rPr lang="en-US" smtClean="0"/>
              <a:pPr>
                <a:defRPr/>
              </a:pPr>
              <a:t>March 6, 2023</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75043423-F2A2-A341-9B30-FB38DD6F59F6}" type="slidenum">
              <a:rPr lang="en-US" altLang="en-US" smtClean="0"/>
              <a:pPr>
                <a:defRPr/>
              </a:pPr>
              <a:t>35</a:t>
            </a:fld>
            <a:endParaRPr lang="en-US" altLang="en-US"/>
          </a:p>
        </p:txBody>
      </p:sp>
    </p:spTree>
    <p:extLst>
      <p:ext uri="{BB962C8B-B14F-4D97-AF65-F5344CB8AC3E}">
        <p14:creationId xmlns:p14="http://schemas.microsoft.com/office/powerpoint/2010/main" val="3911916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our steps</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0FD0CDCC-30ED-4FE3-A37D-42AD5897A9C7}" type="datetime4">
              <a:rPr lang="en-US" smtClean="0"/>
              <a:pPr>
                <a:defRPr/>
              </a:pPr>
              <a:t>March 6, 2023</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0482A3C9-0F88-4827-B9A7-095AE58E0238}" type="slidenum">
              <a:rPr lang="en-US" altLang="en-US" smtClean="0"/>
              <a:pPr>
                <a:defRPr/>
              </a:pPr>
              <a:t>37</a:t>
            </a:fld>
            <a:endParaRPr lang="en-US" altLang="en-US"/>
          </a:p>
        </p:txBody>
      </p:sp>
    </p:spTree>
    <p:extLst>
      <p:ext uri="{BB962C8B-B14F-4D97-AF65-F5344CB8AC3E}">
        <p14:creationId xmlns:p14="http://schemas.microsoft.com/office/powerpoint/2010/main" val="2236805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SHA-1 code using the OpenSSL library</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0FD0CDCC-30ED-4FE3-A37D-42AD5897A9C7}" type="datetime4">
              <a:rPr lang="en-US" smtClean="0"/>
              <a:pPr>
                <a:defRPr/>
              </a:pPr>
              <a:t>March 6, 2023</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0482A3C9-0F88-4827-B9A7-095AE58E0238}" type="slidenum">
              <a:rPr lang="en-US" altLang="en-US" smtClean="0"/>
              <a:pPr>
                <a:defRPr/>
              </a:pPr>
              <a:t>38</a:t>
            </a:fld>
            <a:endParaRPr lang="en-US" altLang="en-US"/>
          </a:p>
        </p:txBody>
      </p:sp>
    </p:spTree>
    <p:extLst>
      <p:ext uri="{BB962C8B-B14F-4D97-AF65-F5344CB8AC3E}">
        <p14:creationId xmlns:p14="http://schemas.microsoft.com/office/powerpoint/2010/main" val="610513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a:t>
            </a:r>
            <a:r>
              <a:rPr lang="en-US" baseline="0" dirty="0"/>
              <a:t> have too much dependence on the Internet</a:t>
            </a:r>
          </a:p>
          <a:p>
            <a:r>
              <a:rPr lang="en-US" baseline="0" dirty="0"/>
              <a:t>When it breaks, how does my iPhone route me around traffic?</a:t>
            </a:r>
          </a:p>
          <a:p>
            <a:r>
              <a:rPr lang="en-US" baseline="0" dirty="0"/>
              <a:t>Break out the Garmin GPS</a:t>
            </a:r>
          </a:p>
          <a:p>
            <a:r>
              <a:rPr lang="en-US" baseline="0" dirty="0"/>
              <a:t>911 showed that cellphones are far from perfect.  You build a DOS (Denial of Service) scenario from your customer usage patterns!</a:t>
            </a:r>
          </a:p>
          <a:p>
            <a:endParaRPr lang="en-US" dirty="0"/>
          </a:p>
          <a:p>
            <a:r>
              <a:rPr lang="en-US" dirty="0"/>
              <a:t>Bhutan has not done so yet https://en.wikipedia.org/wiki/Censorship_in_Bhutan#Censorship_on_the_Internet but Bhutan does measure itself on Gross National Happiness (or some sources say so anyway), so depression might be a politically sensitive topic.</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352A642D-3397-2945-AD1B-A6BB40A644AC}" type="datetime4">
              <a:rPr lang="en-US" smtClean="0"/>
              <a:pPr>
                <a:defRPr/>
              </a:pPr>
              <a:t>March 6, 2023</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75043423-F2A2-A341-9B30-FB38DD6F59F6}" type="slidenum">
              <a:rPr lang="en-US" altLang="en-US" smtClean="0"/>
              <a:pPr>
                <a:defRPr/>
              </a:pPr>
              <a:t>4</a:t>
            </a:fld>
            <a:endParaRPr lang="en-US" altLang="en-US"/>
          </a:p>
        </p:txBody>
      </p:sp>
    </p:spTree>
    <p:extLst>
      <p:ext uri="{BB962C8B-B14F-4D97-AF65-F5344CB8AC3E}">
        <p14:creationId xmlns:p14="http://schemas.microsoft.com/office/powerpoint/2010/main" val="1654392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SHA-1 code using the OpenSSL library</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0FD0CDCC-30ED-4FE3-A37D-42AD5897A9C7}" type="datetime4">
              <a:rPr lang="en-US" smtClean="0"/>
              <a:pPr>
                <a:defRPr/>
              </a:pPr>
              <a:t>March 6, 2023</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0482A3C9-0F88-4827-B9A7-095AE58E0238}" type="slidenum">
              <a:rPr lang="en-US" altLang="en-US" smtClean="0"/>
              <a:pPr>
                <a:defRPr/>
              </a:pPr>
              <a:t>39</a:t>
            </a:fld>
            <a:endParaRPr lang="en-US" altLang="en-US"/>
          </a:p>
        </p:txBody>
      </p:sp>
    </p:spTree>
    <p:extLst>
      <p:ext uri="{BB962C8B-B14F-4D97-AF65-F5344CB8AC3E}">
        <p14:creationId xmlns:p14="http://schemas.microsoft.com/office/powerpoint/2010/main" val="330666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a Python 3 version! General idea is the same, but a little simpler since we don’t have to worry about pointers and whatnot.</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0FD0CDCC-30ED-4FE3-A37D-42AD5897A9C7}" type="datetime4">
              <a:rPr lang="en-US" smtClean="0"/>
              <a:pPr>
                <a:defRPr/>
              </a:pPr>
              <a:t>March 6, 2023</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0482A3C9-0F88-4827-B9A7-095AE58E0238}" type="slidenum">
              <a:rPr lang="en-US" altLang="en-US" smtClean="0"/>
              <a:pPr>
                <a:defRPr/>
              </a:pPr>
              <a:t>40</a:t>
            </a:fld>
            <a:endParaRPr lang="en-US" altLang="en-US"/>
          </a:p>
        </p:txBody>
      </p:sp>
    </p:spTree>
    <p:extLst>
      <p:ext uri="{BB962C8B-B14F-4D97-AF65-F5344CB8AC3E}">
        <p14:creationId xmlns:p14="http://schemas.microsoft.com/office/powerpoint/2010/main" val="21811451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N was the number of bits in our Node IDs / hashes. (They have the same length!)</a:t>
            </a:r>
          </a:p>
          <a:p>
            <a:r>
              <a:rPr lang="en-US" dirty="0"/>
              <a:t>We will have N buckets (so for 160-bit hashes we have 160 buckets, for 3 bit hashes we’d only have 3 buckets) per node.</a:t>
            </a:r>
          </a:p>
          <a:p>
            <a:endParaRPr lang="en-US" dirty="0"/>
          </a:p>
          <a:p>
            <a:r>
              <a:rPr lang="en-US" dirty="0"/>
              <a:t>There is only one possible node ID that is distance 1 away (LSB is different, all others are the same), so if that node isn’t in the network, then the 0</a:t>
            </a:r>
            <a:r>
              <a:rPr lang="en-US" baseline="30000" dirty="0"/>
              <a:t>th</a:t>
            </a:r>
            <a:r>
              <a:rPr lang="en-US" dirty="0"/>
              <a:t> bucket is empty.</a:t>
            </a:r>
          </a:p>
          <a:p>
            <a:r>
              <a:rPr lang="en-US" dirty="0"/>
              <a:t>By contrast, there are about 1000 nodes that could have a distance of 1024 &lt;= ID &lt; 2047 (</a:t>
            </a:r>
            <a:r>
              <a:rPr lang="en-US" dirty="0" err="1"/>
              <a:t>i</a:t>
            </a:r>
            <a:r>
              <a:rPr lang="en-US" dirty="0"/>
              <a:t>=10 k-bucket), or 10^45 nodes that could fit into (</a:t>
            </a:r>
            <a:r>
              <a:rPr lang="en-US" dirty="0" err="1"/>
              <a:t>i</a:t>
            </a:r>
            <a:r>
              <a:rPr lang="en-US" dirty="0"/>
              <a:t>=150 k-bucket).</a:t>
            </a:r>
          </a:p>
          <a:p>
            <a:r>
              <a:rPr lang="en-US" dirty="0"/>
              <a:t>Obviously we don’t have 2^160 bytes of RAM, so we can’t even store 1 byte per node ID for all possible IDs, need a way to cut down. This is where k comes in!</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0FD0CDCC-30ED-4FE3-A37D-42AD5897A9C7}" type="datetime4">
              <a:rPr lang="en-US" smtClean="0"/>
              <a:pPr>
                <a:defRPr/>
              </a:pPr>
              <a:t>March 6, 2023</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0482A3C9-0F88-4827-B9A7-095AE58E0238}" type="slidenum">
              <a:rPr lang="en-US" altLang="en-US" smtClean="0"/>
              <a:pPr>
                <a:defRPr/>
              </a:pPr>
              <a:t>41</a:t>
            </a:fld>
            <a:endParaRPr lang="en-US" altLang="en-US"/>
          </a:p>
        </p:txBody>
      </p:sp>
    </p:spTree>
    <p:extLst>
      <p:ext uri="{BB962C8B-B14F-4D97-AF65-F5344CB8AC3E}">
        <p14:creationId xmlns:p14="http://schemas.microsoft.com/office/powerpoint/2010/main" val="1779976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do this out on the iPad / text editor, see Lecture08_xor.txt</a:t>
            </a:r>
          </a:p>
          <a:p>
            <a:endParaRPr lang="en-US" dirty="0"/>
          </a:p>
          <a:p>
            <a:r>
              <a:rPr lang="en-US" dirty="0"/>
              <a:t>Here we have node 110's tree in a 3 bit case</a:t>
            </a:r>
          </a:p>
          <a:p>
            <a:r>
              <a:rPr lang="en-US" dirty="0"/>
              <a:t>Bucket </a:t>
            </a:r>
            <a:r>
              <a:rPr lang="en-US" dirty="0" err="1"/>
              <a:t>i</a:t>
            </a:r>
            <a:r>
              <a:rPr lang="en-US" dirty="0"/>
              <a:t>=1: 111 </a:t>
            </a:r>
          </a:p>
          <a:p>
            <a:r>
              <a:rPr lang="en-US" dirty="0"/>
              <a:t>Bucket </a:t>
            </a:r>
            <a:r>
              <a:rPr lang="en-US" dirty="0" err="1"/>
              <a:t>i</a:t>
            </a:r>
            <a:r>
              <a:rPr lang="en-US" dirty="0"/>
              <a:t>=2: 10X (101, 100)</a:t>
            </a:r>
          </a:p>
          <a:p>
            <a:r>
              <a:rPr lang="en-US" dirty="0"/>
              <a:t>Bucket </a:t>
            </a:r>
            <a:r>
              <a:rPr lang="en-US" dirty="0" err="1"/>
              <a:t>i</a:t>
            </a:r>
            <a:r>
              <a:rPr lang="en-US" dirty="0"/>
              <a:t>=3: 0XX (000, 001, 010, [011])</a:t>
            </a:r>
          </a:p>
          <a:p>
            <a:endParaRPr lang="en-US" dirty="0"/>
          </a:p>
          <a:p>
            <a:r>
              <a:rPr lang="en-US" dirty="0"/>
              <a:t>Note that the buckets get increasingly large. These are not ALL the nodes that could be in the largest bucket, 011 is not in this figure. But it would go in bucket </a:t>
            </a:r>
            <a:r>
              <a:rPr lang="en-US" dirty="0" err="1"/>
              <a:t>i</a:t>
            </a:r>
            <a:r>
              <a:rPr lang="en-US" dirty="0"/>
              <a:t>=2.</a:t>
            </a:r>
          </a:p>
          <a:p>
            <a:r>
              <a:rPr lang="en-US" dirty="0"/>
              <a:t>Let’s write out the valid distances for buckets </a:t>
            </a:r>
            <a:r>
              <a:rPr lang="en-US" dirty="0" err="1"/>
              <a:t>i</a:t>
            </a:r>
            <a:r>
              <a:rPr lang="en-US" dirty="0"/>
              <a:t>=1, </a:t>
            </a:r>
            <a:r>
              <a:rPr lang="en-US" dirty="0" err="1"/>
              <a:t>i</a:t>
            </a:r>
            <a:r>
              <a:rPr lang="en-US" dirty="0"/>
              <a:t>=2, </a:t>
            </a:r>
            <a:r>
              <a:rPr lang="en-US" dirty="0" err="1"/>
              <a:t>i</a:t>
            </a:r>
            <a:r>
              <a:rPr lang="en-US" dirty="0"/>
              <a:t>=3. (bucket </a:t>
            </a:r>
            <a:r>
              <a:rPr lang="en-US" dirty="0" err="1"/>
              <a:t>i</a:t>
            </a:r>
            <a:r>
              <a:rPr lang="en-US" dirty="0"/>
              <a:t>=0 is trivial and never exists, the only thing that is 0&lt;= </a:t>
            </a:r>
            <a:r>
              <a:rPr lang="en-US" dirty="0" err="1"/>
              <a:t>dist</a:t>
            </a:r>
            <a:r>
              <a:rPr lang="en-US" dirty="0"/>
              <a:t> &lt;1 is the current node itself)</a:t>
            </a:r>
          </a:p>
          <a:p>
            <a:r>
              <a:rPr lang="en-US" dirty="0"/>
              <a:t>Let’s do the XORs by hand in Notepad, and then figure out the distances.</a:t>
            </a:r>
          </a:p>
          <a:p>
            <a:endParaRPr lang="en-US" dirty="0"/>
          </a:p>
          <a:p>
            <a:r>
              <a:rPr lang="en-US" dirty="0"/>
              <a:t>IMPORTANT: The distances are relative to each node, if we picked node 001 and drew what its buckets looked like, they would be very different!</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0FD0CDCC-30ED-4FE3-A37D-42AD5897A9C7}" type="datetime4">
              <a:rPr lang="en-US" smtClean="0"/>
              <a:pPr>
                <a:defRPr/>
              </a:pPr>
              <a:t>March 6, 2023</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0482A3C9-0F88-4827-B9A7-095AE58E0238}" type="slidenum">
              <a:rPr lang="en-US" altLang="en-US" smtClean="0"/>
              <a:pPr>
                <a:defRPr/>
              </a:pPr>
              <a:t>44</a:t>
            </a:fld>
            <a:endParaRPr lang="en-US" altLang="en-US"/>
          </a:p>
        </p:txBody>
      </p:sp>
    </p:spTree>
    <p:extLst>
      <p:ext uri="{BB962C8B-B14F-4D97-AF65-F5344CB8AC3E}">
        <p14:creationId xmlns:p14="http://schemas.microsoft.com/office/powerpoint/2010/main" val="1639866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is complicated, because some things are longer bit strings than us. But if you pick the first bit as 1, that's half the tree!</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0FD0CDCC-30ED-4FE3-A37D-42AD5897A9C7}" type="datetime4">
              <a:rPr lang="en-US" smtClean="0"/>
              <a:pPr>
                <a:defRPr/>
              </a:pPr>
              <a:t>March 6, 2023</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0482A3C9-0F88-4827-B9A7-095AE58E0238}" type="slidenum">
              <a:rPr lang="en-US" altLang="en-US" smtClean="0"/>
              <a:pPr>
                <a:defRPr/>
              </a:pPr>
              <a:t>45</a:t>
            </a:fld>
            <a:endParaRPr lang="en-US" altLang="en-US"/>
          </a:p>
        </p:txBody>
      </p:sp>
    </p:spTree>
    <p:extLst>
      <p:ext uri="{BB962C8B-B14F-4D97-AF65-F5344CB8AC3E}">
        <p14:creationId xmlns:p14="http://schemas.microsoft.com/office/powerpoint/2010/main" val="3779400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a:t>
            </a:r>
            <a:r>
              <a:rPr lang="en-US" dirty="0" err="1"/>
              <a:t>LaPre</a:t>
            </a:r>
            <a:r>
              <a:rPr lang="en-US" dirty="0"/>
              <a:t>: Note this [Pay to Play] is how old-school BBS used to work.  Your Upload/Download ratio was based on how much you contributed</a:t>
            </a:r>
            <a:r>
              <a:rPr lang="en-US" baseline="0" dirty="0"/>
              <a:t> to your community</a:t>
            </a:r>
          </a:p>
          <a:p>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352A642D-3397-2945-AD1B-A6BB40A644AC}" type="datetime4">
              <a:rPr lang="en-US" smtClean="0"/>
              <a:pPr>
                <a:defRPr/>
              </a:pPr>
              <a:t>March 6, 2023</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75043423-F2A2-A341-9B30-FB38DD6F59F6}" type="slidenum">
              <a:rPr lang="en-US" altLang="en-US" smtClean="0"/>
              <a:pPr>
                <a:defRPr/>
              </a:pPr>
              <a:t>5</a:t>
            </a:fld>
            <a:endParaRPr lang="en-US" altLang="en-US"/>
          </a:p>
        </p:txBody>
      </p:sp>
    </p:spTree>
    <p:extLst>
      <p:ext uri="{BB962C8B-B14F-4D97-AF65-F5344CB8AC3E}">
        <p14:creationId xmlns:p14="http://schemas.microsoft.com/office/powerpoint/2010/main" val="642280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Napster: Not the first or last </a:t>
            </a:r>
            <a:r>
              <a:rPr lang="en-US" dirty="0" err="1"/>
              <a:t>fileshare</a:t>
            </a:r>
            <a:r>
              <a:rPr lang="en-US" dirty="0"/>
              <a:t>, but 2000 Napster vs. Metallica was very public. "Christian Hard Rock" 2006 South Park episode</a:t>
            </a:r>
          </a:p>
          <a:p>
            <a:r>
              <a:rPr lang="en-US" dirty="0"/>
              <a:t>Old networks didn't do hashing, were subject to pollution. Search by name! Songs with (rare) often just mislabeled. Could be filled with static instead of the right audio (RIAA/MPAA or trolls) but could just be misattribution. Wrong movies, you think you’re going to watch Harry Potter 2 and instead you end up with The Texas Chainsaw Massacre.</a:t>
            </a:r>
          </a:p>
          <a:p>
            <a:r>
              <a:rPr lang="en-US" dirty="0"/>
              <a:t>Gnutella: Fully distributed architecture</a:t>
            </a:r>
            <a:r>
              <a:rPr lang="en-US" baseline="0" dirty="0"/>
              <a:t> but only returns content in nearby peers due to limited scope query flooding</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352A642D-3397-2945-AD1B-A6BB40A644AC}" type="datetime4">
              <a:rPr lang="en-US" smtClean="0"/>
              <a:pPr>
                <a:defRPr/>
              </a:pPr>
              <a:t>March 6, 2023</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75043423-F2A2-A341-9B30-FB38DD6F59F6}" type="slidenum">
              <a:rPr lang="en-US" altLang="en-US" smtClean="0"/>
              <a:pPr>
                <a:defRPr/>
              </a:pPr>
              <a:t>6</a:t>
            </a:fld>
            <a:endParaRPr lang="en-US" altLang="en-US"/>
          </a:p>
        </p:txBody>
      </p:sp>
    </p:spTree>
    <p:extLst>
      <p:ext uri="{BB962C8B-B14F-4D97-AF65-F5344CB8AC3E}">
        <p14:creationId xmlns:p14="http://schemas.microsoft.com/office/powerpoint/2010/main" val="2061686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Chord is one such example</a:t>
            </a:r>
          </a:p>
          <a:p>
            <a:r>
              <a:rPr lang="en-US" dirty="0"/>
              <a:t>Decentralized:</a:t>
            </a:r>
            <a:r>
              <a:rPr lang="en-US" baseline="0" dirty="0"/>
              <a:t> </a:t>
            </a:r>
            <a:r>
              <a:rPr lang="en-US" dirty="0"/>
              <a:t>Nodes can operate autonomously – there’s not a server you can disconnect/seize and suddenly the whole system goes down.</a:t>
            </a:r>
          </a:p>
          <a:p>
            <a:r>
              <a:rPr lang="en-US" dirty="0"/>
              <a:t>Fault tolerant: system</a:t>
            </a:r>
            <a:r>
              <a:rPr lang="en-US" baseline="0" dirty="0"/>
              <a:t> must not fail when a node joins, leaves, crashes, etc.</a:t>
            </a:r>
          </a:p>
          <a:p>
            <a:r>
              <a:rPr lang="en-US" baseline="0" dirty="0"/>
              <a:t>Scalable: system should be able to support thousands or millions of nodes</a:t>
            </a:r>
            <a:endParaRPr lang="en-US" dirty="0"/>
          </a:p>
          <a:p>
            <a:r>
              <a:rPr lang="en-US" dirty="0"/>
              <a:t>Minimize number of hosts needed to coordinate</a:t>
            </a:r>
            <a:r>
              <a:rPr lang="en-US" baseline="0" dirty="0"/>
              <a:t> with</a:t>
            </a:r>
          </a:p>
          <a:p>
            <a:r>
              <a:rPr lang="en-US" baseline="0" dirty="0"/>
              <a:t>Minimize state updates when node joins or leaves network</a:t>
            </a:r>
          </a:p>
          <a:p>
            <a:r>
              <a:rPr lang="en-US" dirty="0"/>
              <a:t>Often take advantage of content addressable memory</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352A642D-3397-2945-AD1B-A6BB40A644AC}" type="datetime4">
              <a:rPr lang="en-US" smtClean="0"/>
              <a:pPr>
                <a:defRPr/>
              </a:pPr>
              <a:t>March 6, 2023</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75043423-F2A2-A341-9B30-FB38DD6F59F6}" type="slidenum">
              <a:rPr lang="en-US" altLang="en-US" smtClean="0"/>
              <a:pPr>
                <a:defRPr/>
              </a:pPr>
              <a:t>7</a:t>
            </a:fld>
            <a:endParaRPr lang="en-US" altLang="en-US"/>
          </a:p>
        </p:txBody>
      </p:sp>
    </p:spTree>
    <p:extLst>
      <p:ext uri="{BB962C8B-B14F-4D97-AF65-F5344CB8AC3E}">
        <p14:creationId xmlns:p14="http://schemas.microsoft.com/office/powerpoint/2010/main" val="1327010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might be Chord, classic diagram for something like it where every node has a “finger table” with an algorithm to store some keys that are at different parts of the “ring”. </a:t>
            </a:r>
          </a:p>
          <a:p>
            <a:r>
              <a:rPr lang="en-US" dirty="0"/>
              <a:t>Though actually since it’s prefix-routing it’s probably Pastry.</a:t>
            </a:r>
          </a:p>
          <a:p>
            <a:r>
              <a:rPr lang="en-US" dirty="0"/>
              <a:t>The ring is just the </a:t>
            </a:r>
            <a:r>
              <a:rPr lang="en-US" dirty="0" err="1"/>
              <a:t>keyspace</a:t>
            </a:r>
            <a:r>
              <a:rPr lang="en-US" dirty="0"/>
              <a:t> visualized in 2D space.</a:t>
            </a:r>
          </a:p>
          <a:p>
            <a:r>
              <a:rPr lang="en-US" dirty="0"/>
              <a:t>This is called an overlay because it is a network/graph but has nothing to do with physical location or routing network (a node that is 1 hop away in the overlay network may be 50 hops away using routers to deliver a packet).</a:t>
            </a:r>
          </a:p>
          <a:p>
            <a:r>
              <a:rPr lang="en-US" dirty="0"/>
              <a:t>We are 65a1fc but we are trying to locate d46a1c</a:t>
            </a:r>
          </a:p>
          <a:p>
            <a:r>
              <a:rPr lang="en-US" dirty="0"/>
              <a:t>We have nothing in common, but know of a node starting with prefix d</a:t>
            </a:r>
          </a:p>
          <a:p>
            <a:r>
              <a:rPr lang="en-US" dirty="0"/>
              <a:t>Just follow longer and longer prefixes to forward</a:t>
            </a:r>
            <a:r>
              <a:rPr lang="en-US" baseline="0" dirty="0"/>
              <a:t> request to</a:t>
            </a:r>
          </a:p>
          <a:p>
            <a:r>
              <a:rPr lang="en-US" baseline="0" dirty="0"/>
              <a:t>Ultimately, will arrive at node with no closer nodes to route to, and this should host the target object</a:t>
            </a:r>
          </a:p>
          <a:p>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352A642D-3397-2945-AD1B-A6BB40A644AC}" type="datetime4">
              <a:rPr lang="en-US" smtClean="0"/>
              <a:pPr>
                <a:defRPr/>
              </a:pPr>
              <a:t>March 6, 2023</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75043423-F2A2-A341-9B30-FB38DD6F59F6}" type="slidenum">
              <a:rPr lang="en-US" altLang="en-US" smtClean="0"/>
              <a:pPr>
                <a:defRPr/>
              </a:pPr>
              <a:t>8</a:t>
            </a:fld>
            <a:endParaRPr lang="en-US" altLang="en-US"/>
          </a:p>
        </p:txBody>
      </p:sp>
    </p:spTree>
    <p:extLst>
      <p:ext uri="{BB962C8B-B14F-4D97-AF65-F5344CB8AC3E}">
        <p14:creationId xmlns:p14="http://schemas.microsoft.com/office/powerpoint/2010/main" val="3285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Chord is one of the oldest DHT algorithms</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352A642D-3397-2945-AD1B-A6BB40A644AC}" type="datetime4">
              <a:rPr lang="en-US" smtClean="0"/>
              <a:pPr>
                <a:defRPr/>
              </a:pPr>
              <a:t>March 6, 2023</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75043423-F2A2-A341-9B30-FB38DD6F59F6}" type="slidenum">
              <a:rPr lang="en-US" altLang="en-US" smtClean="0"/>
              <a:pPr>
                <a:defRPr/>
              </a:pPr>
              <a:t>9</a:t>
            </a:fld>
            <a:endParaRPr lang="en-US" altLang="en-US"/>
          </a:p>
        </p:txBody>
      </p:sp>
    </p:spTree>
    <p:extLst>
      <p:ext uri="{BB962C8B-B14F-4D97-AF65-F5344CB8AC3E}">
        <p14:creationId xmlns:p14="http://schemas.microsoft.com/office/powerpoint/2010/main" val="4277247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Wiki’s explanation is a little rough, but they have a proof sketch and some pseudo code. It’s good for a light read.</a:t>
            </a:r>
          </a:p>
          <a:p>
            <a:endParaRPr lang="en-US" dirty="0"/>
          </a:p>
          <a:p>
            <a:r>
              <a:rPr lang="en-US" dirty="0"/>
              <a:t>Also goes into some of the tricky bits for when nodes join. But we’re keeping this high level, no need to get into those details.</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352A642D-3397-2945-AD1B-A6BB40A644AC}" type="datetime4">
              <a:rPr lang="en-US" smtClean="0"/>
              <a:pPr>
                <a:defRPr/>
              </a:pPr>
              <a:t>March 6, 2023</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75043423-F2A2-A341-9B30-FB38DD6F59F6}" type="slidenum">
              <a:rPr lang="en-US" altLang="en-US" smtClean="0"/>
              <a:pPr>
                <a:defRPr/>
              </a:pPr>
              <a:t>10</a:t>
            </a:fld>
            <a:endParaRPr lang="en-US" altLang="en-US"/>
          </a:p>
        </p:txBody>
      </p:sp>
    </p:spTree>
    <p:extLst>
      <p:ext uri="{BB962C8B-B14F-4D97-AF65-F5344CB8AC3E}">
        <p14:creationId xmlns:p14="http://schemas.microsoft.com/office/powerpoint/2010/main" val="123917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7" name="Rectangle 10"/>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grpSp>
        <p:nvGrpSpPr>
          <p:cNvPr id="8" name="Group 30"/>
          <p:cNvGrpSpPr>
            <a:grpSpLocks/>
          </p:cNvGrpSpPr>
          <p:nvPr userDrawn="1"/>
        </p:nvGrpSpPr>
        <p:grpSpPr bwMode="auto">
          <a:xfrm>
            <a:off x="1774825" y="104775"/>
            <a:ext cx="6084888" cy="868363"/>
            <a:chOff x="1774113" y="104757"/>
            <a:chExt cx="6084936" cy="868541"/>
          </a:xfrm>
        </p:grpSpPr>
        <p:sp>
          <p:nvSpPr>
            <p:cNvPr id="9" name="TextBox 8"/>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0" name="TextBox 9"/>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2000">
                  <a:solidFill>
                    <a:schemeClr val="bg1"/>
                  </a:solidFill>
                </a:rPr>
                <a:t>The Hardware/Software Interface</a:t>
              </a:r>
              <a:endParaRPr lang="en-US" altLang="en-US" sz="2000">
                <a:solidFill>
                  <a:schemeClr val="bg1"/>
                </a:solidFill>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AU" dirty="0"/>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Comic Sans MS" charset="0"/>
                <a:ea typeface="Comic Sans MS" charset="0"/>
                <a:cs typeface="Comic Sans MS" charset="0"/>
              </a:defRPr>
            </a:lvl1pPr>
          </a:lstStyle>
          <a:p>
            <a:r>
              <a:rPr lang="en-AU" dirty="0"/>
              <a:t>Subtitle</a:t>
            </a:r>
          </a:p>
        </p:txBody>
      </p:sp>
    </p:spTree>
    <p:extLst>
      <p:ext uri="{BB962C8B-B14F-4D97-AF65-F5344CB8AC3E}">
        <p14:creationId xmlns:p14="http://schemas.microsoft.com/office/powerpoint/2010/main" val="6923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dirty="0"/>
              <a:t>Network Programming, Spring 2018 — </a:t>
            </a:r>
            <a:fld id="{9424F329-A98A-EF44-98F5-57DF76E64998}" type="slidenum">
              <a:rPr lang="en-AU" altLang="en-US" smtClean="0"/>
              <a:pPr>
                <a:defRPr/>
              </a:pPr>
              <a:t>‹#›</a:t>
            </a:fld>
            <a:endParaRPr lang="en-AU" altLang="en-US" dirty="0"/>
          </a:p>
        </p:txBody>
      </p:sp>
    </p:spTree>
    <p:extLst>
      <p:ext uri="{BB962C8B-B14F-4D97-AF65-F5344CB8AC3E}">
        <p14:creationId xmlns:p14="http://schemas.microsoft.com/office/powerpoint/2010/main" val="40084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dirty="0"/>
              <a:t>Network Programming, Spring 2018 — </a:t>
            </a:r>
            <a:fld id="{0F51BB17-6F33-E94F-95C4-2D62C581D226}" type="slidenum">
              <a:rPr lang="en-AU" altLang="en-US" smtClean="0"/>
              <a:pPr>
                <a:defRPr/>
              </a:pPr>
              <a:t>‹#›</a:t>
            </a:fld>
            <a:endParaRPr lang="en-AU" altLang="en-US" dirty="0"/>
          </a:p>
        </p:txBody>
      </p:sp>
    </p:spTree>
    <p:extLst>
      <p:ext uri="{BB962C8B-B14F-4D97-AF65-F5344CB8AC3E}">
        <p14:creationId xmlns:p14="http://schemas.microsoft.com/office/powerpoint/2010/main" val="382773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dirty="0"/>
              <a:t>Network Programming, Spring 2018 — </a:t>
            </a:r>
            <a:fld id="{C7A4931F-7ADA-BD48-A19F-0ADEBC5CE3F5}" type="slidenum">
              <a:rPr lang="en-AU" altLang="en-US" smtClean="0"/>
              <a:pPr>
                <a:defRPr/>
              </a:pPr>
              <a:t>‹#›</a:t>
            </a:fld>
            <a:endParaRPr lang="en-AU" altLang="en-US" dirty="0"/>
          </a:p>
        </p:txBody>
      </p:sp>
    </p:spTree>
    <p:extLst>
      <p:ext uri="{BB962C8B-B14F-4D97-AF65-F5344CB8AC3E}">
        <p14:creationId xmlns:p14="http://schemas.microsoft.com/office/powerpoint/2010/main" val="1565666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dirty="0"/>
              <a:t>Network Programming, Spring 2018 — </a:t>
            </a:r>
            <a:fld id="{771FE443-0CF0-6A42-BA1C-362653D2ACF4}" type="slidenum">
              <a:rPr lang="en-AU" altLang="en-US" smtClean="0"/>
              <a:pPr>
                <a:defRPr/>
              </a:pPr>
              <a:t>‹#›</a:t>
            </a:fld>
            <a:endParaRPr lang="en-AU" altLang="en-US" dirty="0"/>
          </a:p>
        </p:txBody>
      </p:sp>
    </p:spTree>
    <p:extLst>
      <p:ext uri="{BB962C8B-B14F-4D97-AF65-F5344CB8AC3E}">
        <p14:creationId xmlns:p14="http://schemas.microsoft.com/office/powerpoint/2010/main" val="1041537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dirty="0"/>
              <a:t>Network Programming, Spring 2018 — </a:t>
            </a:r>
            <a:fld id="{B0D96267-04CE-B443-B528-5D69433A583A}" type="slidenum">
              <a:rPr lang="en-AU" altLang="en-US" smtClean="0"/>
              <a:pPr>
                <a:defRPr/>
              </a:pPr>
              <a:t>‹#›</a:t>
            </a:fld>
            <a:endParaRPr lang="en-AU" altLang="en-US" dirty="0"/>
          </a:p>
        </p:txBody>
      </p:sp>
    </p:spTree>
    <p:extLst>
      <p:ext uri="{BB962C8B-B14F-4D97-AF65-F5344CB8AC3E}">
        <p14:creationId xmlns:p14="http://schemas.microsoft.com/office/powerpoint/2010/main" val="975807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D3EAAAD-AB8A-41F6-AB14-EF571EE4A64D}"/>
              </a:ext>
            </a:extLst>
          </p:cNvPr>
          <p:cNvSpPr>
            <a:spLocks noGrp="1" noChangeArrowheads="1"/>
          </p:cNvSpPr>
          <p:nvPr>
            <p:ph type="dt" sz="half" idx="10"/>
          </p:nvPr>
        </p:nvSpPr>
        <p:spPr>
          <a:ln/>
        </p:spPr>
        <p:txBody>
          <a:bodyPr/>
          <a:lstStyle>
            <a:lvl1pPr>
              <a:defRPr/>
            </a:lvl1pPr>
          </a:lstStyle>
          <a:p>
            <a:fld id="{EF54730A-FE63-47F6-8705-EB5088800280}" type="datetime1">
              <a:rPr lang="en-US" altLang="en-US"/>
              <a:pPr/>
              <a:t>3/6/2023</a:t>
            </a:fld>
            <a:endParaRPr lang="en-US" altLang="en-US"/>
          </a:p>
        </p:txBody>
      </p:sp>
      <p:sp>
        <p:nvSpPr>
          <p:cNvPr id="5" name="Rectangle 7">
            <a:extLst>
              <a:ext uri="{FF2B5EF4-FFF2-40B4-BE49-F238E27FC236}">
                <a16:creationId xmlns:a16="http://schemas.microsoft.com/office/drawing/2014/main" id="{229061A0-4BE1-4FF3-B36E-75AD1E193473}"/>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a:extLst>
              <a:ext uri="{FF2B5EF4-FFF2-40B4-BE49-F238E27FC236}">
                <a16:creationId xmlns:a16="http://schemas.microsoft.com/office/drawing/2014/main" id="{9DDDF047-7FCA-468A-A836-977A7587FEE6}"/>
              </a:ext>
            </a:extLst>
          </p:cNvPr>
          <p:cNvSpPr>
            <a:spLocks noGrp="1" noChangeArrowheads="1"/>
          </p:cNvSpPr>
          <p:nvPr>
            <p:ph type="sldNum" sz="quarter" idx="12"/>
          </p:nvPr>
        </p:nvSpPr>
        <p:spPr>
          <a:ln/>
        </p:spPr>
        <p:txBody>
          <a:bodyPr/>
          <a:lstStyle>
            <a:lvl1pPr>
              <a:defRPr/>
            </a:lvl1pPr>
          </a:lstStyle>
          <a:p>
            <a:r>
              <a:rPr lang="en-US" altLang="en-US"/>
              <a:t>2-</a:t>
            </a:r>
            <a:fld id="{45331768-0FD7-4E3E-BEB4-9EE524804150}" type="slidenum">
              <a:rPr lang="en-US" altLang="en-US"/>
              <a:pPr/>
              <a:t>‹#›</a:t>
            </a:fld>
            <a:endParaRPr lang="en-US" altLang="en-US"/>
          </a:p>
        </p:txBody>
      </p:sp>
    </p:spTree>
    <p:extLst>
      <p:ext uri="{BB962C8B-B14F-4D97-AF65-F5344CB8AC3E}">
        <p14:creationId xmlns:p14="http://schemas.microsoft.com/office/powerpoint/2010/main" val="279168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F710A49-F113-41A4-898D-24229A9A438F}"/>
              </a:ext>
            </a:extLst>
          </p:cNvPr>
          <p:cNvSpPr>
            <a:spLocks noGrp="1" noChangeArrowheads="1"/>
          </p:cNvSpPr>
          <p:nvPr>
            <p:ph type="dt" sz="half" idx="10"/>
          </p:nvPr>
        </p:nvSpPr>
        <p:spPr>
          <a:ln/>
        </p:spPr>
        <p:txBody>
          <a:bodyPr/>
          <a:lstStyle>
            <a:lvl1pPr>
              <a:defRPr/>
            </a:lvl1pPr>
          </a:lstStyle>
          <a:p>
            <a:fld id="{5A276EA2-55C3-4683-9545-E63DFD06758C}" type="datetime1">
              <a:rPr lang="en-US" altLang="en-US"/>
              <a:pPr/>
              <a:t>3/6/2023</a:t>
            </a:fld>
            <a:endParaRPr lang="en-US" altLang="en-US"/>
          </a:p>
        </p:txBody>
      </p:sp>
      <p:sp>
        <p:nvSpPr>
          <p:cNvPr id="5" name="Rectangle 7">
            <a:extLst>
              <a:ext uri="{FF2B5EF4-FFF2-40B4-BE49-F238E27FC236}">
                <a16:creationId xmlns:a16="http://schemas.microsoft.com/office/drawing/2014/main" id="{D5DB8F55-1EEA-4E88-8813-40382D3652FC}"/>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a:extLst>
              <a:ext uri="{FF2B5EF4-FFF2-40B4-BE49-F238E27FC236}">
                <a16:creationId xmlns:a16="http://schemas.microsoft.com/office/drawing/2014/main" id="{3DBBF768-2969-4D35-8AE5-7A4AEAF5062C}"/>
              </a:ext>
            </a:extLst>
          </p:cNvPr>
          <p:cNvSpPr>
            <a:spLocks noGrp="1" noChangeArrowheads="1"/>
          </p:cNvSpPr>
          <p:nvPr>
            <p:ph type="sldNum" sz="quarter" idx="12"/>
          </p:nvPr>
        </p:nvSpPr>
        <p:spPr>
          <a:ln/>
        </p:spPr>
        <p:txBody>
          <a:bodyPr/>
          <a:lstStyle>
            <a:lvl1pPr>
              <a:defRPr/>
            </a:lvl1pPr>
          </a:lstStyle>
          <a:p>
            <a:r>
              <a:rPr lang="en-US" altLang="en-US"/>
              <a:t>2-</a:t>
            </a:r>
            <a:fld id="{A2D8CFDC-7590-4B2E-939A-2BCA7AB38EEA}" type="slidenum">
              <a:rPr lang="en-US" altLang="en-US"/>
              <a:pPr/>
              <a:t>‹#›</a:t>
            </a:fld>
            <a:endParaRPr lang="en-US" altLang="en-US"/>
          </a:p>
        </p:txBody>
      </p:sp>
    </p:spTree>
    <p:extLst>
      <p:ext uri="{BB962C8B-B14F-4D97-AF65-F5344CB8AC3E}">
        <p14:creationId xmlns:p14="http://schemas.microsoft.com/office/powerpoint/2010/main" val="2928419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FBA05B3-AF59-4703-B03C-2E34F7E4BA17}"/>
              </a:ext>
            </a:extLst>
          </p:cNvPr>
          <p:cNvSpPr>
            <a:spLocks noGrp="1" noChangeArrowheads="1"/>
          </p:cNvSpPr>
          <p:nvPr>
            <p:ph type="dt" sz="half" idx="10"/>
          </p:nvPr>
        </p:nvSpPr>
        <p:spPr>
          <a:ln/>
        </p:spPr>
        <p:txBody>
          <a:bodyPr/>
          <a:lstStyle>
            <a:lvl1pPr>
              <a:defRPr/>
            </a:lvl1pPr>
          </a:lstStyle>
          <a:p>
            <a:fld id="{75980B86-0E36-4F2D-ACC8-7144DE4A16A8}" type="datetime1">
              <a:rPr lang="en-US" altLang="en-US"/>
              <a:pPr/>
              <a:t>3/6/2023</a:t>
            </a:fld>
            <a:endParaRPr lang="en-US" altLang="en-US"/>
          </a:p>
        </p:txBody>
      </p:sp>
      <p:sp>
        <p:nvSpPr>
          <p:cNvPr id="5" name="Rectangle 7">
            <a:extLst>
              <a:ext uri="{FF2B5EF4-FFF2-40B4-BE49-F238E27FC236}">
                <a16:creationId xmlns:a16="http://schemas.microsoft.com/office/drawing/2014/main" id="{FEF5277E-9D61-4AD2-A02B-82AAFAFEE960}"/>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a:extLst>
              <a:ext uri="{FF2B5EF4-FFF2-40B4-BE49-F238E27FC236}">
                <a16:creationId xmlns:a16="http://schemas.microsoft.com/office/drawing/2014/main" id="{9B63624E-1B7B-4D6D-8B80-1D56B9DA9DE5}"/>
              </a:ext>
            </a:extLst>
          </p:cNvPr>
          <p:cNvSpPr>
            <a:spLocks noGrp="1" noChangeArrowheads="1"/>
          </p:cNvSpPr>
          <p:nvPr>
            <p:ph type="sldNum" sz="quarter" idx="12"/>
          </p:nvPr>
        </p:nvSpPr>
        <p:spPr>
          <a:ln/>
        </p:spPr>
        <p:txBody>
          <a:bodyPr/>
          <a:lstStyle>
            <a:lvl1pPr>
              <a:defRPr/>
            </a:lvl1pPr>
          </a:lstStyle>
          <a:p>
            <a:r>
              <a:rPr lang="en-US" altLang="en-US"/>
              <a:t>2-</a:t>
            </a:r>
            <a:fld id="{9D4F9446-9606-4585-B969-8E61461C9765}" type="slidenum">
              <a:rPr lang="en-US" altLang="en-US"/>
              <a:pPr/>
              <a:t>‹#›</a:t>
            </a:fld>
            <a:endParaRPr lang="en-US" altLang="en-US"/>
          </a:p>
        </p:txBody>
      </p:sp>
    </p:spTree>
    <p:extLst>
      <p:ext uri="{BB962C8B-B14F-4D97-AF65-F5344CB8AC3E}">
        <p14:creationId xmlns:p14="http://schemas.microsoft.com/office/powerpoint/2010/main" val="2573539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ABCC1B7-C91B-4984-A4D3-DDE74BC724F0}"/>
              </a:ext>
            </a:extLst>
          </p:cNvPr>
          <p:cNvSpPr>
            <a:spLocks noGrp="1" noChangeArrowheads="1"/>
          </p:cNvSpPr>
          <p:nvPr>
            <p:ph type="dt" sz="half" idx="10"/>
          </p:nvPr>
        </p:nvSpPr>
        <p:spPr>
          <a:ln/>
        </p:spPr>
        <p:txBody>
          <a:bodyPr/>
          <a:lstStyle>
            <a:lvl1pPr>
              <a:defRPr/>
            </a:lvl1pPr>
          </a:lstStyle>
          <a:p>
            <a:fld id="{E906C49E-1610-4EFC-AA19-9EA51FB8E5FD}" type="datetime1">
              <a:rPr lang="en-US" altLang="en-US"/>
              <a:pPr/>
              <a:t>3/6/2023</a:t>
            </a:fld>
            <a:endParaRPr lang="en-US" altLang="en-US"/>
          </a:p>
        </p:txBody>
      </p:sp>
      <p:sp>
        <p:nvSpPr>
          <p:cNvPr id="6" name="Rectangle 7">
            <a:extLst>
              <a:ext uri="{FF2B5EF4-FFF2-40B4-BE49-F238E27FC236}">
                <a16:creationId xmlns:a16="http://schemas.microsoft.com/office/drawing/2014/main" id="{9DBD5899-78F6-4EEE-8048-BEB3B5B191DA}"/>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a:extLst>
              <a:ext uri="{FF2B5EF4-FFF2-40B4-BE49-F238E27FC236}">
                <a16:creationId xmlns:a16="http://schemas.microsoft.com/office/drawing/2014/main" id="{4D732581-1EFD-48C7-8511-3419F4B39332}"/>
              </a:ext>
            </a:extLst>
          </p:cNvPr>
          <p:cNvSpPr>
            <a:spLocks noGrp="1" noChangeArrowheads="1"/>
          </p:cNvSpPr>
          <p:nvPr>
            <p:ph type="sldNum" sz="quarter" idx="12"/>
          </p:nvPr>
        </p:nvSpPr>
        <p:spPr>
          <a:ln/>
        </p:spPr>
        <p:txBody>
          <a:bodyPr/>
          <a:lstStyle>
            <a:lvl1pPr>
              <a:defRPr/>
            </a:lvl1pPr>
          </a:lstStyle>
          <a:p>
            <a:r>
              <a:rPr lang="en-US" altLang="en-US"/>
              <a:t>2-</a:t>
            </a:r>
            <a:fld id="{00C448F7-1D3A-4C35-8574-0569797F769D}" type="slidenum">
              <a:rPr lang="en-US" altLang="en-US"/>
              <a:pPr/>
              <a:t>‹#›</a:t>
            </a:fld>
            <a:endParaRPr lang="en-US" altLang="en-US"/>
          </a:p>
        </p:txBody>
      </p:sp>
    </p:spTree>
    <p:extLst>
      <p:ext uri="{BB962C8B-B14F-4D97-AF65-F5344CB8AC3E}">
        <p14:creationId xmlns:p14="http://schemas.microsoft.com/office/powerpoint/2010/main" val="1330607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E9605D9-A965-4905-9E77-104AC0002767}"/>
              </a:ext>
            </a:extLst>
          </p:cNvPr>
          <p:cNvSpPr>
            <a:spLocks noGrp="1" noChangeArrowheads="1"/>
          </p:cNvSpPr>
          <p:nvPr>
            <p:ph type="dt" sz="half" idx="10"/>
          </p:nvPr>
        </p:nvSpPr>
        <p:spPr>
          <a:ln/>
        </p:spPr>
        <p:txBody>
          <a:bodyPr/>
          <a:lstStyle>
            <a:lvl1pPr>
              <a:defRPr/>
            </a:lvl1pPr>
          </a:lstStyle>
          <a:p>
            <a:fld id="{0C72D9B5-2062-4569-9228-09CCBD9ADAF2}" type="datetime1">
              <a:rPr lang="en-US" altLang="en-US"/>
              <a:pPr/>
              <a:t>3/6/2023</a:t>
            </a:fld>
            <a:endParaRPr lang="en-US" altLang="en-US"/>
          </a:p>
        </p:txBody>
      </p:sp>
      <p:sp>
        <p:nvSpPr>
          <p:cNvPr id="8" name="Rectangle 7">
            <a:extLst>
              <a:ext uri="{FF2B5EF4-FFF2-40B4-BE49-F238E27FC236}">
                <a16:creationId xmlns:a16="http://schemas.microsoft.com/office/drawing/2014/main" id="{188860BA-DD15-4994-851F-9F78E2B83A87}"/>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9" name="Rectangle 8">
            <a:extLst>
              <a:ext uri="{FF2B5EF4-FFF2-40B4-BE49-F238E27FC236}">
                <a16:creationId xmlns:a16="http://schemas.microsoft.com/office/drawing/2014/main" id="{91650D18-FA91-47B1-9243-583570E6BB96}"/>
              </a:ext>
            </a:extLst>
          </p:cNvPr>
          <p:cNvSpPr>
            <a:spLocks noGrp="1" noChangeArrowheads="1"/>
          </p:cNvSpPr>
          <p:nvPr>
            <p:ph type="sldNum" sz="quarter" idx="12"/>
          </p:nvPr>
        </p:nvSpPr>
        <p:spPr>
          <a:ln/>
        </p:spPr>
        <p:txBody>
          <a:bodyPr/>
          <a:lstStyle>
            <a:lvl1pPr>
              <a:defRPr/>
            </a:lvl1pPr>
          </a:lstStyle>
          <a:p>
            <a:r>
              <a:rPr lang="en-US" altLang="en-US"/>
              <a:t>2-</a:t>
            </a:r>
            <a:fld id="{4071CAB9-4BED-4BC4-A624-E044581CF971}" type="slidenum">
              <a:rPr lang="en-US" altLang="en-US"/>
              <a:pPr/>
              <a:t>‹#›</a:t>
            </a:fld>
            <a:endParaRPr lang="en-US" altLang="en-US"/>
          </a:p>
        </p:txBody>
      </p:sp>
    </p:spTree>
    <p:extLst>
      <p:ext uri="{BB962C8B-B14F-4D97-AF65-F5344CB8AC3E}">
        <p14:creationId xmlns:p14="http://schemas.microsoft.com/office/powerpoint/2010/main" val="58783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8259762" cy="769441"/>
          </a:xfrm>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dirty="0"/>
              <a:t>Network Programming, Spring 2018 — </a:t>
            </a:r>
            <a:fld id="{06A7C952-D681-514E-92E7-23B389E9FB55}" type="slidenum">
              <a:rPr lang="en-AU" altLang="en-US" smtClean="0"/>
              <a:pPr>
                <a:defRPr/>
              </a:pPr>
              <a:t>‹#›</a:t>
            </a:fld>
            <a:endParaRPr lang="en-AU" altLang="en-US" dirty="0"/>
          </a:p>
        </p:txBody>
      </p:sp>
    </p:spTree>
    <p:extLst>
      <p:ext uri="{BB962C8B-B14F-4D97-AF65-F5344CB8AC3E}">
        <p14:creationId xmlns:p14="http://schemas.microsoft.com/office/powerpoint/2010/main" val="248836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DE2D045-EBAE-4F64-845E-395E51272D4A}"/>
              </a:ext>
            </a:extLst>
          </p:cNvPr>
          <p:cNvSpPr>
            <a:spLocks noGrp="1" noChangeArrowheads="1"/>
          </p:cNvSpPr>
          <p:nvPr>
            <p:ph type="dt" sz="half" idx="10"/>
          </p:nvPr>
        </p:nvSpPr>
        <p:spPr>
          <a:ln/>
        </p:spPr>
        <p:txBody>
          <a:bodyPr/>
          <a:lstStyle>
            <a:lvl1pPr>
              <a:defRPr/>
            </a:lvl1pPr>
          </a:lstStyle>
          <a:p>
            <a:fld id="{EB1883D3-E605-49E5-86BD-042AD3D6E42B}" type="datetime1">
              <a:rPr lang="en-US" altLang="en-US"/>
              <a:pPr/>
              <a:t>3/6/2023</a:t>
            </a:fld>
            <a:endParaRPr lang="en-US" altLang="en-US"/>
          </a:p>
        </p:txBody>
      </p:sp>
      <p:sp>
        <p:nvSpPr>
          <p:cNvPr id="4" name="Rectangle 7">
            <a:extLst>
              <a:ext uri="{FF2B5EF4-FFF2-40B4-BE49-F238E27FC236}">
                <a16:creationId xmlns:a16="http://schemas.microsoft.com/office/drawing/2014/main" id="{9809F7B0-E978-4736-8691-DB8588B0BBD4}"/>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5" name="Rectangle 8">
            <a:extLst>
              <a:ext uri="{FF2B5EF4-FFF2-40B4-BE49-F238E27FC236}">
                <a16:creationId xmlns:a16="http://schemas.microsoft.com/office/drawing/2014/main" id="{D10C9D20-BB3A-405A-9281-4031D07ED27D}"/>
              </a:ext>
            </a:extLst>
          </p:cNvPr>
          <p:cNvSpPr>
            <a:spLocks noGrp="1" noChangeArrowheads="1"/>
          </p:cNvSpPr>
          <p:nvPr>
            <p:ph type="sldNum" sz="quarter" idx="12"/>
          </p:nvPr>
        </p:nvSpPr>
        <p:spPr>
          <a:ln/>
        </p:spPr>
        <p:txBody>
          <a:bodyPr/>
          <a:lstStyle>
            <a:lvl1pPr>
              <a:defRPr/>
            </a:lvl1pPr>
          </a:lstStyle>
          <a:p>
            <a:r>
              <a:rPr lang="en-US" altLang="en-US"/>
              <a:t>2-</a:t>
            </a:r>
            <a:fld id="{5BEF385C-6359-49DC-A9A4-EB9342C631C6}" type="slidenum">
              <a:rPr lang="en-US" altLang="en-US"/>
              <a:pPr/>
              <a:t>‹#›</a:t>
            </a:fld>
            <a:endParaRPr lang="en-US" altLang="en-US"/>
          </a:p>
        </p:txBody>
      </p:sp>
    </p:spTree>
    <p:extLst>
      <p:ext uri="{BB962C8B-B14F-4D97-AF65-F5344CB8AC3E}">
        <p14:creationId xmlns:p14="http://schemas.microsoft.com/office/powerpoint/2010/main" val="4213195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261279A-45B3-48C9-975B-A1B43638F9A5}"/>
              </a:ext>
            </a:extLst>
          </p:cNvPr>
          <p:cNvSpPr>
            <a:spLocks noGrp="1" noChangeArrowheads="1"/>
          </p:cNvSpPr>
          <p:nvPr>
            <p:ph type="dt" sz="half" idx="10"/>
          </p:nvPr>
        </p:nvSpPr>
        <p:spPr>
          <a:ln/>
        </p:spPr>
        <p:txBody>
          <a:bodyPr/>
          <a:lstStyle>
            <a:lvl1pPr>
              <a:defRPr/>
            </a:lvl1pPr>
          </a:lstStyle>
          <a:p>
            <a:fld id="{F57C4005-B08F-4DFB-890D-0CE0EC36F38F}" type="datetime1">
              <a:rPr lang="en-US" altLang="en-US"/>
              <a:pPr/>
              <a:t>3/6/2023</a:t>
            </a:fld>
            <a:endParaRPr lang="en-US" altLang="en-US"/>
          </a:p>
        </p:txBody>
      </p:sp>
      <p:sp>
        <p:nvSpPr>
          <p:cNvPr id="3" name="Rectangle 7">
            <a:extLst>
              <a:ext uri="{FF2B5EF4-FFF2-40B4-BE49-F238E27FC236}">
                <a16:creationId xmlns:a16="http://schemas.microsoft.com/office/drawing/2014/main" id="{45BE1381-0873-4957-B1B8-4E4051FA381A}"/>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4" name="Rectangle 8">
            <a:extLst>
              <a:ext uri="{FF2B5EF4-FFF2-40B4-BE49-F238E27FC236}">
                <a16:creationId xmlns:a16="http://schemas.microsoft.com/office/drawing/2014/main" id="{B792E3AD-18DF-4379-A540-B347F3E7DB37}"/>
              </a:ext>
            </a:extLst>
          </p:cNvPr>
          <p:cNvSpPr>
            <a:spLocks noGrp="1" noChangeArrowheads="1"/>
          </p:cNvSpPr>
          <p:nvPr>
            <p:ph type="sldNum" sz="quarter" idx="12"/>
          </p:nvPr>
        </p:nvSpPr>
        <p:spPr>
          <a:ln/>
        </p:spPr>
        <p:txBody>
          <a:bodyPr/>
          <a:lstStyle>
            <a:lvl1pPr>
              <a:defRPr/>
            </a:lvl1pPr>
          </a:lstStyle>
          <a:p>
            <a:r>
              <a:rPr lang="en-US" altLang="en-US"/>
              <a:t>2-</a:t>
            </a:r>
            <a:fld id="{125A7834-6374-4689-8687-C19F51BF04F8}" type="slidenum">
              <a:rPr lang="en-US" altLang="en-US"/>
              <a:pPr/>
              <a:t>‹#›</a:t>
            </a:fld>
            <a:endParaRPr lang="en-US" altLang="en-US"/>
          </a:p>
        </p:txBody>
      </p:sp>
    </p:spTree>
    <p:extLst>
      <p:ext uri="{BB962C8B-B14F-4D97-AF65-F5344CB8AC3E}">
        <p14:creationId xmlns:p14="http://schemas.microsoft.com/office/powerpoint/2010/main" val="16491804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1F0627B-FD99-47BA-8E0C-7C92D34B7EFF}"/>
              </a:ext>
            </a:extLst>
          </p:cNvPr>
          <p:cNvSpPr>
            <a:spLocks noGrp="1" noChangeArrowheads="1"/>
          </p:cNvSpPr>
          <p:nvPr>
            <p:ph type="dt" sz="half" idx="10"/>
          </p:nvPr>
        </p:nvSpPr>
        <p:spPr>
          <a:ln/>
        </p:spPr>
        <p:txBody>
          <a:bodyPr/>
          <a:lstStyle>
            <a:lvl1pPr>
              <a:defRPr/>
            </a:lvl1pPr>
          </a:lstStyle>
          <a:p>
            <a:fld id="{DDE62971-290A-422B-93FC-9709B5D815A1}" type="datetime1">
              <a:rPr lang="en-US" altLang="en-US"/>
              <a:pPr/>
              <a:t>3/6/2023</a:t>
            </a:fld>
            <a:endParaRPr lang="en-US" altLang="en-US"/>
          </a:p>
        </p:txBody>
      </p:sp>
      <p:sp>
        <p:nvSpPr>
          <p:cNvPr id="6" name="Rectangle 7">
            <a:extLst>
              <a:ext uri="{FF2B5EF4-FFF2-40B4-BE49-F238E27FC236}">
                <a16:creationId xmlns:a16="http://schemas.microsoft.com/office/drawing/2014/main" id="{173AE189-E299-43D3-88EB-FE763428D6E8}"/>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a:extLst>
              <a:ext uri="{FF2B5EF4-FFF2-40B4-BE49-F238E27FC236}">
                <a16:creationId xmlns:a16="http://schemas.microsoft.com/office/drawing/2014/main" id="{CF471803-DE0C-497D-BE6A-01BD6D27DCD8}"/>
              </a:ext>
            </a:extLst>
          </p:cNvPr>
          <p:cNvSpPr>
            <a:spLocks noGrp="1" noChangeArrowheads="1"/>
          </p:cNvSpPr>
          <p:nvPr>
            <p:ph type="sldNum" sz="quarter" idx="12"/>
          </p:nvPr>
        </p:nvSpPr>
        <p:spPr>
          <a:ln/>
        </p:spPr>
        <p:txBody>
          <a:bodyPr/>
          <a:lstStyle>
            <a:lvl1pPr>
              <a:defRPr/>
            </a:lvl1pPr>
          </a:lstStyle>
          <a:p>
            <a:r>
              <a:rPr lang="en-US" altLang="en-US"/>
              <a:t>2-</a:t>
            </a:r>
            <a:fld id="{75AFE9C2-4CD3-4D02-B725-71B20C6A6125}" type="slidenum">
              <a:rPr lang="en-US" altLang="en-US"/>
              <a:pPr/>
              <a:t>‹#›</a:t>
            </a:fld>
            <a:endParaRPr lang="en-US" altLang="en-US"/>
          </a:p>
        </p:txBody>
      </p:sp>
    </p:spTree>
    <p:extLst>
      <p:ext uri="{BB962C8B-B14F-4D97-AF65-F5344CB8AC3E}">
        <p14:creationId xmlns:p14="http://schemas.microsoft.com/office/powerpoint/2010/main" val="1043706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09D4BC3-E1AF-46D0-A1F6-73FD5D974FA7}"/>
              </a:ext>
            </a:extLst>
          </p:cNvPr>
          <p:cNvSpPr>
            <a:spLocks noGrp="1" noChangeArrowheads="1"/>
          </p:cNvSpPr>
          <p:nvPr>
            <p:ph type="dt" sz="half" idx="10"/>
          </p:nvPr>
        </p:nvSpPr>
        <p:spPr>
          <a:ln/>
        </p:spPr>
        <p:txBody>
          <a:bodyPr/>
          <a:lstStyle>
            <a:lvl1pPr>
              <a:defRPr/>
            </a:lvl1pPr>
          </a:lstStyle>
          <a:p>
            <a:fld id="{5F89D85A-357D-4BBD-9BF5-0C323C6252F6}" type="datetime1">
              <a:rPr lang="en-US" altLang="en-US"/>
              <a:pPr/>
              <a:t>3/6/2023</a:t>
            </a:fld>
            <a:endParaRPr lang="en-US" altLang="en-US"/>
          </a:p>
        </p:txBody>
      </p:sp>
      <p:sp>
        <p:nvSpPr>
          <p:cNvPr id="6" name="Rectangle 7">
            <a:extLst>
              <a:ext uri="{FF2B5EF4-FFF2-40B4-BE49-F238E27FC236}">
                <a16:creationId xmlns:a16="http://schemas.microsoft.com/office/drawing/2014/main" id="{2EC8D118-26C4-49D4-9915-204A2A255A07}"/>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a:extLst>
              <a:ext uri="{FF2B5EF4-FFF2-40B4-BE49-F238E27FC236}">
                <a16:creationId xmlns:a16="http://schemas.microsoft.com/office/drawing/2014/main" id="{97977583-5892-429A-96A6-E55596473A8D}"/>
              </a:ext>
            </a:extLst>
          </p:cNvPr>
          <p:cNvSpPr>
            <a:spLocks noGrp="1" noChangeArrowheads="1"/>
          </p:cNvSpPr>
          <p:nvPr>
            <p:ph type="sldNum" sz="quarter" idx="12"/>
          </p:nvPr>
        </p:nvSpPr>
        <p:spPr>
          <a:ln/>
        </p:spPr>
        <p:txBody>
          <a:bodyPr/>
          <a:lstStyle>
            <a:lvl1pPr>
              <a:defRPr/>
            </a:lvl1pPr>
          </a:lstStyle>
          <a:p>
            <a:r>
              <a:rPr lang="en-US" altLang="en-US"/>
              <a:t>2-</a:t>
            </a:r>
            <a:fld id="{00856186-D364-41DC-BAA8-23A26330A93C}" type="slidenum">
              <a:rPr lang="en-US" altLang="en-US"/>
              <a:pPr/>
              <a:t>‹#›</a:t>
            </a:fld>
            <a:endParaRPr lang="en-US" altLang="en-US"/>
          </a:p>
        </p:txBody>
      </p:sp>
    </p:spTree>
    <p:extLst>
      <p:ext uri="{BB962C8B-B14F-4D97-AF65-F5344CB8AC3E}">
        <p14:creationId xmlns:p14="http://schemas.microsoft.com/office/powerpoint/2010/main" val="547889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2A66449-F40A-4269-AC38-C582FBDD3F01}"/>
              </a:ext>
            </a:extLst>
          </p:cNvPr>
          <p:cNvSpPr>
            <a:spLocks noGrp="1" noChangeArrowheads="1"/>
          </p:cNvSpPr>
          <p:nvPr>
            <p:ph type="dt" sz="half" idx="10"/>
          </p:nvPr>
        </p:nvSpPr>
        <p:spPr>
          <a:ln/>
        </p:spPr>
        <p:txBody>
          <a:bodyPr/>
          <a:lstStyle>
            <a:lvl1pPr>
              <a:defRPr/>
            </a:lvl1pPr>
          </a:lstStyle>
          <a:p>
            <a:fld id="{3DF27FBC-5CC3-4C7D-A68D-3FCFEA243FC4}" type="datetime1">
              <a:rPr lang="en-US" altLang="en-US"/>
              <a:pPr/>
              <a:t>3/6/2023</a:t>
            </a:fld>
            <a:endParaRPr lang="en-US" altLang="en-US"/>
          </a:p>
        </p:txBody>
      </p:sp>
      <p:sp>
        <p:nvSpPr>
          <p:cNvPr id="5" name="Rectangle 7">
            <a:extLst>
              <a:ext uri="{FF2B5EF4-FFF2-40B4-BE49-F238E27FC236}">
                <a16:creationId xmlns:a16="http://schemas.microsoft.com/office/drawing/2014/main" id="{66A8629A-C976-4D5C-81C2-FFBCC1E50CE7}"/>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a:extLst>
              <a:ext uri="{FF2B5EF4-FFF2-40B4-BE49-F238E27FC236}">
                <a16:creationId xmlns:a16="http://schemas.microsoft.com/office/drawing/2014/main" id="{8E336E63-9CBF-4AC0-8581-F38AC0608C64}"/>
              </a:ext>
            </a:extLst>
          </p:cNvPr>
          <p:cNvSpPr>
            <a:spLocks noGrp="1" noChangeArrowheads="1"/>
          </p:cNvSpPr>
          <p:nvPr>
            <p:ph type="sldNum" sz="quarter" idx="12"/>
          </p:nvPr>
        </p:nvSpPr>
        <p:spPr>
          <a:ln/>
        </p:spPr>
        <p:txBody>
          <a:bodyPr/>
          <a:lstStyle>
            <a:lvl1pPr>
              <a:defRPr/>
            </a:lvl1pPr>
          </a:lstStyle>
          <a:p>
            <a:r>
              <a:rPr lang="en-US" altLang="en-US"/>
              <a:t>2-</a:t>
            </a:r>
            <a:fld id="{961DDE46-F1B6-4CC2-8B7A-3CE1C6093AB1}" type="slidenum">
              <a:rPr lang="en-US" altLang="en-US"/>
              <a:pPr/>
              <a:t>‹#›</a:t>
            </a:fld>
            <a:endParaRPr lang="en-US" altLang="en-US"/>
          </a:p>
        </p:txBody>
      </p:sp>
    </p:spTree>
    <p:extLst>
      <p:ext uri="{BB962C8B-B14F-4D97-AF65-F5344CB8AC3E}">
        <p14:creationId xmlns:p14="http://schemas.microsoft.com/office/powerpoint/2010/main" val="3015826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054BDC4-B0FE-4F58-93FE-B7A214DD66B9}"/>
              </a:ext>
            </a:extLst>
          </p:cNvPr>
          <p:cNvSpPr>
            <a:spLocks noGrp="1" noChangeArrowheads="1"/>
          </p:cNvSpPr>
          <p:nvPr>
            <p:ph type="dt" sz="half" idx="10"/>
          </p:nvPr>
        </p:nvSpPr>
        <p:spPr>
          <a:ln/>
        </p:spPr>
        <p:txBody>
          <a:bodyPr/>
          <a:lstStyle>
            <a:lvl1pPr>
              <a:defRPr/>
            </a:lvl1pPr>
          </a:lstStyle>
          <a:p>
            <a:fld id="{0A6DC922-5663-4BC6-B51C-0AEA6A3027C4}" type="datetime1">
              <a:rPr lang="en-US" altLang="en-US"/>
              <a:pPr/>
              <a:t>3/6/2023</a:t>
            </a:fld>
            <a:endParaRPr lang="en-US" altLang="en-US"/>
          </a:p>
        </p:txBody>
      </p:sp>
      <p:sp>
        <p:nvSpPr>
          <p:cNvPr id="5" name="Rectangle 7">
            <a:extLst>
              <a:ext uri="{FF2B5EF4-FFF2-40B4-BE49-F238E27FC236}">
                <a16:creationId xmlns:a16="http://schemas.microsoft.com/office/drawing/2014/main" id="{136C79BC-5FE9-4718-A058-56A6912E19F6}"/>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a:extLst>
              <a:ext uri="{FF2B5EF4-FFF2-40B4-BE49-F238E27FC236}">
                <a16:creationId xmlns:a16="http://schemas.microsoft.com/office/drawing/2014/main" id="{AA8E5CC2-762A-4DAD-9A70-4D363A90A1B6}"/>
              </a:ext>
            </a:extLst>
          </p:cNvPr>
          <p:cNvSpPr>
            <a:spLocks noGrp="1" noChangeArrowheads="1"/>
          </p:cNvSpPr>
          <p:nvPr>
            <p:ph type="sldNum" sz="quarter" idx="12"/>
          </p:nvPr>
        </p:nvSpPr>
        <p:spPr>
          <a:ln/>
        </p:spPr>
        <p:txBody>
          <a:bodyPr/>
          <a:lstStyle>
            <a:lvl1pPr>
              <a:defRPr/>
            </a:lvl1pPr>
          </a:lstStyle>
          <a:p>
            <a:r>
              <a:rPr lang="en-US" altLang="en-US"/>
              <a:t>2-</a:t>
            </a:r>
            <a:fld id="{019ABEB6-678D-46D0-B1FD-1A736948B8E9}" type="slidenum">
              <a:rPr lang="en-US" altLang="en-US"/>
              <a:pPr/>
              <a:t>‹#›</a:t>
            </a:fld>
            <a:endParaRPr lang="en-US" altLang="en-US"/>
          </a:p>
        </p:txBody>
      </p:sp>
    </p:spTree>
    <p:extLst>
      <p:ext uri="{BB962C8B-B14F-4D97-AF65-F5344CB8AC3E}">
        <p14:creationId xmlns:p14="http://schemas.microsoft.com/office/powerpoint/2010/main" val="23584877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81468BE-EBDE-46BB-975A-4C9F9D761F6D}"/>
              </a:ext>
            </a:extLst>
          </p:cNvPr>
          <p:cNvSpPr>
            <a:spLocks noGrp="1" noChangeArrowheads="1"/>
          </p:cNvSpPr>
          <p:nvPr>
            <p:ph type="dt" sz="half" idx="10"/>
          </p:nvPr>
        </p:nvSpPr>
        <p:spPr>
          <a:ln/>
        </p:spPr>
        <p:txBody>
          <a:bodyPr/>
          <a:lstStyle>
            <a:lvl1pPr>
              <a:defRPr/>
            </a:lvl1pPr>
          </a:lstStyle>
          <a:p>
            <a:fld id="{72D998AE-6386-46B4-9960-4A35296E54DD}" type="datetime1">
              <a:rPr lang="en-US" altLang="en-US"/>
              <a:pPr/>
              <a:t>3/6/2023</a:t>
            </a:fld>
            <a:endParaRPr lang="en-US" altLang="en-US"/>
          </a:p>
        </p:txBody>
      </p:sp>
      <p:sp>
        <p:nvSpPr>
          <p:cNvPr id="6" name="Rectangle 7">
            <a:extLst>
              <a:ext uri="{FF2B5EF4-FFF2-40B4-BE49-F238E27FC236}">
                <a16:creationId xmlns:a16="http://schemas.microsoft.com/office/drawing/2014/main" id="{9B9A930D-27E0-41A7-8C04-0464604054B0}"/>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a:extLst>
              <a:ext uri="{FF2B5EF4-FFF2-40B4-BE49-F238E27FC236}">
                <a16:creationId xmlns:a16="http://schemas.microsoft.com/office/drawing/2014/main" id="{785CCB7C-F13F-4504-8F19-E38A2AA5D29B}"/>
              </a:ext>
            </a:extLst>
          </p:cNvPr>
          <p:cNvSpPr>
            <a:spLocks noGrp="1" noChangeArrowheads="1"/>
          </p:cNvSpPr>
          <p:nvPr>
            <p:ph type="sldNum" sz="quarter" idx="12"/>
          </p:nvPr>
        </p:nvSpPr>
        <p:spPr>
          <a:ln/>
        </p:spPr>
        <p:txBody>
          <a:bodyPr/>
          <a:lstStyle>
            <a:lvl1pPr>
              <a:defRPr/>
            </a:lvl1pPr>
          </a:lstStyle>
          <a:p>
            <a:r>
              <a:rPr lang="en-US" altLang="en-US"/>
              <a:t>2-</a:t>
            </a:r>
            <a:fld id="{D80AA57D-DAA2-4318-B404-8C8AE458BD1B}" type="slidenum">
              <a:rPr lang="en-US" altLang="en-US"/>
              <a:pPr/>
              <a:t>‹#›</a:t>
            </a:fld>
            <a:endParaRPr lang="en-US" altLang="en-US"/>
          </a:p>
        </p:txBody>
      </p:sp>
    </p:spTree>
    <p:extLst>
      <p:ext uri="{BB962C8B-B14F-4D97-AF65-F5344CB8AC3E}">
        <p14:creationId xmlns:p14="http://schemas.microsoft.com/office/powerpoint/2010/main" val="922622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6512F62-10F6-478E-A0AB-AFAA77E21288}"/>
              </a:ext>
            </a:extLst>
          </p:cNvPr>
          <p:cNvSpPr>
            <a:spLocks noGrp="1" noChangeArrowheads="1"/>
          </p:cNvSpPr>
          <p:nvPr>
            <p:ph type="dt" sz="half" idx="10"/>
          </p:nvPr>
        </p:nvSpPr>
        <p:spPr>
          <a:ln/>
        </p:spPr>
        <p:txBody>
          <a:bodyPr/>
          <a:lstStyle>
            <a:lvl1pPr>
              <a:defRPr/>
            </a:lvl1pPr>
          </a:lstStyle>
          <a:p>
            <a:fld id="{4E06E4EF-1C65-4734-87AC-F8B458AC5B5B}" type="datetime1">
              <a:rPr lang="en-US" altLang="en-US"/>
              <a:pPr/>
              <a:t>3/6/2023</a:t>
            </a:fld>
            <a:endParaRPr lang="en-US" altLang="en-US"/>
          </a:p>
        </p:txBody>
      </p:sp>
      <p:sp>
        <p:nvSpPr>
          <p:cNvPr id="6" name="Rectangle 7">
            <a:extLst>
              <a:ext uri="{FF2B5EF4-FFF2-40B4-BE49-F238E27FC236}">
                <a16:creationId xmlns:a16="http://schemas.microsoft.com/office/drawing/2014/main" id="{C281EDA4-9C0B-49B8-B888-D9942B9DD788}"/>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a:extLst>
              <a:ext uri="{FF2B5EF4-FFF2-40B4-BE49-F238E27FC236}">
                <a16:creationId xmlns:a16="http://schemas.microsoft.com/office/drawing/2014/main" id="{BD3F87C8-3B10-4C41-B679-ABA86A18AD62}"/>
              </a:ext>
            </a:extLst>
          </p:cNvPr>
          <p:cNvSpPr>
            <a:spLocks noGrp="1" noChangeArrowheads="1"/>
          </p:cNvSpPr>
          <p:nvPr>
            <p:ph type="sldNum" sz="quarter" idx="12"/>
          </p:nvPr>
        </p:nvSpPr>
        <p:spPr>
          <a:ln/>
        </p:spPr>
        <p:txBody>
          <a:bodyPr/>
          <a:lstStyle>
            <a:lvl1pPr>
              <a:defRPr/>
            </a:lvl1pPr>
          </a:lstStyle>
          <a:p>
            <a:r>
              <a:rPr lang="en-US" altLang="en-US"/>
              <a:t>2-</a:t>
            </a:r>
            <a:fld id="{E6CF88C8-EBE8-4FE1-B60E-51B8BC6463CD}" type="slidenum">
              <a:rPr lang="en-US" altLang="en-US"/>
              <a:pPr/>
              <a:t>‹#›</a:t>
            </a:fld>
            <a:endParaRPr lang="en-US" altLang="en-US"/>
          </a:p>
        </p:txBody>
      </p:sp>
    </p:spTree>
    <p:extLst>
      <p:ext uri="{BB962C8B-B14F-4D97-AF65-F5344CB8AC3E}">
        <p14:creationId xmlns:p14="http://schemas.microsoft.com/office/powerpoint/2010/main" val="3340808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495800" y="1600200"/>
            <a:ext cx="3810000" cy="4648200"/>
          </a:xfrm>
        </p:spPr>
        <p:txBody>
          <a:bodyPr/>
          <a:lstStyle/>
          <a:p>
            <a:pPr lvl="0"/>
            <a:endParaRPr lang="en-US" noProof="0" dirty="0"/>
          </a:p>
        </p:txBody>
      </p:sp>
      <p:sp>
        <p:nvSpPr>
          <p:cNvPr id="5" name="Rectangle 4">
            <a:extLst>
              <a:ext uri="{FF2B5EF4-FFF2-40B4-BE49-F238E27FC236}">
                <a16:creationId xmlns:a16="http://schemas.microsoft.com/office/drawing/2014/main" id="{B456FE36-164C-4974-8533-7FE26E75BAB4}"/>
              </a:ext>
            </a:extLst>
          </p:cNvPr>
          <p:cNvSpPr>
            <a:spLocks noGrp="1" noChangeArrowheads="1"/>
          </p:cNvSpPr>
          <p:nvPr>
            <p:ph type="dt" sz="half" idx="10"/>
          </p:nvPr>
        </p:nvSpPr>
        <p:spPr>
          <a:ln/>
        </p:spPr>
        <p:txBody>
          <a:bodyPr/>
          <a:lstStyle>
            <a:lvl1pPr>
              <a:defRPr/>
            </a:lvl1pPr>
          </a:lstStyle>
          <a:p>
            <a:fld id="{0F0D313E-133D-4C4A-8922-8883D78B08A3}" type="datetime1">
              <a:rPr lang="en-US" altLang="en-US"/>
              <a:pPr/>
              <a:t>3/6/2023</a:t>
            </a:fld>
            <a:endParaRPr lang="en-US" altLang="en-US"/>
          </a:p>
        </p:txBody>
      </p:sp>
      <p:sp>
        <p:nvSpPr>
          <p:cNvPr id="6" name="Rectangle 7">
            <a:extLst>
              <a:ext uri="{FF2B5EF4-FFF2-40B4-BE49-F238E27FC236}">
                <a16:creationId xmlns:a16="http://schemas.microsoft.com/office/drawing/2014/main" id="{3B4964EF-02E1-4B76-B13A-499BC31CC392}"/>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a:extLst>
              <a:ext uri="{FF2B5EF4-FFF2-40B4-BE49-F238E27FC236}">
                <a16:creationId xmlns:a16="http://schemas.microsoft.com/office/drawing/2014/main" id="{53A286ED-94D8-4849-8846-5A9C3A6D4C23}"/>
              </a:ext>
            </a:extLst>
          </p:cNvPr>
          <p:cNvSpPr>
            <a:spLocks noGrp="1" noChangeArrowheads="1"/>
          </p:cNvSpPr>
          <p:nvPr>
            <p:ph type="sldNum" sz="quarter" idx="12"/>
          </p:nvPr>
        </p:nvSpPr>
        <p:spPr>
          <a:ln/>
        </p:spPr>
        <p:txBody>
          <a:bodyPr/>
          <a:lstStyle>
            <a:lvl1pPr>
              <a:defRPr/>
            </a:lvl1pPr>
          </a:lstStyle>
          <a:p>
            <a:r>
              <a:rPr lang="en-US" altLang="en-US"/>
              <a:t>2-</a:t>
            </a:r>
            <a:fld id="{C1CE7E88-4A04-44E7-B454-DB7F01E14BAC}" type="slidenum">
              <a:rPr lang="en-US" altLang="en-US"/>
              <a:pPr/>
              <a:t>‹#›</a:t>
            </a:fld>
            <a:endParaRPr lang="en-US" altLang="en-US"/>
          </a:p>
        </p:txBody>
      </p:sp>
    </p:spTree>
    <p:extLst>
      <p:ext uri="{BB962C8B-B14F-4D97-AF65-F5344CB8AC3E}">
        <p14:creationId xmlns:p14="http://schemas.microsoft.com/office/powerpoint/2010/main" val="37648670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A5B4F72-6B98-4C11-891C-B5C6E3FA055A}"/>
              </a:ext>
            </a:extLst>
          </p:cNvPr>
          <p:cNvSpPr>
            <a:spLocks noGrp="1" noChangeArrowheads="1"/>
          </p:cNvSpPr>
          <p:nvPr>
            <p:ph type="dt" sz="half" idx="10"/>
          </p:nvPr>
        </p:nvSpPr>
        <p:spPr>
          <a:ln/>
        </p:spPr>
        <p:txBody>
          <a:bodyPr/>
          <a:lstStyle>
            <a:lvl1pPr>
              <a:defRPr/>
            </a:lvl1pPr>
          </a:lstStyle>
          <a:p>
            <a:fld id="{EEAABE81-752D-426A-928D-F6264655643E}" type="datetime1">
              <a:rPr lang="en-US" altLang="en-US"/>
              <a:pPr/>
              <a:t>3/6/2023</a:t>
            </a:fld>
            <a:endParaRPr lang="en-US" altLang="en-US"/>
          </a:p>
        </p:txBody>
      </p:sp>
      <p:sp>
        <p:nvSpPr>
          <p:cNvPr id="6" name="Rectangle 7">
            <a:extLst>
              <a:ext uri="{FF2B5EF4-FFF2-40B4-BE49-F238E27FC236}">
                <a16:creationId xmlns:a16="http://schemas.microsoft.com/office/drawing/2014/main" id="{123E74DD-C484-45DC-9C15-DCAB04128531}"/>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a:extLst>
              <a:ext uri="{FF2B5EF4-FFF2-40B4-BE49-F238E27FC236}">
                <a16:creationId xmlns:a16="http://schemas.microsoft.com/office/drawing/2014/main" id="{4D9BC790-1E83-49CD-9338-CF0FFFFE8D29}"/>
              </a:ext>
            </a:extLst>
          </p:cNvPr>
          <p:cNvSpPr>
            <a:spLocks noGrp="1" noChangeArrowheads="1"/>
          </p:cNvSpPr>
          <p:nvPr>
            <p:ph type="sldNum" sz="quarter" idx="12"/>
          </p:nvPr>
        </p:nvSpPr>
        <p:spPr>
          <a:ln/>
        </p:spPr>
        <p:txBody>
          <a:bodyPr/>
          <a:lstStyle>
            <a:lvl1pPr>
              <a:defRPr/>
            </a:lvl1pPr>
          </a:lstStyle>
          <a:p>
            <a:r>
              <a:rPr lang="en-US" altLang="en-US"/>
              <a:t>2-</a:t>
            </a:r>
            <a:fld id="{885A9DA9-BF96-4BDC-9DF4-29C2CD3A0A95}" type="slidenum">
              <a:rPr lang="en-US" altLang="en-US"/>
              <a:pPr/>
              <a:t>‹#›</a:t>
            </a:fld>
            <a:endParaRPr lang="en-US" altLang="en-US"/>
          </a:p>
        </p:txBody>
      </p:sp>
    </p:spTree>
    <p:extLst>
      <p:ext uri="{BB962C8B-B14F-4D97-AF65-F5344CB8AC3E}">
        <p14:creationId xmlns:p14="http://schemas.microsoft.com/office/powerpoint/2010/main" val="158493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707886"/>
          </a:xfrm>
        </p:spPr>
        <p:txBody>
          <a:bodyPr anchor="t"/>
          <a:lstStyle>
            <a:lvl1pPr algn="l">
              <a:defRPr sz="4000" b="1" cap="a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anose="020F0502020204030204" pitchFamily="34" charset="0"/>
                <a:cs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dirty="0"/>
              <a:t>Network Programming, Spring 2018 — </a:t>
            </a:r>
            <a:fld id="{33030AF5-6524-5143-8C46-DB9E7ABD89C2}" type="slidenum">
              <a:rPr lang="en-AU" altLang="en-US" smtClean="0"/>
              <a:pPr>
                <a:defRPr/>
              </a:pPr>
              <a:t>‹#›</a:t>
            </a:fld>
            <a:endParaRPr lang="en-AU" altLang="en-US" dirty="0"/>
          </a:p>
        </p:txBody>
      </p:sp>
    </p:spTree>
    <p:extLst>
      <p:ext uri="{BB962C8B-B14F-4D97-AF65-F5344CB8AC3E}">
        <p14:creationId xmlns:p14="http://schemas.microsoft.com/office/powerpoint/2010/main" val="160745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dirty="0"/>
              <a:t>Network Programming, Spring 2018 — </a:t>
            </a:r>
            <a:fld id="{12DAF3C0-179B-9046-8FBC-ADC7337FEFF4}" type="slidenum">
              <a:rPr lang="en-AU" altLang="en-US" smtClean="0"/>
              <a:pPr>
                <a:defRPr/>
              </a:pPr>
              <a:t>‹#›</a:t>
            </a:fld>
            <a:endParaRPr lang="en-AU" altLang="en-US" dirty="0"/>
          </a:p>
        </p:txBody>
      </p:sp>
    </p:spTree>
    <p:extLst>
      <p:ext uri="{BB962C8B-B14F-4D97-AF65-F5344CB8AC3E}">
        <p14:creationId xmlns:p14="http://schemas.microsoft.com/office/powerpoint/2010/main" val="122822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AU" altLang="en-US" dirty="0"/>
              <a:t>Network Programming, Spring 2018 — </a:t>
            </a:r>
            <a:fld id="{1D3694BC-5775-1240-AF32-6A8775C5B4E7}" type="slidenum">
              <a:rPr lang="en-AU" altLang="en-US" smtClean="0"/>
              <a:pPr>
                <a:defRPr/>
              </a:pPr>
              <a:t>‹#›</a:t>
            </a:fld>
            <a:endParaRPr lang="en-AU" altLang="en-US" dirty="0"/>
          </a:p>
        </p:txBody>
      </p:sp>
    </p:spTree>
    <p:extLst>
      <p:ext uri="{BB962C8B-B14F-4D97-AF65-F5344CB8AC3E}">
        <p14:creationId xmlns:p14="http://schemas.microsoft.com/office/powerpoint/2010/main" val="118706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8259762" cy="769441"/>
          </a:xfrm>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AU" altLang="en-US" dirty="0"/>
              <a:t>Network Programming, Spring 2018 — </a:t>
            </a:r>
            <a:fld id="{F84665CB-EFB5-2F4B-9A69-C4BBEF6DEA01}" type="slidenum">
              <a:rPr lang="en-AU" altLang="en-US" smtClean="0"/>
              <a:pPr>
                <a:defRPr/>
              </a:pPr>
              <a:t>‹#›</a:t>
            </a:fld>
            <a:endParaRPr lang="en-AU" altLang="en-US" dirty="0"/>
          </a:p>
        </p:txBody>
      </p:sp>
    </p:spTree>
    <p:extLst>
      <p:ext uri="{BB962C8B-B14F-4D97-AF65-F5344CB8AC3E}">
        <p14:creationId xmlns:p14="http://schemas.microsoft.com/office/powerpoint/2010/main" val="84349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AU" altLang="en-US" dirty="0"/>
              <a:t>Network Programming, Spring 2018 — </a:t>
            </a:r>
            <a:fld id="{1D95EA5B-A048-E44D-BD5A-4FFCEC0CC5F4}" type="slidenum">
              <a:rPr lang="en-AU" altLang="en-US" smtClean="0"/>
              <a:pPr>
                <a:defRPr/>
              </a:pPr>
              <a:t>‹#›</a:t>
            </a:fld>
            <a:endParaRPr lang="en-AU" altLang="en-US" dirty="0"/>
          </a:p>
        </p:txBody>
      </p:sp>
    </p:spTree>
    <p:extLst>
      <p:ext uri="{BB962C8B-B14F-4D97-AF65-F5344CB8AC3E}">
        <p14:creationId xmlns:p14="http://schemas.microsoft.com/office/powerpoint/2010/main" val="116234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dirty="0"/>
              <a:t>Network Programming, Spring 2018 — </a:t>
            </a:r>
            <a:fld id="{688D26B1-511D-6B47-870C-227C59C65757}" type="slidenum">
              <a:rPr lang="en-AU" altLang="en-US" smtClean="0"/>
              <a:pPr>
                <a:defRPr/>
              </a:pPr>
              <a:t>‹#›</a:t>
            </a:fld>
            <a:endParaRPr lang="en-AU" altLang="en-US" dirty="0"/>
          </a:p>
        </p:txBody>
      </p:sp>
    </p:spTree>
    <p:extLst>
      <p:ext uri="{BB962C8B-B14F-4D97-AF65-F5344CB8AC3E}">
        <p14:creationId xmlns:p14="http://schemas.microsoft.com/office/powerpoint/2010/main" val="1955076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dirty="0"/>
              <a:t>Network Programming, Spring 2018 — </a:t>
            </a:r>
            <a:fld id="{0B839E32-E9DC-7A4F-B522-1CCCDCD7C6CF}" type="slidenum">
              <a:rPr lang="en-AU" altLang="en-US" smtClean="0"/>
              <a:pPr>
                <a:defRPr/>
              </a:pPr>
              <a:t>‹#›</a:t>
            </a:fld>
            <a:endParaRPr lang="en-AU" altLang="en-US" dirty="0"/>
          </a:p>
        </p:txBody>
      </p:sp>
    </p:spTree>
    <p:extLst>
      <p:ext uri="{BB962C8B-B14F-4D97-AF65-F5344CB8AC3E}">
        <p14:creationId xmlns:p14="http://schemas.microsoft.com/office/powerpoint/2010/main" val="32788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1027" name="Rectangle 3"/>
          <p:cNvSpPr>
            <a:spLocks noGrp="1" noChangeArrowheads="1"/>
          </p:cNvSpPr>
          <p:nvPr>
            <p:ph type="title"/>
          </p:nvPr>
        </p:nvSpPr>
        <p:spPr bwMode="auto">
          <a:xfrm>
            <a:off x="684213" y="138609"/>
            <a:ext cx="825976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AU" altLang="en-US" dirty="0"/>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ltLang="en-US" dirty="0"/>
              <a:t>Click to edit Master text styles</a:t>
            </a:r>
          </a:p>
          <a:p>
            <a:pPr lvl="1"/>
            <a:r>
              <a:rPr lang="en-AU" altLang="en-US" dirty="0"/>
              <a:t>Second level</a:t>
            </a:r>
          </a:p>
          <a:p>
            <a:pPr lvl="2"/>
            <a:r>
              <a:rPr lang="en-AU" altLang="en-US" dirty="0"/>
              <a:t>Third level</a:t>
            </a:r>
          </a:p>
          <a:p>
            <a:pPr lvl="3"/>
            <a:r>
              <a:rPr lang="en-AU" altLang="en-US" dirty="0"/>
              <a:t>Fourth level</a:t>
            </a:r>
          </a:p>
          <a:p>
            <a:pPr lvl="4"/>
            <a:r>
              <a:rPr lang="en-AU" altLang="en-US" dirty="0"/>
              <a:t>Fifth level</a:t>
            </a:r>
          </a:p>
        </p:txBody>
      </p:sp>
      <p:sp>
        <p:nvSpPr>
          <p:cNvPr id="294917"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lvl1pPr>
          </a:lstStyle>
          <a:p>
            <a:pPr>
              <a:defRPr/>
            </a:pPr>
            <a:r>
              <a:rPr lang="en-AU" altLang="en-US" dirty="0"/>
              <a:t>Network Programming, Spring 2018 — </a:t>
            </a:r>
            <a:fld id="{86D25BB1-E189-954C-80F9-3E7B0D3B704A}" type="slidenum">
              <a:rPr lang="en-AU" altLang="en-US" smtClean="0"/>
              <a:pPr>
                <a:defRPr/>
              </a:pPr>
              <a:t>‹#›</a:t>
            </a:fld>
            <a:endParaRPr lang="en-AU" altLang="en-US" dirty="0"/>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835"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Lst>
  <p:hf sldNum="0" hdr="0" dt="0"/>
  <p:txStyles>
    <p:titleStyle>
      <a:lvl1pPr algn="l" rtl="0" eaLnBrk="0" fontAlgn="base" hangingPunct="0">
        <a:spcBef>
          <a:spcPct val="0"/>
        </a:spcBef>
        <a:spcAft>
          <a:spcPct val="0"/>
        </a:spcAft>
        <a:defRPr sz="4400" b="1">
          <a:solidFill>
            <a:schemeClr val="tx2"/>
          </a:solidFill>
          <a:latin typeface="Calibri" panose="020F0502020204030204" pitchFamily="34" charset="0"/>
          <a:ea typeface="Calibri" panose="020F0502020204030204" pitchFamily="34" charset="0"/>
          <a:cs typeface="Calibri" panose="020F0502020204030204" pitchFamily="34" charset="0"/>
        </a:defRPr>
      </a:lvl1pPr>
      <a:lvl2pPr algn="l" rtl="0" eaLnBrk="0" fontAlgn="base" hangingPunct="0">
        <a:spcBef>
          <a:spcPct val="0"/>
        </a:spcBef>
        <a:spcAft>
          <a:spcPct val="0"/>
        </a:spcAft>
        <a:defRPr sz="4400" b="1">
          <a:solidFill>
            <a:schemeClr val="tx2"/>
          </a:solidFill>
          <a:latin typeface="Comic Sans MS" charset="0"/>
          <a:ea typeface="Comic Sans MS" charset="0"/>
          <a:cs typeface="Comic Sans MS" charset="0"/>
        </a:defRPr>
      </a:lvl2pPr>
      <a:lvl3pPr algn="l" rtl="0" eaLnBrk="0" fontAlgn="base" hangingPunct="0">
        <a:spcBef>
          <a:spcPct val="0"/>
        </a:spcBef>
        <a:spcAft>
          <a:spcPct val="0"/>
        </a:spcAft>
        <a:defRPr sz="4400" b="1">
          <a:solidFill>
            <a:schemeClr val="tx2"/>
          </a:solidFill>
          <a:latin typeface="Comic Sans MS" charset="0"/>
          <a:ea typeface="Comic Sans MS" charset="0"/>
          <a:cs typeface="Comic Sans MS" charset="0"/>
        </a:defRPr>
      </a:lvl3pPr>
      <a:lvl4pPr algn="l" rtl="0" eaLnBrk="0" fontAlgn="base" hangingPunct="0">
        <a:spcBef>
          <a:spcPct val="0"/>
        </a:spcBef>
        <a:spcAft>
          <a:spcPct val="0"/>
        </a:spcAft>
        <a:defRPr sz="4400" b="1">
          <a:solidFill>
            <a:schemeClr val="tx2"/>
          </a:solidFill>
          <a:latin typeface="Comic Sans MS" charset="0"/>
          <a:ea typeface="Comic Sans MS" charset="0"/>
          <a:cs typeface="Comic Sans MS" charset="0"/>
        </a:defRPr>
      </a:lvl4pPr>
      <a:lvl5pPr algn="l" rtl="0" eaLnBrk="0" fontAlgn="base" hangingPunct="0">
        <a:spcBef>
          <a:spcPct val="0"/>
        </a:spcBef>
        <a:spcAft>
          <a:spcPct val="0"/>
        </a:spcAft>
        <a:defRPr sz="4400" b="1">
          <a:solidFill>
            <a:schemeClr val="tx2"/>
          </a:solidFill>
          <a:latin typeface="Comic Sans MS" charset="0"/>
          <a:ea typeface="Comic Sans MS" charset="0"/>
          <a:cs typeface="Comic Sans MS"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9F08967-7A0F-4A6D-82D5-FBBEAB46A0FD}"/>
              </a:ext>
            </a:extLst>
          </p:cNvPr>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95A552E-6B33-4023-9EE9-FE9FA3F1F58C}"/>
              </a:ext>
            </a:extLst>
          </p:cNvPr>
          <p:cNvSpPr>
            <a:spLocks noGrp="1" noChangeArrowheads="1"/>
          </p:cNvSpPr>
          <p:nvPr>
            <p:ph type="body" idx="1"/>
          </p:nvPr>
        </p:nvSpPr>
        <p:spPr bwMode="auto">
          <a:xfrm>
            <a:off x="533400" y="1611313"/>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09F4320-4750-4588-974D-72EF7B8B8FF8}"/>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anose="02020603050405020304" pitchFamily="18" charset="0"/>
              </a:defRPr>
            </a:lvl1pPr>
          </a:lstStyle>
          <a:p>
            <a:fld id="{AE407AB9-44CC-4EE4-96A2-D81487204219}" type="datetime1">
              <a:rPr lang="en-US" altLang="en-US"/>
              <a:pPr/>
              <a:t>3/6/2023</a:t>
            </a:fld>
            <a:endParaRPr lang="en-US" altLang="en-US"/>
          </a:p>
        </p:txBody>
      </p:sp>
      <p:sp>
        <p:nvSpPr>
          <p:cNvPr id="32775" name="Rectangle 7">
            <a:extLst>
              <a:ext uri="{FF2B5EF4-FFF2-40B4-BE49-F238E27FC236}">
                <a16:creationId xmlns:a16="http://schemas.microsoft.com/office/drawing/2014/main" id="{394B58F6-9854-4716-B676-4F4CF751859C}"/>
              </a:ext>
            </a:extLst>
          </p:cNvPr>
          <p:cNvSpPr>
            <a:spLocks noGrp="1" noChangeArrowheads="1"/>
          </p:cNvSpPr>
          <p:nvPr>
            <p:ph type="ftr" sz="quarter" idx="3"/>
          </p:nvPr>
        </p:nvSpPr>
        <p:spPr bwMode="auto">
          <a:xfrm>
            <a:off x="5576888" y="6467475"/>
            <a:ext cx="2895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atin typeface="Tahoma" pitchFamily="34" charset="0"/>
                <a:ea typeface="+mn-ea"/>
                <a:cs typeface="+mn-cs"/>
              </a:defRPr>
            </a:lvl1pPr>
          </a:lstStyle>
          <a:p>
            <a:pPr>
              <a:defRPr/>
            </a:pPr>
            <a:r>
              <a:rPr lang="en-US"/>
              <a:t>Application Layer</a:t>
            </a:r>
          </a:p>
        </p:txBody>
      </p:sp>
      <p:sp>
        <p:nvSpPr>
          <p:cNvPr id="32776" name="Rectangle 8">
            <a:extLst>
              <a:ext uri="{FF2B5EF4-FFF2-40B4-BE49-F238E27FC236}">
                <a16:creationId xmlns:a16="http://schemas.microsoft.com/office/drawing/2014/main" id="{3967D5F2-0CE4-4B32-A2B9-7F2910B098AB}"/>
              </a:ext>
            </a:extLst>
          </p:cNvPr>
          <p:cNvSpPr>
            <a:spLocks noGrp="1" noChangeArrowheads="1"/>
          </p:cNvSpPr>
          <p:nvPr>
            <p:ph type="sldNum" sz="quarter" idx="4"/>
          </p:nvPr>
        </p:nvSpPr>
        <p:spPr bwMode="auto">
          <a:xfrm>
            <a:off x="8324850" y="6462713"/>
            <a:ext cx="6762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atin typeface="Tahoma" panose="020B0604030504040204" pitchFamily="34" charset="0"/>
              </a:defRPr>
            </a:lvl1pPr>
          </a:lstStyle>
          <a:p>
            <a:r>
              <a:rPr lang="en-US" altLang="en-US"/>
              <a:t>2-</a:t>
            </a:r>
            <a:fld id="{AA060443-7BE8-4687-A8E3-44133CB5A825}" type="slidenum">
              <a:rPr lang="en-US" altLang="en-US"/>
              <a:pPr/>
              <a:t>‹#›</a:t>
            </a:fld>
            <a:endParaRPr lang="en-US" altLang="en-US"/>
          </a:p>
        </p:txBody>
      </p:sp>
    </p:spTree>
    <p:extLst>
      <p:ext uri="{BB962C8B-B14F-4D97-AF65-F5344CB8AC3E}">
        <p14:creationId xmlns:p14="http://schemas.microsoft.com/office/powerpoint/2010/main" val="139227603"/>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Lst>
  <p:hf hdr="0" dt="0"/>
  <p:txStyles>
    <p:titleStyle>
      <a:lvl1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Gill Sans MT" pitchFamily="34" charset="0"/>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pitchFamily="34" charset="0"/>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Chord_(peer-to-pe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13.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4.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itcoin.org/en/developer-guid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_qzPUlNoC0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pdos.csail.mit.edu/~petar/papers/maymounkov-kademlia-lncs.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commons.wikimedia.org/wiki/File:Dht_example_SVG.svg" TargetMode="External"/><Relationship Id="rId4" Type="http://schemas.openxmlformats.org/officeDocument/2006/relationships/image" Target="../media/image33.sv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pdos.csail.mit.edu/~petar/papers/maymounkov-kademlia-lncs.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ctrTitle"/>
          </p:nvPr>
        </p:nvSpPr>
        <p:spPr>
          <a:xfrm>
            <a:off x="2409825" y="1844675"/>
            <a:ext cx="6626671" cy="707886"/>
          </a:xfrm>
        </p:spPr>
        <p:txBody>
          <a:bodyPr/>
          <a:lstStyle/>
          <a:p>
            <a:r>
              <a:rPr lang="en-US" altLang="x-none" sz="4000" dirty="0"/>
              <a:t>Peer-to-Peer Networking</a:t>
            </a:r>
            <a:endParaRPr lang="x-none" altLang="x-none" sz="4000" dirty="0"/>
          </a:p>
        </p:txBody>
      </p:sp>
      <p:sp>
        <p:nvSpPr>
          <p:cNvPr id="18434" name="Subtitle 2"/>
          <p:cNvSpPr>
            <a:spLocks noGrp="1"/>
          </p:cNvSpPr>
          <p:nvPr>
            <p:ph type="subTitle" idx="1"/>
          </p:nvPr>
        </p:nvSpPr>
        <p:spPr/>
        <p:txBody>
          <a:bodyPr/>
          <a:lstStyle/>
          <a:p>
            <a:pPr>
              <a:buFont typeface="Wingdings" charset="2"/>
              <a:buNone/>
            </a:pPr>
            <a:r>
              <a:rPr lang="en-US" altLang="x-none"/>
              <a:t>Network Programming</a:t>
            </a:r>
            <a:endParaRPr lang="x-none" altLang="x-non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270E-DA2E-4189-800B-D83739BADEFE}"/>
              </a:ext>
            </a:extLst>
          </p:cNvPr>
          <p:cNvSpPr>
            <a:spLocks noGrp="1"/>
          </p:cNvSpPr>
          <p:nvPr>
            <p:ph type="title"/>
          </p:nvPr>
        </p:nvSpPr>
        <p:spPr/>
        <p:txBody>
          <a:bodyPr/>
          <a:lstStyle/>
          <a:p>
            <a:r>
              <a:rPr lang="en-US" dirty="0"/>
              <a:t>Chord – Finger Tables</a:t>
            </a:r>
          </a:p>
        </p:txBody>
      </p:sp>
      <p:sp>
        <p:nvSpPr>
          <p:cNvPr id="3" name="Content Placeholder 2">
            <a:extLst>
              <a:ext uri="{FF2B5EF4-FFF2-40B4-BE49-F238E27FC236}">
                <a16:creationId xmlns:a16="http://schemas.microsoft.com/office/drawing/2014/main" id="{F9EAE0D4-8340-4D7D-9A83-941E43575B0A}"/>
              </a:ext>
            </a:extLst>
          </p:cNvPr>
          <p:cNvSpPr>
            <a:spLocks noGrp="1"/>
          </p:cNvSpPr>
          <p:nvPr>
            <p:ph idx="1"/>
          </p:nvPr>
        </p:nvSpPr>
        <p:spPr/>
        <p:txBody>
          <a:bodyPr/>
          <a:lstStyle/>
          <a:p>
            <a:r>
              <a:rPr lang="en-US" dirty="0"/>
              <a:t>Every node keeps a “finger table” with up to m entries</a:t>
            </a:r>
          </a:p>
          <a:p>
            <a:r>
              <a:rPr lang="en-US" dirty="0"/>
              <a:t>Entry </a:t>
            </a:r>
            <a:r>
              <a:rPr lang="en-US" dirty="0" err="1"/>
              <a:t>i</a:t>
            </a:r>
            <a:r>
              <a:rPr lang="en-US" dirty="0"/>
              <a:t> for node n is</a:t>
            </a:r>
          </a:p>
          <a:p>
            <a:pPr lvl="1"/>
            <a:r>
              <a:rPr lang="en-US" dirty="0"/>
              <a:t>successor( (n + 2</a:t>
            </a:r>
            <a:r>
              <a:rPr lang="en-US" baseline="30000" dirty="0"/>
              <a:t>i-1</a:t>
            </a:r>
            <a:r>
              <a:rPr lang="en-US" dirty="0"/>
              <a:t>) mod 2</a:t>
            </a:r>
            <a:r>
              <a:rPr lang="en-US" baseline="30000" dirty="0"/>
              <a:t>m</a:t>
            </a:r>
            <a:r>
              <a:rPr lang="en-US" dirty="0"/>
              <a:t>)</a:t>
            </a:r>
          </a:p>
          <a:p>
            <a:pPr lvl="1"/>
            <a:r>
              <a:rPr lang="en-US" dirty="0"/>
              <a:t>Now we can “jump” further along the circle as needed, instead of having to ask n+1, n+2, n+3, … successor(k)</a:t>
            </a:r>
          </a:p>
          <a:p>
            <a:pPr lvl="1"/>
            <a:r>
              <a:rPr lang="en-US" dirty="0"/>
              <a:t>O(log N) search time, much better!</a:t>
            </a:r>
          </a:p>
          <a:p>
            <a:pPr lvl="1"/>
            <a:r>
              <a:rPr lang="en-US" dirty="0"/>
              <a:t>Should feel a lot like a binary search</a:t>
            </a:r>
          </a:p>
          <a:p>
            <a:r>
              <a:rPr lang="en-US" dirty="0"/>
              <a:t>See </a:t>
            </a:r>
            <a:r>
              <a:rPr lang="en-US" dirty="0">
                <a:hlinkClick r:id="rId3"/>
              </a:rPr>
              <a:t>Wikipedia</a:t>
            </a:r>
            <a:r>
              <a:rPr lang="en-US" dirty="0"/>
              <a:t> for more details</a:t>
            </a:r>
          </a:p>
        </p:txBody>
      </p:sp>
      <p:sp>
        <p:nvSpPr>
          <p:cNvPr id="4" name="Footer Placeholder 3">
            <a:extLst>
              <a:ext uri="{FF2B5EF4-FFF2-40B4-BE49-F238E27FC236}">
                <a16:creationId xmlns:a16="http://schemas.microsoft.com/office/drawing/2014/main" id="{E620B83D-A1B4-4638-8410-F365571F5EA8}"/>
              </a:ext>
            </a:extLst>
          </p:cNvPr>
          <p:cNvSpPr>
            <a:spLocks noGrp="1"/>
          </p:cNvSpPr>
          <p:nvPr>
            <p:ph type="ftr" sz="quarter" idx="10"/>
          </p:nvPr>
        </p:nvSpPr>
        <p:spPr/>
        <p:txBody>
          <a:bodyPr/>
          <a:lstStyle/>
          <a:p>
            <a:pPr>
              <a:defRPr/>
            </a:pPr>
            <a:r>
              <a:rPr lang="en-AU" altLang="en-US"/>
              <a:t>Network Programming, Spring 2018 — </a:t>
            </a:r>
            <a:fld id="{06A7C952-D681-514E-92E7-23B389E9FB55}" type="slidenum">
              <a:rPr lang="en-AU" altLang="en-US" smtClean="0"/>
              <a:pPr>
                <a:defRPr/>
              </a:pPr>
              <a:t>10</a:t>
            </a:fld>
            <a:endParaRPr lang="en-AU" altLang="en-US" dirty="0"/>
          </a:p>
        </p:txBody>
      </p:sp>
    </p:spTree>
    <p:extLst>
      <p:ext uri="{BB962C8B-B14F-4D97-AF65-F5344CB8AC3E}">
        <p14:creationId xmlns:p14="http://schemas.microsoft.com/office/powerpoint/2010/main" val="264310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29FB-0A79-4432-9885-7BBBB1C200F9}"/>
              </a:ext>
            </a:extLst>
          </p:cNvPr>
          <p:cNvSpPr>
            <a:spLocks noGrp="1"/>
          </p:cNvSpPr>
          <p:nvPr>
            <p:ph type="title"/>
          </p:nvPr>
        </p:nvSpPr>
        <p:spPr>
          <a:xfrm>
            <a:off x="684213" y="138609"/>
            <a:ext cx="8259762" cy="769441"/>
          </a:xfrm>
        </p:spPr>
        <p:txBody>
          <a:bodyPr/>
          <a:lstStyle/>
          <a:p>
            <a:r>
              <a:rPr lang="en-US" dirty="0"/>
              <a:t>Gnutella</a:t>
            </a:r>
          </a:p>
        </p:txBody>
      </p:sp>
      <p:sp>
        <p:nvSpPr>
          <p:cNvPr id="3" name="Content Placeholder 2">
            <a:extLst>
              <a:ext uri="{FF2B5EF4-FFF2-40B4-BE49-F238E27FC236}">
                <a16:creationId xmlns:a16="http://schemas.microsoft.com/office/drawing/2014/main" id="{4CB11F45-6FE0-4E9A-8AF2-F9797DB1976E}"/>
              </a:ext>
            </a:extLst>
          </p:cNvPr>
          <p:cNvSpPr>
            <a:spLocks noGrp="1"/>
          </p:cNvSpPr>
          <p:nvPr>
            <p:ph idx="1"/>
          </p:nvPr>
        </p:nvSpPr>
        <p:spPr/>
        <p:txBody>
          <a:bodyPr/>
          <a:lstStyle/>
          <a:p>
            <a:r>
              <a:rPr lang="en-US" dirty="0"/>
              <a:t>Nodes are called servants</a:t>
            </a:r>
          </a:p>
          <a:p>
            <a:r>
              <a:rPr lang="en-US" dirty="0"/>
              <a:t>Connect, then send descriptors (Gnutella protocol concept, not C file descriptor)</a:t>
            </a:r>
          </a:p>
          <a:p>
            <a:pPr lvl="1"/>
            <a:r>
              <a:rPr lang="en-US" dirty="0"/>
              <a:t>Ping to discover</a:t>
            </a:r>
          </a:p>
          <a:p>
            <a:pPr lvl="1"/>
            <a:r>
              <a:rPr lang="en-US" dirty="0"/>
              <a:t>Reply with one or more pongs to describe availability</a:t>
            </a:r>
          </a:p>
          <a:p>
            <a:pPr lvl="1"/>
            <a:r>
              <a:rPr lang="en-US" dirty="0"/>
              <a:t>Query to ask for data</a:t>
            </a:r>
          </a:p>
          <a:p>
            <a:pPr lvl="1"/>
            <a:r>
              <a:rPr lang="en-US" dirty="0" err="1"/>
              <a:t>QueryHit</a:t>
            </a:r>
            <a:r>
              <a:rPr lang="en-US" dirty="0"/>
              <a:t> to reply that you have the data</a:t>
            </a:r>
          </a:p>
          <a:p>
            <a:endParaRPr lang="en-US" dirty="0"/>
          </a:p>
        </p:txBody>
      </p:sp>
      <p:sp>
        <p:nvSpPr>
          <p:cNvPr id="4" name="Footer Placeholder 3">
            <a:extLst>
              <a:ext uri="{FF2B5EF4-FFF2-40B4-BE49-F238E27FC236}">
                <a16:creationId xmlns:a16="http://schemas.microsoft.com/office/drawing/2014/main" id="{40FFABF7-467E-4D28-AFB8-AA49CC35074A}"/>
              </a:ext>
            </a:extLst>
          </p:cNvPr>
          <p:cNvSpPr>
            <a:spLocks noGrp="1"/>
          </p:cNvSpPr>
          <p:nvPr>
            <p:ph type="ftr" sz="quarter" idx="10"/>
          </p:nvPr>
        </p:nvSpPr>
        <p:spPr/>
        <p:txBody>
          <a:bodyPr/>
          <a:lstStyle/>
          <a:p>
            <a:pPr>
              <a:defRPr/>
            </a:pPr>
            <a:r>
              <a:rPr lang="en-AU" altLang="en-US"/>
              <a:t>Network Programming, Spring 2018 — </a:t>
            </a:r>
            <a:fld id="{06A7C952-D681-514E-92E7-23B389E9FB55}" type="slidenum">
              <a:rPr lang="en-AU" altLang="en-US" smtClean="0"/>
              <a:pPr>
                <a:defRPr/>
              </a:pPr>
              <a:t>11</a:t>
            </a:fld>
            <a:endParaRPr lang="en-AU" altLang="en-US" dirty="0"/>
          </a:p>
        </p:txBody>
      </p:sp>
    </p:spTree>
    <p:extLst>
      <p:ext uri="{BB962C8B-B14F-4D97-AF65-F5344CB8AC3E}">
        <p14:creationId xmlns:p14="http://schemas.microsoft.com/office/powerpoint/2010/main" val="408289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530D-A014-49B7-ABFA-10A08C2CE6A4}"/>
              </a:ext>
            </a:extLst>
          </p:cNvPr>
          <p:cNvSpPr>
            <a:spLocks noGrp="1"/>
          </p:cNvSpPr>
          <p:nvPr>
            <p:ph type="title"/>
          </p:nvPr>
        </p:nvSpPr>
        <p:spPr>
          <a:xfrm>
            <a:off x="684213" y="138609"/>
            <a:ext cx="8259762" cy="769441"/>
          </a:xfrm>
        </p:spPr>
        <p:txBody>
          <a:bodyPr/>
          <a:lstStyle/>
          <a:p>
            <a:r>
              <a:rPr lang="en-US" dirty="0"/>
              <a:t>Gnutella Routing</a:t>
            </a:r>
          </a:p>
        </p:txBody>
      </p:sp>
      <p:sp>
        <p:nvSpPr>
          <p:cNvPr id="3" name="Content Placeholder 2">
            <a:extLst>
              <a:ext uri="{FF2B5EF4-FFF2-40B4-BE49-F238E27FC236}">
                <a16:creationId xmlns:a16="http://schemas.microsoft.com/office/drawing/2014/main" id="{D7A9271F-3ECE-4AA2-8198-9B813B1C6EE4}"/>
              </a:ext>
            </a:extLst>
          </p:cNvPr>
          <p:cNvSpPr>
            <a:spLocks noGrp="1"/>
          </p:cNvSpPr>
          <p:nvPr>
            <p:ph idx="1"/>
          </p:nvPr>
        </p:nvSpPr>
        <p:spPr/>
        <p:txBody>
          <a:bodyPr/>
          <a:lstStyle/>
          <a:p>
            <a:r>
              <a:rPr lang="en-US" sz="2800" dirty="0"/>
              <a:t>Pongs can only travel back along the path the Ping came from</a:t>
            </a:r>
          </a:p>
          <a:p>
            <a:r>
              <a:rPr lang="en-US" sz="2800" dirty="0" err="1"/>
              <a:t>QueryHit</a:t>
            </a:r>
            <a:r>
              <a:rPr lang="en-US" sz="2800" dirty="0"/>
              <a:t> similarly can only follow Query's path</a:t>
            </a:r>
          </a:p>
          <a:p>
            <a:r>
              <a:rPr lang="en-US" sz="2800" dirty="0"/>
              <a:t>Forward Ping/Query to all direct connections except the one you received it on</a:t>
            </a:r>
          </a:p>
          <a:p>
            <a:r>
              <a:rPr lang="en-US" sz="2800" dirty="0"/>
              <a:t>Decrement TTL field and increment Hops before forwarding. Do not forward if TTL = 0</a:t>
            </a:r>
          </a:p>
          <a:p>
            <a:r>
              <a:rPr lang="en-US" sz="2800" dirty="0"/>
              <a:t>Don't forward if payload descriptor and descriptor ID already seen - prevents replication of messages!</a:t>
            </a:r>
          </a:p>
        </p:txBody>
      </p:sp>
      <p:sp>
        <p:nvSpPr>
          <p:cNvPr id="4" name="Footer Placeholder 3">
            <a:extLst>
              <a:ext uri="{FF2B5EF4-FFF2-40B4-BE49-F238E27FC236}">
                <a16:creationId xmlns:a16="http://schemas.microsoft.com/office/drawing/2014/main" id="{08746E54-5097-4E8A-B123-C5A2211F7262}"/>
              </a:ext>
            </a:extLst>
          </p:cNvPr>
          <p:cNvSpPr>
            <a:spLocks noGrp="1"/>
          </p:cNvSpPr>
          <p:nvPr>
            <p:ph type="ftr" sz="quarter" idx="10"/>
          </p:nvPr>
        </p:nvSpPr>
        <p:spPr/>
        <p:txBody>
          <a:bodyPr/>
          <a:lstStyle/>
          <a:p>
            <a:pPr>
              <a:defRPr/>
            </a:pPr>
            <a:r>
              <a:rPr lang="en-AU" altLang="en-US"/>
              <a:t>Network Programming, Spring 2018 — </a:t>
            </a:r>
            <a:fld id="{06A7C952-D681-514E-92E7-23B389E9FB55}" type="slidenum">
              <a:rPr lang="en-AU" altLang="en-US" smtClean="0"/>
              <a:pPr>
                <a:defRPr/>
              </a:pPr>
              <a:t>12</a:t>
            </a:fld>
            <a:endParaRPr lang="en-AU" altLang="en-US" dirty="0"/>
          </a:p>
        </p:txBody>
      </p:sp>
    </p:spTree>
    <p:extLst>
      <p:ext uri="{BB962C8B-B14F-4D97-AF65-F5344CB8AC3E}">
        <p14:creationId xmlns:p14="http://schemas.microsoft.com/office/powerpoint/2010/main" val="58119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BA3D-4778-4E23-858E-413CC1A63745}"/>
              </a:ext>
            </a:extLst>
          </p:cNvPr>
          <p:cNvSpPr>
            <a:spLocks noGrp="1"/>
          </p:cNvSpPr>
          <p:nvPr>
            <p:ph type="title"/>
          </p:nvPr>
        </p:nvSpPr>
        <p:spPr>
          <a:xfrm>
            <a:off x="684213" y="138609"/>
            <a:ext cx="8259762" cy="769441"/>
          </a:xfrm>
        </p:spPr>
        <p:txBody>
          <a:bodyPr/>
          <a:lstStyle/>
          <a:p>
            <a:r>
              <a:rPr lang="en-US" dirty="0"/>
              <a:t>Gnutella Downloads</a:t>
            </a:r>
          </a:p>
        </p:txBody>
      </p:sp>
      <p:sp>
        <p:nvSpPr>
          <p:cNvPr id="3" name="Content Placeholder 2">
            <a:extLst>
              <a:ext uri="{FF2B5EF4-FFF2-40B4-BE49-F238E27FC236}">
                <a16:creationId xmlns:a16="http://schemas.microsoft.com/office/drawing/2014/main" id="{0D8D534D-15E8-4E1A-90E1-F38901D5D6F2}"/>
              </a:ext>
            </a:extLst>
          </p:cNvPr>
          <p:cNvSpPr>
            <a:spLocks noGrp="1"/>
          </p:cNvSpPr>
          <p:nvPr>
            <p:ph idx="1"/>
          </p:nvPr>
        </p:nvSpPr>
        <p:spPr/>
        <p:txBody>
          <a:bodyPr/>
          <a:lstStyle/>
          <a:p>
            <a:r>
              <a:rPr lang="en-US" dirty="0"/>
              <a:t>Remember that Gnutella is an overlay</a:t>
            </a:r>
          </a:p>
          <a:p>
            <a:r>
              <a:rPr lang="en-US" dirty="0"/>
              <a:t>For downloads we do a direct client-to-client connection</a:t>
            </a:r>
          </a:p>
          <a:p>
            <a:pPr lvl="1"/>
            <a:r>
              <a:rPr lang="en-US" dirty="0"/>
              <a:t>Don't route through other servants in the overlay network</a:t>
            </a:r>
          </a:p>
          <a:p>
            <a:r>
              <a:rPr lang="en-US" dirty="0"/>
              <a:t>This is still P2P, no dedicated server</a:t>
            </a:r>
          </a:p>
          <a:p>
            <a:pPr lvl="1"/>
            <a:r>
              <a:rPr lang="en-US" dirty="0"/>
              <a:t>But if we could stop the initial distributor before copies were shared, we could prevent a file from spreading</a:t>
            </a:r>
          </a:p>
          <a:p>
            <a:pPr lvl="1"/>
            <a:r>
              <a:rPr lang="en-US" dirty="0"/>
              <a:t>Easier said than done!</a:t>
            </a:r>
          </a:p>
        </p:txBody>
      </p:sp>
      <p:sp>
        <p:nvSpPr>
          <p:cNvPr id="4" name="Footer Placeholder 3">
            <a:extLst>
              <a:ext uri="{FF2B5EF4-FFF2-40B4-BE49-F238E27FC236}">
                <a16:creationId xmlns:a16="http://schemas.microsoft.com/office/drawing/2014/main" id="{FE1EAC23-EFFE-4050-AA76-9400C588FC4A}"/>
              </a:ext>
            </a:extLst>
          </p:cNvPr>
          <p:cNvSpPr>
            <a:spLocks noGrp="1"/>
          </p:cNvSpPr>
          <p:nvPr>
            <p:ph type="ftr" sz="quarter" idx="10"/>
          </p:nvPr>
        </p:nvSpPr>
        <p:spPr/>
        <p:txBody>
          <a:bodyPr/>
          <a:lstStyle/>
          <a:p>
            <a:pPr>
              <a:defRPr/>
            </a:pPr>
            <a:r>
              <a:rPr lang="en-AU" altLang="en-US"/>
              <a:t>Network Programming, Spring 2018 — </a:t>
            </a:r>
            <a:fld id="{06A7C952-D681-514E-92E7-23B389E9FB55}" type="slidenum">
              <a:rPr lang="en-AU" altLang="en-US" smtClean="0"/>
              <a:pPr>
                <a:defRPr/>
              </a:pPr>
              <a:t>13</a:t>
            </a:fld>
            <a:endParaRPr lang="en-AU" altLang="en-US" dirty="0"/>
          </a:p>
        </p:txBody>
      </p:sp>
    </p:spTree>
    <p:extLst>
      <p:ext uri="{BB962C8B-B14F-4D97-AF65-F5344CB8AC3E}">
        <p14:creationId xmlns:p14="http://schemas.microsoft.com/office/powerpoint/2010/main" val="3742590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8259762" cy="769441"/>
          </a:xfrm>
        </p:spPr>
        <p:txBody>
          <a:bodyPr/>
          <a:lstStyle/>
          <a:p>
            <a:r>
              <a:rPr lang="en-US" dirty="0" err="1"/>
              <a:t>BitTorrent</a:t>
            </a:r>
            <a:endParaRPr lang="en-US" dirty="0"/>
          </a:p>
        </p:txBody>
      </p:sp>
      <p:sp>
        <p:nvSpPr>
          <p:cNvPr id="3" name="Content Placeholder 2"/>
          <p:cNvSpPr>
            <a:spLocks noGrp="1"/>
          </p:cNvSpPr>
          <p:nvPr>
            <p:ph idx="1"/>
          </p:nvPr>
        </p:nvSpPr>
        <p:spPr/>
        <p:txBody>
          <a:bodyPr/>
          <a:lstStyle/>
          <a:p>
            <a:r>
              <a:rPr lang="en-US" dirty="0"/>
              <a:t>Break files up into </a:t>
            </a:r>
            <a:r>
              <a:rPr lang="en-US" i="1" dirty="0"/>
              <a:t>pieces</a:t>
            </a:r>
            <a:endParaRPr lang="en-US" dirty="0"/>
          </a:p>
          <a:p>
            <a:pPr lvl="1"/>
            <a:endParaRPr lang="en-US" dirty="0"/>
          </a:p>
          <a:p>
            <a:r>
              <a:rPr lang="en-US" dirty="0"/>
              <a:t>Upon downloading a piece, able to then serve it to another consumer</a:t>
            </a:r>
          </a:p>
          <a:p>
            <a:pPr lvl="1"/>
            <a:r>
              <a:rPr lang="en-US" dirty="0"/>
              <a:t>Popularity increases number of hosts for that piece / content</a:t>
            </a:r>
          </a:p>
          <a:p>
            <a:pPr lvl="1"/>
            <a:endParaRPr lang="en-US" dirty="0"/>
          </a:p>
          <a:p>
            <a:r>
              <a:rPr lang="en-US" dirty="0"/>
              <a:t>Cryptographic hashing used to ensure no changes to piece made</a:t>
            </a:r>
          </a:p>
        </p:txBody>
      </p:sp>
      <p:sp>
        <p:nvSpPr>
          <p:cNvPr id="4" name="Footer Placeholder 3"/>
          <p:cNvSpPr>
            <a:spLocks noGrp="1"/>
          </p:cNvSpPr>
          <p:nvPr>
            <p:ph type="ftr" sz="quarter" idx="10"/>
          </p:nvPr>
        </p:nvSpPr>
        <p:spPr/>
        <p:txBody>
          <a:bodyPr/>
          <a:lstStyle/>
          <a:p>
            <a:pPr>
              <a:defRPr/>
            </a:pPr>
            <a:r>
              <a:rPr lang="en-AU" altLang="en-US" dirty="0"/>
              <a:t>Network Programming, Spring 2018 — </a:t>
            </a:r>
            <a:fld id="{06A7C952-D681-514E-92E7-23B389E9FB55}" type="slidenum">
              <a:rPr lang="en-AU" altLang="en-US" smtClean="0"/>
              <a:pPr>
                <a:defRPr/>
              </a:pPr>
              <a:t>14</a:t>
            </a:fld>
            <a:endParaRPr lang="en-AU" altLang="en-US" dirty="0"/>
          </a:p>
        </p:txBody>
      </p:sp>
    </p:spTree>
    <p:extLst>
      <p:ext uri="{BB962C8B-B14F-4D97-AF65-F5344CB8AC3E}">
        <p14:creationId xmlns:p14="http://schemas.microsoft.com/office/powerpoint/2010/main" val="1807302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4">
            <a:extLst>
              <a:ext uri="{FF2B5EF4-FFF2-40B4-BE49-F238E27FC236}">
                <a16:creationId xmlns:a16="http://schemas.microsoft.com/office/drawing/2014/main" id="{521483FA-CA9B-4518-BC2E-B94D9CF7C7B4}"/>
              </a:ext>
            </a:extLst>
          </p:cNvPr>
          <p:cNvSpPr>
            <a:spLocks noChangeArrowheads="1"/>
          </p:cNvSpPr>
          <p:nvPr/>
        </p:nvSpPr>
        <p:spPr bwMode="auto">
          <a:xfrm>
            <a:off x="5608638" y="3489325"/>
            <a:ext cx="326072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ts val="3063"/>
              </a:lnSpc>
              <a:spcBef>
                <a:spcPct val="20000"/>
              </a:spcBef>
              <a:spcAft>
                <a:spcPct val="0"/>
              </a:spcAft>
              <a:buClr>
                <a:srgbClr val="3333CC"/>
              </a:buClr>
              <a:buSzPct val="85000"/>
              <a:buFont typeface="ZapfDingbats" charset="2"/>
              <a:buNone/>
              <a:tabLst/>
              <a:defRPr/>
            </a:pPr>
            <a:r>
              <a:rPr kumimoji="0" lang="en-US" altLang="en-US" sz="2800" b="0" i="1" u="none" strike="noStrike" kern="1200" cap="none" spc="0" normalizeH="0" baseline="0" noProof="0">
                <a:ln>
                  <a:noFill/>
                </a:ln>
                <a:solidFill>
                  <a:srgbClr val="008000"/>
                </a:solidFill>
                <a:effectLst/>
                <a:uLnTx/>
                <a:uFillTx/>
                <a:latin typeface="Arial" panose="020B0604020202020204" pitchFamily="34" charset="0"/>
                <a:ea typeface="ＭＳ Ｐゴシック" panose="020B0600070205080204" pitchFamily="34" charset="-128"/>
                <a:cs typeface="Arial" panose="020B0604020202020204" pitchFamily="34" charset="0"/>
              </a:rPr>
              <a:t>Computer Networking: A Top Down Approach </a:t>
            </a:r>
            <a:br>
              <a:rPr kumimoji="0" lang="en-US" altLang="en-US" sz="2800" b="0" i="0" u="none" strike="noStrike" kern="1200" cap="none" spc="0" normalizeH="0" baseline="0" noProof="0">
                <a:ln>
                  <a:noFill/>
                </a:ln>
                <a:solidFill>
                  <a:srgbClr val="008000"/>
                </a:solidFill>
                <a:effectLst/>
                <a:uLnTx/>
                <a:uFillTx/>
                <a:latin typeface="Arial" panose="020B0604020202020204" pitchFamily="34" charset="0"/>
                <a:ea typeface="ＭＳ Ｐゴシック" panose="020B0600070205080204" pitchFamily="34" charset="-128"/>
                <a:cs typeface="Arial" panose="020B0604020202020204" pitchFamily="34" charset="0"/>
              </a:rPr>
            </a:br>
            <a:endParaRPr kumimoji="0" lang="en-US" altLang="en-US" sz="2000" b="0" i="0" u="none" strike="noStrike" kern="1200" cap="none" spc="0" normalizeH="0" baseline="0" noProof="0">
              <a:ln>
                <a:noFill/>
              </a:ln>
              <a:solidFill>
                <a:srgbClr val="008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32770" name="Text Box 6">
            <a:extLst>
              <a:ext uri="{FF2B5EF4-FFF2-40B4-BE49-F238E27FC236}">
                <a16:creationId xmlns:a16="http://schemas.microsoft.com/office/drawing/2014/main" id="{EE6B42A0-C318-4E74-A013-32CCFA72CEF0}"/>
              </a:ext>
            </a:extLst>
          </p:cNvPr>
          <p:cNvSpPr txBox="1">
            <a:spLocks noChangeArrowheads="1"/>
          </p:cNvSpPr>
          <p:nvPr/>
        </p:nvSpPr>
        <p:spPr bwMode="auto">
          <a:xfrm>
            <a:off x="369888" y="3241675"/>
            <a:ext cx="5378450"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 note on the use of these Powerpoint slides:</a:t>
            </a:r>
          </a:p>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We</a:t>
            </a:r>
            <a:r>
              <a:rPr kumimoji="0" lang="ja-JP"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re making these slides freely available to all (faculty, students, readers). They’re in PowerPoint form so you see the animations; and can add, modify, and delete slides  (including this one) and slide content to suit your needs. They obviously represent a </a:t>
            </a:r>
            <a:r>
              <a:rPr kumimoji="0" lang="en-US" altLang="ja-JP" sz="12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lot</a:t>
            </a:r>
            <a:r>
              <a:rPr kumimoji="0" lang="en-US" altLang="ja-JP"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of work on our part. In return for use, we only ask the following:</a:t>
            </a:r>
          </a:p>
          <a:p>
            <a:pPr marL="0" marR="0" lvl="0" indent="0" algn="l" defTabSz="914400" rtl="0" eaLnBrk="0" fontAlgn="base" latinLnBrk="0" hangingPunct="0">
              <a:lnSpc>
                <a:spcPct val="85000"/>
              </a:lnSpc>
              <a:spcBef>
                <a:spcPct val="20000"/>
              </a:spcBef>
              <a:spcAft>
                <a:spcPct val="0"/>
              </a:spcAft>
              <a:buClr>
                <a:srgbClr val="3333CC"/>
              </a:buClr>
              <a:buSzPct val="85000"/>
              <a:buFont typeface="ZapfDingbats" charset="2"/>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702" name="Text Box 7">
            <a:extLst>
              <a:ext uri="{FF2B5EF4-FFF2-40B4-BE49-F238E27FC236}">
                <a16:creationId xmlns:a16="http://schemas.microsoft.com/office/drawing/2014/main" id="{8C29B432-B237-4523-B880-431E6EECECE9}"/>
              </a:ext>
            </a:extLst>
          </p:cNvPr>
          <p:cNvSpPr txBox="1">
            <a:spLocks noChangeArrowheads="1"/>
          </p:cNvSpPr>
          <p:nvPr/>
        </p:nvSpPr>
        <p:spPr bwMode="auto">
          <a:xfrm>
            <a:off x="373063" y="4267200"/>
            <a:ext cx="5378450" cy="209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3038" indent="-173038">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173038" marR="0" lvl="0" indent="-173038"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14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endParaRPr>
          </a:p>
          <a:p>
            <a:pPr marL="173038" marR="0" lvl="0" indent="-173038" algn="l" defTabSz="914400" rtl="0" eaLnBrk="0" fontAlgn="base" latinLnBrk="0" hangingPunct="0">
              <a:lnSpc>
                <a:spcPct val="100000"/>
              </a:lnSpc>
              <a:spcBef>
                <a:spcPct val="20000"/>
              </a:spcBef>
              <a:spcAft>
                <a:spcPct val="0"/>
              </a:spcAft>
              <a:buClr>
                <a:srgbClr val="000099"/>
              </a:buClr>
              <a:buSzPct val="100000"/>
              <a:buFont typeface="Wingdings" panose="05000000000000000000" pitchFamily="2" charset="2"/>
              <a:buChar char="§"/>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If you use these slides (e.g., in a class) that you mention their source (after all, we</a:t>
            </a:r>
            <a:r>
              <a:rPr kumimoji="0" lang="ja-JP"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 like people to use our book!)</a:t>
            </a:r>
          </a:p>
          <a:p>
            <a:pPr marL="173038" marR="0" lvl="0" indent="-173038" algn="l" defTabSz="914400" rtl="0" eaLnBrk="0" fontAlgn="base" latinLnBrk="0" hangingPunct="0">
              <a:lnSpc>
                <a:spcPct val="100000"/>
              </a:lnSpc>
              <a:spcBef>
                <a:spcPct val="20000"/>
              </a:spcBef>
              <a:spcAft>
                <a:spcPct val="0"/>
              </a:spcAft>
              <a:buClr>
                <a:srgbClr val="000099"/>
              </a:buClr>
              <a:buSzPct val="100000"/>
              <a:buFont typeface="Wingdings" panose="05000000000000000000" pitchFamily="2" charset="2"/>
              <a:buChar char="§"/>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If you post any slides on a www site, that you note that they are adapted from (or perhaps identical to) our slides, and note our copyright of this material.</a:t>
            </a:r>
          </a:p>
          <a:p>
            <a:pPr marL="173038" marR="0" lvl="0" indent="-173038" algn="l" defTabSz="914400" rtl="0" eaLnBrk="0" fontAlgn="base" latinLnBrk="0" hangingPunct="0">
              <a:lnSpc>
                <a:spcPct val="100000"/>
              </a:lnSpc>
              <a:spcBef>
                <a:spcPct val="20000"/>
              </a:spcBef>
              <a:spcAft>
                <a:spcPct val="0"/>
              </a:spcAft>
              <a:buClr>
                <a:srgbClr val="3333CC"/>
              </a:buClr>
              <a:buSzPct val="85000"/>
              <a:buFont typeface="Wingdings" panose="05000000000000000000" pitchFamily="2" charset="2"/>
              <a:buChar char="q"/>
              <a:tabLst/>
              <a:defRPr/>
            </a:pPr>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173038" marR="0" lvl="0" indent="-173038" algn="l" defTabSz="914400" rtl="0" eaLnBrk="0" fontAlgn="base" latinLnBrk="0" hangingPunct="0">
              <a:lnSpc>
                <a:spcPct val="85000"/>
              </a:lnSpc>
              <a:spcBef>
                <a:spcPct val="20000"/>
              </a:spcBef>
              <a:spcAft>
                <a:spcPct val="0"/>
              </a:spcAft>
              <a:buClr>
                <a:srgbClr val="3333CC"/>
              </a:buClr>
              <a:buSzPct val="85000"/>
              <a:buFont typeface="Wingdings" panose="05000000000000000000" pitchFamily="2" charset="2"/>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Thanks and enjoy!  JFK/KWR</a:t>
            </a:r>
          </a:p>
          <a:p>
            <a:pPr marL="173038" marR="0" lvl="0" indent="-173038" algn="l" defTabSz="914400" rtl="0" eaLnBrk="0" fontAlgn="base" latinLnBrk="0" hangingPunct="0">
              <a:lnSpc>
                <a:spcPct val="85000"/>
              </a:lnSpc>
              <a:spcBef>
                <a:spcPct val="20000"/>
              </a:spcBef>
              <a:spcAft>
                <a:spcPct val="0"/>
              </a:spcAft>
              <a:buClr>
                <a:srgbClr val="3333CC"/>
              </a:buClr>
              <a:buSzPct val="85000"/>
              <a:buFont typeface="ZapfDingbats" charset="2"/>
              <a:buNone/>
              <a:tabLst/>
              <a:defRPr/>
            </a:pPr>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173038" marR="0" lvl="0" indent="-173038"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All material copyright 1996-2016</a:t>
            </a:r>
          </a:p>
          <a:p>
            <a:pPr marL="173038" marR="0" lvl="0" indent="-173038"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J.F Kurose and K.W. Ross, All Rights Reserved</a:t>
            </a:r>
          </a:p>
        </p:txBody>
      </p:sp>
      <p:pic>
        <p:nvPicPr>
          <p:cNvPr id="32772" name="Picture 8">
            <a:extLst>
              <a:ext uri="{FF2B5EF4-FFF2-40B4-BE49-F238E27FC236}">
                <a16:creationId xmlns:a16="http://schemas.microsoft.com/office/drawing/2014/main" id="{E3AC4A9D-17C5-4D08-A190-EE07BB7EF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6146800"/>
            <a:ext cx="1873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1" descr="kurose7e_cover_small.jpg">
            <a:extLst>
              <a:ext uri="{FF2B5EF4-FFF2-40B4-BE49-F238E27FC236}">
                <a16:creationId xmlns:a16="http://schemas.microsoft.com/office/drawing/2014/main" id="{4D53F1BC-7102-4A49-AFF7-A0995E2714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0238" y="325438"/>
            <a:ext cx="3087687"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Rectangle 4">
            <a:extLst>
              <a:ext uri="{FF2B5EF4-FFF2-40B4-BE49-F238E27FC236}">
                <a16:creationId xmlns:a16="http://schemas.microsoft.com/office/drawing/2014/main" id="{5F88F91A-1C67-4A1C-98F6-698226344057}"/>
              </a:ext>
            </a:extLst>
          </p:cNvPr>
          <p:cNvSpPr>
            <a:spLocks noChangeArrowheads="1"/>
          </p:cNvSpPr>
          <p:nvPr/>
        </p:nvSpPr>
        <p:spPr bwMode="auto">
          <a:xfrm>
            <a:off x="5634038" y="4510088"/>
            <a:ext cx="326072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3333CC"/>
              </a:buClr>
              <a:buSzPct val="85000"/>
              <a:buFont typeface="ZapfDingbats" charset="2"/>
              <a:buNone/>
              <a:tabLst/>
              <a:defRPr/>
            </a:pPr>
            <a:r>
              <a:rPr kumimoji="0" lang="en-US" altLang="en-US" sz="1800" b="0" i="0" u="none" strike="noStrike" kern="1200" cap="none" spc="0" normalizeH="0" baseline="0" noProof="0">
                <a:ln>
                  <a:noFill/>
                </a:ln>
                <a:solidFill>
                  <a:srgbClr val="008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r>
              <a:rPr kumimoji="0" lang="en-US" altLang="en-US" sz="1800" b="0" i="0" u="none" strike="noStrike" kern="1200" cap="none" spc="0" normalizeH="0" baseline="30000" noProof="0">
                <a:ln>
                  <a:noFill/>
                </a:ln>
                <a:solidFill>
                  <a:srgbClr val="008000"/>
                </a:solidFill>
                <a:effectLst/>
                <a:uLnTx/>
                <a:uFillTx/>
                <a:latin typeface="Arial" panose="020B0604020202020204" pitchFamily="34" charset="0"/>
                <a:ea typeface="ＭＳ Ｐゴシック" panose="020B0600070205080204" pitchFamily="34" charset="-128"/>
                <a:cs typeface="Arial" panose="020B0604020202020204" pitchFamily="34" charset="0"/>
              </a:rPr>
              <a:t>th</a:t>
            </a:r>
            <a:r>
              <a:rPr kumimoji="0" lang="en-US" altLang="en-US" sz="1800" b="0" i="0" u="none" strike="noStrike" kern="1200" cap="none" spc="0" normalizeH="0" baseline="0" noProof="0">
                <a:ln>
                  <a:noFill/>
                </a:ln>
                <a:solidFill>
                  <a:srgbClr val="008000"/>
                </a:solidFill>
                <a:effectLst/>
                <a:uLnTx/>
                <a:uFillTx/>
                <a:latin typeface="Arial" panose="020B0604020202020204" pitchFamily="34" charset="0"/>
                <a:ea typeface="ＭＳ Ｐゴシック" panose="020B0600070205080204" pitchFamily="34" charset="-128"/>
                <a:cs typeface="Arial" panose="020B0604020202020204" pitchFamily="34" charset="0"/>
              </a:rPr>
              <a:t> edition </a:t>
            </a:r>
            <a:br>
              <a:rPr kumimoji="0" lang="en-US" altLang="en-US" sz="1800" b="0" i="0" u="none" strike="noStrike" kern="1200" cap="none" spc="0" normalizeH="0" baseline="0" noProof="0">
                <a:ln>
                  <a:noFill/>
                </a:ln>
                <a:solidFill>
                  <a:srgbClr val="008000"/>
                </a:solidFill>
                <a:effectLst/>
                <a:uLnTx/>
                <a:uFillTx/>
                <a:latin typeface="Arial" panose="020B0604020202020204" pitchFamily="34" charset="0"/>
                <a:ea typeface="ＭＳ Ｐゴシック" panose="020B0600070205080204" pitchFamily="34" charset="-128"/>
                <a:cs typeface="Arial" panose="020B0604020202020204" pitchFamily="34" charset="0"/>
              </a:rPr>
            </a:br>
            <a:r>
              <a:rPr kumimoji="0" lang="en-US" altLang="en-US" sz="1800" b="0" i="0" u="none" strike="noStrike" kern="1200" cap="none" spc="0" normalizeH="0" baseline="0" noProof="0">
                <a:ln>
                  <a:noFill/>
                </a:ln>
                <a:solidFill>
                  <a:srgbClr val="008000"/>
                </a:solidFill>
                <a:effectLst/>
                <a:uLnTx/>
                <a:uFillTx/>
                <a:latin typeface="Arial" panose="020B0604020202020204" pitchFamily="34" charset="0"/>
                <a:ea typeface="ＭＳ Ｐゴシック" panose="020B0600070205080204" pitchFamily="34" charset="-128"/>
                <a:cs typeface="Arial" panose="020B0604020202020204" pitchFamily="34" charset="0"/>
              </a:rPr>
              <a:t>Jim Kurose, Keith Ross</a:t>
            </a:r>
            <a:br>
              <a:rPr kumimoji="0" lang="en-US" altLang="en-US" sz="1800" b="0" i="0" u="none" strike="noStrike" kern="1200" cap="none" spc="0" normalizeH="0" baseline="0" noProof="0">
                <a:ln>
                  <a:noFill/>
                </a:ln>
                <a:solidFill>
                  <a:srgbClr val="008000"/>
                </a:solidFill>
                <a:effectLst/>
                <a:uLnTx/>
                <a:uFillTx/>
                <a:latin typeface="Arial" panose="020B0604020202020204" pitchFamily="34" charset="0"/>
                <a:ea typeface="ＭＳ Ｐゴシック" panose="020B0600070205080204" pitchFamily="34" charset="-128"/>
                <a:cs typeface="Arial" panose="020B0604020202020204" pitchFamily="34" charset="0"/>
              </a:rPr>
            </a:br>
            <a:r>
              <a:rPr kumimoji="0" lang="en-US" altLang="en-US" sz="1400" b="0" i="0" u="none" strike="noStrike" kern="1200" cap="none" spc="0" normalizeH="0" baseline="0" noProof="0">
                <a:ln>
                  <a:noFill/>
                </a:ln>
                <a:solidFill>
                  <a:srgbClr val="008000"/>
                </a:solidFill>
                <a:effectLst/>
                <a:uLnTx/>
                <a:uFillTx/>
                <a:latin typeface="Arial" panose="020B0604020202020204" pitchFamily="34" charset="0"/>
                <a:ea typeface="ＭＳ Ｐゴシック" panose="020B0600070205080204" pitchFamily="34" charset="-128"/>
                <a:cs typeface="Arial" panose="020B0604020202020204" pitchFamily="34" charset="0"/>
              </a:rPr>
              <a:t>Pearson/Addison Wesley</a:t>
            </a:r>
            <a:br>
              <a:rPr kumimoji="0" lang="en-US" altLang="en-US" sz="1400" b="0" i="0" u="none" strike="noStrike" kern="1200" cap="none" spc="0" normalizeH="0" baseline="0" noProof="0">
                <a:ln>
                  <a:noFill/>
                </a:ln>
                <a:solidFill>
                  <a:srgbClr val="008000"/>
                </a:solidFill>
                <a:effectLst/>
                <a:uLnTx/>
                <a:uFillTx/>
                <a:latin typeface="Arial" panose="020B0604020202020204" pitchFamily="34" charset="0"/>
                <a:ea typeface="ＭＳ Ｐゴシック" panose="020B0600070205080204" pitchFamily="34" charset="-128"/>
                <a:cs typeface="Arial" panose="020B0604020202020204" pitchFamily="34" charset="0"/>
              </a:rPr>
            </a:br>
            <a:r>
              <a:rPr kumimoji="0" lang="en-US" altLang="en-US" sz="1400" b="0" i="0" u="none" strike="noStrike" kern="1200" cap="none" spc="0" normalizeH="0" baseline="0" noProof="0">
                <a:ln>
                  <a:noFill/>
                </a:ln>
                <a:solidFill>
                  <a:srgbClr val="008000"/>
                </a:solidFill>
                <a:effectLst/>
                <a:uLnTx/>
                <a:uFillTx/>
                <a:latin typeface="Arial" panose="020B0604020202020204" pitchFamily="34" charset="0"/>
                <a:ea typeface="ＭＳ Ｐゴシック" panose="020B0600070205080204" pitchFamily="34" charset="-128"/>
                <a:cs typeface="Arial" panose="020B0604020202020204" pitchFamily="34" charset="0"/>
              </a:rPr>
              <a:t>April 2016</a:t>
            </a:r>
          </a:p>
        </p:txBody>
      </p:sp>
      <p:sp>
        <p:nvSpPr>
          <p:cNvPr id="32775" name="Rectangle 3">
            <a:extLst>
              <a:ext uri="{FF2B5EF4-FFF2-40B4-BE49-F238E27FC236}">
                <a16:creationId xmlns:a16="http://schemas.microsoft.com/office/drawing/2014/main" id="{827630B0-5B0A-4FC7-B6EA-E40C6EE48EA0}"/>
              </a:ext>
            </a:extLst>
          </p:cNvPr>
          <p:cNvSpPr>
            <a:spLocks noChangeArrowheads="1"/>
          </p:cNvSpPr>
          <p:nvPr/>
        </p:nvSpPr>
        <p:spPr bwMode="auto">
          <a:xfrm>
            <a:off x="371475" y="715963"/>
            <a:ext cx="44878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4400" b="0" i="0" u="none" strike="noStrike" kern="1200" cap="none" spc="0" normalizeH="0" baseline="0" noProof="0">
                <a:ln>
                  <a:noFill/>
                </a:ln>
                <a:solidFill>
                  <a:srgbClr val="000099"/>
                </a:solidFill>
                <a:effectLst/>
                <a:uLnTx/>
                <a:uFillTx/>
                <a:latin typeface="Gill Sans MT" panose="020B0502020104020203" pitchFamily="34" charset="0"/>
                <a:ea typeface="ＭＳ Ｐゴシック" panose="020B0600070205080204" pitchFamily="34" charset="-128"/>
                <a:cs typeface="Arial" panose="020B0604020202020204" pitchFamily="34" charset="0"/>
              </a:rPr>
              <a:t>Chapter 2</a:t>
            </a:r>
            <a:br>
              <a:rPr kumimoji="0" lang="en-US" altLang="en-US" sz="4800" b="0" i="0" u="none" strike="noStrike" kern="1200" cap="none" spc="0" normalizeH="0" baseline="0" noProof="0">
                <a:ln>
                  <a:noFill/>
                </a:ln>
                <a:solidFill>
                  <a:srgbClr val="000099"/>
                </a:solidFill>
                <a:effectLst/>
                <a:uLnTx/>
                <a:uFillTx/>
                <a:latin typeface="Gill Sans MT" panose="020B0502020104020203" pitchFamily="34" charset="0"/>
                <a:ea typeface="ＭＳ Ｐゴシック" panose="020B0600070205080204" pitchFamily="34" charset="-128"/>
                <a:cs typeface="Arial" panose="020B0604020202020204" pitchFamily="34" charset="0"/>
              </a:rPr>
            </a:br>
            <a:r>
              <a:rPr kumimoji="0" lang="en-US" altLang="en-US" sz="4400" b="0" i="0" u="none" strike="noStrike" kern="1200" cap="none" spc="0" normalizeH="0" baseline="0" noProof="0">
                <a:ln>
                  <a:noFill/>
                </a:ln>
                <a:solidFill>
                  <a:srgbClr val="000099"/>
                </a:solidFill>
                <a:effectLst/>
                <a:uLnTx/>
                <a:uFillTx/>
                <a:latin typeface="Gill Sans MT" panose="020B0502020104020203" pitchFamily="34" charset="0"/>
                <a:ea typeface="ＭＳ Ｐゴシック" panose="020B0600070205080204" pitchFamily="34" charset="-128"/>
                <a:cs typeface="Arial" panose="020B0604020202020204" pitchFamily="34" charset="0"/>
              </a:rPr>
              <a:t>Application Layer</a:t>
            </a:r>
          </a:p>
        </p:txBody>
      </p:sp>
      <p:pic>
        <p:nvPicPr>
          <p:cNvPr id="32776" name="Picture 9" descr="underline_base">
            <a:extLst>
              <a:ext uri="{FF2B5EF4-FFF2-40B4-BE49-F238E27FC236}">
                <a16:creationId xmlns:a16="http://schemas.microsoft.com/office/drawing/2014/main" id="{24625F91-4DF4-4691-A1E3-9E70DC2AF3E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2097088"/>
            <a:ext cx="389096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Footer Placeholder 2">
            <a:extLst>
              <a:ext uri="{FF2B5EF4-FFF2-40B4-BE49-F238E27FC236}">
                <a16:creationId xmlns:a16="http://schemas.microsoft.com/office/drawing/2014/main" id="{E2B5E335-9112-4B02-B12B-25CF6E50AF5A}"/>
              </a:ext>
            </a:extLst>
          </p:cNvPr>
          <p:cNvSpPr>
            <a:spLocks noGrp="1"/>
          </p:cNvSpPr>
          <p:nvPr>
            <p:ph type="ftr" sz="quarter" idx="11"/>
          </p:nvPr>
        </p:nvSpPr>
        <p:spPr>
          <a:xfrm>
            <a:off x="5562600" y="6453188"/>
            <a:ext cx="2895600" cy="287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Arial" panose="020B0604020202020204" pitchFamily="34" charset="0"/>
              </a:rPr>
              <a:t>Application Layer</a:t>
            </a:r>
          </a:p>
        </p:txBody>
      </p:sp>
      <p:sp>
        <p:nvSpPr>
          <p:cNvPr id="32778" name="Slide Number Placeholder 3">
            <a:extLst>
              <a:ext uri="{FF2B5EF4-FFF2-40B4-BE49-F238E27FC236}">
                <a16:creationId xmlns:a16="http://schemas.microsoft.com/office/drawing/2014/main" id="{98F3B5F3-C534-495F-8DD5-28CCE1B007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Arial" panose="020B0604020202020204" pitchFamily="34" charset="0"/>
              </a:rPr>
              <a:t>2-</a:t>
            </a:r>
            <a:fld id="{C6F85B1F-F59B-4966-91CA-0B65C4B7301B}"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ＭＳ Ｐゴシック" panose="020B0600070205080204" pitchFamily="34" charset="-128"/>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57" name="Picture 11" descr="underline_base">
            <a:extLst>
              <a:ext uri="{FF2B5EF4-FFF2-40B4-BE49-F238E27FC236}">
                <a16:creationId xmlns:a16="http://schemas.microsoft.com/office/drawing/2014/main" id="{DB5E7338-1482-4FB5-B562-F40D683033C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63" y="1068388"/>
            <a:ext cx="41132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58" name="Rectangle 7">
            <a:extLst>
              <a:ext uri="{FF2B5EF4-FFF2-40B4-BE49-F238E27FC236}">
                <a16:creationId xmlns:a16="http://schemas.microsoft.com/office/drawing/2014/main" id="{6ACB559D-A0BC-479E-8DAE-908F55CD0A2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 Layer</a:t>
            </a:r>
          </a:p>
        </p:txBody>
      </p:sp>
      <p:sp>
        <p:nvSpPr>
          <p:cNvPr id="173059" name="Rectangle 8">
            <a:extLst>
              <a:ext uri="{FF2B5EF4-FFF2-40B4-BE49-F238E27FC236}">
                <a16:creationId xmlns:a16="http://schemas.microsoft.com/office/drawing/2014/main" id="{95024340-C902-4A32-A3D8-EAAF487E347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2-</a:t>
            </a:r>
            <a:fld id="{50B41061-EBD2-4C5F-9563-0A5225C97D7C}"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3060" name="Rectangle 2">
            <a:extLst>
              <a:ext uri="{FF2B5EF4-FFF2-40B4-BE49-F238E27FC236}">
                <a16:creationId xmlns:a16="http://schemas.microsoft.com/office/drawing/2014/main" id="{A0CE75FF-F5AE-4483-A06E-D28DF48CC116}"/>
              </a:ext>
            </a:extLst>
          </p:cNvPr>
          <p:cNvSpPr>
            <a:spLocks noGrp="1" noChangeArrowheads="1"/>
          </p:cNvSpPr>
          <p:nvPr>
            <p:ph type="title"/>
          </p:nvPr>
        </p:nvSpPr>
        <p:spPr/>
        <p:txBody>
          <a:bodyPr/>
          <a:lstStyle/>
          <a:p>
            <a:r>
              <a:rPr lang="en-US" altLang="en-US">
                <a:ea typeface="ＭＳ Ｐゴシック" panose="020B0600070205080204" pitchFamily="34" charset="-128"/>
              </a:rPr>
              <a:t>Chapter 2: outline</a:t>
            </a:r>
          </a:p>
        </p:txBody>
      </p:sp>
      <p:sp>
        <p:nvSpPr>
          <p:cNvPr id="50180" name="Rectangle 3">
            <a:extLst>
              <a:ext uri="{FF2B5EF4-FFF2-40B4-BE49-F238E27FC236}">
                <a16:creationId xmlns:a16="http://schemas.microsoft.com/office/drawing/2014/main" id="{03DEE4D1-D026-4C9F-B747-7B321832308F}"/>
              </a:ext>
            </a:extLst>
          </p:cNvPr>
          <p:cNvSpPr>
            <a:spLocks noGrp="1" noChangeArrowheads="1"/>
          </p:cNvSpPr>
          <p:nvPr>
            <p:ph type="body" sz="half" idx="1"/>
          </p:nvPr>
        </p:nvSpPr>
        <p:spPr>
          <a:xfrm>
            <a:off x="533400" y="1611313"/>
            <a:ext cx="3810000" cy="4648200"/>
          </a:xfrm>
        </p:spPr>
        <p:txBody>
          <a:bodyPr/>
          <a:lstStyle/>
          <a:p>
            <a:pPr marL="512763" indent="-512763">
              <a:lnSpc>
                <a:spcPct val="100000"/>
              </a:lnSpc>
              <a:buFont typeface="Wingdings" charset="0"/>
              <a:buNone/>
              <a:defRPr/>
            </a:pPr>
            <a:r>
              <a:rPr lang="en-US" dirty="0">
                <a:latin typeface="Gill Sans MT" charset="0"/>
              </a:rPr>
              <a:t>2.1 principles of network applications</a:t>
            </a:r>
          </a:p>
          <a:p>
            <a:pPr marL="512763" indent="-512763">
              <a:lnSpc>
                <a:spcPct val="100000"/>
              </a:lnSpc>
              <a:buFont typeface="Wingdings" charset="0"/>
              <a:buNone/>
              <a:defRPr/>
            </a:pPr>
            <a:r>
              <a:rPr lang="en-US" dirty="0">
                <a:latin typeface="Gill Sans MT" charset="0"/>
              </a:rPr>
              <a:t>2.2 Web and HTTP</a:t>
            </a:r>
          </a:p>
          <a:p>
            <a:pPr marL="512763" indent="-512763">
              <a:lnSpc>
                <a:spcPct val="100000"/>
              </a:lnSpc>
              <a:buFont typeface="Wingdings" charset="0"/>
              <a:buNone/>
              <a:defRPr/>
            </a:pPr>
            <a:r>
              <a:rPr lang="en-US" dirty="0">
                <a:latin typeface="Gill Sans MT" charset="0"/>
              </a:rPr>
              <a:t>2.3 electronic mail</a:t>
            </a:r>
          </a:p>
          <a:p>
            <a:pPr marL="738188" lvl="1" indent="-287338">
              <a:lnSpc>
                <a:spcPct val="100000"/>
              </a:lnSpc>
              <a:buFont typeface="Arial"/>
              <a:buChar char="•"/>
              <a:defRPr/>
            </a:pPr>
            <a:r>
              <a:rPr lang="en-US" dirty="0">
                <a:latin typeface="Gill Sans MT" charset="0"/>
              </a:rPr>
              <a:t>SMTP, POP3, IMAP</a:t>
            </a:r>
          </a:p>
          <a:p>
            <a:pPr marL="512763" indent="-512763">
              <a:lnSpc>
                <a:spcPct val="100000"/>
              </a:lnSpc>
              <a:buFont typeface="Wingdings" charset="0"/>
              <a:buNone/>
              <a:defRPr/>
            </a:pPr>
            <a:r>
              <a:rPr lang="en-US" dirty="0">
                <a:latin typeface="Gill Sans MT" charset="0"/>
              </a:rPr>
              <a:t>2.4 DNS</a:t>
            </a:r>
          </a:p>
          <a:p>
            <a:pPr marL="457200" indent="-457200">
              <a:buFont typeface="Wingdings" charset="2"/>
              <a:buChar char="§"/>
              <a:defRPr/>
            </a:pPr>
            <a:endParaRPr lang="en-US" sz="2400" dirty="0">
              <a:latin typeface="Gill Sans MT" charset="0"/>
            </a:endParaRPr>
          </a:p>
        </p:txBody>
      </p:sp>
      <p:sp>
        <p:nvSpPr>
          <p:cNvPr id="173062" name="Rectangle 4">
            <a:extLst>
              <a:ext uri="{FF2B5EF4-FFF2-40B4-BE49-F238E27FC236}">
                <a16:creationId xmlns:a16="http://schemas.microsoft.com/office/drawing/2014/main" id="{4940B64D-88C9-4F23-981E-0EA659E8B8A0}"/>
              </a:ext>
            </a:extLst>
          </p:cNvPr>
          <p:cNvSpPr>
            <a:spLocks noGrp="1" noChangeArrowheads="1"/>
          </p:cNvSpPr>
          <p:nvPr>
            <p:ph type="body" sz="half" idx="2"/>
          </p:nvPr>
        </p:nvSpPr>
        <p:spPr>
          <a:xfrm>
            <a:off x="4673600" y="1600200"/>
            <a:ext cx="3876675" cy="4648200"/>
          </a:xfrm>
        </p:spPr>
        <p:txBody>
          <a:bodyPr/>
          <a:lstStyle/>
          <a:p>
            <a:pPr marL="512763" indent="-512763">
              <a:lnSpc>
                <a:spcPct val="100000"/>
              </a:lnSpc>
              <a:buFont typeface="Wingdings" panose="05000000000000000000" pitchFamily="2" charset="2"/>
              <a:buNone/>
            </a:pPr>
            <a:r>
              <a:rPr lang="en-US" altLang="en-US">
                <a:solidFill>
                  <a:srgbClr val="CC0000"/>
                </a:solidFill>
                <a:ea typeface="ＭＳ Ｐゴシック" panose="020B0600070205080204" pitchFamily="34" charset="-128"/>
              </a:rPr>
              <a:t>2.5 P2P applications</a:t>
            </a:r>
          </a:p>
          <a:p>
            <a:pPr marL="512763" indent="-512763">
              <a:lnSpc>
                <a:spcPct val="100000"/>
              </a:lnSpc>
              <a:buFont typeface="Wingdings" panose="05000000000000000000" pitchFamily="2" charset="2"/>
              <a:buNone/>
            </a:pPr>
            <a:r>
              <a:rPr lang="en-US" altLang="en-US">
                <a:ea typeface="ＭＳ Ｐゴシック" panose="020B0600070205080204" pitchFamily="34" charset="-128"/>
              </a:rPr>
              <a:t>2.6 video streaming and content distribution networks</a:t>
            </a:r>
          </a:p>
          <a:p>
            <a:pPr marL="512763" indent="-512763">
              <a:lnSpc>
                <a:spcPct val="100000"/>
              </a:lnSpc>
              <a:buFont typeface="Wingdings" panose="05000000000000000000" pitchFamily="2" charset="2"/>
              <a:buNone/>
            </a:pPr>
            <a:r>
              <a:rPr lang="en-US" altLang="en-US">
                <a:ea typeface="ＭＳ Ｐゴシック" panose="020B0600070205080204" pitchFamily="34" charset="-128"/>
              </a:rPr>
              <a:t>2.7 socket programming with UDP and TCP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7">
            <a:extLst>
              <a:ext uri="{FF2B5EF4-FFF2-40B4-BE49-F238E27FC236}">
                <a16:creationId xmlns:a16="http://schemas.microsoft.com/office/drawing/2014/main" id="{7445E27D-E0CD-4071-BEEF-BA66685DCC5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 Layer</a:t>
            </a:r>
          </a:p>
        </p:txBody>
      </p:sp>
      <p:sp>
        <p:nvSpPr>
          <p:cNvPr id="175106" name="Rectangle 8">
            <a:extLst>
              <a:ext uri="{FF2B5EF4-FFF2-40B4-BE49-F238E27FC236}">
                <a16:creationId xmlns:a16="http://schemas.microsoft.com/office/drawing/2014/main" id="{2AEC4F3F-A8D5-431C-A941-C58A78E61E5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2-</a:t>
            </a:r>
            <a:fld id="{4C8F5620-FB53-4B2D-A388-EC1AE2271EB6}"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5107" name="Group 564">
            <a:extLst>
              <a:ext uri="{FF2B5EF4-FFF2-40B4-BE49-F238E27FC236}">
                <a16:creationId xmlns:a16="http://schemas.microsoft.com/office/drawing/2014/main" id="{E9D64005-4072-4B12-BDA1-BBBEBCE09E75}"/>
              </a:ext>
            </a:extLst>
          </p:cNvPr>
          <p:cNvGrpSpPr>
            <a:grpSpLocks/>
          </p:cNvGrpSpPr>
          <p:nvPr/>
        </p:nvGrpSpPr>
        <p:grpSpPr bwMode="auto">
          <a:xfrm>
            <a:off x="5124450" y="1257300"/>
            <a:ext cx="3540125" cy="4545013"/>
            <a:chOff x="3277" y="974"/>
            <a:chExt cx="2230" cy="2863"/>
          </a:xfrm>
        </p:grpSpPr>
        <p:sp>
          <p:nvSpPr>
            <p:cNvPr id="175114" name="Freeform 565">
              <a:extLst>
                <a:ext uri="{FF2B5EF4-FFF2-40B4-BE49-F238E27FC236}">
                  <a16:creationId xmlns:a16="http://schemas.microsoft.com/office/drawing/2014/main" id="{7B393C3E-E60C-445C-8759-F5D11C0E07DA}"/>
                </a:ext>
              </a:extLst>
            </p:cNvPr>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115" name="Group 566">
              <a:extLst>
                <a:ext uri="{FF2B5EF4-FFF2-40B4-BE49-F238E27FC236}">
                  <a16:creationId xmlns:a16="http://schemas.microsoft.com/office/drawing/2014/main" id="{BCF8B566-CA1A-4B2C-AE41-722F07958DF7}"/>
                </a:ext>
              </a:extLst>
            </p:cNvPr>
            <p:cNvGrpSpPr>
              <a:grpSpLocks/>
            </p:cNvGrpSpPr>
            <p:nvPr/>
          </p:nvGrpSpPr>
          <p:grpSpPr bwMode="auto">
            <a:xfrm>
              <a:off x="3383" y="1920"/>
              <a:ext cx="919" cy="588"/>
              <a:chOff x="2889" y="1631"/>
              <a:chExt cx="980" cy="743"/>
            </a:xfrm>
          </p:grpSpPr>
          <p:sp>
            <p:nvSpPr>
              <p:cNvPr id="175488" name="Rectangle 567">
                <a:extLst>
                  <a:ext uri="{FF2B5EF4-FFF2-40B4-BE49-F238E27FC236}">
                    <a16:creationId xmlns:a16="http://schemas.microsoft.com/office/drawing/2014/main" id="{084027CC-AAEE-4EE1-87B7-01168615EFD5}"/>
                  </a:ext>
                </a:extLst>
              </p:cNvPr>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89" name="AutoShape 568">
                <a:extLst>
                  <a:ext uri="{FF2B5EF4-FFF2-40B4-BE49-F238E27FC236}">
                    <a16:creationId xmlns:a16="http://schemas.microsoft.com/office/drawing/2014/main" id="{D78F3959-5F8A-40CF-A07F-CF339BBA62DC}"/>
                  </a:ext>
                </a:extLst>
              </p:cNvPr>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ＭＳ Ｐゴシック" panose="020B0600070205080204" pitchFamily="34" charset="-128"/>
                  <a:cs typeface="+mn-cs"/>
                </a:endParaRPr>
              </a:p>
            </p:txBody>
          </p:sp>
        </p:grpSp>
        <p:sp>
          <p:nvSpPr>
            <p:cNvPr id="175116" name="Freeform 569">
              <a:extLst>
                <a:ext uri="{FF2B5EF4-FFF2-40B4-BE49-F238E27FC236}">
                  <a16:creationId xmlns:a16="http://schemas.microsoft.com/office/drawing/2014/main" id="{94610657-FA75-461B-B3AB-DCF0F312468D}"/>
                </a:ext>
              </a:extLst>
            </p:cNvPr>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17" name="Line 570">
              <a:extLst>
                <a:ext uri="{FF2B5EF4-FFF2-40B4-BE49-F238E27FC236}">
                  <a16:creationId xmlns:a16="http://schemas.microsoft.com/office/drawing/2014/main" id="{36DDF767-D83F-4923-B31E-2C2B38030053}"/>
                </a:ext>
              </a:extLst>
            </p:cNvPr>
            <p:cNvSpPr>
              <a:spLocks noChangeShapeType="1"/>
            </p:cNvSpPr>
            <p:nvPr/>
          </p:nvSpPr>
          <p:spPr bwMode="auto">
            <a:xfrm rot="-5400000">
              <a:off x="4924" y="3318"/>
              <a:ext cx="282" cy="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18" name="Line 571">
              <a:extLst>
                <a:ext uri="{FF2B5EF4-FFF2-40B4-BE49-F238E27FC236}">
                  <a16:creationId xmlns:a16="http://schemas.microsoft.com/office/drawing/2014/main" id="{02EA4E35-82E3-4A2B-B3DF-CFF901F724EA}"/>
                </a:ext>
              </a:extLst>
            </p:cNvPr>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19" name="Line 572">
              <a:extLst>
                <a:ext uri="{FF2B5EF4-FFF2-40B4-BE49-F238E27FC236}">
                  <a16:creationId xmlns:a16="http://schemas.microsoft.com/office/drawing/2014/main" id="{25DA2D10-9307-40AB-9BEB-1A7C3E5066FA}"/>
                </a:ext>
              </a:extLst>
            </p:cNvPr>
            <p:cNvSpPr>
              <a:spLocks noChangeShapeType="1"/>
            </p:cNvSpPr>
            <p:nvPr/>
          </p:nvSpPr>
          <p:spPr bwMode="auto">
            <a:xfrm rot="16200000" flipH="1">
              <a:off x="5110" y="3185"/>
              <a:ext cx="82" cy="7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20" name="Line 574">
              <a:extLst>
                <a:ext uri="{FF2B5EF4-FFF2-40B4-BE49-F238E27FC236}">
                  <a16:creationId xmlns:a16="http://schemas.microsoft.com/office/drawing/2014/main" id="{A56434AA-A267-47B3-B0DE-01615672ABFF}"/>
                </a:ext>
              </a:extLst>
            </p:cNvPr>
            <p:cNvSpPr>
              <a:spLocks noChangeShapeType="1"/>
            </p:cNvSpPr>
            <p:nvPr/>
          </p:nvSpPr>
          <p:spPr bwMode="auto">
            <a:xfrm>
              <a:off x="3843" y="3009"/>
              <a:ext cx="115" cy="6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21" name="Line 575">
              <a:extLst>
                <a:ext uri="{FF2B5EF4-FFF2-40B4-BE49-F238E27FC236}">
                  <a16:creationId xmlns:a16="http://schemas.microsoft.com/office/drawing/2014/main" id="{16D58E0E-14F7-4C8A-89A4-7FBB9BAA86A1}"/>
                </a:ext>
              </a:extLst>
            </p:cNvPr>
            <p:cNvSpPr>
              <a:spLocks noChangeShapeType="1"/>
            </p:cNvSpPr>
            <p:nvPr/>
          </p:nvSpPr>
          <p:spPr bwMode="auto">
            <a:xfrm flipV="1">
              <a:off x="3680" y="3164"/>
              <a:ext cx="257" cy="5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22" name="Line 578">
              <a:extLst>
                <a:ext uri="{FF2B5EF4-FFF2-40B4-BE49-F238E27FC236}">
                  <a16:creationId xmlns:a16="http://schemas.microsoft.com/office/drawing/2014/main" id="{00098285-924A-456A-833A-036C926828D5}"/>
                </a:ext>
              </a:extLst>
            </p:cNvPr>
            <p:cNvSpPr>
              <a:spLocks noChangeShapeType="1"/>
            </p:cNvSpPr>
            <p:nvPr/>
          </p:nvSpPr>
          <p:spPr bwMode="auto">
            <a:xfrm flipH="1">
              <a:off x="3948" y="3206"/>
              <a:ext cx="91" cy="11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23" name="Line 579">
              <a:extLst>
                <a:ext uri="{FF2B5EF4-FFF2-40B4-BE49-F238E27FC236}">
                  <a16:creationId xmlns:a16="http://schemas.microsoft.com/office/drawing/2014/main" id="{6E1E26EC-C808-4B9B-A729-D90A7613345A}"/>
                </a:ext>
              </a:extLst>
            </p:cNvPr>
            <p:cNvSpPr>
              <a:spLocks noChangeShapeType="1"/>
            </p:cNvSpPr>
            <p:nvPr/>
          </p:nvSpPr>
          <p:spPr bwMode="auto">
            <a:xfrm flipH="1" flipV="1">
              <a:off x="4144" y="3212"/>
              <a:ext cx="53" cy="11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24" name="Line 580">
              <a:extLst>
                <a:ext uri="{FF2B5EF4-FFF2-40B4-BE49-F238E27FC236}">
                  <a16:creationId xmlns:a16="http://schemas.microsoft.com/office/drawing/2014/main" id="{D358BB4E-5F5A-4C2D-B323-AEE6C0573B57}"/>
                </a:ext>
              </a:extLst>
            </p:cNvPr>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25" name="Line 582">
              <a:extLst>
                <a:ext uri="{FF2B5EF4-FFF2-40B4-BE49-F238E27FC236}">
                  <a16:creationId xmlns:a16="http://schemas.microsoft.com/office/drawing/2014/main" id="{5775A41E-74FE-4BD3-B658-CC507C35464C}"/>
                </a:ext>
              </a:extLst>
            </p:cNvPr>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26" name="Line 583">
              <a:extLst>
                <a:ext uri="{FF2B5EF4-FFF2-40B4-BE49-F238E27FC236}">
                  <a16:creationId xmlns:a16="http://schemas.microsoft.com/office/drawing/2014/main" id="{E1FE0500-9197-4551-9651-53E97EEBAF50}"/>
                </a:ext>
              </a:extLst>
            </p:cNvPr>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127" name="Group 584">
              <a:extLst>
                <a:ext uri="{FF2B5EF4-FFF2-40B4-BE49-F238E27FC236}">
                  <a16:creationId xmlns:a16="http://schemas.microsoft.com/office/drawing/2014/main" id="{C961C18A-0DD6-4512-A8A0-84FE13510FF9}"/>
                </a:ext>
              </a:extLst>
            </p:cNvPr>
            <p:cNvGrpSpPr>
              <a:grpSpLocks/>
            </p:cNvGrpSpPr>
            <p:nvPr/>
          </p:nvGrpSpPr>
          <p:grpSpPr bwMode="auto">
            <a:xfrm>
              <a:off x="3535" y="2207"/>
              <a:ext cx="319" cy="222"/>
              <a:chOff x="2967" y="478"/>
              <a:chExt cx="788" cy="625"/>
            </a:xfrm>
          </p:grpSpPr>
          <p:pic>
            <p:nvPicPr>
              <p:cNvPr id="175486" name="Picture 585" descr="access_point_stylized_small">
                <a:extLst>
                  <a:ext uri="{FF2B5EF4-FFF2-40B4-BE49-F238E27FC236}">
                    <a16:creationId xmlns:a16="http://schemas.microsoft.com/office/drawing/2014/main" id="{C33C3286-C34A-452A-900D-92B6D6419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5487" name="Picture 586" descr="antenna_radiation_stylized">
                <a:extLst>
                  <a:ext uri="{FF2B5EF4-FFF2-40B4-BE49-F238E27FC236}">
                    <a16:creationId xmlns:a16="http://schemas.microsoft.com/office/drawing/2014/main" id="{6291F85E-8699-4B54-8732-6A850AAAB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5128" name="Freeform 587">
              <a:extLst>
                <a:ext uri="{FF2B5EF4-FFF2-40B4-BE49-F238E27FC236}">
                  <a16:creationId xmlns:a16="http://schemas.microsoft.com/office/drawing/2014/main" id="{E1EB370D-A650-4287-BFD5-61C77F471208}"/>
                </a:ext>
              </a:extLst>
            </p:cNvPr>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29" name="Freeform 588">
              <a:extLst>
                <a:ext uri="{FF2B5EF4-FFF2-40B4-BE49-F238E27FC236}">
                  <a16:creationId xmlns:a16="http://schemas.microsoft.com/office/drawing/2014/main" id="{1EC2FA23-F483-4D33-B680-1CA5C7BB8A90}"/>
                </a:ext>
              </a:extLst>
            </p:cNvPr>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30" name="Line 589">
              <a:extLst>
                <a:ext uri="{FF2B5EF4-FFF2-40B4-BE49-F238E27FC236}">
                  <a16:creationId xmlns:a16="http://schemas.microsoft.com/office/drawing/2014/main" id="{A05C2414-D489-41F0-8F21-E4A4676BD6C4}"/>
                </a:ext>
              </a:extLst>
            </p:cNvPr>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31" name="Line 590">
              <a:extLst>
                <a:ext uri="{FF2B5EF4-FFF2-40B4-BE49-F238E27FC236}">
                  <a16:creationId xmlns:a16="http://schemas.microsoft.com/office/drawing/2014/main" id="{262F3C2A-890A-4D16-8AA6-7512B25F51B0}"/>
                </a:ext>
              </a:extLst>
            </p:cNvPr>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32" name="Line 591">
              <a:extLst>
                <a:ext uri="{FF2B5EF4-FFF2-40B4-BE49-F238E27FC236}">
                  <a16:creationId xmlns:a16="http://schemas.microsoft.com/office/drawing/2014/main" id="{EA1BAE6E-5219-423B-89F1-099F014B8AD6}"/>
                </a:ext>
              </a:extLst>
            </p:cNvPr>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33" name="Line 592">
              <a:extLst>
                <a:ext uri="{FF2B5EF4-FFF2-40B4-BE49-F238E27FC236}">
                  <a16:creationId xmlns:a16="http://schemas.microsoft.com/office/drawing/2014/main" id="{99579465-40F4-4BD7-95F7-59AADA105B9F}"/>
                </a:ext>
              </a:extLst>
            </p:cNvPr>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34" name="Line 593">
              <a:extLst>
                <a:ext uri="{FF2B5EF4-FFF2-40B4-BE49-F238E27FC236}">
                  <a16:creationId xmlns:a16="http://schemas.microsoft.com/office/drawing/2014/main" id="{59316CC7-FD22-4DF7-986D-FFC597714084}"/>
                </a:ext>
              </a:extLst>
            </p:cNvPr>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35" name="Line 594">
              <a:extLst>
                <a:ext uri="{FF2B5EF4-FFF2-40B4-BE49-F238E27FC236}">
                  <a16:creationId xmlns:a16="http://schemas.microsoft.com/office/drawing/2014/main" id="{0919E1DF-CC42-4348-A8C1-7613E2745B98}"/>
                </a:ext>
              </a:extLst>
            </p:cNvPr>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36" name="Line 595">
              <a:extLst>
                <a:ext uri="{FF2B5EF4-FFF2-40B4-BE49-F238E27FC236}">
                  <a16:creationId xmlns:a16="http://schemas.microsoft.com/office/drawing/2014/main" id="{6D70C1E1-9BF4-4966-83E3-973601A29B64}"/>
                </a:ext>
              </a:extLst>
            </p:cNvPr>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37" name="Line 596">
              <a:extLst>
                <a:ext uri="{FF2B5EF4-FFF2-40B4-BE49-F238E27FC236}">
                  <a16:creationId xmlns:a16="http://schemas.microsoft.com/office/drawing/2014/main" id="{4DCB89D3-F152-4203-A1C1-6235CF7012BB}"/>
                </a:ext>
              </a:extLst>
            </p:cNvPr>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38" name="Line 597">
              <a:extLst>
                <a:ext uri="{FF2B5EF4-FFF2-40B4-BE49-F238E27FC236}">
                  <a16:creationId xmlns:a16="http://schemas.microsoft.com/office/drawing/2014/main" id="{FB4EEE46-4004-44F7-A66D-C9D6BDBBEC07}"/>
                </a:ext>
              </a:extLst>
            </p:cNvPr>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39" name="Line 598">
              <a:extLst>
                <a:ext uri="{FF2B5EF4-FFF2-40B4-BE49-F238E27FC236}">
                  <a16:creationId xmlns:a16="http://schemas.microsoft.com/office/drawing/2014/main" id="{7DEBADAA-A853-4911-A07C-59572E70BB3A}"/>
                </a:ext>
              </a:extLst>
            </p:cNvPr>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40" name="Line 599">
              <a:extLst>
                <a:ext uri="{FF2B5EF4-FFF2-40B4-BE49-F238E27FC236}">
                  <a16:creationId xmlns:a16="http://schemas.microsoft.com/office/drawing/2014/main" id="{75922C12-4698-4159-8446-01F73B21D02B}"/>
                </a:ext>
              </a:extLst>
            </p:cNvPr>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41" name="Line 600">
              <a:extLst>
                <a:ext uri="{FF2B5EF4-FFF2-40B4-BE49-F238E27FC236}">
                  <a16:creationId xmlns:a16="http://schemas.microsoft.com/office/drawing/2014/main" id="{99683E96-08D4-4D36-BBD4-1EFED2BFA895}"/>
                </a:ext>
              </a:extLst>
            </p:cNvPr>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42" name="Line 601">
              <a:extLst>
                <a:ext uri="{FF2B5EF4-FFF2-40B4-BE49-F238E27FC236}">
                  <a16:creationId xmlns:a16="http://schemas.microsoft.com/office/drawing/2014/main" id="{D631A0EE-9D57-4109-B326-3BFBB03F7E5C}"/>
                </a:ext>
              </a:extLst>
            </p:cNvPr>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43" name="Line 602">
              <a:extLst>
                <a:ext uri="{FF2B5EF4-FFF2-40B4-BE49-F238E27FC236}">
                  <a16:creationId xmlns:a16="http://schemas.microsoft.com/office/drawing/2014/main" id="{6B891143-C714-42A2-BB50-6F8C791758E6}"/>
                </a:ext>
              </a:extLst>
            </p:cNvPr>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44" name="Line 603">
              <a:extLst>
                <a:ext uri="{FF2B5EF4-FFF2-40B4-BE49-F238E27FC236}">
                  <a16:creationId xmlns:a16="http://schemas.microsoft.com/office/drawing/2014/main" id="{8636AAA9-C494-427B-81D4-4A3A9D7E83E5}"/>
                </a:ext>
              </a:extLst>
            </p:cNvPr>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45" name="Line 604">
              <a:extLst>
                <a:ext uri="{FF2B5EF4-FFF2-40B4-BE49-F238E27FC236}">
                  <a16:creationId xmlns:a16="http://schemas.microsoft.com/office/drawing/2014/main" id="{22814045-82DD-4A7C-A55D-6ECC479F923A}"/>
                </a:ext>
              </a:extLst>
            </p:cNvPr>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46" name="Line 605">
              <a:extLst>
                <a:ext uri="{FF2B5EF4-FFF2-40B4-BE49-F238E27FC236}">
                  <a16:creationId xmlns:a16="http://schemas.microsoft.com/office/drawing/2014/main" id="{6C4302FB-CA9D-4396-A779-6A3316C546BA}"/>
                </a:ext>
              </a:extLst>
            </p:cNvPr>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147" name="Group 606">
              <a:extLst>
                <a:ext uri="{FF2B5EF4-FFF2-40B4-BE49-F238E27FC236}">
                  <a16:creationId xmlns:a16="http://schemas.microsoft.com/office/drawing/2014/main" id="{FCFD89ED-CC2B-4984-BF13-CB577FB582FC}"/>
                </a:ext>
              </a:extLst>
            </p:cNvPr>
            <p:cNvGrpSpPr>
              <a:grpSpLocks/>
            </p:cNvGrpSpPr>
            <p:nvPr/>
          </p:nvGrpSpPr>
          <p:grpSpPr bwMode="auto">
            <a:xfrm>
              <a:off x="3813" y="1163"/>
              <a:ext cx="295" cy="391"/>
              <a:chOff x="1653" y="3023"/>
              <a:chExt cx="622" cy="911"/>
            </a:xfrm>
          </p:grpSpPr>
          <p:sp>
            <p:nvSpPr>
              <p:cNvPr id="175469" name="Line 270">
                <a:extLst>
                  <a:ext uri="{FF2B5EF4-FFF2-40B4-BE49-F238E27FC236}">
                    <a16:creationId xmlns:a16="http://schemas.microsoft.com/office/drawing/2014/main" id="{8F1196F6-CAAA-465E-A27F-FD5C890258EF}"/>
                  </a:ext>
                </a:extLst>
              </p:cNvPr>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70" name="Line 271">
                <a:extLst>
                  <a:ext uri="{FF2B5EF4-FFF2-40B4-BE49-F238E27FC236}">
                    <a16:creationId xmlns:a16="http://schemas.microsoft.com/office/drawing/2014/main" id="{73875C6A-59ED-4916-9123-941CED8D6D81}"/>
                  </a:ext>
                </a:extLst>
              </p:cNvPr>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71" name="Line 272">
                <a:extLst>
                  <a:ext uri="{FF2B5EF4-FFF2-40B4-BE49-F238E27FC236}">
                    <a16:creationId xmlns:a16="http://schemas.microsoft.com/office/drawing/2014/main" id="{D216AFFF-6522-4C1A-88CA-FEE1CF728977}"/>
                  </a:ext>
                </a:extLst>
              </p:cNvPr>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72" name="Line 273">
                <a:extLst>
                  <a:ext uri="{FF2B5EF4-FFF2-40B4-BE49-F238E27FC236}">
                    <a16:creationId xmlns:a16="http://schemas.microsoft.com/office/drawing/2014/main" id="{F71F1A3E-EF56-427C-A411-0055D7CBD73A}"/>
                  </a:ext>
                </a:extLst>
              </p:cNvPr>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73" name="Line 274">
                <a:extLst>
                  <a:ext uri="{FF2B5EF4-FFF2-40B4-BE49-F238E27FC236}">
                    <a16:creationId xmlns:a16="http://schemas.microsoft.com/office/drawing/2014/main" id="{8060CD2A-A1FB-481D-BDFC-42308FBF0663}"/>
                  </a:ext>
                </a:extLst>
              </p:cNvPr>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74" name="Line 275">
                <a:extLst>
                  <a:ext uri="{FF2B5EF4-FFF2-40B4-BE49-F238E27FC236}">
                    <a16:creationId xmlns:a16="http://schemas.microsoft.com/office/drawing/2014/main" id="{2CDE8C29-F30E-4FEF-9774-7EA1FAE745FC}"/>
                  </a:ext>
                </a:extLst>
              </p:cNvPr>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75" name="Line 276">
                <a:extLst>
                  <a:ext uri="{FF2B5EF4-FFF2-40B4-BE49-F238E27FC236}">
                    <a16:creationId xmlns:a16="http://schemas.microsoft.com/office/drawing/2014/main" id="{C6ADF6F6-9D79-4010-8CB5-9E52973188FE}"/>
                  </a:ext>
                </a:extLst>
              </p:cNvPr>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76" name="Line 277">
                <a:extLst>
                  <a:ext uri="{FF2B5EF4-FFF2-40B4-BE49-F238E27FC236}">
                    <a16:creationId xmlns:a16="http://schemas.microsoft.com/office/drawing/2014/main" id="{1B9571E5-4D94-4906-B12F-D4E06955AC51}"/>
                  </a:ext>
                </a:extLst>
              </p:cNvPr>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77" name="Line 278">
                <a:extLst>
                  <a:ext uri="{FF2B5EF4-FFF2-40B4-BE49-F238E27FC236}">
                    <a16:creationId xmlns:a16="http://schemas.microsoft.com/office/drawing/2014/main" id="{5AC00D83-4A91-4FAE-9164-26D93AF05FA7}"/>
                  </a:ext>
                </a:extLst>
              </p:cNvPr>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78" name="Line 279">
                <a:extLst>
                  <a:ext uri="{FF2B5EF4-FFF2-40B4-BE49-F238E27FC236}">
                    <a16:creationId xmlns:a16="http://schemas.microsoft.com/office/drawing/2014/main" id="{088A711D-12D2-4F18-9571-30A895BE2DC1}"/>
                  </a:ext>
                </a:extLst>
              </p:cNvPr>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79" name="Line 280">
                <a:extLst>
                  <a:ext uri="{FF2B5EF4-FFF2-40B4-BE49-F238E27FC236}">
                    <a16:creationId xmlns:a16="http://schemas.microsoft.com/office/drawing/2014/main" id="{6C4978D0-374F-46E6-8E61-A0AE893628F6}"/>
                  </a:ext>
                </a:extLst>
              </p:cNvPr>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80" name="Line 281">
                <a:extLst>
                  <a:ext uri="{FF2B5EF4-FFF2-40B4-BE49-F238E27FC236}">
                    <a16:creationId xmlns:a16="http://schemas.microsoft.com/office/drawing/2014/main" id="{57E5C464-F72B-4054-90C0-C846F3488CF9}"/>
                  </a:ext>
                </a:extLst>
              </p:cNvPr>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81" name="Line 282">
                <a:extLst>
                  <a:ext uri="{FF2B5EF4-FFF2-40B4-BE49-F238E27FC236}">
                    <a16:creationId xmlns:a16="http://schemas.microsoft.com/office/drawing/2014/main" id="{B6C8EFF1-FB08-43EB-A712-579F8DCDA431}"/>
                  </a:ext>
                </a:extLst>
              </p:cNvPr>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82" name="Line 283">
                <a:extLst>
                  <a:ext uri="{FF2B5EF4-FFF2-40B4-BE49-F238E27FC236}">
                    <a16:creationId xmlns:a16="http://schemas.microsoft.com/office/drawing/2014/main" id="{BB984769-F3C3-470B-8267-E0705C26272D}"/>
                  </a:ext>
                </a:extLst>
              </p:cNvPr>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83" name="Line 284">
                <a:extLst>
                  <a:ext uri="{FF2B5EF4-FFF2-40B4-BE49-F238E27FC236}">
                    <a16:creationId xmlns:a16="http://schemas.microsoft.com/office/drawing/2014/main" id="{860364E4-2B87-4DD8-A2E8-F68B28E88387}"/>
                  </a:ext>
                </a:extLst>
              </p:cNvPr>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84" name="Oval 622">
                <a:extLst>
                  <a:ext uri="{FF2B5EF4-FFF2-40B4-BE49-F238E27FC236}">
                    <a16:creationId xmlns:a16="http://schemas.microsoft.com/office/drawing/2014/main" id="{9CFC28F1-88EC-44A6-9393-5A56004F82EA}"/>
                  </a:ext>
                </a:extLst>
              </p:cNvPr>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175485" name="Picture 623" descr="cell_tower_radiation_gray">
                <a:extLst>
                  <a:ext uri="{FF2B5EF4-FFF2-40B4-BE49-F238E27FC236}">
                    <a16:creationId xmlns:a16="http://schemas.microsoft.com/office/drawing/2014/main" id="{84586201-36A8-4315-88E5-ED9EF6E4CF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5148" name="Group 624">
              <a:extLst>
                <a:ext uri="{FF2B5EF4-FFF2-40B4-BE49-F238E27FC236}">
                  <a16:creationId xmlns:a16="http://schemas.microsoft.com/office/drawing/2014/main" id="{578E6E6E-F9A2-4989-9B9A-21255344EB23}"/>
                </a:ext>
              </a:extLst>
            </p:cNvPr>
            <p:cNvGrpSpPr>
              <a:grpSpLocks/>
            </p:cNvGrpSpPr>
            <p:nvPr/>
          </p:nvGrpSpPr>
          <p:grpSpPr bwMode="auto">
            <a:xfrm>
              <a:off x="3962" y="1516"/>
              <a:ext cx="286" cy="160"/>
              <a:chOff x="3843" y="1516"/>
              <a:chExt cx="286" cy="160"/>
            </a:xfrm>
          </p:grpSpPr>
          <p:sp>
            <p:nvSpPr>
              <p:cNvPr id="175460" name="Line 625">
                <a:extLst>
                  <a:ext uri="{FF2B5EF4-FFF2-40B4-BE49-F238E27FC236}">
                    <a16:creationId xmlns:a16="http://schemas.microsoft.com/office/drawing/2014/main" id="{D91279B9-AA7D-4F28-89A2-04D0C1B64C26}"/>
                  </a:ext>
                </a:extLst>
              </p:cNvPr>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61" name="Oval 407">
                <a:extLst>
                  <a:ext uri="{FF2B5EF4-FFF2-40B4-BE49-F238E27FC236}">
                    <a16:creationId xmlns:a16="http://schemas.microsoft.com/office/drawing/2014/main" id="{B155EE7B-6EEA-4CF9-A862-45711F49CDD6}"/>
                  </a:ext>
                </a:extLst>
              </p:cNvPr>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462" name="Rectangle 410">
                <a:extLst>
                  <a:ext uri="{FF2B5EF4-FFF2-40B4-BE49-F238E27FC236}">
                    <a16:creationId xmlns:a16="http://schemas.microsoft.com/office/drawing/2014/main" id="{46F05361-2C1A-4CB7-B751-13207234A208}"/>
                  </a:ext>
                </a:extLst>
              </p:cNvPr>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463" name="Oval 411">
                <a:extLst>
                  <a:ext uri="{FF2B5EF4-FFF2-40B4-BE49-F238E27FC236}">
                    <a16:creationId xmlns:a16="http://schemas.microsoft.com/office/drawing/2014/main" id="{D9E138CE-4C5A-4F99-8B9B-EFE73F530F1F}"/>
                  </a:ext>
                </a:extLst>
              </p:cNvPr>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grpSp>
            <p:nvGrpSpPr>
              <p:cNvPr id="175464" name="Group 629">
                <a:extLst>
                  <a:ext uri="{FF2B5EF4-FFF2-40B4-BE49-F238E27FC236}">
                    <a16:creationId xmlns:a16="http://schemas.microsoft.com/office/drawing/2014/main" id="{ADF6DCB4-CEE0-434E-BDE3-EA7BDD5A8A8E}"/>
                  </a:ext>
                </a:extLst>
              </p:cNvPr>
              <p:cNvGrpSpPr>
                <a:grpSpLocks/>
              </p:cNvGrpSpPr>
              <p:nvPr/>
            </p:nvGrpSpPr>
            <p:grpSpPr bwMode="auto">
              <a:xfrm>
                <a:off x="3932" y="1587"/>
                <a:ext cx="138" cy="33"/>
                <a:chOff x="2468" y="1332"/>
                <a:chExt cx="310" cy="60"/>
              </a:xfrm>
            </p:grpSpPr>
            <p:sp>
              <p:nvSpPr>
                <p:cNvPr id="175467" name="Freeform 630">
                  <a:extLst>
                    <a:ext uri="{FF2B5EF4-FFF2-40B4-BE49-F238E27FC236}">
                      <a16:creationId xmlns:a16="http://schemas.microsoft.com/office/drawing/2014/main" id="{9FA13B01-0CC1-42F6-901C-9BEE208188C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68" name="Freeform 631">
                  <a:extLst>
                    <a:ext uri="{FF2B5EF4-FFF2-40B4-BE49-F238E27FC236}">
                      <a16:creationId xmlns:a16="http://schemas.microsoft.com/office/drawing/2014/main" id="{BE12EB0A-965B-4E47-85CF-47D9E6872B3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465" name="Line 632">
                <a:extLst>
                  <a:ext uri="{FF2B5EF4-FFF2-40B4-BE49-F238E27FC236}">
                    <a16:creationId xmlns:a16="http://schemas.microsoft.com/office/drawing/2014/main" id="{967092CA-93D4-40F8-9D32-0B6379CFF1EF}"/>
                  </a:ext>
                </a:extLst>
              </p:cNvPr>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66" name="Line 633">
                <a:extLst>
                  <a:ext uri="{FF2B5EF4-FFF2-40B4-BE49-F238E27FC236}">
                    <a16:creationId xmlns:a16="http://schemas.microsoft.com/office/drawing/2014/main" id="{035D224B-DD6B-4C5C-A1E3-7AD37855F0D7}"/>
                  </a:ext>
                </a:extLst>
              </p:cNvPr>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49" name="Group 634">
              <a:extLst>
                <a:ext uri="{FF2B5EF4-FFF2-40B4-BE49-F238E27FC236}">
                  <a16:creationId xmlns:a16="http://schemas.microsoft.com/office/drawing/2014/main" id="{1175FD22-6EB2-4C11-8091-7E99DCC7117A}"/>
                </a:ext>
              </a:extLst>
            </p:cNvPr>
            <p:cNvGrpSpPr>
              <a:grpSpLocks/>
            </p:cNvGrpSpPr>
            <p:nvPr/>
          </p:nvGrpSpPr>
          <p:grpSpPr bwMode="auto">
            <a:xfrm>
              <a:off x="4537" y="1571"/>
              <a:ext cx="246" cy="110"/>
              <a:chOff x="4334" y="1470"/>
              <a:chExt cx="246" cy="107"/>
            </a:xfrm>
          </p:grpSpPr>
          <p:sp>
            <p:nvSpPr>
              <p:cNvPr id="175452" name="Oval 407">
                <a:extLst>
                  <a:ext uri="{FF2B5EF4-FFF2-40B4-BE49-F238E27FC236}">
                    <a16:creationId xmlns:a16="http://schemas.microsoft.com/office/drawing/2014/main" id="{AC9414B1-8826-4ED7-BB92-E69E628CF43D}"/>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453" name="Rectangle 410">
                <a:extLst>
                  <a:ext uri="{FF2B5EF4-FFF2-40B4-BE49-F238E27FC236}">
                    <a16:creationId xmlns:a16="http://schemas.microsoft.com/office/drawing/2014/main" id="{84275254-0322-45AB-8671-BCCE38FEC1F9}"/>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454" name="Oval 411">
                <a:extLst>
                  <a:ext uri="{FF2B5EF4-FFF2-40B4-BE49-F238E27FC236}">
                    <a16:creationId xmlns:a16="http://schemas.microsoft.com/office/drawing/2014/main" id="{88D4D57F-3031-4101-B97B-FAFDD4C5C3D4}"/>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grpSp>
            <p:nvGrpSpPr>
              <p:cNvPr id="175455" name="Group 638">
                <a:extLst>
                  <a:ext uri="{FF2B5EF4-FFF2-40B4-BE49-F238E27FC236}">
                    <a16:creationId xmlns:a16="http://schemas.microsoft.com/office/drawing/2014/main" id="{8369180A-576D-4247-853C-0C008974C0EF}"/>
                  </a:ext>
                </a:extLst>
              </p:cNvPr>
              <p:cNvGrpSpPr>
                <a:grpSpLocks/>
              </p:cNvGrpSpPr>
              <p:nvPr/>
            </p:nvGrpSpPr>
            <p:grpSpPr bwMode="auto">
              <a:xfrm>
                <a:off x="4383" y="1488"/>
                <a:ext cx="138" cy="33"/>
                <a:chOff x="2468" y="1332"/>
                <a:chExt cx="310" cy="60"/>
              </a:xfrm>
            </p:grpSpPr>
            <p:sp>
              <p:nvSpPr>
                <p:cNvPr id="175458" name="Freeform 639">
                  <a:extLst>
                    <a:ext uri="{FF2B5EF4-FFF2-40B4-BE49-F238E27FC236}">
                      <a16:creationId xmlns:a16="http://schemas.microsoft.com/office/drawing/2014/main" id="{ABBDB23D-AA3A-4C5F-8615-5737D9A750B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59" name="Freeform 640">
                  <a:extLst>
                    <a:ext uri="{FF2B5EF4-FFF2-40B4-BE49-F238E27FC236}">
                      <a16:creationId xmlns:a16="http://schemas.microsoft.com/office/drawing/2014/main" id="{B7CD8DBC-8374-4DAD-B789-2E23D2F46DE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456" name="Line 641">
                <a:extLst>
                  <a:ext uri="{FF2B5EF4-FFF2-40B4-BE49-F238E27FC236}">
                    <a16:creationId xmlns:a16="http://schemas.microsoft.com/office/drawing/2014/main" id="{1D20ADA7-E567-483F-BD7D-3E58621B589A}"/>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57" name="Line 642">
                <a:extLst>
                  <a:ext uri="{FF2B5EF4-FFF2-40B4-BE49-F238E27FC236}">
                    <a16:creationId xmlns:a16="http://schemas.microsoft.com/office/drawing/2014/main" id="{0DC4148F-2D92-44CF-B4D0-AC8337C2C5B6}"/>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50" name="Group 643">
              <a:extLst>
                <a:ext uri="{FF2B5EF4-FFF2-40B4-BE49-F238E27FC236}">
                  <a16:creationId xmlns:a16="http://schemas.microsoft.com/office/drawing/2014/main" id="{AA9B7BC4-D492-466B-A64E-C8705EB56FBC}"/>
                </a:ext>
              </a:extLst>
            </p:cNvPr>
            <p:cNvGrpSpPr>
              <a:grpSpLocks/>
            </p:cNvGrpSpPr>
            <p:nvPr/>
          </p:nvGrpSpPr>
          <p:grpSpPr bwMode="auto">
            <a:xfrm>
              <a:off x="4544" y="1737"/>
              <a:ext cx="246" cy="110"/>
              <a:chOff x="4334" y="1470"/>
              <a:chExt cx="246" cy="107"/>
            </a:xfrm>
          </p:grpSpPr>
          <p:sp>
            <p:nvSpPr>
              <p:cNvPr id="175444" name="Oval 407">
                <a:extLst>
                  <a:ext uri="{FF2B5EF4-FFF2-40B4-BE49-F238E27FC236}">
                    <a16:creationId xmlns:a16="http://schemas.microsoft.com/office/drawing/2014/main" id="{47B15FBB-45B9-456A-82DB-30842C75CCF7}"/>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445" name="Rectangle 410">
                <a:extLst>
                  <a:ext uri="{FF2B5EF4-FFF2-40B4-BE49-F238E27FC236}">
                    <a16:creationId xmlns:a16="http://schemas.microsoft.com/office/drawing/2014/main" id="{D2E04777-71FE-46D0-906F-96035DA2F964}"/>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446" name="Oval 411">
                <a:extLst>
                  <a:ext uri="{FF2B5EF4-FFF2-40B4-BE49-F238E27FC236}">
                    <a16:creationId xmlns:a16="http://schemas.microsoft.com/office/drawing/2014/main" id="{600D19E5-27B1-4C10-A160-C68FA7F6DB9F}"/>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grpSp>
            <p:nvGrpSpPr>
              <p:cNvPr id="175447" name="Group 647">
                <a:extLst>
                  <a:ext uri="{FF2B5EF4-FFF2-40B4-BE49-F238E27FC236}">
                    <a16:creationId xmlns:a16="http://schemas.microsoft.com/office/drawing/2014/main" id="{D9DC5DAF-C31B-49C2-BF3C-E695488B9606}"/>
                  </a:ext>
                </a:extLst>
              </p:cNvPr>
              <p:cNvGrpSpPr>
                <a:grpSpLocks/>
              </p:cNvGrpSpPr>
              <p:nvPr/>
            </p:nvGrpSpPr>
            <p:grpSpPr bwMode="auto">
              <a:xfrm>
                <a:off x="4383" y="1488"/>
                <a:ext cx="138" cy="33"/>
                <a:chOff x="2468" y="1332"/>
                <a:chExt cx="310" cy="60"/>
              </a:xfrm>
            </p:grpSpPr>
            <p:sp>
              <p:nvSpPr>
                <p:cNvPr id="175450" name="Freeform 648">
                  <a:extLst>
                    <a:ext uri="{FF2B5EF4-FFF2-40B4-BE49-F238E27FC236}">
                      <a16:creationId xmlns:a16="http://schemas.microsoft.com/office/drawing/2014/main" id="{97BFE2FE-1E8F-4D6A-92E9-74A5F85D38D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51" name="Freeform 649">
                  <a:extLst>
                    <a:ext uri="{FF2B5EF4-FFF2-40B4-BE49-F238E27FC236}">
                      <a16:creationId xmlns:a16="http://schemas.microsoft.com/office/drawing/2014/main" id="{2C8EA514-F26E-4753-A600-CA64E0D78B1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448" name="Line 650">
                <a:extLst>
                  <a:ext uri="{FF2B5EF4-FFF2-40B4-BE49-F238E27FC236}">
                    <a16:creationId xmlns:a16="http://schemas.microsoft.com/office/drawing/2014/main" id="{A6277F13-B9AA-4AF4-BB3D-145D82306CA1}"/>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49" name="Line 651">
                <a:extLst>
                  <a:ext uri="{FF2B5EF4-FFF2-40B4-BE49-F238E27FC236}">
                    <a16:creationId xmlns:a16="http://schemas.microsoft.com/office/drawing/2014/main" id="{C03B7C44-45ED-43E6-909E-5FFFA169BC66}"/>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51" name="Group 652">
              <a:extLst>
                <a:ext uri="{FF2B5EF4-FFF2-40B4-BE49-F238E27FC236}">
                  <a16:creationId xmlns:a16="http://schemas.microsoft.com/office/drawing/2014/main" id="{6A6621DB-6AB9-45A9-8AD5-256C86D76430}"/>
                </a:ext>
              </a:extLst>
            </p:cNvPr>
            <p:cNvGrpSpPr>
              <a:grpSpLocks/>
            </p:cNvGrpSpPr>
            <p:nvPr/>
          </p:nvGrpSpPr>
          <p:grpSpPr bwMode="auto">
            <a:xfrm>
              <a:off x="4890" y="1738"/>
              <a:ext cx="246" cy="110"/>
              <a:chOff x="4334" y="1470"/>
              <a:chExt cx="246" cy="107"/>
            </a:xfrm>
          </p:grpSpPr>
          <p:sp>
            <p:nvSpPr>
              <p:cNvPr id="175436" name="Oval 407">
                <a:extLst>
                  <a:ext uri="{FF2B5EF4-FFF2-40B4-BE49-F238E27FC236}">
                    <a16:creationId xmlns:a16="http://schemas.microsoft.com/office/drawing/2014/main" id="{8BC36F02-D1BB-4DAA-9C0A-B17E375BA87F}"/>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437" name="Rectangle 410">
                <a:extLst>
                  <a:ext uri="{FF2B5EF4-FFF2-40B4-BE49-F238E27FC236}">
                    <a16:creationId xmlns:a16="http://schemas.microsoft.com/office/drawing/2014/main" id="{AC69FFC5-554E-4633-AE15-CAAB8ABCAB46}"/>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438" name="Oval 411">
                <a:extLst>
                  <a:ext uri="{FF2B5EF4-FFF2-40B4-BE49-F238E27FC236}">
                    <a16:creationId xmlns:a16="http://schemas.microsoft.com/office/drawing/2014/main" id="{6F53EC3C-6A64-4394-846A-E6F13E4BA882}"/>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grpSp>
            <p:nvGrpSpPr>
              <p:cNvPr id="175439" name="Group 656">
                <a:extLst>
                  <a:ext uri="{FF2B5EF4-FFF2-40B4-BE49-F238E27FC236}">
                    <a16:creationId xmlns:a16="http://schemas.microsoft.com/office/drawing/2014/main" id="{CCF157B2-A90A-4E15-9BB4-A87754340D80}"/>
                  </a:ext>
                </a:extLst>
              </p:cNvPr>
              <p:cNvGrpSpPr>
                <a:grpSpLocks/>
              </p:cNvGrpSpPr>
              <p:nvPr/>
            </p:nvGrpSpPr>
            <p:grpSpPr bwMode="auto">
              <a:xfrm>
                <a:off x="4383" y="1488"/>
                <a:ext cx="138" cy="33"/>
                <a:chOff x="2468" y="1332"/>
                <a:chExt cx="310" cy="60"/>
              </a:xfrm>
            </p:grpSpPr>
            <p:sp>
              <p:nvSpPr>
                <p:cNvPr id="175442" name="Freeform 657">
                  <a:extLst>
                    <a:ext uri="{FF2B5EF4-FFF2-40B4-BE49-F238E27FC236}">
                      <a16:creationId xmlns:a16="http://schemas.microsoft.com/office/drawing/2014/main" id="{9D8E049E-0A24-442A-B86F-B5EA30380FC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43" name="Freeform 658">
                  <a:extLst>
                    <a:ext uri="{FF2B5EF4-FFF2-40B4-BE49-F238E27FC236}">
                      <a16:creationId xmlns:a16="http://schemas.microsoft.com/office/drawing/2014/main" id="{B3C7A7C8-1576-4153-B5EA-63B276DE8DB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440" name="Line 659">
                <a:extLst>
                  <a:ext uri="{FF2B5EF4-FFF2-40B4-BE49-F238E27FC236}">
                    <a16:creationId xmlns:a16="http://schemas.microsoft.com/office/drawing/2014/main" id="{002562A1-50D7-43DF-A216-F566E31F9232}"/>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41" name="Line 660">
                <a:extLst>
                  <a:ext uri="{FF2B5EF4-FFF2-40B4-BE49-F238E27FC236}">
                    <a16:creationId xmlns:a16="http://schemas.microsoft.com/office/drawing/2014/main" id="{BF5B845A-1478-4224-B6CE-C41B2789A257}"/>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52" name="Group 661">
              <a:extLst>
                <a:ext uri="{FF2B5EF4-FFF2-40B4-BE49-F238E27FC236}">
                  <a16:creationId xmlns:a16="http://schemas.microsoft.com/office/drawing/2014/main" id="{9307101F-3874-4287-86BD-9E5C9DB86F45}"/>
                </a:ext>
              </a:extLst>
            </p:cNvPr>
            <p:cNvGrpSpPr>
              <a:grpSpLocks/>
            </p:cNvGrpSpPr>
            <p:nvPr/>
          </p:nvGrpSpPr>
          <p:grpSpPr bwMode="auto">
            <a:xfrm>
              <a:off x="4844" y="1508"/>
              <a:ext cx="246" cy="110"/>
              <a:chOff x="4334" y="1470"/>
              <a:chExt cx="246" cy="107"/>
            </a:xfrm>
          </p:grpSpPr>
          <p:sp>
            <p:nvSpPr>
              <p:cNvPr id="175428" name="Oval 407">
                <a:extLst>
                  <a:ext uri="{FF2B5EF4-FFF2-40B4-BE49-F238E27FC236}">
                    <a16:creationId xmlns:a16="http://schemas.microsoft.com/office/drawing/2014/main" id="{050F71D6-A20C-4368-BCD1-04CC034AFD31}"/>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429" name="Rectangle 410">
                <a:extLst>
                  <a:ext uri="{FF2B5EF4-FFF2-40B4-BE49-F238E27FC236}">
                    <a16:creationId xmlns:a16="http://schemas.microsoft.com/office/drawing/2014/main" id="{5108285D-5B77-4C99-BDAD-1CAA565382E8}"/>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430" name="Oval 411">
                <a:extLst>
                  <a:ext uri="{FF2B5EF4-FFF2-40B4-BE49-F238E27FC236}">
                    <a16:creationId xmlns:a16="http://schemas.microsoft.com/office/drawing/2014/main" id="{D6C3AEF6-604D-4B9B-81DE-0C157BAF10CC}"/>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grpSp>
            <p:nvGrpSpPr>
              <p:cNvPr id="175431" name="Group 665">
                <a:extLst>
                  <a:ext uri="{FF2B5EF4-FFF2-40B4-BE49-F238E27FC236}">
                    <a16:creationId xmlns:a16="http://schemas.microsoft.com/office/drawing/2014/main" id="{69301A2E-1471-4528-ACB7-A3D42660AEFB}"/>
                  </a:ext>
                </a:extLst>
              </p:cNvPr>
              <p:cNvGrpSpPr>
                <a:grpSpLocks/>
              </p:cNvGrpSpPr>
              <p:nvPr/>
            </p:nvGrpSpPr>
            <p:grpSpPr bwMode="auto">
              <a:xfrm>
                <a:off x="4383" y="1488"/>
                <a:ext cx="138" cy="33"/>
                <a:chOff x="2468" y="1332"/>
                <a:chExt cx="310" cy="60"/>
              </a:xfrm>
            </p:grpSpPr>
            <p:sp>
              <p:nvSpPr>
                <p:cNvPr id="175434" name="Freeform 666">
                  <a:extLst>
                    <a:ext uri="{FF2B5EF4-FFF2-40B4-BE49-F238E27FC236}">
                      <a16:creationId xmlns:a16="http://schemas.microsoft.com/office/drawing/2014/main" id="{5367560F-B8EF-4CAD-AE87-3E34E54762E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35" name="Freeform 667">
                  <a:extLst>
                    <a:ext uri="{FF2B5EF4-FFF2-40B4-BE49-F238E27FC236}">
                      <a16:creationId xmlns:a16="http://schemas.microsoft.com/office/drawing/2014/main" id="{9E1D5A52-6A70-418D-9375-6829991B482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432" name="Line 668">
                <a:extLst>
                  <a:ext uri="{FF2B5EF4-FFF2-40B4-BE49-F238E27FC236}">
                    <a16:creationId xmlns:a16="http://schemas.microsoft.com/office/drawing/2014/main" id="{2F6AFF4D-4BC3-4B2B-8794-38DA6422BF78}"/>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33" name="Line 669">
                <a:extLst>
                  <a:ext uri="{FF2B5EF4-FFF2-40B4-BE49-F238E27FC236}">
                    <a16:creationId xmlns:a16="http://schemas.microsoft.com/office/drawing/2014/main" id="{4101FD32-F5B1-43B3-AE77-E79B3EDE698A}"/>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53" name="Group 670">
              <a:extLst>
                <a:ext uri="{FF2B5EF4-FFF2-40B4-BE49-F238E27FC236}">
                  <a16:creationId xmlns:a16="http://schemas.microsoft.com/office/drawing/2014/main" id="{C759E595-639D-4656-91CF-9EF01755A9B3}"/>
                </a:ext>
              </a:extLst>
            </p:cNvPr>
            <p:cNvGrpSpPr>
              <a:grpSpLocks/>
            </p:cNvGrpSpPr>
            <p:nvPr/>
          </p:nvGrpSpPr>
          <p:grpSpPr bwMode="auto">
            <a:xfrm>
              <a:off x="4874" y="2296"/>
              <a:ext cx="310" cy="130"/>
              <a:chOff x="4334" y="1470"/>
              <a:chExt cx="246" cy="107"/>
            </a:xfrm>
          </p:grpSpPr>
          <p:sp>
            <p:nvSpPr>
              <p:cNvPr id="175420" name="Oval 407">
                <a:extLst>
                  <a:ext uri="{FF2B5EF4-FFF2-40B4-BE49-F238E27FC236}">
                    <a16:creationId xmlns:a16="http://schemas.microsoft.com/office/drawing/2014/main" id="{F06F6501-C9B0-41E0-BF4D-77C42E5D54C1}"/>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421" name="Rectangle 410">
                <a:extLst>
                  <a:ext uri="{FF2B5EF4-FFF2-40B4-BE49-F238E27FC236}">
                    <a16:creationId xmlns:a16="http://schemas.microsoft.com/office/drawing/2014/main" id="{67A78CAF-ACE9-4D61-817C-C7983568AA9B}"/>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422" name="Oval 411">
                <a:extLst>
                  <a:ext uri="{FF2B5EF4-FFF2-40B4-BE49-F238E27FC236}">
                    <a16:creationId xmlns:a16="http://schemas.microsoft.com/office/drawing/2014/main" id="{4CBEF1F7-0090-4DE1-B4BD-57550870FB09}"/>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grpSp>
            <p:nvGrpSpPr>
              <p:cNvPr id="175423" name="Group 674">
                <a:extLst>
                  <a:ext uri="{FF2B5EF4-FFF2-40B4-BE49-F238E27FC236}">
                    <a16:creationId xmlns:a16="http://schemas.microsoft.com/office/drawing/2014/main" id="{E66DAC46-378D-485C-A8FA-899BC4B43172}"/>
                  </a:ext>
                </a:extLst>
              </p:cNvPr>
              <p:cNvGrpSpPr>
                <a:grpSpLocks/>
              </p:cNvGrpSpPr>
              <p:nvPr/>
            </p:nvGrpSpPr>
            <p:grpSpPr bwMode="auto">
              <a:xfrm>
                <a:off x="4383" y="1488"/>
                <a:ext cx="138" cy="33"/>
                <a:chOff x="2468" y="1332"/>
                <a:chExt cx="310" cy="60"/>
              </a:xfrm>
            </p:grpSpPr>
            <p:sp>
              <p:nvSpPr>
                <p:cNvPr id="175426" name="Freeform 675">
                  <a:extLst>
                    <a:ext uri="{FF2B5EF4-FFF2-40B4-BE49-F238E27FC236}">
                      <a16:creationId xmlns:a16="http://schemas.microsoft.com/office/drawing/2014/main" id="{6742287D-F702-4435-9747-5546B855D0F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27" name="Freeform 676">
                  <a:extLst>
                    <a:ext uri="{FF2B5EF4-FFF2-40B4-BE49-F238E27FC236}">
                      <a16:creationId xmlns:a16="http://schemas.microsoft.com/office/drawing/2014/main" id="{69664416-0BD4-474B-BBF1-9550B92ACC1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424" name="Line 677">
                <a:extLst>
                  <a:ext uri="{FF2B5EF4-FFF2-40B4-BE49-F238E27FC236}">
                    <a16:creationId xmlns:a16="http://schemas.microsoft.com/office/drawing/2014/main" id="{60252551-5CE5-4824-8E43-9BF0C0F6B96F}"/>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25" name="Line 678">
                <a:extLst>
                  <a:ext uri="{FF2B5EF4-FFF2-40B4-BE49-F238E27FC236}">
                    <a16:creationId xmlns:a16="http://schemas.microsoft.com/office/drawing/2014/main" id="{FD4FB2DB-68C2-4673-AD37-5EECC6AB33A4}"/>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154" name="Line 679">
              <a:extLst>
                <a:ext uri="{FF2B5EF4-FFF2-40B4-BE49-F238E27FC236}">
                  <a16:creationId xmlns:a16="http://schemas.microsoft.com/office/drawing/2014/main" id="{027E6224-0675-4AE7-BA85-9867DC2D5C3E}"/>
                </a:ext>
              </a:extLst>
            </p:cNvPr>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155" name="Group 680">
              <a:extLst>
                <a:ext uri="{FF2B5EF4-FFF2-40B4-BE49-F238E27FC236}">
                  <a16:creationId xmlns:a16="http://schemas.microsoft.com/office/drawing/2014/main" id="{0A924157-D636-46BE-9CD1-72E3615C40D1}"/>
                </a:ext>
              </a:extLst>
            </p:cNvPr>
            <p:cNvGrpSpPr>
              <a:grpSpLocks/>
            </p:cNvGrpSpPr>
            <p:nvPr/>
          </p:nvGrpSpPr>
          <p:grpSpPr bwMode="auto">
            <a:xfrm>
              <a:off x="4464" y="2288"/>
              <a:ext cx="310" cy="130"/>
              <a:chOff x="4334" y="1470"/>
              <a:chExt cx="246" cy="107"/>
            </a:xfrm>
          </p:grpSpPr>
          <p:sp>
            <p:nvSpPr>
              <p:cNvPr id="175412" name="Oval 407">
                <a:extLst>
                  <a:ext uri="{FF2B5EF4-FFF2-40B4-BE49-F238E27FC236}">
                    <a16:creationId xmlns:a16="http://schemas.microsoft.com/office/drawing/2014/main" id="{3BD6D9CD-7229-453B-859D-54084FA70D76}"/>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413" name="Rectangle 410">
                <a:extLst>
                  <a:ext uri="{FF2B5EF4-FFF2-40B4-BE49-F238E27FC236}">
                    <a16:creationId xmlns:a16="http://schemas.microsoft.com/office/drawing/2014/main" id="{C5FAA91B-38B9-4A89-8B1C-26DC46E00B8B}"/>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414" name="Oval 411">
                <a:extLst>
                  <a:ext uri="{FF2B5EF4-FFF2-40B4-BE49-F238E27FC236}">
                    <a16:creationId xmlns:a16="http://schemas.microsoft.com/office/drawing/2014/main" id="{1545B94D-964C-419E-B990-D3B4930AFD4E}"/>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grpSp>
            <p:nvGrpSpPr>
              <p:cNvPr id="175415" name="Group 684">
                <a:extLst>
                  <a:ext uri="{FF2B5EF4-FFF2-40B4-BE49-F238E27FC236}">
                    <a16:creationId xmlns:a16="http://schemas.microsoft.com/office/drawing/2014/main" id="{474AD39B-D5B3-4B9E-9777-7BF87B7798E7}"/>
                  </a:ext>
                </a:extLst>
              </p:cNvPr>
              <p:cNvGrpSpPr>
                <a:grpSpLocks/>
              </p:cNvGrpSpPr>
              <p:nvPr/>
            </p:nvGrpSpPr>
            <p:grpSpPr bwMode="auto">
              <a:xfrm>
                <a:off x="4383" y="1488"/>
                <a:ext cx="138" cy="33"/>
                <a:chOff x="2468" y="1332"/>
                <a:chExt cx="310" cy="60"/>
              </a:xfrm>
            </p:grpSpPr>
            <p:sp>
              <p:nvSpPr>
                <p:cNvPr id="175418" name="Freeform 685">
                  <a:extLst>
                    <a:ext uri="{FF2B5EF4-FFF2-40B4-BE49-F238E27FC236}">
                      <a16:creationId xmlns:a16="http://schemas.microsoft.com/office/drawing/2014/main" id="{31E5905F-F71B-4D5C-863B-B235220DF79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19" name="Freeform 686">
                  <a:extLst>
                    <a:ext uri="{FF2B5EF4-FFF2-40B4-BE49-F238E27FC236}">
                      <a16:creationId xmlns:a16="http://schemas.microsoft.com/office/drawing/2014/main" id="{C276CB12-2044-4E7A-8C55-DB651C68B7D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416" name="Line 687">
                <a:extLst>
                  <a:ext uri="{FF2B5EF4-FFF2-40B4-BE49-F238E27FC236}">
                    <a16:creationId xmlns:a16="http://schemas.microsoft.com/office/drawing/2014/main" id="{D085745D-8D21-40DC-8655-86C7F2EB1EF6}"/>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17" name="Line 688">
                <a:extLst>
                  <a:ext uri="{FF2B5EF4-FFF2-40B4-BE49-F238E27FC236}">
                    <a16:creationId xmlns:a16="http://schemas.microsoft.com/office/drawing/2014/main" id="{B8DEFB82-0BC9-44F8-92A9-03A91B6574F9}"/>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56" name="Group 689">
              <a:extLst>
                <a:ext uri="{FF2B5EF4-FFF2-40B4-BE49-F238E27FC236}">
                  <a16:creationId xmlns:a16="http://schemas.microsoft.com/office/drawing/2014/main" id="{079813DC-5E4B-4804-ABE5-4A666CFBB8F9}"/>
                </a:ext>
              </a:extLst>
            </p:cNvPr>
            <p:cNvGrpSpPr>
              <a:grpSpLocks/>
            </p:cNvGrpSpPr>
            <p:nvPr/>
          </p:nvGrpSpPr>
          <p:grpSpPr bwMode="auto">
            <a:xfrm>
              <a:off x="4660" y="2464"/>
              <a:ext cx="310" cy="130"/>
              <a:chOff x="4334" y="1470"/>
              <a:chExt cx="246" cy="107"/>
            </a:xfrm>
          </p:grpSpPr>
          <p:sp>
            <p:nvSpPr>
              <p:cNvPr id="175404" name="Oval 407">
                <a:extLst>
                  <a:ext uri="{FF2B5EF4-FFF2-40B4-BE49-F238E27FC236}">
                    <a16:creationId xmlns:a16="http://schemas.microsoft.com/office/drawing/2014/main" id="{91754906-4679-4DCB-A568-8EB51962D7EC}"/>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405" name="Rectangle 410">
                <a:extLst>
                  <a:ext uri="{FF2B5EF4-FFF2-40B4-BE49-F238E27FC236}">
                    <a16:creationId xmlns:a16="http://schemas.microsoft.com/office/drawing/2014/main" id="{39C20371-8D63-41F2-A8BC-F086CCB7DFE1}"/>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406" name="Oval 411">
                <a:extLst>
                  <a:ext uri="{FF2B5EF4-FFF2-40B4-BE49-F238E27FC236}">
                    <a16:creationId xmlns:a16="http://schemas.microsoft.com/office/drawing/2014/main" id="{0480616C-9CE1-4FF4-8F58-74DD829D1631}"/>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grpSp>
            <p:nvGrpSpPr>
              <p:cNvPr id="175407" name="Group 693">
                <a:extLst>
                  <a:ext uri="{FF2B5EF4-FFF2-40B4-BE49-F238E27FC236}">
                    <a16:creationId xmlns:a16="http://schemas.microsoft.com/office/drawing/2014/main" id="{7E2CA094-D120-4CD3-91D2-DC618C758C61}"/>
                  </a:ext>
                </a:extLst>
              </p:cNvPr>
              <p:cNvGrpSpPr>
                <a:grpSpLocks/>
              </p:cNvGrpSpPr>
              <p:nvPr/>
            </p:nvGrpSpPr>
            <p:grpSpPr bwMode="auto">
              <a:xfrm>
                <a:off x="4383" y="1488"/>
                <a:ext cx="138" cy="33"/>
                <a:chOff x="2468" y="1332"/>
                <a:chExt cx="310" cy="60"/>
              </a:xfrm>
            </p:grpSpPr>
            <p:sp>
              <p:nvSpPr>
                <p:cNvPr id="175410" name="Freeform 694">
                  <a:extLst>
                    <a:ext uri="{FF2B5EF4-FFF2-40B4-BE49-F238E27FC236}">
                      <a16:creationId xmlns:a16="http://schemas.microsoft.com/office/drawing/2014/main" id="{CDB9C2B6-9B65-4745-B296-442823C4699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11" name="Freeform 695">
                  <a:extLst>
                    <a:ext uri="{FF2B5EF4-FFF2-40B4-BE49-F238E27FC236}">
                      <a16:creationId xmlns:a16="http://schemas.microsoft.com/office/drawing/2014/main" id="{0377C840-22B5-493C-B7DA-B883CD25868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408" name="Line 696">
                <a:extLst>
                  <a:ext uri="{FF2B5EF4-FFF2-40B4-BE49-F238E27FC236}">
                    <a16:creationId xmlns:a16="http://schemas.microsoft.com/office/drawing/2014/main" id="{02055543-84F1-43DF-B849-7C8E6638C6E2}"/>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09" name="Line 697">
                <a:extLst>
                  <a:ext uri="{FF2B5EF4-FFF2-40B4-BE49-F238E27FC236}">
                    <a16:creationId xmlns:a16="http://schemas.microsoft.com/office/drawing/2014/main" id="{142C65C7-3825-457D-979A-D0A1F646AE73}"/>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57" name="Group 698">
              <a:extLst>
                <a:ext uri="{FF2B5EF4-FFF2-40B4-BE49-F238E27FC236}">
                  <a16:creationId xmlns:a16="http://schemas.microsoft.com/office/drawing/2014/main" id="{51D5365F-C606-47AE-8573-E15AD6EBB1DE}"/>
                </a:ext>
              </a:extLst>
            </p:cNvPr>
            <p:cNvGrpSpPr>
              <a:grpSpLocks/>
            </p:cNvGrpSpPr>
            <p:nvPr/>
          </p:nvGrpSpPr>
          <p:grpSpPr bwMode="auto">
            <a:xfrm>
              <a:off x="4782" y="3028"/>
              <a:ext cx="392" cy="154"/>
              <a:chOff x="4334" y="1470"/>
              <a:chExt cx="246" cy="107"/>
            </a:xfrm>
          </p:grpSpPr>
          <p:sp>
            <p:nvSpPr>
              <p:cNvPr id="175396" name="Oval 407">
                <a:extLst>
                  <a:ext uri="{FF2B5EF4-FFF2-40B4-BE49-F238E27FC236}">
                    <a16:creationId xmlns:a16="http://schemas.microsoft.com/office/drawing/2014/main" id="{8DFB77CB-2975-49D9-9676-8A33334C2B03}"/>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397" name="Rectangle 410">
                <a:extLst>
                  <a:ext uri="{FF2B5EF4-FFF2-40B4-BE49-F238E27FC236}">
                    <a16:creationId xmlns:a16="http://schemas.microsoft.com/office/drawing/2014/main" id="{ECC492CA-0739-43DB-A93A-5D96D8B434A2}"/>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398" name="Oval 411">
                <a:extLst>
                  <a:ext uri="{FF2B5EF4-FFF2-40B4-BE49-F238E27FC236}">
                    <a16:creationId xmlns:a16="http://schemas.microsoft.com/office/drawing/2014/main" id="{C4E447DF-ED06-4309-9920-089EADD03449}"/>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grpSp>
            <p:nvGrpSpPr>
              <p:cNvPr id="175399" name="Group 702">
                <a:extLst>
                  <a:ext uri="{FF2B5EF4-FFF2-40B4-BE49-F238E27FC236}">
                    <a16:creationId xmlns:a16="http://schemas.microsoft.com/office/drawing/2014/main" id="{AE915ADB-AEF2-4B56-AC05-EBCAD431D1A5}"/>
                  </a:ext>
                </a:extLst>
              </p:cNvPr>
              <p:cNvGrpSpPr>
                <a:grpSpLocks/>
              </p:cNvGrpSpPr>
              <p:nvPr/>
            </p:nvGrpSpPr>
            <p:grpSpPr bwMode="auto">
              <a:xfrm>
                <a:off x="4383" y="1488"/>
                <a:ext cx="138" cy="33"/>
                <a:chOff x="2468" y="1332"/>
                <a:chExt cx="310" cy="60"/>
              </a:xfrm>
            </p:grpSpPr>
            <p:sp>
              <p:nvSpPr>
                <p:cNvPr id="175402" name="Freeform 703">
                  <a:extLst>
                    <a:ext uri="{FF2B5EF4-FFF2-40B4-BE49-F238E27FC236}">
                      <a16:creationId xmlns:a16="http://schemas.microsoft.com/office/drawing/2014/main" id="{A7B1F579-21E1-4697-A9EC-55FCBFE0179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03" name="Freeform 704">
                  <a:extLst>
                    <a:ext uri="{FF2B5EF4-FFF2-40B4-BE49-F238E27FC236}">
                      <a16:creationId xmlns:a16="http://schemas.microsoft.com/office/drawing/2014/main" id="{E1139A71-1621-4DCD-ADE9-A6F78FB3D80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400" name="Line 705">
                <a:extLst>
                  <a:ext uri="{FF2B5EF4-FFF2-40B4-BE49-F238E27FC236}">
                    <a16:creationId xmlns:a16="http://schemas.microsoft.com/office/drawing/2014/main" id="{FE56CC44-2FD0-4B45-A688-B8CCE4281C40}"/>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401" name="Line 706">
                <a:extLst>
                  <a:ext uri="{FF2B5EF4-FFF2-40B4-BE49-F238E27FC236}">
                    <a16:creationId xmlns:a16="http://schemas.microsoft.com/office/drawing/2014/main" id="{1CB7DC54-BCBC-403F-BA68-89AFEFCC9327}"/>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58" name="Group 707">
              <a:extLst>
                <a:ext uri="{FF2B5EF4-FFF2-40B4-BE49-F238E27FC236}">
                  <a16:creationId xmlns:a16="http://schemas.microsoft.com/office/drawing/2014/main" id="{294AC8A9-FAB5-4824-B2BF-14D19A06B4E3}"/>
                </a:ext>
              </a:extLst>
            </p:cNvPr>
            <p:cNvGrpSpPr>
              <a:grpSpLocks/>
            </p:cNvGrpSpPr>
            <p:nvPr/>
          </p:nvGrpSpPr>
          <p:grpSpPr bwMode="auto">
            <a:xfrm>
              <a:off x="4388" y="2840"/>
              <a:ext cx="392" cy="154"/>
              <a:chOff x="4334" y="1470"/>
              <a:chExt cx="246" cy="107"/>
            </a:xfrm>
          </p:grpSpPr>
          <p:sp>
            <p:nvSpPr>
              <p:cNvPr id="175388" name="Oval 407">
                <a:extLst>
                  <a:ext uri="{FF2B5EF4-FFF2-40B4-BE49-F238E27FC236}">
                    <a16:creationId xmlns:a16="http://schemas.microsoft.com/office/drawing/2014/main" id="{8ADEBB89-91E9-4334-9F21-EF4C9389FFCA}"/>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389" name="Rectangle 410">
                <a:extLst>
                  <a:ext uri="{FF2B5EF4-FFF2-40B4-BE49-F238E27FC236}">
                    <a16:creationId xmlns:a16="http://schemas.microsoft.com/office/drawing/2014/main" id="{1D8D6C81-3477-421E-B632-607F5EC3CF2E}"/>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390" name="Oval 411">
                <a:extLst>
                  <a:ext uri="{FF2B5EF4-FFF2-40B4-BE49-F238E27FC236}">
                    <a16:creationId xmlns:a16="http://schemas.microsoft.com/office/drawing/2014/main" id="{419B0F3A-C5C4-4243-8629-4161D1139760}"/>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grpSp>
            <p:nvGrpSpPr>
              <p:cNvPr id="175391" name="Group 711">
                <a:extLst>
                  <a:ext uri="{FF2B5EF4-FFF2-40B4-BE49-F238E27FC236}">
                    <a16:creationId xmlns:a16="http://schemas.microsoft.com/office/drawing/2014/main" id="{6CF1133F-5FD1-4D74-AD62-1EF7316A7EE1}"/>
                  </a:ext>
                </a:extLst>
              </p:cNvPr>
              <p:cNvGrpSpPr>
                <a:grpSpLocks/>
              </p:cNvGrpSpPr>
              <p:nvPr/>
            </p:nvGrpSpPr>
            <p:grpSpPr bwMode="auto">
              <a:xfrm>
                <a:off x="4383" y="1488"/>
                <a:ext cx="138" cy="33"/>
                <a:chOff x="2468" y="1332"/>
                <a:chExt cx="310" cy="60"/>
              </a:xfrm>
            </p:grpSpPr>
            <p:sp>
              <p:nvSpPr>
                <p:cNvPr id="175394" name="Freeform 712">
                  <a:extLst>
                    <a:ext uri="{FF2B5EF4-FFF2-40B4-BE49-F238E27FC236}">
                      <a16:creationId xmlns:a16="http://schemas.microsoft.com/office/drawing/2014/main" id="{DB06935E-7892-4794-BAC7-9E766B7B4FF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95" name="Freeform 713">
                  <a:extLst>
                    <a:ext uri="{FF2B5EF4-FFF2-40B4-BE49-F238E27FC236}">
                      <a16:creationId xmlns:a16="http://schemas.microsoft.com/office/drawing/2014/main" id="{41097226-00A5-49FB-89C6-A2F1F7B7A54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392" name="Line 714">
                <a:extLst>
                  <a:ext uri="{FF2B5EF4-FFF2-40B4-BE49-F238E27FC236}">
                    <a16:creationId xmlns:a16="http://schemas.microsoft.com/office/drawing/2014/main" id="{98CD60E4-198C-4E30-A678-CA270CE2CB83}"/>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93" name="Line 715">
                <a:extLst>
                  <a:ext uri="{FF2B5EF4-FFF2-40B4-BE49-F238E27FC236}">
                    <a16:creationId xmlns:a16="http://schemas.microsoft.com/office/drawing/2014/main" id="{83D34F84-6BC5-400B-B76A-E9F2F5ACCC90}"/>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59" name="Group 716">
              <a:extLst>
                <a:ext uri="{FF2B5EF4-FFF2-40B4-BE49-F238E27FC236}">
                  <a16:creationId xmlns:a16="http://schemas.microsoft.com/office/drawing/2014/main" id="{2D971565-422C-48FD-8AD3-FFC22B0A6B22}"/>
                </a:ext>
              </a:extLst>
            </p:cNvPr>
            <p:cNvGrpSpPr>
              <a:grpSpLocks/>
            </p:cNvGrpSpPr>
            <p:nvPr/>
          </p:nvGrpSpPr>
          <p:grpSpPr bwMode="auto">
            <a:xfrm>
              <a:off x="3932" y="3056"/>
              <a:ext cx="392" cy="154"/>
              <a:chOff x="4334" y="1470"/>
              <a:chExt cx="246" cy="107"/>
            </a:xfrm>
          </p:grpSpPr>
          <p:sp>
            <p:nvSpPr>
              <p:cNvPr id="175381" name="Oval 407">
                <a:extLst>
                  <a:ext uri="{FF2B5EF4-FFF2-40B4-BE49-F238E27FC236}">
                    <a16:creationId xmlns:a16="http://schemas.microsoft.com/office/drawing/2014/main" id="{59C75876-FCEF-4E5A-8DAB-25C10939D097}"/>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382" name="Rectangle 410">
                <a:extLst>
                  <a:ext uri="{FF2B5EF4-FFF2-40B4-BE49-F238E27FC236}">
                    <a16:creationId xmlns:a16="http://schemas.microsoft.com/office/drawing/2014/main" id="{A08597AE-AAAD-4364-9C7C-072E4219BBF1}"/>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383" name="Oval 411">
                <a:extLst>
                  <a:ext uri="{FF2B5EF4-FFF2-40B4-BE49-F238E27FC236}">
                    <a16:creationId xmlns:a16="http://schemas.microsoft.com/office/drawing/2014/main" id="{8693BBD4-56C0-45B7-B366-08A536F19DDF}"/>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grpSp>
            <p:nvGrpSpPr>
              <p:cNvPr id="175384" name="Group 720">
                <a:extLst>
                  <a:ext uri="{FF2B5EF4-FFF2-40B4-BE49-F238E27FC236}">
                    <a16:creationId xmlns:a16="http://schemas.microsoft.com/office/drawing/2014/main" id="{8C4B7BAE-6685-4E6B-9F1D-B5CC3C892024}"/>
                  </a:ext>
                </a:extLst>
              </p:cNvPr>
              <p:cNvGrpSpPr>
                <a:grpSpLocks/>
              </p:cNvGrpSpPr>
              <p:nvPr/>
            </p:nvGrpSpPr>
            <p:grpSpPr bwMode="auto">
              <a:xfrm>
                <a:off x="4383" y="1488"/>
                <a:ext cx="138" cy="33"/>
                <a:chOff x="2468" y="1332"/>
                <a:chExt cx="310" cy="60"/>
              </a:xfrm>
            </p:grpSpPr>
            <p:sp>
              <p:nvSpPr>
                <p:cNvPr id="175386" name="Freeform 721">
                  <a:extLst>
                    <a:ext uri="{FF2B5EF4-FFF2-40B4-BE49-F238E27FC236}">
                      <a16:creationId xmlns:a16="http://schemas.microsoft.com/office/drawing/2014/main" id="{D3D23FC5-E41B-432C-89B7-40ECFEF2D44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87" name="Freeform 722">
                  <a:extLst>
                    <a:ext uri="{FF2B5EF4-FFF2-40B4-BE49-F238E27FC236}">
                      <a16:creationId xmlns:a16="http://schemas.microsoft.com/office/drawing/2014/main" id="{95D951C6-8408-4031-ABD6-EEE23F65F89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385" name="Line 724">
                <a:extLst>
                  <a:ext uri="{FF2B5EF4-FFF2-40B4-BE49-F238E27FC236}">
                    <a16:creationId xmlns:a16="http://schemas.microsoft.com/office/drawing/2014/main" id="{5BA64BBA-03DF-4204-BD51-1F128DCFAA2F}"/>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60" name="Group 725">
              <a:extLst>
                <a:ext uri="{FF2B5EF4-FFF2-40B4-BE49-F238E27FC236}">
                  <a16:creationId xmlns:a16="http://schemas.microsoft.com/office/drawing/2014/main" id="{08A886DB-80BD-444A-A56A-A776CF239475}"/>
                </a:ext>
              </a:extLst>
            </p:cNvPr>
            <p:cNvGrpSpPr>
              <a:grpSpLocks/>
            </p:cNvGrpSpPr>
            <p:nvPr/>
          </p:nvGrpSpPr>
          <p:grpSpPr bwMode="auto">
            <a:xfrm>
              <a:off x="3812" y="2296"/>
              <a:ext cx="246" cy="108"/>
              <a:chOff x="4334" y="1470"/>
              <a:chExt cx="246" cy="107"/>
            </a:xfrm>
          </p:grpSpPr>
          <p:sp>
            <p:nvSpPr>
              <p:cNvPr id="175373" name="Oval 407">
                <a:extLst>
                  <a:ext uri="{FF2B5EF4-FFF2-40B4-BE49-F238E27FC236}">
                    <a16:creationId xmlns:a16="http://schemas.microsoft.com/office/drawing/2014/main" id="{C751C5E5-9BF1-4433-A09D-B14AF80FEAD1}"/>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374" name="Rectangle 410">
                <a:extLst>
                  <a:ext uri="{FF2B5EF4-FFF2-40B4-BE49-F238E27FC236}">
                    <a16:creationId xmlns:a16="http://schemas.microsoft.com/office/drawing/2014/main" id="{1EC5B464-E7AC-4A1F-B889-EAA7E8110961}"/>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75375" name="Oval 411">
                <a:extLst>
                  <a:ext uri="{FF2B5EF4-FFF2-40B4-BE49-F238E27FC236}">
                    <a16:creationId xmlns:a16="http://schemas.microsoft.com/office/drawing/2014/main" id="{14940814-FA47-4357-8F1A-C42D5E96197B}"/>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grpSp>
            <p:nvGrpSpPr>
              <p:cNvPr id="175376" name="Group 729">
                <a:extLst>
                  <a:ext uri="{FF2B5EF4-FFF2-40B4-BE49-F238E27FC236}">
                    <a16:creationId xmlns:a16="http://schemas.microsoft.com/office/drawing/2014/main" id="{2699C549-6E03-4ED3-AE88-5E9FE57AAED3}"/>
                  </a:ext>
                </a:extLst>
              </p:cNvPr>
              <p:cNvGrpSpPr>
                <a:grpSpLocks/>
              </p:cNvGrpSpPr>
              <p:nvPr/>
            </p:nvGrpSpPr>
            <p:grpSpPr bwMode="auto">
              <a:xfrm>
                <a:off x="4383" y="1488"/>
                <a:ext cx="138" cy="33"/>
                <a:chOff x="2468" y="1332"/>
                <a:chExt cx="310" cy="60"/>
              </a:xfrm>
            </p:grpSpPr>
            <p:sp>
              <p:nvSpPr>
                <p:cNvPr id="175379" name="Freeform 730">
                  <a:extLst>
                    <a:ext uri="{FF2B5EF4-FFF2-40B4-BE49-F238E27FC236}">
                      <a16:creationId xmlns:a16="http://schemas.microsoft.com/office/drawing/2014/main" id="{B6F54719-CA2A-4AE2-9D08-5AB334C0CCC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80" name="Freeform 731">
                  <a:extLst>
                    <a:ext uri="{FF2B5EF4-FFF2-40B4-BE49-F238E27FC236}">
                      <a16:creationId xmlns:a16="http://schemas.microsoft.com/office/drawing/2014/main" id="{36528AA5-0BBA-4752-8B66-A9862244566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377" name="Line 732">
                <a:extLst>
                  <a:ext uri="{FF2B5EF4-FFF2-40B4-BE49-F238E27FC236}">
                    <a16:creationId xmlns:a16="http://schemas.microsoft.com/office/drawing/2014/main" id="{74E87117-8BA2-42BE-9F8A-BF70C8E278F1}"/>
                  </a:ext>
                </a:extLst>
              </p:cNvPr>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78" name="Line 733">
                <a:extLst>
                  <a:ext uri="{FF2B5EF4-FFF2-40B4-BE49-F238E27FC236}">
                    <a16:creationId xmlns:a16="http://schemas.microsoft.com/office/drawing/2014/main" id="{CBEC3203-4419-4F07-93C6-1A526549C1F5}"/>
                  </a:ext>
                </a:extLst>
              </p:cNvPr>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61" name="Group 734">
              <a:extLst>
                <a:ext uri="{FF2B5EF4-FFF2-40B4-BE49-F238E27FC236}">
                  <a16:creationId xmlns:a16="http://schemas.microsoft.com/office/drawing/2014/main" id="{A299186A-2DA1-475E-956E-EF9290358B04}"/>
                </a:ext>
              </a:extLst>
            </p:cNvPr>
            <p:cNvGrpSpPr>
              <a:grpSpLocks/>
            </p:cNvGrpSpPr>
            <p:nvPr/>
          </p:nvGrpSpPr>
          <p:grpSpPr bwMode="auto">
            <a:xfrm>
              <a:off x="4511" y="3153"/>
              <a:ext cx="281" cy="266"/>
              <a:chOff x="5072" y="3611"/>
              <a:chExt cx="459" cy="380"/>
            </a:xfrm>
          </p:grpSpPr>
          <p:grpSp>
            <p:nvGrpSpPr>
              <p:cNvPr id="175359" name="Group 735">
                <a:extLst>
                  <a:ext uri="{FF2B5EF4-FFF2-40B4-BE49-F238E27FC236}">
                    <a16:creationId xmlns:a16="http://schemas.microsoft.com/office/drawing/2014/main" id="{0AD4F945-3CA3-4F92-8608-C360DE9A8228}"/>
                  </a:ext>
                </a:extLst>
              </p:cNvPr>
              <p:cNvGrpSpPr>
                <a:grpSpLocks/>
              </p:cNvGrpSpPr>
              <p:nvPr/>
            </p:nvGrpSpPr>
            <p:grpSpPr bwMode="auto">
              <a:xfrm>
                <a:off x="5144" y="3611"/>
                <a:ext cx="387" cy="99"/>
                <a:chOff x="5030" y="2639"/>
                <a:chExt cx="387" cy="99"/>
              </a:xfrm>
            </p:grpSpPr>
            <p:sp>
              <p:nvSpPr>
                <p:cNvPr id="175361" name="Freeform 736">
                  <a:extLst>
                    <a:ext uri="{FF2B5EF4-FFF2-40B4-BE49-F238E27FC236}">
                      <a16:creationId xmlns:a16="http://schemas.microsoft.com/office/drawing/2014/main" id="{8C6E789A-4F15-4854-8DF0-6624AEFD8F4C}"/>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62" name="Freeform 737">
                  <a:extLst>
                    <a:ext uri="{FF2B5EF4-FFF2-40B4-BE49-F238E27FC236}">
                      <a16:creationId xmlns:a16="http://schemas.microsoft.com/office/drawing/2014/main" id="{7E5818B3-EFDD-4EBC-9893-320D7F07C611}"/>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63" name="Freeform 738">
                  <a:extLst>
                    <a:ext uri="{FF2B5EF4-FFF2-40B4-BE49-F238E27FC236}">
                      <a16:creationId xmlns:a16="http://schemas.microsoft.com/office/drawing/2014/main" id="{F8B0A036-7639-416A-9674-B9F6F92A335C}"/>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64" name="Freeform 739">
                  <a:extLst>
                    <a:ext uri="{FF2B5EF4-FFF2-40B4-BE49-F238E27FC236}">
                      <a16:creationId xmlns:a16="http://schemas.microsoft.com/office/drawing/2014/main" id="{171DD2C3-FD44-4C03-AD06-36F0F5F29075}"/>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65" name="Freeform 740">
                  <a:extLst>
                    <a:ext uri="{FF2B5EF4-FFF2-40B4-BE49-F238E27FC236}">
                      <a16:creationId xmlns:a16="http://schemas.microsoft.com/office/drawing/2014/main" id="{48E4D344-9207-4F6C-9DEB-92FAF23D8B14}"/>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66" name="Freeform 741">
                  <a:extLst>
                    <a:ext uri="{FF2B5EF4-FFF2-40B4-BE49-F238E27FC236}">
                      <a16:creationId xmlns:a16="http://schemas.microsoft.com/office/drawing/2014/main" id="{6ADE69D0-9E74-44F6-804E-9B7BCD708804}"/>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67" name="Freeform 742">
                  <a:extLst>
                    <a:ext uri="{FF2B5EF4-FFF2-40B4-BE49-F238E27FC236}">
                      <a16:creationId xmlns:a16="http://schemas.microsoft.com/office/drawing/2014/main" id="{6458CC17-BD1D-499B-B55B-9456FFB33171}"/>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68" name="Freeform 743">
                  <a:extLst>
                    <a:ext uri="{FF2B5EF4-FFF2-40B4-BE49-F238E27FC236}">
                      <a16:creationId xmlns:a16="http://schemas.microsoft.com/office/drawing/2014/main" id="{E63D3DF7-1F32-4E25-8470-727CB5B089E3}"/>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69" name="Freeform 744">
                  <a:extLst>
                    <a:ext uri="{FF2B5EF4-FFF2-40B4-BE49-F238E27FC236}">
                      <a16:creationId xmlns:a16="http://schemas.microsoft.com/office/drawing/2014/main" id="{93DC200D-E164-4D07-8081-43FFE5AE1471}"/>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70" name="Freeform 745">
                  <a:extLst>
                    <a:ext uri="{FF2B5EF4-FFF2-40B4-BE49-F238E27FC236}">
                      <a16:creationId xmlns:a16="http://schemas.microsoft.com/office/drawing/2014/main" id="{76AB4FAE-B4EA-47C2-828F-876B472201B5}"/>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71" name="Freeform 746">
                  <a:extLst>
                    <a:ext uri="{FF2B5EF4-FFF2-40B4-BE49-F238E27FC236}">
                      <a16:creationId xmlns:a16="http://schemas.microsoft.com/office/drawing/2014/main" id="{A5EED56D-A7B9-4EDF-9CCB-7ED2FEA2F84B}"/>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72" name="Freeform 747">
                  <a:extLst>
                    <a:ext uri="{FF2B5EF4-FFF2-40B4-BE49-F238E27FC236}">
                      <a16:creationId xmlns:a16="http://schemas.microsoft.com/office/drawing/2014/main" id="{51376986-AC66-47F6-B43F-8E51456CFB75}"/>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pic>
            <p:nvPicPr>
              <p:cNvPr id="175360" name="Picture 748" descr="access_point_stylized_gray_small">
                <a:extLst>
                  <a:ext uri="{FF2B5EF4-FFF2-40B4-BE49-F238E27FC236}">
                    <a16:creationId xmlns:a16="http://schemas.microsoft.com/office/drawing/2014/main" id="{30ADCC42-8E67-4AE7-839C-3111E497C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5162" name="Group 749">
              <a:extLst>
                <a:ext uri="{FF2B5EF4-FFF2-40B4-BE49-F238E27FC236}">
                  <a16:creationId xmlns:a16="http://schemas.microsoft.com/office/drawing/2014/main" id="{2173BA86-B492-43CD-994B-DFB5AA30C723}"/>
                </a:ext>
              </a:extLst>
            </p:cNvPr>
            <p:cNvGrpSpPr>
              <a:grpSpLocks/>
            </p:cNvGrpSpPr>
            <p:nvPr/>
          </p:nvGrpSpPr>
          <p:grpSpPr bwMode="auto">
            <a:xfrm>
              <a:off x="3552" y="2211"/>
              <a:ext cx="251" cy="226"/>
              <a:chOff x="5072" y="3611"/>
              <a:chExt cx="459" cy="380"/>
            </a:xfrm>
          </p:grpSpPr>
          <p:grpSp>
            <p:nvGrpSpPr>
              <p:cNvPr id="175345" name="Group 750">
                <a:extLst>
                  <a:ext uri="{FF2B5EF4-FFF2-40B4-BE49-F238E27FC236}">
                    <a16:creationId xmlns:a16="http://schemas.microsoft.com/office/drawing/2014/main" id="{045D4CFB-84F0-43CE-87FD-1CE511D76F94}"/>
                  </a:ext>
                </a:extLst>
              </p:cNvPr>
              <p:cNvGrpSpPr>
                <a:grpSpLocks/>
              </p:cNvGrpSpPr>
              <p:nvPr/>
            </p:nvGrpSpPr>
            <p:grpSpPr bwMode="auto">
              <a:xfrm>
                <a:off x="5144" y="3611"/>
                <a:ext cx="387" cy="99"/>
                <a:chOff x="5030" y="2639"/>
                <a:chExt cx="387" cy="99"/>
              </a:xfrm>
            </p:grpSpPr>
            <p:sp>
              <p:nvSpPr>
                <p:cNvPr id="175347" name="Freeform 751">
                  <a:extLst>
                    <a:ext uri="{FF2B5EF4-FFF2-40B4-BE49-F238E27FC236}">
                      <a16:creationId xmlns:a16="http://schemas.microsoft.com/office/drawing/2014/main" id="{DDACDDFF-B62A-4131-8E79-32916ACDEB9C}"/>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48" name="Freeform 752">
                  <a:extLst>
                    <a:ext uri="{FF2B5EF4-FFF2-40B4-BE49-F238E27FC236}">
                      <a16:creationId xmlns:a16="http://schemas.microsoft.com/office/drawing/2014/main" id="{7F1F6A1C-C446-4E73-B8C2-56F02D873E3C}"/>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49" name="Freeform 753">
                  <a:extLst>
                    <a:ext uri="{FF2B5EF4-FFF2-40B4-BE49-F238E27FC236}">
                      <a16:creationId xmlns:a16="http://schemas.microsoft.com/office/drawing/2014/main" id="{11AB7F2D-46C9-4215-A586-0F25CB6D5DCD}"/>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50" name="Freeform 754">
                  <a:extLst>
                    <a:ext uri="{FF2B5EF4-FFF2-40B4-BE49-F238E27FC236}">
                      <a16:creationId xmlns:a16="http://schemas.microsoft.com/office/drawing/2014/main" id="{9A57D4A9-73A8-4234-9D78-302796F6B431}"/>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51" name="Freeform 755">
                  <a:extLst>
                    <a:ext uri="{FF2B5EF4-FFF2-40B4-BE49-F238E27FC236}">
                      <a16:creationId xmlns:a16="http://schemas.microsoft.com/office/drawing/2014/main" id="{1D7EB8CD-3522-44CD-A52B-B149CA7AB206}"/>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52" name="Freeform 756">
                  <a:extLst>
                    <a:ext uri="{FF2B5EF4-FFF2-40B4-BE49-F238E27FC236}">
                      <a16:creationId xmlns:a16="http://schemas.microsoft.com/office/drawing/2014/main" id="{063753C6-F07C-4350-B104-CDA9093C5D01}"/>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53" name="Freeform 757">
                  <a:extLst>
                    <a:ext uri="{FF2B5EF4-FFF2-40B4-BE49-F238E27FC236}">
                      <a16:creationId xmlns:a16="http://schemas.microsoft.com/office/drawing/2014/main" id="{4FDE1282-620C-44DB-AC95-95ACE3B9C2A4}"/>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54" name="Freeform 758">
                  <a:extLst>
                    <a:ext uri="{FF2B5EF4-FFF2-40B4-BE49-F238E27FC236}">
                      <a16:creationId xmlns:a16="http://schemas.microsoft.com/office/drawing/2014/main" id="{0ADD1106-A581-46EC-A399-A82F345C667B}"/>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55" name="Freeform 759">
                  <a:extLst>
                    <a:ext uri="{FF2B5EF4-FFF2-40B4-BE49-F238E27FC236}">
                      <a16:creationId xmlns:a16="http://schemas.microsoft.com/office/drawing/2014/main" id="{F28C9A13-259D-4C31-896D-67C4C56BBEBF}"/>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56" name="Freeform 760">
                  <a:extLst>
                    <a:ext uri="{FF2B5EF4-FFF2-40B4-BE49-F238E27FC236}">
                      <a16:creationId xmlns:a16="http://schemas.microsoft.com/office/drawing/2014/main" id="{4441D115-C33A-4DE6-97BB-80149B5E31C9}"/>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57" name="Freeform 761">
                  <a:extLst>
                    <a:ext uri="{FF2B5EF4-FFF2-40B4-BE49-F238E27FC236}">
                      <a16:creationId xmlns:a16="http://schemas.microsoft.com/office/drawing/2014/main" id="{3D468BEB-5F30-4B89-A812-ACE6ADE8C90E}"/>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58" name="Freeform 762">
                  <a:extLst>
                    <a:ext uri="{FF2B5EF4-FFF2-40B4-BE49-F238E27FC236}">
                      <a16:creationId xmlns:a16="http://schemas.microsoft.com/office/drawing/2014/main" id="{5883E944-4E85-4E3A-9A49-AEABE5E272CC}"/>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pic>
            <p:nvPicPr>
              <p:cNvPr id="175346" name="Picture 763" descr="access_point_stylized_gray_small">
                <a:extLst>
                  <a:ext uri="{FF2B5EF4-FFF2-40B4-BE49-F238E27FC236}">
                    <a16:creationId xmlns:a16="http://schemas.microsoft.com/office/drawing/2014/main" id="{3628B6D0-7E94-4E79-95AE-D8270FE898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5163" name="Line 764">
              <a:extLst>
                <a:ext uri="{FF2B5EF4-FFF2-40B4-BE49-F238E27FC236}">
                  <a16:creationId xmlns:a16="http://schemas.microsoft.com/office/drawing/2014/main" id="{D717797B-B38F-476F-809D-A9EC117BABE2}"/>
                </a:ext>
              </a:extLst>
            </p:cNvPr>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164" name="Group 765">
              <a:extLst>
                <a:ext uri="{FF2B5EF4-FFF2-40B4-BE49-F238E27FC236}">
                  <a16:creationId xmlns:a16="http://schemas.microsoft.com/office/drawing/2014/main" id="{DF762FCF-B9E2-4B5B-8299-4E27E4EFBE54}"/>
                </a:ext>
              </a:extLst>
            </p:cNvPr>
            <p:cNvGrpSpPr>
              <a:grpSpLocks/>
            </p:cNvGrpSpPr>
            <p:nvPr/>
          </p:nvGrpSpPr>
          <p:grpSpPr bwMode="auto">
            <a:xfrm flipH="1">
              <a:off x="3638" y="2856"/>
              <a:ext cx="261" cy="235"/>
              <a:chOff x="2839" y="3501"/>
              <a:chExt cx="755" cy="803"/>
            </a:xfrm>
          </p:grpSpPr>
          <p:pic>
            <p:nvPicPr>
              <p:cNvPr id="175343" name="Picture 766" descr="desktop_computer_stylized_medium">
                <a:extLst>
                  <a:ext uri="{FF2B5EF4-FFF2-40B4-BE49-F238E27FC236}">
                    <a16:creationId xmlns:a16="http://schemas.microsoft.com/office/drawing/2014/main" id="{6ADB734C-EA2F-488D-94BA-A099935F9F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344" name="Freeform 767">
                <a:extLst>
                  <a:ext uri="{FF2B5EF4-FFF2-40B4-BE49-F238E27FC236}">
                    <a16:creationId xmlns:a16="http://schemas.microsoft.com/office/drawing/2014/main" id="{21C091F4-67F8-425F-B5F8-392BD9DF60E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65" name="Group 768">
              <a:extLst>
                <a:ext uri="{FF2B5EF4-FFF2-40B4-BE49-F238E27FC236}">
                  <a16:creationId xmlns:a16="http://schemas.microsoft.com/office/drawing/2014/main" id="{437F0867-FCDA-4FB8-A04B-46924051DE13}"/>
                </a:ext>
              </a:extLst>
            </p:cNvPr>
            <p:cNvGrpSpPr>
              <a:grpSpLocks/>
            </p:cNvGrpSpPr>
            <p:nvPr/>
          </p:nvGrpSpPr>
          <p:grpSpPr bwMode="auto">
            <a:xfrm flipH="1">
              <a:off x="3438" y="3121"/>
              <a:ext cx="304" cy="256"/>
              <a:chOff x="2839" y="3501"/>
              <a:chExt cx="755" cy="803"/>
            </a:xfrm>
          </p:grpSpPr>
          <p:pic>
            <p:nvPicPr>
              <p:cNvPr id="175341" name="Picture 769" descr="desktop_computer_stylized_medium">
                <a:extLst>
                  <a:ext uri="{FF2B5EF4-FFF2-40B4-BE49-F238E27FC236}">
                    <a16:creationId xmlns:a16="http://schemas.microsoft.com/office/drawing/2014/main" id="{9FD2437F-AE27-4898-B7F5-E0BEDDD0AB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342" name="Freeform 770">
                <a:extLst>
                  <a:ext uri="{FF2B5EF4-FFF2-40B4-BE49-F238E27FC236}">
                    <a16:creationId xmlns:a16="http://schemas.microsoft.com/office/drawing/2014/main" id="{72931FDB-16F0-4762-99F0-69E028BD09E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66" name="Group 771">
              <a:extLst>
                <a:ext uri="{FF2B5EF4-FFF2-40B4-BE49-F238E27FC236}">
                  <a16:creationId xmlns:a16="http://schemas.microsoft.com/office/drawing/2014/main" id="{8D1C237D-828D-4748-9303-CE9D6F00539F}"/>
                </a:ext>
              </a:extLst>
            </p:cNvPr>
            <p:cNvGrpSpPr>
              <a:grpSpLocks/>
            </p:cNvGrpSpPr>
            <p:nvPr/>
          </p:nvGrpSpPr>
          <p:grpSpPr bwMode="auto">
            <a:xfrm flipH="1">
              <a:off x="3739" y="3311"/>
              <a:ext cx="269" cy="220"/>
              <a:chOff x="2839" y="3501"/>
              <a:chExt cx="755" cy="803"/>
            </a:xfrm>
          </p:grpSpPr>
          <p:pic>
            <p:nvPicPr>
              <p:cNvPr id="175339" name="Picture 772" descr="desktop_computer_stylized_medium">
                <a:extLst>
                  <a:ext uri="{FF2B5EF4-FFF2-40B4-BE49-F238E27FC236}">
                    <a16:creationId xmlns:a16="http://schemas.microsoft.com/office/drawing/2014/main" id="{D85D6778-A2F5-4E54-A0E9-77EAE53894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340" name="Freeform 773">
                <a:extLst>
                  <a:ext uri="{FF2B5EF4-FFF2-40B4-BE49-F238E27FC236}">
                    <a16:creationId xmlns:a16="http://schemas.microsoft.com/office/drawing/2014/main" id="{7CF90480-A078-490C-B397-1A503389727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67" name="Group 774">
              <a:extLst>
                <a:ext uri="{FF2B5EF4-FFF2-40B4-BE49-F238E27FC236}">
                  <a16:creationId xmlns:a16="http://schemas.microsoft.com/office/drawing/2014/main" id="{1BDE8866-EC50-4023-A4F6-4011339F108C}"/>
                </a:ext>
              </a:extLst>
            </p:cNvPr>
            <p:cNvGrpSpPr>
              <a:grpSpLocks/>
            </p:cNvGrpSpPr>
            <p:nvPr/>
          </p:nvGrpSpPr>
          <p:grpSpPr bwMode="auto">
            <a:xfrm>
              <a:off x="4126" y="3300"/>
              <a:ext cx="269" cy="221"/>
              <a:chOff x="2839" y="3501"/>
              <a:chExt cx="755" cy="803"/>
            </a:xfrm>
          </p:grpSpPr>
          <p:pic>
            <p:nvPicPr>
              <p:cNvPr id="175337" name="Picture 775" descr="desktop_computer_stylized_medium">
                <a:extLst>
                  <a:ext uri="{FF2B5EF4-FFF2-40B4-BE49-F238E27FC236}">
                    <a16:creationId xmlns:a16="http://schemas.microsoft.com/office/drawing/2014/main" id="{F7011FFC-89C7-43ED-8418-A054750C7C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338" name="Freeform 776">
                <a:extLst>
                  <a:ext uri="{FF2B5EF4-FFF2-40B4-BE49-F238E27FC236}">
                    <a16:creationId xmlns:a16="http://schemas.microsoft.com/office/drawing/2014/main" id="{C24230CA-0349-423E-9856-4146C8BFC26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pic>
          <p:nvPicPr>
            <p:cNvPr id="175168" name="Picture 777" descr="car_icon_small">
              <a:extLst>
                <a:ext uri="{FF2B5EF4-FFF2-40B4-BE49-F238E27FC236}">
                  <a16:creationId xmlns:a16="http://schemas.microsoft.com/office/drawing/2014/main" id="{54C9DA6E-E99D-4DE1-A97D-B57A9C69A9F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5169" name="Group 778">
              <a:extLst>
                <a:ext uri="{FF2B5EF4-FFF2-40B4-BE49-F238E27FC236}">
                  <a16:creationId xmlns:a16="http://schemas.microsoft.com/office/drawing/2014/main" id="{D8598CB4-A190-47E6-B786-A26859ABC075}"/>
                </a:ext>
              </a:extLst>
            </p:cNvPr>
            <p:cNvGrpSpPr>
              <a:grpSpLocks/>
            </p:cNvGrpSpPr>
            <p:nvPr/>
          </p:nvGrpSpPr>
          <p:grpSpPr bwMode="auto">
            <a:xfrm>
              <a:off x="3536" y="974"/>
              <a:ext cx="262" cy="243"/>
              <a:chOff x="2751" y="1851"/>
              <a:chExt cx="462" cy="478"/>
            </a:xfrm>
          </p:grpSpPr>
          <p:pic>
            <p:nvPicPr>
              <p:cNvPr id="175335" name="Picture 779" descr="iphone_stylized_small">
                <a:extLst>
                  <a:ext uri="{FF2B5EF4-FFF2-40B4-BE49-F238E27FC236}">
                    <a16:creationId xmlns:a16="http://schemas.microsoft.com/office/drawing/2014/main" id="{EFFD5FEF-33E4-4100-AC47-644C869C33A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5336" name="Picture 780" descr="antenna_radiation_stylized">
                <a:extLst>
                  <a:ext uri="{FF2B5EF4-FFF2-40B4-BE49-F238E27FC236}">
                    <a16:creationId xmlns:a16="http://schemas.microsoft.com/office/drawing/2014/main" id="{478816F6-B352-4052-AC8A-E42A788BEF0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5170" name="Group 781">
              <a:extLst>
                <a:ext uri="{FF2B5EF4-FFF2-40B4-BE49-F238E27FC236}">
                  <a16:creationId xmlns:a16="http://schemas.microsoft.com/office/drawing/2014/main" id="{2F146DFA-55AE-4357-997F-E7DB3D01BF03}"/>
                </a:ext>
              </a:extLst>
            </p:cNvPr>
            <p:cNvGrpSpPr>
              <a:grpSpLocks/>
            </p:cNvGrpSpPr>
            <p:nvPr/>
          </p:nvGrpSpPr>
          <p:grpSpPr bwMode="auto">
            <a:xfrm>
              <a:off x="5191" y="3151"/>
              <a:ext cx="143" cy="303"/>
              <a:chOff x="4140" y="429"/>
              <a:chExt cx="1425" cy="2396"/>
            </a:xfrm>
          </p:grpSpPr>
          <p:sp>
            <p:nvSpPr>
              <p:cNvPr id="175303" name="Freeform 782">
                <a:extLst>
                  <a:ext uri="{FF2B5EF4-FFF2-40B4-BE49-F238E27FC236}">
                    <a16:creationId xmlns:a16="http://schemas.microsoft.com/office/drawing/2014/main" id="{CC2D60E2-EFB3-4BEA-AF51-523D7DC6A0AD}"/>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04" name="Rectangle 783">
                <a:extLst>
                  <a:ext uri="{FF2B5EF4-FFF2-40B4-BE49-F238E27FC236}">
                    <a16:creationId xmlns:a16="http://schemas.microsoft.com/office/drawing/2014/main" id="{9FC5BEE7-449F-4C0E-BEBE-430B3AAFCB3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05" name="Freeform 784">
                <a:extLst>
                  <a:ext uri="{FF2B5EF4-FFF2-40B4-BE49-F238E27FC236}">
                    <a16:creationId xmlns:a16="http://schemas.microsoft.com/office/drawing/2014/main" id="{4D80EF88-DEA5-49AC-BDDC-1449356B73D9}"/>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06" name="Freeform 785">
                <a:extLst>
                  <a:ext uri="{FF2B5EF4-FFF2-40B4-BE49-F238E27FC236}">
                    <a16:creationId xmlns:a16="http://schemas.microsoft.com/office/drawing/2014/main" id="{2B45A414-FCE2-42C1-9F87-5016C64C9D07}"/>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07" name="Rectangle 786">
                <a:extLst>
                  <a:ext uri="{FF2B5EF4-FFF2-40B4-BE49-F238E27FC236}">
                    <a16:creationId xmlns:a16="http://schemas.microsoft.com/office/drawing/2014/main" id="{A9110DEE-C4D0-4ACD-821F-2A8E822FEE16}"/>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308" name="Group 787">
                <a:extLst>
                  <a:ext uri="{FF2B5EF4-FFF2-40B4-BE49-F238E27FC236}">
                    <a16:creationId xmlns:a16="http://schemas.microsoft.com/office/drawing/2014/main" id="{939D85F1-9EFF-457C-A171-A247958F8EC8}"/>
                  </a:ext>
                </a:extLst>
              </p:cNvPr>
              <p:cNvGrpSpPr>
                <a:grpSpLocks/>
              </p:cNvGrpSpPr>
              <p:nvPr/>
            </p:nvGrpSpPr>
            <p:grpSpPr bwMode="auto">
              <a:xfrm>
                <a:off x="4749" y="668"/>
                <a:ext cx="581" cy="145"/>
                <a:chOff x="614" y="2568"/>
                <a:chExt cx="725" cy="139"/>
              </a:xfrm>
            </p:grpSpPr>
            <p:sp>
              <p:nvSpPr>
                <p:cNvPr id="175333" name="AutoShape 788">
                  <a:extLst>
                    <a:ext uri="{FF2B5EF4-FFF2-40B4-BE49-F238E27FC236}">
                      <a16:creationId xmlns:a16="http://schemas.microsoft.com/office/drawing/2014/main" id="{2467BEF3-3F1E-4373-A1D4-5FEDC192BF97}"/>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34" name="AutoShape 789">
                  <a:extLst>
                    <a:ext uri="{FF2B5EF4-FFF2-40B4-BE49-F238E27FC236}">
                      <a16:creationId xmlns:a16="http://schemas.microsoft.com/office/drawing/2014/main" id="{BED6966A-5FBF-4D47-919A-2472B255A20B}"/>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309" name="Rectangle 790">
                <a:extLst>
                  <a:ext uri="{FF2B5EF4-FFF2-40B4-BE49-F238E27FC236}">
                    <a16:creationId xmlns:a16="http://schemas.microsoft.com/office/drawing/2014/main" id="{2168A846-60C6-40E5-9332-9BB65757D395}"/>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310" name="Group 791">
                <a:extLst>
                  <a:ext uri="{FF2B5EF4-FFF2-40B4-BE49-F238E27FC236}">
                    <a16:creationId xmlns:a16="http://schemas.microsoft.com/office/drawing/2014/main" id="{AAB89D51-ABB2-41F5-890A-D332791D3D9D}"/>
                  </a:ext>
                </a:extLst>
              </p:cNvPr>
              <p:cNvGrpSpPr>
                <a:grpSpLocks/>
              </p:cNvGrpSpPr>
              <p:nvPr/>
            </p:nvGrpSpPr>
            <p:grpSpPr bwMode="auto">
              <a:xfrm>
                <a:off x="4747" y="994"/>
                <a:ext cx="581" cy="134"/>
                <a:chOff x="614" y="2568"/>
                <a:chExt cx="725" cy="139"/>
              </a:xfrm>
            </p:grpSpPr>
            <p:sp>
              <p:nvSpPr>
                <p:cNvPr id="175331" name="AutoShape 792">
                  <a:extLst>
                    <a:ext uri="{FF2B5EF4-FFF2-40B4-BE49-F238E27FC236}">
                      <a16:creationId xmlns:a16="http://schemas.microsoft.com/office/drawing/2014/main" id="{E8AE61FE-F6D5-4E89-AD8C-8862496F4EC5}"/>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32" name="AutoShape 793">
                  <a:extLst>
                    <a:ext uri="{FF2B5EF4-FFF2-40B4-BE49-F238E27FC236}">
                      <a16:creationId xmlns:a16="http://schemas.microsoft.com/office/drawing/2014/main" id="{0BB4A6BD-883A-4BF9-A357-5749FC075F9C}"/>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311" name="Rectangle 794">
                <a:extLst>
                  <a:ext uri="{FF2B5EF4-FFF2-40B4-BE49-F238E27FC236}">
                    <a16:creationId xmlns:a16="http://schemas.microsoft.com/office/drawing/2014/main" id="{1D7ACAEF-0A12-42AC-BA75-D051B7621AF4}"/>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12" name="Rectangle 795">
                <a:extLst>
                  <a:ext uri="{FF2B5EF4-FFF2-40B4-BE49-F238E27FC236}">
                    <a16:creationId xmlns:a16="http://schemas.microsoft.com/office/drawing/2014/main" id="{4E95D159-8B33-4E2E-9B47-15303F57AD1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313" name="Group 796">
                <a:extLst>
                  <a:ext uri="{FF2B5EF4-FFF2-40B4-BE49-F238E27FC236}">
                    <a16:creationId xmlns:a16="http://schemas.microsoft.com/office/drawing/2014/main" id="{6F22EE37-58A9-49B2-A246-7A90C065B078}"/>
                  </a:ext>
                </a:extLst>
              </p:cNvPr>
              <p:cNvGrpSpPr>
                <a:grpSpLocks/>
              </p:cNvGrpSpPr>
              <p:nvPr/>
            </p:nvGrpSpPr>
            <p:grpSpPr bwMode="auto">
              <a:xfrm>
                <a:off x="4735" y="1627"/>
                <a:ext cx="582" cy="151"/>
                <a:chOff x="614" y="2568"/>
                <a:chExt cx="725" cy="139"/>
              </a:xfrm>
            </p:grpSpPr>
            <p:sp>
              <p:nvSpPr>
                <p:cNvPr id="175329" name="AutoShape 797">
                  <a:extLst>
                    <a:ext uri="{FF2B5EF4-FFF2-40B4-BE49-F238E27FC236}">
                      <a16:creationId xmlns:a16="http://schemas.microsoft.com/office/drawing/2014/main" id="{44028E08-ED58-4CED-8FED-4D68C54D006F}"/>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30" name="AutoShape 798">
                  <a:extLst>
                    <a:ext uri="{FF2B5EF4-FFF2-40B4-BE49-F238E27FC236}">
                      <a16:creationId xmlns:a16="http://schemas.microsoft.com/office/drawing/2014/main" id="{D71233D0-69D6-43EF-95C6-9189743A2F81}"/>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314" name="Freeform 799">
                <a:extLst>
                  <a:ext uri="{FF2B5EF4-FFF2-40B4-BE49-F238E27FC236}">
                    <a16:creationId xmlns:a16="http://schemas.microsoft.com/office/drawing/2014/main" id="{2021A753-6327-472E-B5A9-74EEEF72DCBF}"/>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315" name="Group 800">
                <a:extLst>
                  <a:ext uri="{FF2B5EF4-FFF2-40B4-BE49-F238E27FC236}">
                    <a16:creationId xmlns:a16="http://schemas.microsoft.com/office/drawing/2014/main" id="{4EF7F9C0-2E42-4CE4-A3A7-42DEE78EC2EF}"/>
                  </a:ext>
                </a:extLst>
              </p:cNvPr>
              <p:cNvGrpSpPr>
                <a:grpSpLocks/>
              </p:cNvGrpSpPr>
              <p:nvPr/>
            </p:nvGrpSpPr>
            <p:grpSpPr bwMode="auto">
              <a:xfrm>
                <a:off x="4739" y="1327"/>
                <a:ext cx="582" cy="139"/>
                <a:chOff x="614" y="2568"/>
                <a:chExt cx="725" cy="139"/>
              </a:xfrm>
            </p:grpSpPr>
            <p:sp>
              <p:nvSpPr>
                <p:cNvPr id="175327" name="AutoShape 801">
                  <a:extLst>
                    <a:ext uri="{FF2B5EF4-FFF2-40B4-BE49-F238E27FC236}">
                      <a16:creationId xmlns:a16="http://schemas.microsoft.com/office/drawing/2014/main" id="{33B64E47-FE57-4DED-941F-5E01E842267D}"/>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28" name="AutoShape 802">
                  <a:extLst>
                    <a:ext uri="{FF2B5EF4-FFF2-40B4-BE49-F238E27FC236}">
                      <a16:creationId xmlns:a16="http://schemas.microsoft.com/office/drawing/2014/main" id="{04D0E49E-396A-4513-AB09-1F7C179CF484}"/>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316" name="Rectangle 803">
                <a:extLst>
                  <a:ext uri="{FF2B5EF4-FFF2-40B4-BE49-F238E27FC236}">
                    <a16:creationId xmlns:a16="http://schemas.microsoft.com/office/drawing/2014/main" id="{B8E09532-9EE2-40F8-A0A5-5BF2CE9D181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17" name="Freeform 804">
                <a:extLst>
                  <a:ext uri="{FF2B5EF4-FFF2-40B4-BE49-F238E27FC236}">
                    <a16:creationId xmlns:a16="http://schemas.microsoft.com/office/drawing/2014/main" id="{06D0E0BC-D2AA-4DB0-9AC8-D6A9407879A1}"/>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18" name="Freeform 805">
                <a:extLst>
                  <a:ext uri="{FF2B5EF4-FFF2-40B4-BE49-F238E27FC236}">
                    <a16:creationId xmlns:a16="http://schemas.microsoft.com/office/drawing/2014/main" id="{6E341532-5BB7-426D-8127-E057EBFE3F86}"/>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19" name="Oval 806">
                <a:extLst>
                  <a:ext uri="{FF2B5EF4-FFF2-40B4-BE49-F238E27FC236}">
                    <a16:creationId xmlns:a16="http://schemas.microsoft.com/office/drawing/2014/main" id="{3B3AFB41-908F-4D3F-93D4-933065933808}"/>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20" name="Freeform 807">
                <a:extLst>
                  <a:ext uri="{FF2B5EF4-FFF2-40B4-BE49-F238E27FC236}">
                    <a16:creationId xmlns:a16="http://schemas.microsoft.com/office/drawing/2014/main" id="{3CAB66D3-D10C-48A3-B920-E7DE9A2236F0}"/>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21" name="AutoShape 808">
                <a:extLst>
                  <a:ext uri="{FF2B5EF4-FFF2-40B4-BE49-F238E27FC236}">
                    <a16:creationId xmlns:a16="http://schemas.microsoft.com/office/drawing/2014/main" id="{871CD46B-3A6C-4C77-9128-84FAB675A79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22" name="AutoShape 809">
                <a:extLst>
                  <a:ext uri="{FF2B5EF4-FFF2-40B4-BE49-F238E27FC236}">
                    <a16:creationId xmlns:a16="http://schemas.microsoft.com/office/drawing/2014/main" id="{A7EA652A-5FFE-4E5C-BC79-B755E5D6ADDF}"/>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23" name="Oval 810">
                <a:extLst>
                  <a:ext uri="{FF2B5EF4-FFF2-40B4-BE49-F238E27FC236}">
                    <a16:creationId xmlns:a16="http://schemas.microsoft.com/office/drawing/2014/main" id="{33FA8494-3AC2-49CA-B4CF-900725A4AC8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24" name="Oval 811">
                <a:extLst>
                  <a:ext uri="{FF2B5EF4-FFF2-40B4-BE49-F238E27FC236}">
                    <a16:creationId xmlns:a16="http://schemas.microsoft.com/office/drawing/2014/main" id="{95454F8E-CE55-4B3B-8705-D76B36E1030A}"/>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75325" name="Oval 812">
                <a:extLst>
                  <a:ext uri="{FF2B5EF4-FFF2-40B4-BE49-F238E27FC236}">
                    <a16:creationId xmlns:a16="http://schemas.microsoft.com/office/drawing/2014/main" id="{A87CD28A-4D1A-483C-B65C-2B45DE3D91A4}"/>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26" name="Rectangle 813">
                <a:extLst>
                  <a:ext uri="{FF2B5EF4-FFF2-40B4-BE49-F238E27FC236}">
                    <a16:creationId xmlns:a16="http://schemas.microsoft.com/office/drawing/2014/main" id="{3E518E10-9C9C-4D72-96BA-19CFB2D65CF7}"/>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71" name="Group 814">
              <a:extLst>
                <a:ext uri="{FF2B5EF4-FFF2-40B4-BE49-F238E27FC236}">
                  <a16:creationId xmlns:a16="http://schemas.microsoft.com/office/drawing/2014/main" id="{F59401F6-6EC3-4908-ABA8-A5E2FE954BCE}"/>
                </a:ext>
              </a:extLst>
            </p:cNvPr>
            <p:cNvGrpSpPr>
              <a:grpSpLocks/>
            </p:cNvGrpSpPr>
            <p:nvPr/>
          </p:nvGrpSpPr>
          <p:grpSpPr bwMode="auto">
            <a:xfrm>
              <a:off x="4992" y="3341"/>
              <a:ext cx="143" cy="303"/>
              <a:chOff x="4140" y="429"/>
              <a:chExt cx="1425" cy="2396"/>
            </a:xfrm>
          </p:grpSpPr>
          <p:sp>
            <p:nvSpPr>
              <p:cNvPr id="175271" name="Freeform 815">
                <a:extLst>
                  <a:ext uri="{FF2B5EF4-FFF2-40B4-BE49-F238E27FC236}">
                    <a16:creationId xmlns:a16="http://schemas.microsoft.com/office/drawing/2014/main" id="{C3489AE8-F313-4B9C-B489-71844CC88CC5}"/>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72" name="Rectangle 816">
                <a:extLst>
                  <a:ext uri="{FF2B5EF4-FFF2-40B4-BE49-F238E27FC236}">
                    <a16:creationId xmlns:a16="http://schemas.microsoft.com/office/drawing/2014/main" id="{F951DC5E-BF34-4C60-919A-09228632430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73" name="Freeform 817">
                <a:extLst>
                  <a:ext uri="{FF2B5EF4-FFF2-40B4-BE49-F238E27FC236}">
                    <a16:creationId xmlns:a16="http://schemas.microsoft.com/office/drawing/2014/main" id="{8FF772CF-C713-4739-B66E-57C063B6FC64}"/>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74" name="Freeform 818">
                <a:extLst>
                  <a:ext uri="{FF2B5EF4-FFF2-40B4-BE49-F238E27FC236}">
                    <a16:creationId xmlns:a16="http://schemas.microsoft.com/office/drawing/2014/main" id="{7DC075DE-3F92-4964-9CF1-5229ED5074AC}"/>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75" name="Rectangle 819">
                <a:extLst>
                  <a:ext uri="{FF2B5EF4-FFF2-40B4-BE49-F238E27FC236}">
                    <a16:creationId xmlns:a16="http://schemas.microsoft.com/office/drawing/2014/main" id="{91ADD533-675B-4A38-A0D4-D91B003CF0BE}"/>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276" name="Group 820">
                <a:extLst>
                  <a:ext uri="{FF2B5EF4-FFF2-40B4-BE49-F238E27FC236}">
                    <a16:creationId xmlns:a16="http://schemas.microsoft.com/office/drawing/2014/main" id="{BE6B37EF-5C46-4F7E-854B-6669C6EA1305}"/>
                  </a:ext>
                </a:extLst>
              </p:cNvPr>
              <p:cNvGrpSpPr>
                <a:grpSpLocks/>
              </p:cNvGrpSpPr>
              <p:nvPr/>
            </p:nvGrpSpPr>
            <p:grpSpPr bwMode="auto">
              <a:xfrm>
                <a:off x="4749" y="668"/>
                <a:ext cx="581" cy="145"/>
                <a:chOff x="614" y="2568"/>
                <a:chExt cx="725" cy="139"/>
              </a:xfrm>
            </p:grpSpPr>
            <p:sp>
              <p:nvSpPr>
                <p:cNvPr id="175301" name="AutoShape 821">
                  <a:extLst>
                    <a:ext uri="{FF2B5EF4-FFF2-40B4-BE49-F238E27FC236}">
                      <a16:creationId xmlns:a16="http://schemas.microsoft.com/office/drawing/2014/main" id="{9658238B-4E28-4105-AAAB-F1CB3D1EC2B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02" name="AutoShape 822">
                  <a:extLst>
                    <a:ext uri="{FF2B5EF4-FFF2-40B4-BE49-F238E27FC236}">
                      <a16:creationId xmlns:a16="http://schemas.microsoft.com/office/drawing/2014/main" id="{1F340BD4-4ED8-428D-BF93-F0A0DB4275A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277" name="Rectangle 823">
                <a:extLst>
                  <a:ext uri="{FF2B5EF4-FFF2-40B4-BE49-F238E27FC236}">
                    <a16:creationId xmlns:a16="http://schemas.microsoft.com/office/drawing/2014/main" id="{532A27D6-319A-494A-B793-9158D2A9AB57}"/>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278" name="Group 824">
                <a:extLst>
                  <a:ext uri="{FF2B5EF4-FFF2-40B4-BE49-F238E27FC236}">
                    <a16:creationId xmlns:a16="http://schemas.microsoft.com/office/drawing/2014/main" id="{C66BE4E2-8441-46D4-969E-BED0681E8190}"/>
                  </a:ext>
                </a:extLst>
              </p:cNvPr>
              <p:cNvGrpSpPr>
                <a:grpSpLocks/>
              </p:cNvGrpSpPr>
              <p:nvPr/>
            </p:nvGrpSpPr>
            <p:grpSpPr bwMode="auto">
              <a:xfrm>
                <a:off x="4747" y="994"/>
                <a:ext cx="581" cy="134"/>
                <a:chOff x="614" y="2568"/>
                <a:chExt cx="725" cy="139"/>
              </a:xfrm>
            </p:grpSpPr>
            <p:sp>
              <p:nvSpPr>
                <p:cNvPr id="175299" name="AutoShape 825">
                  <a:extLst>
                    <a:ext uri="{FF2B5EF4-FFF2-40B4-BE49-F238E27FC236}">
                      <a16:creationId xmlns:a16="http://schemas.microsoft.com/office/drawing/2014/main" id="{7C57CA0E-234B-42A3-B456-FFB8F776053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300" name="AutoShape 826">
                  <a:extLst>
                    <a:ext uri="{FF2B5EF4-FFF2-40B4-BE49-F238E27FC236}">
                      <a16:creationId xmlns:a16="http://schemas.microsoft.com/office/drawing/2014/main" id="{8CC1F812-DB11-4DA5-A633-D35E5FF4FD9C}"/>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279" name="Rectangle 827">
                <a:extLst>
                  <a:ext uri="{FF2B5EF4-FFF2-40B4-BE49-F238E27FC236}">
                    <a16:creationId xmlns:a16="http://schemas.microsoft.com/office/drawing/2014/main" id="{2580FBD5-5A40-4C1C-8A7B-2B3F8990F022}"/>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80" name="Rectangle 828">
                <a:extLst>
                  <a:ext uri="{FF2B5EF4-FFF2-40B4-BE49-F238E27FC236}">
                    <a16:creationId xmlns:a16="http://schemas.microsoft.com/office/drawing/2014/main" id="{8D8669D4-61B4-4EA6-AE08-8BFB747069E7}"/>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281" name="Group 829">
                <a:extLst>
                  <a:ext uri="{FF2B5EF4-FFF2-40B4-BE49-F238E27FC236}">
                    <a16:creationId xmlns:a16="http://schemas.microsoft.com/office/drawing/2014/main" id="{DF1B66B0-7EE0-48F8-9DD6-40431DD3949A}"/>
                  </a:ext>
                </a:extLst>
              </p:cNvPr>
              <p:cNvGrpSpPr>
                <a:grpSpLocks/>
              </p:cNvGrpSpPr>
              <p:nvPr/>
            </p:nvGrpSpPr>
            <p:grpSpPr bwMode="auto">
              <a:xfrm>
                <a:off x="4735" y="1627"/>
                <a:ext cx="582" cy="151"/>
                <a:chOff x="614" y="2568"/>
                <a:chExt cx="725" cy="139"/>
              </a:xfrm>
            </p:grpSpPr>
            <p:sp>
              <p:nvSpPr>
                <p:cNvPr id="175297" name="AutoShape 830">
                  <a:extLst>
                    <a:ext uri="{FF2B5EF4-FFF2-40B4-BE49-F238E27FC236}">
                      <a16:creationId xmlns:a16="http://schemas.microsoft.com/office/drawing/2014/main" id="{E8EBF96D-FF15-45AC-8EA8-464D33F6E7A6}"/>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98" name="AutoShape 831">
                  <a:extLst>
                    <a:ext uri="{FF2B5EF4-FFF2-40B4-BE49-F238E27FC236}">
                      <a16:creationId xmlns:a16="http://schemas.microsoft.com/office/drawing/2014/main" id="{411CEBB6-D292-4F8C-91B3-4D45E5F4CF07}"/>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282" name="Freeform 832">
                <a:extLst>
                  <a:ext uri="{FF2B5EF4-FFF2-40B4-BE49-F238E27FC236}">
                    <a16:creationId xmlns:a16="http://schemas.microsoft.com/office/drawing/2014/main" id="{0E45C0B5-6FB4-4335-84B3-B3E47564C087}"/>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283" name="Group 833">
                <a:extLst>
                  <a:ext uri="{FF2B5EF4-FFF2-40B4-BE49-F238E27FC236}">
                    <a16:creationId xmlns:a16="http://schemas.microsoft.com/office/drawing/2014/main" id="{ED3B9B4B-4D2B-40C2-B070-492BED5A2BA1}"/>
                  </a:ext>
                </a:extLst>
              </p:cNvPr>
              <p:cNvGrpSpPr>
                <a:grpSpLocks/>
              </p:cNvGrpSpPr>
              <p:nvPr/>
            </p:nvGrpSpPr>
            <p:grpSpPr bwMode="auto">
              <a:xfrm>
                <a:off x="4739" y="1327"/>
                <a:ext cx="582" cy="139"/>
                <a:chOff x="614" y="2568"/>
                <a:chExt cx="725" cy="139"/>
              </a:xfrm>
            </p:grpSpPr>
            <p:sp>
              <p:nvSpPr>
                <p:cNvPr id="175295" name="AutoShape 834">
                  <a:extLst>
                    <a:ext uri="{FF2B5EF4-FFF2-40B4-BE49-F238E27FC236}">
                      <a16:creationId xmlns:a16="http://schemas.microsoft.com/office/drawing/2014/main" id="{6387E67D-673A-4716-A055-8229715B4E58}"/>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96" name="AutoShape 835">
                  <a:extLst>
                    <a:ext uri="{FF2B5EF4-FFF2-40B4-BE49-F238E27FC236}">
                      <a16:creationId xmlns:a16="http://schemas.microsoft.com/office/drawing/2014/main" id="{613B777F-63DF-48F3-8395-37E77CFC678E}"/>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284" name="Rectangle 836">
                <a:extLst>
                  <a:ext uri="{FF2B5EF4-FFF2-40B4-BE49-F238E27FC236}">
                    <a16:creationId xmlns:a16="http://schemas.microsoft.com/office/drawing/2014/main" id="{75EACBFA-70C6-4803-A07B-5764B2010E86}"/>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85" name="Freeform 837">
                <a:extLst>
                  <a:ext uri="{FF2B5EF4-FFF2-40B4-BE49-F238E27FC236}">
                    <a16:creationId xmlns:a16="http://schemas.microsoft.com/office/drawing/2014/main" id="{A3181784-695A-4056-997B-B0FC83D7E43E}"/>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86" name="Freeform 838">
                <a:extLst>
                  <a:ext uri="{FF2B5EF4-FFF2-40B4-BE49-F238E27FC236}">
                    <a16:creationId xmlns:a16="http://schemas.microsoft.com/office/drawing/2014/main" id="{0AF88722-DD2C-45A8-B554-760F0A0AF631}"/>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87" name="Oval 839">
                <a:extLst>
                  <a:ext uri="{FF2B5EF4-FFF2-40B4-BE49-F238E27FC236}">
                    <a16:creationId xmlns:a16="http://schemas.microsoft.com/office/drawing/2014/main" id="{7F491C6B-4C5A-4B76-A32E-4CF116AEE552}"/>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88" name="Freeform 840">
                <a:extLst>
                  <a:ext uri="{FF2B5EF4-FFF2-40B4-BE49-F238E27FC236}">
                    <a16:creationId xmlns:a16="http://schemas.microsoft.com/office/drawing/2014/main" id="{9AFAAA37-2B1C-423E-8266-8E72982AD1FD}"/>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89" name="AutoShape 841">
                <a:extLst>
                  <a:ext uri="{FF2B5EF4-FFF2-40B4-BE49-F238E27FC236}">
                    <a16:creationId xmlns:a16="http://schemas.microsoft.com/office/drawing/2014/main" id="{F53D5AAA-F184-4AF3-A02A-E75742A29EC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90" name="AutoShape 842">
                <a:extLst>
                  <a:ext uri="{FF2B5EF4-FFF2-40B4-BE49-F238E27FC236}">
                    <a16:creationId xmlns:a16="http://schemas.microsoft.com/office/drawing/2014/main" id="{F88A85BF-1D91-4D58-978A-55188BF80AF2}"/>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91" name="Oval 843">
                <a:extLst>
                  <a:ext uri="{FF2B5EF4-FFF2-40B4-BE49-F238E27FC236}">
                    <a16:creationId xmlns:a16="http://schemas.microsoft.com/office/drawing/2014/main" id="{0BF7F323-A974-4C20-86AB-8D006220B37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92" name="Oval 844">
                <a:extLst>
                  <a:ext uri="{FF2B5EF4-FFF2-40B4-BE49-F238E27FC236}">
                    <a16:creationId xmlns:a16="http://schemas.microsoft.com/office/drawing/2014/main" id="{3116A493-47FE-43ED-B12B-ACB3B1A4D416}"/>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75293" name="Oval 845">
                <a:extLst>
                  <a:ext uri="{FF2B5EF4-FFF2-40B4-BE49-F238E27FC236}">
                    <a16:creationId xmlns:a16="http://schemas.microsoft.com/office/drawing/2014/main" id="{D3D8943C-0B87-4BFF-9501-F3BAD198A5FB}"/>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94" name="Rectangle 846">
                <a:extLst>
                  <a:ext uri="{FF2B5EF4-FFF2-40B4-BE49-F238E27FC236}">
                    <a16:creationId xmlns:a16="http://schemas.microsoft.com/office/drawing/2014/main" id="{5D9D85F2-6B90-41E1-9EAF-BA1C7298E592}"/>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72" name="Group 847">
              <a:extLst>
                <a:ext uri="{FF2B5EF4-FFF2-40B4-BE49-F238E27FC236}">
                  <a16:creationId xmlns:a16="http://schemas.microsoft.com/office/drawing/2014/main" id="{5BFDB994-9A27-45BC-811D-B6EBA1E2F77D}"/>
                </a:ext>
              </a:extLst>
            </p:cNvPr>
            <p:cNvGrpSpPr>
              <a:grpSpLocks/>
            </p:cNvGrpSpPr>
            <p:nvPr/>
          </p:nvGrpSpPr>
          <p:grpSpPr bwMode="auto">
            <a:xfrm>
              <a:off x="3340" y="1287"/>
              <a:ext cx="337" cy="257"/>
              <a:chOff x="877" y="1008"/>
              <a:chExt cx="2747" cy="2591"/>
            </a:xfrm>
          </p:grpSpPr>
          <p:pic>
            <p:nvPicPr>
              <p:cNvPr id="175248" name="Picture 848" descr="antenna_stylized">
                <a:extLst>
                  <a:ext uri="{FF2B5EF4-FFF2-40B4-BE49-F238E27FC236}">
                    <a16:creationId xmlns:a16="http://schemas.microsoft.com/office/drawing/2014/main" id="{069FDFE1-AB4A-44E5-84DD-1A0DE003661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5249" name="Picture 849" descr="laptop_keyboard">
                <a:extLst>
                  <a:ext uri="{FF2B5EF4-FFF2-40B4-BE49-F238E27FC236}">
                    <a16:creationId xmlns:a16="http://schemas.microsoft.com/office/drawing/2014/main" id="{645B3543-B6A4-4F6C-8D2E-BC92173F4B8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250" name="Freeform 850">
                <a:extLst>
                  <a:ext uri="{FF2B5EF4-FFF2-40B4-BE49-F238E27FC236}">
                    <a16:creationId xmlns:a16="http://schemas.microsoft.com/office/drawing/2014/main" id="{4C9FD402-3588-4AD4-A242-5FCF4D331A9F}"/>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175251" name="Picture 851" descr="screen">
                <a:extLst>
                  <a:ext uri="{FF2B5EF4-FFF2-40B4-BE49-F238E27FC236}">
                    <a16:creationId xmlns:a16="http://schemas.microsoft.com/office/drawing/2014/main" id="{70DDAED8-6945-45BD-95B8-47FF21B27AC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252" name="Freeform 852">
                <a:extLst>
                  <a:ext uri="{FF2B5EF4-FFF2-40B4-BE49-F238E27FC236}">
                    <a16:creationId xmlns:a16="http://schemas.microsoft.com/office/drawing/2014/main" id="{94A2B489-118F-4D91-9D46-F92B7B9A2BAD}"/>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53" name="Freeform 853">
                <a:extLst>
                  <a:ext uri="{FF2B5EF4-FFF2-40B4-BE49-F238E27FC236}">
                    <a16:creationId xmlns:a16="http://schemas.microsoft.com/office/drawing/2014/main" id="{406DB126-9011-4616-94EA-BD22243DB5F9}"/>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54" name="Freeform 854">
                <a:extLst>
                  <a:ext uri="{FF2B5EF4-FFF2-40B4-BE49-F238E27FC236}">
                    <a16:creationId xmlns:a16="http://schemas.microsoft.com/office/drawing/2014/main" id="{4C2BE5FE-52B2-4404-A8FF-9AE29110B345}"/>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55" name="Freeform 855">
                <a:extLst>
                  <a:ext uri="{FF2B5EF4-FFF2-40B4-BE49-F238E27FC236}">
                    <a16:creationId xmlns:a16="http://schemas.microsoft.com/office/drawing/2014/main" id="{9A4C65CB-2F6E-427A-8D21-3884B3C0B698}"/>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56" name="Freeform 856">
                <a:extLst>
                  <a:ext uri="{FF2B5EF4-FFF2-40B4-BE49-F238E27FC236}">
                    <a16:creationId xmlns:a16="http://schemas.microsoft.com/office/drawing/2014/main" id="{2B8BA38A-50AB-4618-A453-F38BDF15C9F8}"/>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57" name="Freeform 857">
                <a:extLst>
                  <a:ext uri="{FF2B5EF4-FFF2-40B4-BE49-F238E27FC236}">
                    <a16:creationId xmlns:a16="http://schemas.microsoft.com/office/drawing/2014/main" id="{1AE561E5-F780-4718-B318-BFBE872A2F47}"/>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258" name="Group 858">
                <a:extLst>
                  <a:ext uri="{FF2B5EF4-FFF2-40B4-BE49-F238E27FC236}">
                    <a16:creationId xmlns:a16="http://schemas.microsoft.com/office/drawing/2014/main" id="{9720CEEE-173E-46B8-BEA6-462F19C15B53}"/>
                  </a:ext>
                </a:extLst>
              </p:cNvPr>
              <p:cNvGrpSpPr>
                <a:grpSpLocks/>
              </p:cNvGrpSpPr>
              <p:nvPr/>
            </p:nvGrpSpPr>
            <p:grpSpPr bwMode="auto">
              <a:xfrm>
                <a:off x="1709" y="3008"/>
                <a:ext cx="507" cy="234"/>
                <a:chOff x="1740" y="2642"/>
                <a:chExt cx="752" cy="327"/>
              </a:xfrm>
            </p:grpSpPr>
            <p:sp>
              <p:nvSpPr>
                <p:cNvPr id="175265" name="Freeform 859">
                  <a:extLst>
                    <a:ext uri="{FF2B5EF4-FFF2-40B4-BE49-F238E27FC236}">
                      <a16:creationId xmlns:a16="http://schemas.microsoft.com/office/drawing/2014/main" id="{E06FE7FB-1890-41D3-A206-117FD8617013}"/>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66" name="Freeform 860">
                  <a:extLst>
                    <a:ext uri="{FF2B5EF4-FFF2-40B4-BE49-F238E27FC236}">
                      <a16:creationId xmlns:a16="http://schemas.microsoft.com/office/drawing/2014/main" id="{823695F0-B38B-4018-A67C-4411F1FAAD2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67" name="Freeform 861">
                  <a:extLst>
                    <a:ext uri="{FF2B5EF4-FFF2-40B4-BE49-F238E27FC236}">
                      <a16:creationId xmlns:a16="http://schemas.microsoft.com/office/drawing/2014/main" id="{86B846DD-D566-4D10-BE83-021EBEDBC49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68" name="Freeform 862">
                  <a:extLst>
                    <a:ext uri="{FF2B5EF4-FFF2-40B4-BE49-F238E27FC236}">
                      <a16:creationId xmlns:a16="http://schemas.microsoft.com/office/drawing/2014/main" id="{2DAEA451-919A-406E-BA80-5F97AC5BF54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69" name="Freeform 863">
                  <a:extLst>
                    <a:ext uri="{FF2B5EF4-FFF2-40B4-BE49-F238E27FC236}">
                      <a16:creationId xmlns:a16="http://schemas.microsoft.com/office/drawing/2014/main" id="{23F45CEA-04E4-4020-92D1-BB530F36D9A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70" name="Freeform 864">
                  <a:extLst>
                    <a:ext uri="{FF2B5EF4-FFF2-40B4-BE49-F238E27FC236}">
                      <a16:creationId xmlns:a16="http://schemas.microsoft.com/office/drawing/2014/main" id="{8CE67532-D478-4580-82C3-1AAC95DCFB8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259" name="Freeform 865">
                <a:extLst>
                  <a:ext uri="{FF2B5EF4-FFF2-40B4-BE49-F238E27FC236}">
                    <a16:creationId xmlns:a16="http://schemas.microsoft.com/office/drawing/2014/main" id="{13822E03-7871-4A13-A923-38663451CAD3}"/>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60" name="Freeform 866">
                <a:extLst>
                  <a:ext uri="{FF2B5EF4-FFF2-40B4-BE49-F238E27FC236}">
                    <a16:creationId xmlns:a16="http://schemas.microsoft.com/office/drawing/2014/main" id="{2AB8AC35-0267-4377-9510-F2F0FA7A0D73}"/>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61" name="Freeform 867">
                <a:extLst>
                  <a:ext uri="{FF2B5EF4-FFF2-40B4-BE49-F238E27FC236}">
                    <a16:creationId xmlns:a16="http://schemas.microsoft.com/office/drawing/2014/main" id="{2E390E65-0E2A-42B5-B630-5C739939CA87}"/>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62" name="Freeform 868">
                <a:extLst>
                  <a:ext uri="{FF2B5EF4-FFF2-40B4-BE49-F238E27FC236}">
                    <a16:creationId xmlns:a16="http://schemas.microsoft.com/office/drawing/2014/main" id="{CEF21CDD-F6F8-46CB-B2A8-001BD57EEFDA}"/>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63" name="Freeform 869">
                <a:extLst>
                  <a:ext uri="{FF2B5EF4-FFF2-40B4-BE49-F238E27FC236}">
                    <a16:creationId xmlns:a16="http://schemas.microsoft.com/office/drawing/2014/main" id="{CF67326B-FA33-43B7-95AB-41306B14D2E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64" name="Freeform 870">
                <a:extLst>
                  <a:ext uri="{FF2B5EF4-FFF2-40B4-BE49-F238E27FC236}">
                    <a16:creationId xmlns:a16="http://schemas.microsoft.com/office/drawing/2014/main" id="{C61D9274-7109-4299-9514-BBAEF43775D2}"/>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73" name="Group 871">
              <a:extLst>
                <a:ext uri="{FF2B5EF4-FFF2-40B4-BE49-F238E27FC236}">
                  <a16:creationId xmlns:a16="http://schemas.microsoft.com/office/drawing/2014/main" id="{9A9D026B-B85A-40A7-B897-2EE397E939B6}"/>
                </a:ext>
              </a:extLst>
            </p:cNvPr>
            <p:cNvGrpSpPr>
              <a:grpSpLocks/>
            </p:cNvGrpSpPr>
            <p:nvPr/>
          </p:nvGrpSpPr>
          <p:grpSpPr bwMode="auto">
            <a:xfrm>
              <a:off x="4329" y="3456"/>
              <a:ext cx="299" cy="257"/>
              <a:chOff x="877" y="1008"/>
              <a:chExt cx="2747" cy="2591"/>
            </a:xfrm>
          </p:grpSpPr>
          <p:pic>
            <p:nvPicPr>
              <p:cNvPr id="175225" name="Picture 872" descr="antenna_stylized">
                <a:extLst>
                  <a:ext uri="{FF2B5EF4-FFF2-40B4-BE49-F238E27FC236}">
                    <a16:creationId xmlns:a16="http://schemas.microsoft.com/office/drawing/2014/main" id="{33E3BCA4-C3A6-4CA2-AA2F-F24003CC0AE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5226" name="Picture 873" descr="laptop_keyboard">
                <a:extLst>
                  <a:ext uri="{FF2B5EF4-FFF2-40B4-BE49-F238E27FC236}">
                    <a16:creationId xmlns:a16="http://schemas.microsoft.com/office/drawing/2014/main" id="{B44D51C7-E3E5-4EE4-A536-6EFDFE49E9D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227" name="Freeform 874">
                <a:extLst>
                  <a:ext uri="{FF2B5EF4-FFF2-40B4-BE49-F238E27FC236}">
                    <a16:creationId xmlns:a16="http://schemas.microsoft.com/office/drawing/2014/main" id="{331CF780-BAB5-4235-816D-5BC3D86C386F}"/>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175228" name="Picture 875" descr="screen">
                <a:extLst>
                  <a:ext uri="{FF2B5EF4-FFF2-40B4-BE49-F238E27FC236}">
                    <a16:creationId xmlns:a16="http://schemas.microsoft.com/office/drawing/2014/main" id="{DB96DE33-2085-44E9-AE1B-A921F631E59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229" name="Freeform 876">
                <a:extLst>
                  <a:ext uri="{FF2B5EF4-FFF2-40B4-BE49-F238E27FC236}">
                    <a16:creationId xmlns:a16="http://schemas.microsoft.com/office/drawing/2014/main" id="{9BC7AC3B-D1C8-452A-886E-A8563805FE2D}"/>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30" name="Freeform 877">
                <a:extLst>
                  <a:ext uri="{FF2B5EF4-FFF2-40B4-BE49-F238E27FC236}">
                    <a16:creationId xmlns:a16="http://schemas.microsoft.com/office/drawing/2014/main" id="{1A1A9E37-FB8D-483B-A63A-7D462BBD2175}"/>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31" name="Freeform 878">
                <a:extLst>
                  <a:ext uri="{FF2B5EF4-FFF2-40B4-BE49-F238E27FC236}">
                    <a16:creationId xmlns:a16="http://schemas.microsoft.com/office/drawing/2014/main" id="{872488FA-7B05-49BA-BDB2-F6270C3B7FAB}"/>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32" name="Freeform 879">
                <a:extLst>
                  <a:ext uri="{FF2B5EF4-FFF2-40B4-BE49-F238E27FC236}">
                    <a16:creationId xmlns:a16="http://schemas.microsoft.com/office/drawing/2014/main" id="{C23E3772-B9A0-4409-8811-015A97503EAB}"/>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33" name="Freeform 880">
                <a:extLst>
                  <a:ext uri="{FF2B5EF4-FFF2-40B4-BE49-F238E27FC236}">
                    <a16:creationId xmlns:a16="http://schemas.microsoft.com/office/drawing/2014/main" id="{A7102115-6167-430E-9986-4086AA67E74C}"/>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34" name="Freeform 881">
                <a:extLst>
                  <a:ext uri="{FF2B5EF4-FFF2-40B4-BE49-F238E27FC236}">
                    <a16:creationId xmlns:a16="http://schemas.microsoft.com/office/drawing/2014/main" id="{2EBA3E4A-B944-4876-9AE6-1F0DB7A92D78}"/>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235" name="Group 882">
                <a:extLst>
                  <a:ext uri="{FF2B5EF4-FFF2-40B4-BE49-F238E27FC236}">
                    <a16:creationId xmlns:a16="http://schemas.microsoft.com/office/drawing/2014/main" id="{DE58D269-DD94-4411-84BE-E54A64833973}"/>
                  </a:ext>
                </a:extLst>
              </p:cNvPr>
              <p:cNvGrpSpPr>
                <a:grpSpLocks/>
              </p:cNvGrpSpPr>
              <p:nvPr/>
            </p:nvGrpSpPr>
            <p:grpSpPr bwMode="auto">
              <a:xfrm>
                <a:off x="1709" y="3008"/>
                <a:ext cx="507" cy="234"/>
                <a:chOff x="1740" y="2642"/>
                <a:chExt cx="752" cy="327"/>
              </a:xfrm>
            </p:grpSpPr>
            <p:sp>
              <p:nvSpPr>
                <p:cNvPr id="175242" name="Freeform 883">
                  <a:extLst>
                    <a:ext uri="{FF2B5EF4-FFF2-40B4-BE49-F238E27FC236}">
                      <a16:creationId xmlns:a16="http://schemas.microsoft.com/office/drawing/2014/main" id="{B60E2307-BEE7-43A5-BAF1-DAF2D132300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43" name="Freeform 884">
                  <a:extLst>
                    <a:ext uri="{FF2B5EF4-FFF2-40B4-BE49-F238E27FC236}">
                      <a16:creationId xmlns:a16="http://schemas.microsoft.com/office/drawing/2014/main" id="{91C7D163-8FDD-4A9C-8FF9-018339E0C0A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44" name="Freeform 885">
                  <a:extLst>
                    <a:ext uri="{FF2B5EF4-FFF2-40B4-BE49-F238E27FC236}">
                      <a16:creationId xmlns:a16="http://schemas.microsoft.com/office/drawing/2014/main" id="{79FFD509-41BB-4071-AE02-069FB6414D8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45" name="Freeform 886">
                  <a:extLst>
                    <a:ext uri="{FF2B5EF4-FFF2-40B4-BE49-F238E27FC236}">
                      <a16:creationId xmlns:a16="http://schemas.microsoft.com/office/drawing/2014/main" id="{2A508B67-5956-4FF8-A3F7-CED72A06302E}"/>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46" name="Freeform 887">
                  <a:extLst>
                    <a:ext uri="{FF2B5EF4-FFF2-40B4-BE49-F238E27FC236}">
                      <a16:creationId xmlns:a16="http://schemas.microsoft.com/office/drawing/2014/main" id="{CB794263-E136-42D6-A72B-E5A6D51A90BB}"/>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47" name="Freeform 888">
                  <a:extLst>
                    <a:ext uri="{FF2B5EF4-FFF2-40B4-BE49-F238E27FC236}">
                      <a16:creationId xmlns:a16="http://schemas.microsoft.com/office/drawing/2014/main" id="{CF937AA6-87AC-4612-A225-C7FECE72FB8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236" name="Freeform 889">
                <a:extLst>
                  <a:ext uri="{FF2B5EF4-FFF2-40B4-BE49-F238E27FC236}">
                    <a16:creationId xmlns:a16="http://schemas.microsoft.com/office/drawing/2014/main" id="{00605CB6-B9BF-44AD-A31F-198A9FC2704A}"/>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37" name="Freeform 890">
                <a:extLst>
                  <a:ext uri="{FF2B5EF4-FFF2-40B4-BE49-F238E27FC236}">
                    <a16:creationId xmlns:a16="http://schemas.microsoft.com/office/drawing/2014/main" id="{CBC1BD79-A4EE-4D07-A7FC-E55AD48C1C76}"/>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38" name="Freeform 891">
                <a:extLst>
                  <a:ext uri="{FF2B5EF4-FFF2-40B4-BE49-F238E27FC236}">
                    <a16:creationId xmlns:a16="http://schemas.microsoft.com/office/drawing/2014/main" id="{7A1D5734-61B0-42E0-87BA-71D17D14EF70}"/>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39" name="Freeform 892">
                <a:extLst>
                  <a:ext uri="{FF2B5EF4-FFF2-40B4-BE49-F238E27FC236}">
                    <a16:creationId xmlns:a16="http://schemas.microsoft.com/office/drawing/2014/main" id="{E81022B7-3585-4CC0-8292-7AEC66553018}"/>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40" name="Freeform 893">
                <a:extLst>
                  <a:ext uri="{FF2B5EF4-FFF2-40B4-BE49-F238E27FC236}">
                    <a16:creationId xmlns:a16="http://schemas.microsoft.com/office/drawing/2014/main" id="{F96FE071-D8ED-4225-98CF-019068DF9AA9}"/>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41" name="Freeform 894">
                <a:extLst>
                  <a:ext uri="{FF2B5EF4-FFF2-40B4-BE49-F238E27FC236}">
                    <a16:creationId xmlns:a16="http://schemas.microsoft.com/office/drawing/2014/main" id="{BA608AA9-1A00-4A66-BCD6-7BBD067A3048}"/>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74" name="Group 895">
              <a:extLst>
                <a:ext uri="{FF2B5EF4-FFF2-40B4-BE49-F238E27FC236}">
                  <a16:creationId xmlns:a16="http://schemas.microsoft.com/office/drawing/2014/main" id="{02B5BA13-8984-4E1B-8F47-714F3053C4B0}"/>
                </a:ext>
              </a:extLst>
            </p:cNvPr>
            <p:cNvGrpSpPr>
              <a:grpSpLocks/>
            </p:cNvGrpSpPr>
            <p:nvPr/>
          </p:nvGrpSpPr>
          <p:grpSpPr bwMode="auto">
            <a:xfrm>
              <a:off x="3503" y="1916"/>
              <a:ext cx="280" cy="257"/>
              <a:chOff x="877" y="1008"/>
              <a:chExt cx="2747" cy="2591"/>
            </a:xfrm>
          </p:grpSpPr>
          <p:pic>
            <p:nvPicPr>
              <p:cNvPr id="175202" name="Picture 896" descr="antenna_stylized">
                <a:extLst>
                  <a:ext uri="{FF2B5EF4-FFF2-40B4-BE49-F238E27FC236}">
                    <a16:creationId xmlns:a16="http://schemas.microsoft.com/office/drawing/2014/main" id="{DA042998-B5A4-4958-B382-042439D1A7E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5203" name="Picture 897" descr="laptop_keyboard">
                <a:extLst>
                  <a:ext uri="{FF2B5EF4-FFF2-40B4-BE49-F238E27FC236}">
                    <a16:creationId xmlns:a16="http://schemas.microsoft.com/office/drawing/2014/main" id="{C36228DD-3A41-4AD8-8163-DD74ED1E7F4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204" name="Freeform 898">
                <a:extLst>
                  <a:ext uri="{FF2B5EF4-FFF2-40B4-BE49-F238E27FC236}">
                    <a16:creationId xmlns:a16="http://schemas.microsoft.com/office/drawing/2014/main" id="{D7987815-3BDA-4A3F-A7B9-4AD30525D8D1}"/>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175205" name="Picture 899" descr="screen">
                <a:extLst>
                  <a:ext uri="{FF2B5EF4-FFF2-40B4-BE49-F238E27FC236}">
                    <a16:creationId xmlns:a16="http://schemas.microsoft.com/office/drawing/2014/main" id="{0BE3FA90-7FB5-40AD-9275-86C543E7C71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206" name="Freeform 900">
                <a:extLst>
                  <a:ext uri="{FF2B5EF4-FFF2-40B4-BE49-F238E27FC236}">
                    <a16:creationId xmlns:a16="http://schemas.microsoft.com/office/drawing/2014/main" id="{2DFB743F-9F0B-43CE-A3B1-F716725780F2}"/>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07" name="Freeform 901">
                <a:extLst>
                  <a:ext uri="{FF2B5EF4-FFF2-40B4-BE49-F238E27FC236}">
                    <a16:creationId xmlns:a16="http://schemas.microsoft.com/office/drawing/2014/main" id="{A447684C-4DA0-4382-9610-99CC92B589ED}"/>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08" name="Freeform 902">
                <a:extLst>
                  <a:ext uri="{FF2B5EF4-FFF2-40B4-BE49-F238E27FC236}">
                    <a16:creationId xmlns:a16="http://schemas.microsoft.com/office/drawing/2014/main" id="{48AB98A5-8F1C-4DE1-B803-E8BC836E51D5}"/>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09" name="Freeform 903">
                <a:extLst>
                  <a:ext uri="{FF2B5EF4-FFF2-40B4-BE49-F238E27FC236}">
                    <a16:creationId xmlns:a16="http://schemas.microsoft.com/office/drawing/2014/main" id="{23C13CE0-FA77-4172-9546-478E029B52ED}"/>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10" name="Freeform 904">
                <a:extLst>
                  <a:ext uri="{FF2B5EF4-FFF2-40B4-BE49-F238E27FC236}">
                    <a16:creationId xmlns:a16="http://schemas.microsoft.com/office/drawing/2014/main" id="{89256B2E-E52E-4799-A93D-9092E2C1AE57}"/>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11" name="Freeform 905">
                <a:extLst>
                  <a:ext uri="{FF2B5EF4-FFF2-40B4-BE49-F238E27FC236}">
                    <a16:creationId xmlns:a16="http://schemas.microsoft.com/office/drawing/2014/main" id="{4E2B9E66-7DFD-4BB5-982A-717B6DFF3EBF}"/>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212" name="Group 906">
                <a:extLst>
                  <a:ext uri="{FF2B5EF4-FFF2-40B4-BE49-F238E27FC236}">
                    <a16:creationId xmlns:a16="http://schemas.microsoft.com/office/drawing/2014/main" id="{510EEB5C-2A48-403C-AB6F-4718299FE093}"/>
                  </a:ext>
                </a:extLst>
              </p:cNvPr>
              <p:cNvGrpSpPr>
                <a:grpSpLocks/>
              </p:cNvGrpSpPr>
              <p:nvPr/>
            </p:nvGrpSpPr>
            <p:grpSpPr bwMode="auto">
              <a:xfrm>
                <a:off x="1709" y="3008"/>
                <a:ext cx="507" cy="234"/>
                <a:chOff x="1740" y="2642"/>
                <a:chExt cx="752" cy="327"/>
              </a:xfrm>
            </p:grpSpPr>
            <p:sp>
              <p:nvSpPr>
                <p:cNvPr id="175219" name="Freeform 907">
                  <a:extLst>
                    <a:ext uri="{FF2B5EF4-FFF2-40B4-BE49-F238E27FC236}">
                      <a16:creationId xmlns:a16="http://schemas.microsoft.com/office/drawing/2014/main" id="{02CD5F6D-04BF-4085-91F9-7045F3DD080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20" name="Freeform 908">
                  <a:extLst>
                    <a:ext uri="{FF2B5EF4-FFF2-40B4-BE49-F238E27FC236}">
                      <a16:creationId xmlns:a16="http://schemas.microsoft.com/office/drawing/2014/main" id="{448CF793-67D4-47D4-8D7C-1A92C428F5D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21" name="Freeform 909">
                  <a:extLst>
                    <a:ext uri="{FF2B5EF4-FFF2-40B4-BE49-F238E27FC236}">
                      <a16:creationId xmlns:a16="http://schemas.microsoft.com/office/drawing/2014/main" id="{C0988B1F-2F98-4368-9776-3E737CDF4B9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22" name="Freeform 910">
                  <a:extLst>
                    <a:ext uri="{FF2B5EF4-FFF2-40B4-BE49-F238E27FC236}">
                      <a16:creationId xmlns:a16="http://schemas.microsoft.com/office/drawing/2014/main" id="{6EA72A48-906E-4906-852E-F2C329EDF8D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23" name="Freeform 911">
                  <a:extLst>
                    <a:ext uri="{FF2B5EF4-FFF2-40B4-BE49-F238E27FC236}">
                      <a16:creationId xmlns:a16="http://schemas.microsoft.com/office/drawing/2014/main" id="{C1FCF024-9488-4576-A6CA-DB701CE687F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24" name="Freeform 912">
                  <a:extLst>
                    <a:ext uri="{FF2B5EF4-FFF2-40B4-BE49-F238E27FC236}">
                      <a16:creationId xmlns:a16="http://schemas.microsoft.com/office/drawing/2014/main" id="{1F888EAB-CC90-4ECE-A398-DB98D481E941}"/>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213" name="Freeform 913">
                <a:extLst>
                  <a:ext uri="{FF2B5EF4-FFF2-40B4-BE49-F238E27FC236}">
                    <a16:creationId xmlns:a16="http://schemas.microsoft.com/office/drawing/2014/main" id="{2E31D0DF-7EDF-427D-910C-28238E0BC376}"/>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14" name="Freeform 914">
                <a:extLst>
                  <a:ext uri="{FF2B5EF4-FFF2-40B4-BE49-F238E27FC236}">
                    <a16:creationId xmlns:a16="http://schemas.microsoft.com/office/drawing/2014/main" id="{755ADA9E-F608-4C46-AD8D-A09110574949}"/>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15" name="Freeform 915">
                <a:extLst>
                  <a:ext uri="{FF2B5EF4-FFF2-40B4-BE49-F238E27FC236}">
                    <a16:creationId xmlns:a16="http://schemas.microsoft.com/office/drawing/2014/main" id="{45E63F60-9925-4D27-B76F-19C89244B17E}"/>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16" name="Freeform 916">
                <a:extLst>
                  <a:ext uri="{FF2B5EF4-FFF2-40B4-BE49-F238E27FC236}">
                    <a16:creationId xmlns:a16="http://schemas.microsoft.com/office/drawing/2014/main" id="{B20F5125-2E17-4EFB-9061-403548CBD3C4}"/>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17" name="Freeform 917">
                <a:extLst>
                  <a:ext uri="{FF2B5EF4-FFF2-40B4-BE49-F238E27FC236}">
                    <a16:creationId xmlns:a16="http://schemas.microsoft.com/office/drawing/2014/main" id="{8EA93FEF-9D15-45D1-95C9-4E42CA0FB8D1}"/>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218" name="Freeform 918">
                <a:extLst>
                  <a:ext uri="{FF2B5EF4-FFF2-40B4-BE49-F238E27FC236}">
                    <a16:creationId xmlns:a16="http://schemas.microsoft.com/office/drawing/2014/main" id="{2DD2413D-CAD9-4BC5-A95C-8B9F3C2BC91A}"/>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75" name="Group 919">
              <a:extLst>
                <a:ext uri="{FF2B5EF4-FFF2-40B4-BE49-F238E27FC236}">
                  <a16:creationId xmlns:a16="http://schemas.microsoft.com/office/drawing/2014/main" id="{B14B68E5-092F-46F7-80B6-CCA86071FEAB}"/>
                </a:ext>
              </a:extLst>
            </p:cNvPr>
            <p:cNvGrpSpPr>
              <a:grpSpLocks/>
            </p:cNvGrpSpPr>
            <p:nvPr/>
          </p:nvGrpSpPr>
          <p:grpSpPr bwMode="auto">
            <a:xfrm flipH="1">
              <a:off x="3742" y="2030"/>
              <a:ext cx="261" cy="235"/>
              <a:chOff x="2839" y="3501"/>
              <a:chExt cx="755" cy="803"/>
            </a:xfrm>
          </p:grpSpPr>
          <p:pic>
            <p:nvPicPr>
              <p:cNvPr id="175200" name="Picture 920" descr="desktop_computer_stylized_medium">
                <a:extLst>
                  <a:ext uri="{FF2B5EF4-FFF2-40B4-BE49-F238E27FC236}">
                    <a16:creationId xmlns:a16="http://schemas.microsoft.com/office/drawing/2014/main" id="{80B7EC87-3FE9-4A11-BD5E-14B47BA0D4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201" name="Freeform 921">
                <a:extLst>
                  <a:ext uri="{FF2B5EF4-FFF2-40B4-BE49-F238E27FC236}">
                    <a16:creationId xmlns:a16="http://schemas.microsoft.com/office/drawing/2014/main" id="{0B35F267-C87A-484B-8336-3BAC933F4AB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5176" name="Group 922">
              <a:extLst>
                <a:ext uri="{FF2B5EF4-FFF2-40B4-BE49-F238E27FC236}">
                  <a16:creationId xmlns:a16="http://schemas.microsoft.com/office/drawing/2014/main" id="{B367FAF3-59FA-4242-9E25-9F984CCECA8A}"/>
                </a:ext>
              </a:extLst>
            </p:cNvPr>
            <p:cNvGrpSpPr>
              <a:grpSpLocks/>
            </p:cNvGrpSpPr>
            <p:nvPr/>
          </p:nvGrpSpPr>
          <p:grpSpPr bwMode="auto">
            <a:xfrm>
              <a:off x="4603" y="3416"/>
              <a:ext cx="299" cy="257"/>
              <a:chOff x="877" y="1008"/>
              <a:chExt cx="2747" cy="2591"/>
            </a:xfrm>
          </p:grpSpPr>
          <p:pic>
            <p:nvPicPr>
              <p:cNvPr id="175177" name="Picture 923" descr="antenna_stylized">
                <a:extLst>
                  <a:ext uri="{FF2B5EF4-FFF2-40B4-BE49-F238E27FC236}">
                    <a16:creationId xmlns:a16="http://schemas.microsoft.com/office/drawing/2014/main" id="{E989C0D7-DC05-48A8-8122-AE310CF8277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5178" name="Picture 924" descr="laptop_keyboard">
                <a:extLst>
                  <a:ext uri="{FF2B5EF4-FFF2-40B4-BE49-F238E27FC236}">
                    <a16:creationId xmlns:a16="http://schemas.microsoft.com/office/drawing/2014/main" id="{ADBEB004-9244-48D3-8D64-E2CA164FFC0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79" name="Freeform 925">
                <a:extLst>
                  <a:ext uri="{FF2B5EF4-FFF2-40B4-BE49-F238E27FC236}">
                    <a16:creationId xmlns:a16="http://schemas.microsoft.com/office/drawing/2014/main" id="{E5393404-C45B-4426-874E-C6CC96DC7CCD}"/>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175180" name="Picture 926" descr="screen">
                <a:extLst>
                  <a:ext uri="{FF2B5EF4-FFF2-40B4-BE49-F238E27FC236}">
                    <a16:creationId xmlns:a16="http://schemas.microsoft.com/office/drawing/2014/main" id="{2E3CB741-1B60-4A44-B003-BCEA37D01C3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81" name="Freeform 927">
                <a:extLst>
                  <a:ext uri="{FF2B5EF4-FFF2-40B4-BE49-F238E27FC236}">
                    <a16:creationId xmlns:a16="http://schemas.microsoft.com/office/drawing/2014/main" id="{7DF5F1EB-826E-4CBB-84AA-3086C0A99B5B}"/>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82" name="Freeform 928">
                <a:extLst>
                  <a:ext uri="{FF2B5EF4-FFF2-40B4-BE49-F238E27FC236}">
                    <a16:creationId xmlns:a16="http://schemas.microsoft.com/office/drawing/2014/main" id="{B8FBA2C4-1CF8-4A6E-B373-CFA55581D9E7}"/>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83" name="Freeform 929">
                <a:extLst>
                  <a:ext uri="{FF2B5EF4-FFF2-40B4-BE49-F238E27FC236}">
                    <a16:creationId xmlns:a16="http://schemas.microsoft.com/office/drawing/2014/main" id="{D0AEAA05-86B8-4585-AFDD-6A7EBD8D60DA}"/>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84" name="Freeform 930">
                <a:extLst>
                  <a:ext uri="{FF2B5EF4-FFF2-40B4-BE49-F238E27FC236}">
                    <a16:creationId xmlns:a16="http://schemas.microsoft.com/office/drawing/2014/main" id="{BCD17EA8-06AB-4E77-B031-ED87297649F3}"/>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85" name="Freeform 931">
                <a:extLst>
                  <a:ext uri="{FF2B5EF4-FFF2-40B4-BE49-F238E27FC236}">
                    <a16:creationId xmlns:a16="http://schemas.microsoft.com/office/drawing/2014/main" id="{2DEDA6DE-551C-4F98-8030-D4F21641682E}"/>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86" name="Freeform 932">
                <a:extLst>
                  <a:ext uri="{FF2B5EF4-FFF2-40B4-BE49-F238E27FC236}">
                    <a16:creationId xmlns:a16="http://schemas.microsoft.com/office/drawing/2014/main" id="{5A417E4B-85A3-43D2-96A5-752446E08D62}"/>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5187" name="Group 933">
                <a:extLst>
                  <a:ext uri="{FF2B5EF4-FFF2-40B4-BE49-F238E27FC236}">
                    <a16:creationId xmlns:a16="http://schemas.microsoft.com/office/drawing/2014/main" id="{9F819A26-21A3-491E-81FE-067560D3212F}"/>
                  </a:ext>
                </a:extLst>
              </p:cNvPr>
              <p:cNvGrpSpPr>
                <a:grpSpLocks/>
              </p:cNvGrpSpPr>
              <p:nvPr/>
            </p:nvGrpSpPr>
            <p:grpSpPr bwMode="auto">
              <a:xfrm>
                <a:off x="1709" y="3008"/>
                <a:ext cx="507" cy="234"/>
                <a:chOff x="1740" y="2642"/>
                <a:chExt cx="752" cy="327"/>
              </a:xfrm>
            </p:grpSpPr>
            <p:sp>
              <p:nvSpPr>
                <p:cNvPr id="175194" name="Freeform 934">
                  <a:extLst>
                    <a:ext uri="{FF2B5EF4-FFF2-40B4-BE49-F238E27FC236}">
                      <a16:creationId xmlns:a16="http://schemas.microsoft.com/office/drawing/2014/main" id="{E4542DF5-A389-47C8-AC3E-8A69F62B835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95" name="Freeform 935">
                  <a:extLst>
                    <a:ext uri="{FF2B5EF4-FFF2-40B4-BE49-F238E27FC236}">
                      <a16:creationId xmlns:a16="http://schemas.microsoft.com/office/drawing/2014/main" id="{DC3E6FC1-AEC4-45B9-862F-E75F8DEB32E7}"/>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96" name="Freeform 936">
                  <a:extLst>
                    <a:ext uri="{FF2B5EF4-FFF2-40B4-BE49-F238E27FC236}">
                      <a16:creationId xmlns:a16="http://schemas.microsoft.com/office/drawing/2014/main" id="{3D547F43-3042-4BD8-90E4-776F0D0DCD3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97" name="Freeform 937">
                  <a:extLst>
                    <a:ext uri="{FF2B5EF4-FFF2-40B4-BE49-F238E27FC236}">
                      <a16:creationId xmlns:a16="http://schemas.microsoft.com/office/drawing/2014/main" id="{DB04E02D-25FB-46C5-8B9A-E90DC27F9E8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98" name="Freeform 938">
                  <a:extLst>
                    <a:ext uri="{FF2B5EF4-FFF2-40B4-BE49-F238E27FC236}">
                      <a16:creationId xmlns:a16="http://schemas.microsoft.com/office/drawing/2014/main" id="{B8217328-D3F0-482A-B4C8-17B225C1459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99" name="Freeform 939">
                  <a:extLst>
                    <a:ext uri="{FF2B5EF4-FFF2-40B4-BE49-F238E27FC236}">
                      <a16:creationId xmlns:a16="http://schemas.microsoft.com/office/drawing/2014/main" id="{DB665F98-B349-4AF1-9D7E-69B8747A9EFC}"/>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5188" name="Freeform 940">
                <a:extLst>
                  <a:ext uri="{FF2B5EF4-FFF2-40B4-BE49-F238E27FC236}">
                    <a16:creationId xmlns:a16="http://schemas.microsoft.com/office/drawing/2014/main" id="{4C67E56F-CD15-405C-8737-4FDB1DC15127}"/>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89" name="Freeform 941">
                <a:extLst>
                  <a:ext uri="{FF2B5EF4-FFF2-40B4-BE49-F238E27FC236}">
                    <a16:creationId xmlns:a16="http://schemas.microsoft.com/office/drawing/2014/main" id="{60B22489-6C84-4C81-ABCB-864EAF7E174B}"/>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90" name="Freeform 942">
                <a:extLst>
                  <a:ext uri="{FF2B5EF4-FFF2-40B4-BE49-F238E27FC236}">
                    <a16:creationId xmlns:a16="http://schemas.microsoft.com/office/drawing/2014/main" id="{4152A033-F1B0-4222-B32B-91CFC4D0499F}"/>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91" name="Freeform 943">
                <a:extLst>
                  <a:ext uri="{FF2B5EF4-FFF2-40B4-BE49-F238E27FC236}">
                    <a16:creationId xmlns:a16="http://schemas.microsoft.com/office/drawing/2014/main" id="{2D8B5721-053B-4A1C-83D0-3064833E5EBE}"/>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92" name="Freeform 944">
                <a:extLst>
                  <a:ext uri="{FF2B5EF4-FFF2-40B4-BE49-F238E27FC236}">
                    <a16:creationId xmlns:a16="http://schemas.microsoft.com/office/drawing/2014/main" id="{B77FBBF6-A345-4F63-8EF2-447F0A2421D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93" name="Freeform 945">
                <a:extLst>
                  <a:ext uri="{FF2B5EF4-FFF2-40B4-BE49-F238E27FC236}">
                    <a16:creationId xmlns:a16="http://schemas.microsoft.com/office/drawing/2014/main" id="{8B51711C-6162-4D60-B28A-BED635FC49C6}"/>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75108" name="Rectangle 2">
            <a:extLst>
              <a:ext uri="{FF2B5EF4-FFF2-40B4-BE49-F238E27FC236}">
                <a16:creationId xmlns:a16="http://schemas.microsoft.com/office/drawing/2014/main" id="{E185AF4C-BB5D-495B-9B65-33A2114CB6C5}"/>
              </a:ext>
            </a:extLst>
          </p:cNvPr>
          <p:cNvSpPr>
            <a:spLocks noGrp="1" noChangeArrowheads="1"/>
          </p:cNvSpPr>
          <p:nvPr>
            <p:ph type="title"/>
          </p:nvPr>
        </p:nvSpPr>
        <p:spPr>
          <a:xfrm>
            <a:off x="411163" y="138113"/>
            <a:ext cx="7772400" cy="871537"/>
          </a:xfrm>
        </p:spPr>
        <p:txBody>
          <a:bodyPr/>
          <a:lstStyle/>
          <a:p>
            <a:r>
              <a:rPr lang="en-US" altLang="en-US">
                <a:ea typeface="ＭＳ Ｐゴシック" panose="020B0600070205080204" pitchFamily="34" charset="-128"/>
              </a:rPr>
              <a:t>Pure </a:t>
            </a:r>
            <a:r>
              <a:rPr lang="en-US" altLang="en-US" sz="4000">
                <a:ea typeface="ＭＳ Ｐゴシック" panose="020B0600070205080204" pitchFamily="34" charset="-128"/>
              </a:rPr>
              <a:t>P2P</a:t>
            </a:r>
            <a:r>
              <a:rPr lang="en-US" altLang="en-US">
                <a:ea typeface="ＭＳ Ｐゴシック" panose="020B0600070205080204" pitchFamily="34" charset="-128"/>
              </a:rPr>
              <a:t> architecture</a:t>
            </a:r>
          </a:p>
        </p:txBody>
      </p:sp>
      <p:sp>
        <p:nvSpPr>
          <p:cNvPr id="175109" name="Rectangle 3">
            <a:extLst>
              <a:ext uri="{FF2B5EF4-FFF2-40B4-BE49-F238E27FC236}">
                <a16:creationId xmlns:a16="http://schemas.microsoft.com/office/drawing/2014/main" id="{564D12D2-3387-473B-9EE1-A3CAB04582A0}"/>
              </a:ext>
            </a:extLst>
          </p:cNvPr>
          <p:cNvSpPr>
            <a:spLocks noGrp="1" noChangeArrowheads="1"/>
          </p:cNvSpPr>
          <p:nvPr>
            <p:ph type="body" sz="half" idx="1"/>
          </p:nvPr>
        </p:nvSpPr>
        <p:spPr>
          <a:xfrm>
            <a:off x="355600" y="1276350"/>
            <a:ext cx="4049713" cy="4648200"/>
          </a:xfrm>
        </p:spPr>
        <p:txBody>
          <a:bodyPr/>
          <a:lstStyle/>
          <a:p>
            <a:r>
              <a:rPr lang="en-US" altLang="en-US" i="1">
                <a:ea typeface="ＭＳ Ｐゴシック" panose="020B0600070205080204" pitchFamily="34" charset="-128"/>
              </a:rPr>
              <a:t>no</a:t>
            </a:r>
            <a:r>
              <a:rPr lang="en-US" altLang="en-US">
                <a:ea typeface="ＭＳ Ｐゴシック" panose="020B0600070205080204" pitchFamily="34" charset="-128"/>
              </a:rPr>
              <a:t> always-on server</a:t>
            </a:r>
          </a:p>
          <a:p>
            <a:r>
              <a:rPr lang="en-US" altLang="en-US">
                <a:ea typeface="ＭＳ Ｐゴシック" panose="020B0600070205080204" pitchFamily="34" charset="-128"/>
              </a:rPr>
              <a:t>arbitrary end systems directly communicate</a:t>
            </a:r>
          </a:p>
          <a:p>
            <a:r>
              <a:rPr lang="en-US" altLang="en-US">
                <a:ea typeface="ＭＳ Ｐゴシック" panose="020B0600070205080204" pitchFamily="34" charset="-128"/>
              </a:rPr>
              <a:t>peers are intermittently connected and change IP addresses</a:t>
            </a:r>
            <a:endParaRPr lang="en-US" altLang="en-US" i="1">
              <a:solidFill>
                <a:srgbClr val="000099"/>
              </a:solidFill>
              <a:ea typeface="ＭＳ Ｐゴシック" panose="020B0600070205080204" pitchFamily="34" charset="-128"/>
            </a:endParaRPr>
          </a:p>
          <a:p>
            <a:pPr>
              <a:spcBef>
                <a:spcPct val="60000"/>
              </a:spcBef>
              <a:buFont typeface="Wingdings" panose="05000000000000000000" pitchFamily="2" charset="2"/>
              <a:buNone/>
            </a:pPr>
            <a:r>
              <a:rPr lang="en-US" altLang="en-US" i="1">
                <a:solidFill>
                  <a:srgbClr val="000099"/>
                </a:solidFill>
                <a:ea typeface="ＭＳ Ｐゴシック" panose="020B0600070205080204" pitchFamily="34" charset="-128"/>
              </a:rPr>
              <a:t>examples:</a:t>
            </a:r>
          </a:p>
          <a:p>
            <a:pPr lvl="1"/>
            <a:r>
              <a:rPr lang="en-US" altLang="en-US">
                <a:ea typeface="ＭＳ Ｐゴシック" panose="020B0600070205080204" pitchFamily="34" charset="-128"/>
              </a:rPr>
              <a:t>file distribution (BitTorrent)</a:t>
            </a:r>
          </a:p>
          <a:p>
            <a:pPr lvl="1"/>
            <a:r>
              <a:rPr lang="en-US" altLang="en-US">
                <a:ea typeface="ＭＳ Ｐゴシック" panose="020B0600070205080204" pitchFamily="34" charset="-128"/>
              </a:rPr>
              <a:t>Streaming (KanKan)</a:t>
            </a:r>
          </a:p>
          <a:p>
            <a:pPr lvl="1"/>
            <a:r>
              <a:rPr lang="en-US" altLang="en-US">
                <a:ea typeface="ＭＳ Ｐゴシック" panose="020B0600070205080204" pitchFamily="34" charset="-128"/>
              </a:rPr>
              <a:t>VoIP (Skype) </a:t>
            </a:r>
          </a:p>
          <a:p>
            <a:pPr>
              <a:buFont typeface="Wingdings" panose="05000000000000000000" pitchFamily="2" charset="2"/>
              <a:buNone/>
            </a:pPr>
            <a:endParaRPr lang="en-US" altLang="en-US" sz="2400">
              <a:ea typeface="ＭＳ Ｐゴシック" panose="020B0600070205080204" pitchFamily="34" charset="-128"/>
            </a:endParaRPr>
          </a:p>
          <a:p>
            <a:endParaRPr lang="en-US" altLang="en-US" sz="2400">
              <a:ea typeface="ＭＳ Ｐゴシック" panose="020B0600070205080204" pitchFamily="34" charset="-128"/>
            </a:endParaRPr>
          </a:p>
        </p:txBody>
      </p:sp>
      <p:sp>
        <p:nvSpPr>
          <p:cNvPr id="175110" name="Line 1034">
            <a:extLst>
              <a:ext uri="{FF2B5EF4-FFF2-40B4-BE49-F238E27FC236}">
                <a16:creationId xmlns:a16="http://schemas.microsoft.com/office/drawing/2014/main" id="{5F85A6CA-182F-43EF-BE49-F77E5B78AEAF}"/>
              </a:ext>
            </a:extLst>
          </p:cNvPr>
          <p:cNvSpPr>
            <a:spLocks noChangeShapeType="1"/>
          </p:cNvSpPr>
          <p:nvPr/>
        </p:nvSpPr>
        <p:spPr bwMode="auto">
          <a:xfrm flipH="1">
            <a:off x="5783263" y="1597025"/>
            <a:ext cx="828675" cy="1203325"/>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11" name="Line 1035">
            <a:extLst>
              <a:ext uri="{FF2B5EF4-FFF2-40B4-BE49-F238E27FC236}">
                <a16:creationId xmlns:a16="http://schemas.microsoft.com/office/drawing/2014/main" id="{2979FF36-9687-428F-80DC-75CFA41968F7}"/>
              </a:ext>
            </a:extLst>
          </p:cNvPr>
          <p:cNvSpPr>
            <a:spLocks noChangeShapeType="1"/>
          </p:cNvSpPr>
          <p:nvPr/>
        </p:nvSpPr>
        <p:spPr bwMode="auto">
          <a:xfrm>
            <a:off x="5657850" y="3160713"/>
            <a:ext cx="30163" cy="1555750"/>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12" name="Line 1036">
            <a:extLst>
              <a:ext uri="{FF2B5EF4-FFF2-40B4-BE49-F238E27FC236}">
                <a16:creationId xmlns:a16="http://schemas.microsoft.com/office/drawing/2014/main" id="{689EF3B8-4278-444E-AC60-448220D0FB3E}"/>
              </a:ext>
            </a:extLst>
          </p:cNvPr>
          <p:cNvSpPr>
            <a:spLocks noChangeShapeType="1"/>
          </p:cNvSpPr>
          <p:nvPr/>
        </p:nvSpPr>
        <p:spPr bwMode="auto">
          <a:xfrm>
            <a:off x="6118225" y="3260725"/>
            <a:ext cx="1296988" cy="2038350"/>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175113" name="Picture 563" descr="underline_base">
            <a:extLst>
              <a:ext uri="{FF2B5EF4-FFF2-40B4-BE49-F238E27FC236}">
                <a16:creationId xmlns:a16="http://schemas.microsoft.com/office/drawing/2014/main" id="{AA604F2A-584E-4AD2-9EB0-FD6904DA6266}"/>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1325" y="796925"/>
            <a:ext cx="54848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7">
            <a:extLst>
              <a:ext uri="{FF2B5EF4-FFF2-40B4-BE49-F238E27FC236}">
                <a16:creationId xmlns:a16="http://schemas.microsoft.com/office/drawing/2014/main" id="{38E6E789-2477-44E1-92FF-79B2F7AC50F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 Layer</a:t>
            </a:r>
          </a:p>
        </p:txBody>
      </p:sp>
      <p:sp>
        <p:nvSpPr>
          <p:cNvPr id="177154" name="Rectangle 8">
            <a:extLst>
              <a:ext uri="{FF2B5EF4-FFF2-40B4-BE49-F238E27FC236}">
                <a16:creationId xmlns:a16="http://schemas.microsoft.com/office/drawing/2014/main" id="{BF732723-324A-4648-9586-4AC5F3C2508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2-</a:t>
            </a:r>
            <a:fld id="{BE6E044D-A14A-4F5D-83C3-EF8BBA437E67}"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7155" name="Rectangle 2">
            <a:extLst>
              <a:ext uri="{FF2B5EF4-FFF2-40B4-BE49-F238E27FC236}">
                <a16:creationId xmlns:a16="http://schemas.microsoft.com/office/drawing/2014/main" id="{64D1390F-90D3-4CD5-A691-A856C9572CC4}"/>
              </a:ext>
            </a:extLst>
          </p:cNvPr>
          <p:cNvSpPr>
            <a:spLocks noGrp="1" noChangeArrowheads="1"/>
          </p:cNvSpPr>
          <p:nvPr>
            <p:ph type="title"/>
          </p:nvPr>
        </p:nvSpPr>
        <p:spPr>
          <a:xfrm>
            <a:off x="298450" y="153988"/>
            <a:ext cx="8520113" cy="773112"/>
          </a:xfrm>
        </p:spPr>
        <p:txBody>
          <a:bodyPr/>
          <a:lstStyle/>
          <a:p>
            <a:r>
              <a:rPr lang="en-US" altLang="en-US" sz="3600">
                <a:ea typeface="ＭＳ Ｐゴシック" panose="020B0600070205080204" pitchFamily="34" charset="-128"/>
              </a:rPr>
              <a:t>File distribution: client-server vs P2P</a:t>
            </a:r>
          </a:p>
        </p:txBody>
      </p:sp>
      <p:sp>
        <p:nvSpPr>
          <p:cNvPr id="177156" name="Rectangle 3">
            <a:extLst>
              <a:ext uri="{FF2B5EF4-FFF2-40B4-BE49-F238E27FC236}">
                <a16:creationId xmlns:a16="http://schemas.microsoft.com/office/drawing/2014/main" id="{11931320-D573-459D-AC9D-77169DCCC710}"/>
              </a:ext>
            </a:extLst>
          </p:cNvPr>
          <p:cNvSpPr>
            <a:spLocks noGrp="1" noChangeArrowheads="1"/>
          </p:cNvSpPr>
          <p:nvPr>
            <p:ph type="body" idx="1"/>
          </p:nvPr>
        </p:nvSpPr>
        <p:spPr>
          <a:xfrm>
            <a:off x="465138" y="1227138"/>
            <a:ext cx="8258175" cy="882650"/>
          </a:xfrm>
        </p:spPr>
        <p:txBody>
          <a:bodyPr/>
          <a:lstStyle/>
          <a:p>
            <a:pPr>
              <a:buFont typeface="Wingdings" panose="05000000000000000000" pitchFamily="2" charset="2"/>
              <a:buNone/>
            </a:pPr>
            <a:r>
              <a:rPr lang="en-US" altLang="en-US" i="1" u="sng">
                <a:solidFill>
                  <a:srgbClr val="CC0000"/>
                </a:solidFill>
                <a:ea typeface="ＭＳ Ｐゴシック" panose="020B0600070205080204" pitchFamily="34" charset="-128"/>
              </a:rPr>
              <a:t>Question</a:t>
            </a:r>
            <a:r>
              <a:rPr lang="en-US" altLang="en-US" i="1">
                <a:solidFill>
                  <a:srgbClr val="CC0000"/>
                </a:solidFill>
                <a:ea typeface="ＭＳ Ｐゴシック" panose="020B0600070205080204" pitchFamily="34" charset="-128"/>
              </a:rPr>
              <a:t>:</a:t>
            </a:r>
            <a:r>
              <a:rPr lang="en-US" altLang="en-US">
                <a:ea typeface="ＭＳ Ｐゴシック" panose="020B0600070205080204" pitchFamily="34" charset="-128"/>
              </a:rPr>
              <a:t> how much time to distribute file (size </a:t>
            </a:r>
            <a:r>
              <a:rPr lang="en-US" altLang="en-US" i="1">
                <a:ea typeface="ＭＳ Ｐゴシック" panose="020B0600070205080204" pitchFamily="34" charset="-128"/>
              </a:rPr>
              <a:t>F</a:t>
            </a:r>
            <a:r>
              <a:rPr lang="en-US" altLang="en-US">
                <a:ea typeface="ＭＳ Ｐゴシック" panose="020B0600070205080204" pitchFamily="34" charset="-128"/>
              </a:rPr>
              <a:t>) from one server to </a:t>
            </a:r>
            <a:r>
              <a:rPr lang="en-US" altLang="en-US" i="1">
                <a:ea typeface="ＭＳ Ｐゴシック" panose="020B0600070205080204" pitchFamily="34" charset="-128"/>
              </a:rPr>
              <a:t>N  peers</a:t>
            </a:r>
            <a:r>
              <a:rPr lang="en-US" altLang="en-US">
                <a:ea typeface="ＭＳ Ｐゴシック" panose="020B0600070205080204" pitchFamily="34" charset="-128"/>
              </a:rPr>
              <a:t>?</a:t>
            </a:r>
          </a:p>
          <a:p>
            <a:pPr lvl="1"/>
            <a:r>
              <a:rPr lang="en-US" altLang="en-US">
                <a:ea typeface="ＭＳ Ｐゴシック" panose="020B0600070205080204" pitchFamily="34" charset="-128"/>
              </a:rPr>
              <a:t>peer upload/download capacity is limited resource</a:t>
            </a:r>
          </a:p>
        </p:txBody>
      </p:sp>
      <p:sp>
        <p:nvSpPr>
          <p:cNvPr id="177157" name="Freeform 4">
            <a:extLst>
              <a:ext uri="{FF2B5EF4-FFF2-40B4-BE49-F238E27FC236}">
                <a16:creationId xmlns:a16="http://schemas.microsoft.com/office/drawing/2014/main" id="{5DD737A6-D17F-4941-97F9-4827C7C355B4}"/>
              </a:ext>
            </a:extLst>
          </p:cNvPr>
          <p:cNvSpPr>
            <a:spLocks/>
          </p:cNvSpPr>
          <p:nvPr/>
        </p:nvSpPr>
        <p:spPr bwMode="auto">
          <a:xfrm>
            <a:off x="2284413" y="4087813"/>
            <a:ext cx="3775075" cy="1755775"/>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158" name="Line 14">
            <a:extLst>
              <a:ext uri="{FF2B5EF4-FFF2-40B4-BE49-F238E27FC236}">
                <a16:creationId xmlns:a16="http://schemas.microsoft.com/office/drawing/2014/main" id="{25AC028C-1399-43CC-9F47-4D78899E18CE}"/>
              </a:ext>
            </a:extLst>
          </p:cNvPr>
          <p:cNvSpPr>
            <a:spLocks noChangeShapeType="1"/>
          </p:cNvSpPr>
          <p:nvPr/>
        </p:nvSpPr>
        <p:spPr bwMode="auto">
          <a:xfrm>
            <a:off x="1819275" y="4051300"/>
            <a:ext cx="803275" cy="3111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159" name="Text Box 15">
            <a:extLst>
              <a:ext uri="{FF2B5EF4-FFF2-40B4-BE49-F238E27FC236}">
                <a16:creationId xmlns:a16="http://schemas.microsoft.com/office/drawing/2014/main" id="{A2933253-FEC1-466A-80FB-37959AA51668}"/>
              </a:ext>
            </a:extLst>
          </p:cNvPr>
          <p:cNvSpPr txBox="1">
            <a:spLocks noChangeArrowheads="1"/>
          </p:cNvSpPr>
          <p:nvPr/>
        </p:nvSpPr>
        <p:spPr bwMode="auto">
          <a:xfrm>
            <a:off x="2103438" y="3849688"/>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a:t>
            </a:r>
            <a:r>
              <a:rPr kumimoji="0" lang="en-US" altLang="en-US" sz="18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s</a:t>
            </a:r>
          </a:p>
        </p:txBody>
      </p:sp>
      <p:sp>
        <p:nvSpPr>
          <p:cNvPr id="177160" name="Line 39">
            <a:extLst>
              <a:ext uri="{FF2B5EF4-FFF2-40B4-BE49-F238E27FC236}">
                <a16:creationId xmlns:a16="http://schemas.microsoft.com/office/drawing/2014/main" id="{F13C3058-66E8-4C5D-BF76-756649243347}"/>
              </a:ext>
            </a:extLst>
          </p:cNvPr>
          <p:cNvSpPr>
            <a:spLocks noChangeShapeType="1"/>
          </p:cNvSpPr>
          <p:nvPr/>
        </p:nvSpPr>
        <p:spPr bwMode="auto">
          <a:xfrm>
            <a:off x="1376363" y="4962525"/>
            <a:ext cx="101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161" name="Line 40">
            <a:extLst>
              <a:ext uri="{FF2B5EF4-FFF2-40B4-BE49-F238E27FC236}">
                <a16:creationId xmlns:a16="http://schemas.microsoft.com/office/drawing/2014/main" id="{E52FB7A5-B43E-49F4-B8A4-C2D0E1F8FDDC}"/>
              </a:ext>
            </a:extLst>
          </p:cNvPr>
          <p:cNvSpPr>
            <a:spLocks noChangeShapeType="1"/>
          </p:cNvSpPr>
          <p:nvPr/>
        </p:nvSpPr>
        <p:spPr bwMode="auto">
          <a:xfrm flipH="1">
            <a:off x="1431925" y="5110163"/>
            <a:ext cx="1003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162" name="Text Box 41">
            <a:extLst>
              <a:ext uri="{FF2B5EF4-FFF2-40B4-BE49-F238E27FC236}">
                <a16:creationId xmlns:a16="http://schemas.microsoft.com/office/drawing/2014/main" id="{0C45267F-7820-46AE-8103-21C64E99B28B}"/>
              </a:ext>
            </a:extLst>
          </p:cNvPr>
          <p:cNvSpPr txBox="1">
            <a:spLocks noChangeArrowheads="1"/>
          </p:cNvSpPr>
          <p:nvPr/>
        </p:nvSpPr>
        <p:spPr bwMode="auto">
          <a:xfrm>
            <a:off x="1665288" y="457358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a:t>
            </a:r>
            <a:r>
              <a:rPr kumimoji="0" lang="en-US" altLang="en-US" sz="18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N</a:t>
            </a:r>
          </a:p>
        </p:txBody>
      </p:sp>
      <p:sp>
        <p:nvSpPr>
          <p:cNvPr id="177163" name="Text Box 42">
            <a:extLst>
              <a:ext uri="{FF2B5EF4-FFF2-40B4-BE49-F238E27FC236}">
                <a16:creationId xmlns:a16="http://schemas.microsoft.com/office/drawing/2014/main" id="{F37FA7C9-A0CE-46B9-923C-7D085D517E07}"/>
              </a:ext>
            </a:extLst>
          </p:cNvPr>
          <p:cNvSpPr txBox="1">
            <a:spLocks noChangeArrowheads="1"/>
          </p:cNvSpPr>
          <p:nvPr/>
        </p:nvSpPr>
        <p:spPr bwMode="auto">
          <a:xfrm>
            <a:off x="1646238" y="508793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a:t>
            </a:r>
            <a:r>
              <a:rPr kumimoji="0" lang="en-US" altLang="en-US" sz="18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N</a:t>
            </a:r>
          </a:p>
        </p:txBody>
      </p:sp>
      <p:sp>
        <p:nvSpPr>
          <p:cNvPr id="177164" name="Text Box 43">
            <a:extLst>
              <a:ext uri="{FF2B5EF4-FFF2-40B4-BE49-F238E27FC236}">
                <a16:creationId xmlns:a16="http://schemas.microsoft.com/office/drawing/2014/main" id="{A8672DE1-8FCE-4022-9FF6-CCF9358851CA}"/>
              </a:ext>
            </a:extLst>
          </p:cNvPr>
          <p:cNvSpPr txBox="1">
            <a:spLocks noChangeArrowheads="1"/>
          </p:cNvSpPr>
          <p:nvPr/>
        </p:nvSpPr>
        <p:spPr bwMode="auto">
          <a:xfrm>
            <a:off x="1146175" y="4071938"/>
            <a:ext cx="11731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server</a:t>
            </a:r>
            <a:endPar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165" name="Text Box 44">
            <a:extLst>
              <a:ext uri="{FF2B5EF4-FFF2-40B4-BE49-F238E27FC236}">
                <a16:creationId xmlns:a16="http://schemas.microsoft.com/office/drawing/2014/main" id="{55EF3CED-1BAC-406B-83E1-11E85CA8869B}"/>
              </a:ext>
            </a:extLst>
          </p:cNvPr>
          <p:cNvSpPr txBox="1">
            <a:spLocks noChangeArrowheads="1"/>
          </p:cNvSpPr>
          <p:nvPr/>
        </p:nvSpPr>
        <p:spPr bwMode="auto">
          <a:xfrm>
            <a:off x="2825750" y="4598988"/>
            <a:ext cx="2546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ＭＳ Ｐゴシック" panose="020B0600070205080204" pitchFamily="34" charset="-128"/>
                <a:cs typeface="+mn-cs"/>
              </a:rPr>
              <a:t>network (with abundant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ＭＳ Ｐゴシック" panose="020B0600070205080204" pitchFamily="34" charset="-128"/>
                <a:cs typeface="+mn-cs"/>
              </a:rPr>
              <a:t> bandwidth)</a:t>
            </a:r>
          </a:p>
        </p:txBody>
      </p:sp>
      <p:sp>
        <p:nvSpPr>
          <p:cNvPr id="177166" name="Text Box 47">
            <a:extLst>
              <a:ext uri="{FF2B5EF4-FFF2-40B4-BE49-F238E27FC236}">
                <a16:creationId xmlns:a16="http://schemas.microsoft.com/office/drawing/2014/main" id="{11F5051B-8346-4DAB-B447-E65EA9B52FDD}"/>
              </a:ext>
            </a:extLst>
          </p:cNvPr>
          <p:cNvSpPr txBox="1">
            <a:spLocks noChangeArrowheads="1"/>
          </p:cNvSpPr>
          <p:nvPr/>
        </p:nvSpPr>
        <p:spPr bwMode="auto">
          <a:xfrm>
            <a:off x="254000" y="3824288"/>
            <a:ext cx="139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file, size F</a:t>
            </a:r>
            <a:endParaRPr kumimoji="0" lang="en-US" altLang="en-US" sz="16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167" name="Text Box 49">
            <a:extLst>
              <a:ext uri="{FF2B5EF4-FFF2-40B4-BE49-F238E27FC236}">
                <a16:creationId xmlns:a16="http://schemas.microsoft.com/office/drawing/2014/main" id="{D98E51B1-1787-4B47-9F8E-68C37E20AE04}"/>
              </a:ext>
            </a:extLst>
          </p:cNvPr>
          <p:cNvSpPr txBox="1">
            <a:spLocks noChangeArrowheads="1"/>
          </p:cNvSpPr>
          <p:nvPr/>
        </p:nvSpPr>
        <p:spPr bwMode="auto">
          <a:xfrm>
            <a:off x="1492250" y="2725738"/>
            <a:ext cx="20145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1800" b="1"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u</a:t>
            </a:r>
            <a:r>
              <a:rPr kumimoji="0" lang="en-US" altLang="en-US" sz="1800" b="1" i="1" u="none" strike="noStrike" kern="1200" cap="none" spc="0" normalizeH="0" baseline="-25000" noProof="0">
                <a:ln>
                  <a:noFill/>
                </a:ln>
                <a:solidFill>
                  <a:srgbClr val="CC0000"/>
                </a:solidFill>
                <a:effectLst/>
                <a:uLnTx/>
                <a:uFillTx/>
                <a:latin typeface="Arial" panose="020B0604020202020204" pitchFamily="34" charset="0"/>
                <a:ea typeface="ＭＳ Ｐゴシック" panose="020B0600070205080204" pitchFamily="34" charset="-128"/>
                <a:cs typeface="+mn-cs"/>
              </a:rPr>
              <a:t>s</a:t>
            </a:r>
            <a:r>
              <a:rPr kumimoji="0" lang="en-US" altLang="en-US" sz="1800" b="1"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server upload capacity</a:t>
            </a:r>
          </a:p>
        </p:txBody>
      </p:sp>
      <p:sp>
        <p:nvSpPr>
          <p:cNvPr id="177168" name="Text Box 50">
            <a:extLst>
              <a:ext uri="{FF2B5EF4-FFF2-40B4-BE49-F238E27FC236}">
                <a16:creationId xmlns:a16="http://schemas.microsoft.com/office/drawing/2014/main" id="{204AAB68-4A2D-45E2-9F1F-9D61CEA57157}"/>
              </a:ext>
            </a:extLst>
          </p:cNvPr>
          <p:cNvSpPr txBox="1">
            <a:spLocks noChangeArrowheads="1"/>
          </p:cNvSpPr>
          <p:nvPr/>
        </p:nvSpPr>
        <p:spPr bwMode="auto">
          <a:xfrm>
            <a:off x="6276975" y="5491163"/>
            <a:ext cx="25908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1800" b="1"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u</a:t>
            </a:r>
            <a:r>
              <a:rPr kumimoji="0" lang="en-US" altLang="en-US" sz="1800" b="1" i="1" u="none" strike="noStrike" kern="1200" cap="none" spc="0" normalizeH="0" baseline="-25000" noProof="0">
                <a:ln>
                  <a:noFill/>
                </a:ln>
                <a:solidFill>
                  <a:srgbClr val="CC0000"/>
                </a:solidFill>
                <a:effectLst/>
                <a:uLnTx/>
                <a:uFillTx/>
                <a:latin typeface="Arial" panose="020B0604020202020204" pitchFamily="34" charset="0"/>
                <a:ea typeface="ＭＳ Ｐゴシック" panose="020B0600070205080204" pitchFamily="34" charset="-128"/>
                <a:cs typeface="+mn-cs"/>
              </a:rPr>
              <a:t>i</a:t>
            </a:r>
            <a:r>
              <a:rPr kumimoji="0" lang="en-US" altLang="en-US" sz="1800" b="1"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peer i upload capacity</a:t>
            </a:r>
          </a:p>
        </p:txBody>
      </p:sp>
      <p:sp>
        <p:nvSpPr>
          <p:cNvPr id="177169" name="Text Box 51">
            <a:extLst>
              <a:ext uri="{FF2B5EF4-FFF2-40B4-BE49-F238E27FC236}">
                <a16:creationId xmlns:a16="http://schemas.microsoft.com/office/drawing/2014/main" id="{A739A280-9094-45AB-A89F-CEE8B787F8B2}"/>
              </a:ext>
            </a:extLst>
          </p:cNvPr>
          <p:cNvSpPr txBox="1">
            <a:spLocks noChangeArrowheads="1"/>
          </p:cNvSpPr>
          <p:nvPr/>
        </p:nvSpPr>
        <p:spPr bwMode="auto">
          <a:xfrm>
            <a:off x="6357938" y="3622675"/>
            <a:ext cx="21224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1800" b="1"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d</a:t>
            </a:r>
            <a:r>
              <a:rPr kumimoji="0" lang="en-US" altLang="en-US" sz="1800" b="1" i="1" u="none" strike="noStrike" kern="1200" cap="none" spc="0" normalizeH="0" baseline="-25000" noProof="0">
                <a:ln>
                  <a:noFill/>
                </a:ln>
                <a:solidFill>
                  <a:srgbClr val="CC0000"/>
                </a:solidFill>
                <a:effectLst/>
                <a:uLnTx/>
                <a:uFillTx/>
                <a:latin typeface="Arial" panose="020B0604020202020204" pitchFamily="34" charset="0"/>
                <a:ea typeface="ＭＳ Ｐゴシック" panose="020B0600070205080204" pitchFamily="34" charset="-128"/>
                <a:cs typeface="+mn-cs"/>
              </a:rPr>
              <a:t>i</a:t>
            </a:r>
            <a:r>
              <a:rPr kumimoji="0" lang="en-US" altLang="en-US" sz="1800" b="1"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peer i download capacity</a:t>
            </a:r>
          </a:p>
        </p:txBody>
      </p:sp>
      <p:pic>
        <p:nvPicPr>
          <p:cNvPr id="177170" name="Picture 53" descr="underline_base">
            <a:extLst>
              <a:ext uri="{FF2B5EF4-FFF2-40B4-BE49-F238E27FC236}">
                <a16:creationId xmlns:a16="http://schemas.microsoft.com/office/drawing/2014/main" id="{7F3842AA-AE92-4A1D-8373-414AE8A8927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720725"/>
            <a:ext cx="68564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71" name="AutoShape 327">
            <a:extLst>
              <a:ext uri="{FF2B5EF4-FFF2-40B4-BE49-F238E27FC236}">
                <a16:creationId xmlns:a16="http://schemas.microsoft.com/office/drawing/2014/main" id="{B529556B-082E-4BF3-B891-F95769CE8462}"/>
              </a:ext>
            </a:extLst>
          </p:cNvPr>
          <p:cNvSpPr>
            <a:spLocks noChangeArrowheads="1"/>
          </p:cNvSpPr>
          <p:nvPr/>
        </p:nvSpPr>
        <p:spPr bwMode="auto">
          <a:xfrm>
            <a:off x="763588" y="3270250"/>
            <a:ext cx="592137" cy="581025"/>
          </a:xfrm>
          <a:prstGeom prst="can">
            <a:avLst>
              <a:gd name="adj" fmla="val 20218"/>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grpSp>
        <p:nvGrpSpPr>
          <p:cNvPr id="177172" name="Group 76">
            <a:extLst>
              <a:ext uri="{FF2B5EF4-FFF2-40B4-BE49-F238E27FC236}">
                <a16:creationId xmlns:a16="http://schemas.microsoft.com/office/drawing/2014/main" id="{662172AD-1198-4805-AFBC-42DA4B6AAD8B}"/>
              </a:ext>
            </a:extLst>
          </p:cNvPr>
          <p:cNvGrpSpPr>
            <a:grpSpLocks/>
          </p:cNvGrpSpPr>
          <p:nvPr/>
        </p:nvGrpSpPr>
        <p:grpSpPr bwMode="auto">
          <a:xfrm>
            <a:off x="3498850" y="3548063"/>
            <a:ext cx="2138363" cy="903287"/>
            <a:chOff x="2204" y="2030"/>
            <a:chExt cx="1347" cy="774"/>
          </a:xfrm>
        </p:grpSpPr>
        <p:sp>
          <p:nvSpPr>
            <p:cNvPr id="177225" name="Text Box 19">
              <a:extLst>
                <a:ext uri="{FF2B5EF4-FFF2-40B4-BE49-F238E27FC236}">
                  <a16:creationId xmlns:a16="http://schemas.microsoft.com/office/drawing/2014/main" id="{50E077F4-BDAE-4205-A6A1-6D31C9993D05}"/>
                </a:ext>
              </a:extLst>
            </p:cNvPr>
            <p:cNvSpPr txBox="1">
              <a:spLocks noChangeArrowheads="1"/>
            </p:cNvSpPr>
            <p:nvPr/>
          </p:nvSpPr>
          <p:spPr bwMode="auto">
            <a:xfrm>
              <a:off x="2856" y="2271"/>
              <a:ext cx="38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a:t>
              </a:r>
              <a:r>
                <a:rPr kumimoji="0" lang="en-US" altLang="en-US" sz="18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sp>
          <p:nvSpPr>
            <p:cNvPr id="177226" name="Line 22">
              <a:extLst>
                <a:ext uri="{FF2B5EF4-FFF2-40B4-BE49-F238E27FC236}">
                  <a16:creationId xmlns:a16="http://schemas.microsoft.com/office/drawing/2014/main" id="{D3D9088F-8B41-4E30-81FE-C8B1E8BA0C2C}"/>
                </a:ext>
              </a:extLst>
            </p:cNvPr>
            <p:cNvSpPr>
              <a:spLocks noChangeShapeType="1"/>
            </p:cNvSpPr>
            <p:nvPr/>
          </p:nvSpPr>
          <p:spPr bwMode="auto">
            <a:xfrm flipV="1">
              <a:off x="2997" y="2133"/>
              <a:ext cx="200" cy="65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27" name="Line 23">
              <a:extLst>
                <a:ext uri="{FF2B5EF4-FFF2-40B4-BE49-F238E27FC236}">
                  <a16:creationId xmlns:a16="http://schemas.microsoft.com/office/drawing/2014/main" id="{F5D7985C-4B8F-4569-B051-80F7D27B15FF}"/>
                </a:ext>
              </a:extLst>
            </p:cNvPr>
            <p:cNvSpPr>
              <a:spLocks noChangeShapeType="1"/>
            </p:cNvSpPr>
            <p:nvPr/>
          </p:nvSpPr>
          <p:spPr bwMode="auto">
            <a:xfrm flipH="1">
              <a:off x="3082" y="2141"/>
              <a:ext cx="208" cy="6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28" name="Text Box 24">
              <a:extLst>
                <a:ext uri="{FF2B5EF4-FFF2-40B4-BE49-F238E27FC236}">
                  <a16:creationId xmlns:a16="http://schemas.microsoft.com/office/drawing/2014/main" id="{6F8E77A2-BF19-4420-A450-777231F9DF70}"/>
                </a:ext>
              </a:extLst>
            </p:cNvPr>
            <p:cNvSpPr txBox="1">
              <a:spLocks noChangeArrowheads="1"/>
            </p:cNvSpPr>
            <p:nvPr/>
          </p:nvSpPr>
          <p:spPr bwMode="auto">
            <a:xfrm>
              <a:off x="3167" y="2332"/>
              <a:ext cx="38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a:t>
              </a:r>
              <a:r>
                <a:rPr kumimoji="0" lang="en-US" altLang="en-US" sz="18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sp>
          <p:nvSpPr>
            <p:cNvPr id="177229" name="Text Box 19">
              <a:extLst>
                <a:ext uri="{FF2B5EF4-FFF2-40B4-BE49-F238E27FC236}">
                  <a16:creationId xmlns:a16="http://schemas.microsoft.com/office/drawing/2014/main" id="{6B979169-2272-404A-A3D9-E23DAE520DCF}"/>
                </a:ext>
              </a:extLst>
            </p:cNvPr>
            <p:cNvSpPr txBox="1">
              <a:spLocks noChangeArrowheads="1"/>
            </p:cNvSpPr>
            <p:nvPr/>
          </p:nvSpPr>
          <p:spPr bwMode="auto">
            <a:xfrm>
              <a:off x="2204" y="2167"/>
              <a:ext cx="38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a:t>
              </a:r>
              <a:r>
                <a:rPr kumimoji="0" lang="en-US" altLang="en-US" sz="18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177230" name="Line 22">
              <a:extLst>
                <a:ext uri="{FF2B5EF4-FFF2-40B4-BE49-F238E27FC236}">
                  <a16:creationId xmlns:a16="http://schemas.microsoft.com/office/drawing/2014/main" id="{05366FD9-F077-45CC-919F-51291BCFFC3A}"/>
                </a:ext>
              </a:extLst>
            </p:cNvPr>
            <p:cNvSpPr>
              <a:spLocks noChangeShapeType="1"/>
            </p:cNvSpPr>
            <p:nvPr/>
          </p:nvSpPr>
          <p:spPr bwMode="auto">
            <a:xfrm flipV="1">
              <a:off x="2345" y="2030"/>
              <a:ext cx="200" cy="65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31" name="Line 23">
              <a:extLst>
                <a:ext uri="{FF2B5EF4-FFF2-40B4-BE49-F238E27FC236}">
                  <a16:creationId xmlns:a16="http://schemas.microsoft.com/office/drawing/2014/main" id="{3D22C76F-9043-4762-83B7-2F65566A1789}"/>
                </a:ext>
              </a:extLst>
            </p:cNvPr>
            <p:cNvSpPr>
              <a:spLocks noChangeShapeType="1"/>
            </p:cNvSpPr>
            <p:nvPr/>
          </p:nvSpPr>
          <p:spPr bwMode="auto">
            <a:xfrm flipH="1">
              <a:off x="2430" y="2038"/>
              <a:ext cx="208" cy="6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32" name="Text Box 24">
              <a:extLst>
                <a:ext uri="{FF2B5EF4-FFF2-40B4-BE49-F238E27FC236}">
                  <a16:creationId xmlns:a16="http://schemas.microsoft.com/office/drawing/2014/main" id="{A1CCF84E-B86C-4F80-A06C-559A7903730C}"/>
                </a:ext>
              </a:extLst>
            </p:cNvPr>
            <p:cNvSpPr txBox="1">
              <a:spLocks noChangeArrowheads="1"/>
            </p:cNvSpPr>
            <p:nvPr/>
          </p:nvSpPr>
          <p:spPr bwMode="auto">
            <a:xfrm>
              <a:off x="2515" y="2229"/>
              <a:ext cx="38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a:t>
              </a:r>
              <a:r>
                <a:rPr kumimoji="0" lang="en-US" altLang="en-US" sz="18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grpSp>
      <p:sp>
        <p:nvSpPr>
          <p:cNvPr id="177173" name="Line 72">
            <a:extLst>
              <a:ext uri="{FF2B5EF4-FFF2-40B4-BE49-F238E27FC236}">
                <a16:creationId xmlns:a16="http://schemas.microsoft.com/office/drawing/2014/main" id="{2D4FC674-D194-43C1-BA65-14165BFF59FA}"/>
              </a:ext>
            </a:extLst>
          </p:cNvPr>
          <p:cNvSpPr>
            <a:spLocks noChangeShapeType="1"/>
          </p:cNvSpPr>
          <p:nvPr/>
        </p:nvSpPr>
        <p:spPr bwMode="auto">
          <a:xfrm>
            <a:off x="6030913" y="4767263"/>
            <a:ext cx="116522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174" name="Line 73">
            <a:extLst>
              <a:ext uri="{FF2B5EF4-FFF2-40B4-BE49-F238E27FC236}">
                <a16:creationId xmlns:a16="http://schemas.microsoft.com/office/drawing/2014/main" id="{77DFB7F4-0121-47E5-8793-A73EEAE1AFF4}"/>
              </a:ext>
            </a:extLst>
          </p:cNvPr>
          <p:cNvSpPr>
            <a:spLocks noChangeShapeType="1"/>
          </p:cNvSpPr>
          <p:nvPr/>
        </p:nvSpPr>
        <p:spPr bwMode="auto">
          <a:xfrm>
            <a:off x="6038850" y="4919663"/>
            <a:ext cx="1165225"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175" name="Text Box 41">
            <a:extLst>
              <a:ext uri="{FF2B5EF4-FFF2-40B4-BE49-F238E27FC236}">
                <a16:creationId xmlns:a16="http://schemas.microsoft.com/office/drawing/2014/main" id="{E3772F6E-6B7E-42D6-B4F3-E656B56E68DF}"/>
              </a:ext>
            </a:extLst>
          </p:cNvPr>
          <p:cNvSpPr txBox="1">
            <a:spLocks noChangeArrowheads="1"/>
          </p:cNvSpPr>
          <p:nvPr/>
        </p:nvSpPr>
        <p:spPr bwMode="auto">
          <a:xfrm>
            <a:off x="6191250" y="43561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a:t>
            </a:r>
            <a:r>
              <a:rPr kumimoji="0" lang="en-US" altLang="en-US" sz="18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i</a:t>
            </a:r>
          </a:p>
        </p:txBody>
      </p:sp>
      <p:sp>
        <p:nvSpPr>
          <p:cNvPr id="177176" name="Text Box 41">
            <a:extLst>
              <a:ext uri="{FF2B5EF4-FFF2-40B4-BE49-F238E27FC236}">
                <a16:creationId xmlns:a16="http://schemas.microsoft.com/office/drawing/2014/main" id="{D7D4F4D1-77C8-456A-B22D-92A9AE4310C4}"/>
              </a:ext>
            </a:extLst>
          </p:cNvPr>
          <p:cNvSpPr txBox="1">
            <a:spLocks noChangeArrowheads="1"/>
          </p:cNvSpPr>
          <p:nvPr/>
        </p:nvSpPr>
        <p:spPr bwMode="auto">
          <a:xfrm>
            <a:off x="6215063" y="48895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a:t>
            </a:r>
            <a:r>
              <a:rPr kumimoji="0" lang="en-US" altLang="en-US" sz="18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i</a:t>
            </a:r>
          </a:p>
        </p:txBody>
      </p:sp>
      <p:sp>
        <p:nvSpPr>
          <p:cNvPr id="177177" name="Line 77">
            <a:extLst>
              <a:ext uri="{FF2B5EF4-FFF2-40B4-BE49-F238E27FC236}">
                <a16:creationId xmlns:a16="http://schemas.microsoft.com/office/drawing/2014/main" id="{642849A4-157A-45EF-9CD9-F479F574795C}"/>
              </a:ext>
            </a:extLst>
          </p:cNvPr>
          <p:cNvSpPr>
            <a:spLocks noChangeShapeType="1"/>
          </p:cNvSpPr>
          <p:nvPr/>
        </p:nvSpPr>
        <p:spPr bwMode="auto">
          <a:xfrm>
            <a:off x="2265363" y="3232150"/>
            <a:ext cx="0" cy="663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178" name="Line 78">
            <a:extLst>
              <a:ext uri="{FF2B5EF4-FFF2-40B4-BE49-F238E27FC236}">
                <a16:creationId xmlns:a16="http://schemas.microsoft.com/office/drawing/2014/main" id="{778C08F2-55C8-4613-B6D2-5F28F8971BF6}"/>
              </a:ext>
            </a:extLst>
          </p:cNvPr>
          <p:cNvSpPr>
            <a:spLocks noChangeShapeType="1"/>
          </p:cNvSpPr>
          <p:nvPr/>
        </p:nvSpPr>
        <p:spPr bwMode="auto">
          <a:xfrm flipH="1">
            <a:off x="6478588" y="4146550"/>
            <a:ext cx="369887" cy="4143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179" name="Line 79">
            <a:extLst>
              <a:ext uri="{FF2B5EF4-FFF2-40B4-BE49-F238E27FC236}">
                <a16:creationId xmlns:a16="http://schemas.microsoft.com/office/drawing/2014/main" id="{5063418E-F6CF-4EF5-AD40-E6C219ACF1BA}"/>
              </a:ext>
            </a:extLst>
          </p:cNvPr>
          <p:cNvSpPr>
            <a:spLocks noChangeShapeType="1"/>
          </p:cNvSpPr>
          <p:nvPr/>
        </p:nvSpPr>
        <p:spPr bwMode="auto">
          <a:xfrm flipH="1" flipV="1">
            <a:off x="6508750" y="5092700"/>
            <a:ext cx="369888" cy="4143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7180" name="Group 81">
            <a:extLst>
              <a:ext uri="{FF2B5EF4-FFF2-40B4-BE49-F238E27FC236}">
                <a16:creationId xmlns:a16="http://schemas.microsoft.com/office/drawing/2014/main" id="{01454111-17EF-4E92-B35A-C323B7900281}"/>
              </a:ext>
            </a:extLst>
          </p:cNvPr>
          <p:cNvGrpSpPr>
            <a:grpSpLocks/>
          </p:cNvGrpSpPr>
          <p:nvPr/>
        </p:nvGrpSpPr>
        <p:grpSpPr bwMode="auto">
          <a:xfrm>
            <a:off x="1535113" y="3332163"/>
            <a:ext cx="465137" cy="803275"/>
            <a:chOff x="4140" y="429"/>
            <a:chExt cx="1425" cy="2396"/>
          </a:xfrm>
        </p:grpSpPr>
        <p:sp>
          <p:nvSpPr>
            <p:cNvPr id="177193" name="Freeform 82">
              <a:extLst>
                <a:ext uri="{FF2B5EF4-FFF2-40B4-BE49-F238E27FC236}">
                  <a16:creationId xmlns:a16="http://schemas.microsoft.com/office/drawing/2014/main" id="{7A548AC6-E3C2-4876-BF9F-5D9FFB0F98B8}"/>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194" name="Rectangle 83">
              <a:extLst>
                <a:ext uri="{FF2B5EF4-FFF2-40B4-BE49-F238E27FC236}">
                  <a16:creationId xmlns:a16="http://schemas.microsoft.com/office/drawing/2014/main" id="{FB96B70D-862A-4412-94C2-16F5EBF8C126}"/>
                </a:ext>
              </a:extLst>
            </p:cNvPr>
            <p:cNvSpPr>
              <a:spLocks noChangeArrowheads="1"/>
            </p:cNvSpPr>
            <p:nvPr/>
          </p:nvSpPr>
          <p:spPr bwMode="auto">
            <a:xfrm>
              <a:off x="4208" y="429"/>
              <a:ext cx="1046" cy="2282"/>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195" name="Freeform 84">
              <a:extLst>
                <a:ext uri="{FF2B5EF4-FFF2-40B4-BE49-F238E27FC236}">
                  <a16:creationId xmlns:a16="http://schemas.microsoft.com/office/drawing/2014/main" id="{3B736FC6-2C3F-4521-B5E1-23A68B68111A}"/>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196" name="Freeform 85">
              <a:extLst>
                <a:ext uri="{FF2B5EF4-FFF2-40B4-BE49-F238E27FC236}">
                  <a16:creationId xmlns:a16="http://schemas.microsoft.com/office/drawing/2014/main" id="{7C2305AF-8260-45FD-B052-6BE5BECCC1AD}"/>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197" name="Rectangle 86">
              <a:extLst>
                <a:ext uri="{FF2B5EF4-FFF2-40B4-BE49-F238E27FC236}">
                  <a16:creationId xmlns:a16="http://schemas.microsoft.com/office/drawing/2014/main" id="{AA60C986-88BE-4DA3-A040-CBECAFE8736D}"/>
                </a:ext>
              </a:extLst>
            </p:cNvPr>
            <p:cNvSpPr>
              <a:spLocks noChangeArrowheads="1"/>
            </p:cNvSpPr>
            <p:nvPr/>
          </p:nvSpPr>
          <p:spPr bwMode="auto">
            <a:xfrm>
              <a:off x="4213" y="694"/>
              <a:ext cx="593"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7198" name="Group 87">
              <a:extLst>
                <a:ext uri="{FF2B5EF4-FFF2-40B4-BE49-F238E27FC236}">
                  <a16:creationId xmlns:a16="http://schemas.microsoft.com/office/drawing/2014/main" id="{141814A9-A793-4548-A53A-BAA78C87F8F6}"/>
                </a:ext>
              </a:extLst>
            </p:cNvPr>
            <p:cNvGrpSpPr>
              <a:grpSpLocks/>
            </p:cNvGrpSpPr>
            <p:nvPr/>
          </p:nvGrpSpPr>
          <p:grpSpPr bwMode="auto">
            <a:xfrm>
              <a:off x="4749" y="668"/>
              <a:ext cx="581" cy="145"/>
              <a:chOff x="614" y="2568"/>
              <a:chExt cx="725" cy="139"/>
            </a:xfrm>
          </p:grpSpPr>
          <p:sp>
            <p:nvSpPr>
              <p:cNvPr id="177223" name="AutoShape 88">
                <a:extLst>
                  <a:ext uri="{FF2B5EF4-FFF2-40B4-BE49-F238E27FC236}">
                    <a16:creationId xmlns:a16="http://schemas.microsoft.com/office/drawing/2014/main" id="{6E4671C7-9668-481A-9507-C40D4D73E6BB}"/>
                  </a:ext>
                </a:extLst>
              </p:cNvPr>
              <p:cNvSpPr>
                <a:spLocks noChangeArrowheads="1"/>
              </p:cNvSpPr>
              <p:nvPr/>
            </p:nvSpPr>
            <p:spPr bwMode="auto">
              <a:xfrm>
                <a:off x="613" y="2566"/>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24" name="AutoShape 89">
                <a:extLst>
                  <a:ext uri="{FF2B5EF4-FFF2-40B4-BE49-F238E27FC236}">
                    <a16:creationId xmlns:a16="http://schemas.microsoft.com/office/drawing/2014/main" id="{90C81703-DFE0-4AEF-B4B6-043A467CE6EA}"/>
                  </a:ext>
                </a:extLst>
              </p:cNvPr>
              <p:cNvSpPr>
                <a:spLocks noChangeArrowheads="1"/>
              </p:cNvSpPr>
              <p:nvPr/>
            </p:nvSpPr>
            <p:spPr bwMode="auto">
              <a:xfrm>
                <a:off x="631" y="2584"/>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7199" name="Rectangle 90">
              <a:extLst>
                <a:ext uri="{FF2B5EF4-FFF2-40B4-BE49-F238E27FC236}">
                  <a16:creationId xmlns:a16="http://schemas.microsoft.com/office/drawing/2014/main" id="{FD83529E-C714-4E9A-9994-463E2DC72595}"/>
                </a:ext>
              </a:extLst>
            </p:cNvPr>
            <p:cNvSpPr>
              <a:spLocks noChangeArrowheads="1"/>
            </p:cNvSpPr>
            <p:nvPr/>
          </p:nvSpPr>
          <p:spPr bwMode="auto">
            <a:xfrm>
              <a:off x="4223" y="1021"/>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7200" name="Group 91">
              <a:extLst>
                <a:ext uri="{FF2B5EF4-FFF2-40B4-BE49-F238E27FC236}">
                  <a16:creationId xmlns:a16="http://schemas.microsoft.com/office/drawing/2014/main" id="{1D68452E-76A8-4ADC-906E-998B6EA6F2BA}"/>
                </a:ext>
              </a:extLst>
            </p:cNvPr>
            <p:cNvGrpSpPr>
              <a:grpSpLocks/>
            </p:cNvGrpSpPr>
            <p:nvPr/>
          </p:nvGrpSpPr>
          <p:grpSpPr bwMode="auto">
            <a:xfrm>
              <a:off x="4747" y="994"/>
              <a:ext cx="581" cy="134"/>
              <a:chOff x="614" y="2568"/>
              <a:chExt cx="725" cy="139"/>
            </a:xfrm>
          </p:grpSpPr>
          <p:sp>
            <p:nvSpPr>
              <p:cNvPr id="177221" name="AutoShape 92">
                <a:extLst>
                  <a:ext uri="{FF2B5EF4-FFF2-40B4-BE49-F238E27FC236}">
                    <a16:creationId xmlns:a16="http://schemas.microsoft.com/office/drawing/2014/main" id="{7808B936-C0E9-4BB1-BFC9-B5EB6D2EEC0F}"/>
                  </a:ext>
                </a:extLst>
              </p:cNvPr>
              <p:cNvSpPr>
                <a:spLocks noChangeArrowheads="1"/>
              </p:cNvSpPr>
              <p:nvPr/>
            </p:nvSpPr>
            <p:spPr bwMode="auto">
              <a:xfrm>
                <a:off x="615" y="2566"/>
                <a:ext cx="722"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22" name="AutoShape 93">
                <a:extLst>
                  <a:ext uri="{FF2B5EF4-FFF2-40B4-BE49-F238E27FC236}">
                    <a16:creationId xmlns:a16="http://schemas.microsoft.com/office/drawing/2014/main" id="{7E55E48B-B33E-43A6-984A-5571CCD2E4F1}"/>
                  </a:ext>
                </a:extLst>
              </p:cNvPr>
              <p:cNvSpPr>
                <a:spLocks noChangeArrowheads="1"/>
              </p:cNvSpPr>
              <p:nvPr/>
            </p:nvSpPr>
            <p:spPr bwMode="auto">
              <a:xfrm>
                <a:off x="633" y="2581"/>
                <a:ext cx="68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7201" name="Rectangle 94">
              <a:extLst>
                <a:ext uri="{FF2B5EF4-FFF2-40B4-BE49-F238E27FC236}">
                  <a16:creationId xmlns:a16="http://schemas.microsoft.com/office/drawing/2014/main" id="{CBBC579E-2CF2-46FE-9EFF-037121F183CE}"/>
                </a:ext>
              </a:extLst>
            </p:cNvPr>
            <p:cNvSpPr>
              <a:spLocks noChangeArrowheads="1"/>
            </p:cNvSpPr>
            <p:nvPr/>
          </p:nvSpPr>
          <p:spPr bwMode="auto">
            <a:xfrm>
              <a:off x="4218" y="1357"/>
              <a:ext cx="593"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02" name="Rectangle 95">
              <a:extLst>
                <a:ext uri="{FF2B5EF4-FFF2-40B4-BE49-F238E27FC236}">
                  <a16:creationId xmlns:a16="http://schemas.microsoft.com/office/drawing/2014/main" id="{2C1078EF-F780-4673-B787-82F1A4435384}"/>
                </a:ext>
              </a:extLst>
            </p:cNvPr>
            <p:cNvSpPr>
              <a:spLocks noChangeArrowheads="1"/>
            </p:cNvSpPr>
            <p:nvPr/>
          </p:nvSpPr>
          <p:spPr bwMode="auto">
            <a:xfrm>
              <a:off x="4228"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7203" name="Group 96">
              <a:extLst>
                <a:ext uri="{FF2B5EF4-FFF2-40B4-BE49-F238E27FC236}">
                  <a16:creationId xmlns:a16="http://schemas.microsoft.com/office/drawing/2014/main" id="{1F042F10-D31A-4518-BBFB-26BE03B30975}"/>
                </a:ext>
              </a:extLst>
            </p:cNvPr>
            <p:cNvGrpSpPr>
              <a:grpSpLocks/>
            </p:cNvGrpSpPr>
            <p:nvPr/>
          </p:nvGrpSpPr>
          <p:grpSpPr bwMode="auto">
            <a:xfrm>
              <a:off x="4735" y="1627"/>
              <a:ext cx="582" cy="151"/>
              <a:chOff x="614" y="2568"/>
              <a:chExt cx="725" cy="139"/>
            </a:xfrm>
          </p:grpSpPr>
          <p:sp>
            <p:nvSpPr>
              <p:cNvPr id="177219" name="AutoShape 97">
                <a:extLst>
                  <a:ext uri="{FF2B5EF4-FFF2-40B4-BE49-F238E27FC236}">
                    <a16:creationId xmlns:a16="http://schemas.microsoft.com/office/drawing/2014/main" id="{64ECCBF7-C077-45E5-9A83-F3A630F9EC1C}"/>
                  </a:ext>
                </a:extLst>
              </p:cNvPr>
              <p:cNvSpPr>
                <a:spLocks noChangeArrowheads="1"/>
              </p:cNvSpPr>
              <p:nvPr/>
            </p:nvSpPr>
            <p:spPr bwMode="auto">
              <a:xfrm>
                <a:off x="612" y="2568"/>
                <a:ext cx="727"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20" name="AutoShape 98">
                <a:extLst>
                  <a:ext uri="{FF2B5EF4-FFF2-40B4-BE49-F238E27FC236}">
                    <a16:creationId xmlns:a16="http://schemas.microsoft.com/office/drawing/2014/main" id="{4C970920-C68E-4BF5-B1D3-C0794F2FC010}"/>
                  </a:ext>
                </a:extLst>
              </p:cNvPr>
              <p:cNvSpPr>
                <a:spLocks noChangeArrowheads="1"/>
              </p:cNvSpPr>
              <p:nvPr/>
            </p:nvSpPr>
            <p:spPr bwMode="auto">
              <a:xfrm>
                <a:off x="630" y="2585"/>
                <a:ext cx="691"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7204" name="Freeform 99">
              <a:extLst>
                <a:ext uri="{FF2B5EF4-FFF2-40B4-BE49-F238E27FC236}">
                  <a16:creationId xmlns:a16="http://schemas.microsoft.com/office/drawing/2014/main" id="{30D46C9E-EBD4-41F0-A998-3D98FA0773C8}"/>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7205" name="Group 100">
              <a:extLst>
                <a:ext uri="{FF2B5EF4-FFF2-40B4-BE49-F238E27FC236}">
                  <a16:creationId xmlns:a16="http://schemas.microsoft.com/office/drawing/2014/main" id="{730D4A41-EA7F-4DC8-96D6-6BCE261FBA66}"/>
                </a:ext>
              </a:extLst>
            </p:cNvPr>
            <p:cNvGrpSpPr>
              <a:grpSpLocks/>
            </p:cNvGrpSpPr>
            <p:nvPr/>
          </p:nvGrpSpPr>
          <p:grpSpPr bwMode="auto">
            <a:xfrm>
              <a:off x="4739" y="1327"/>
              <a:ext cx="582" cy="139"/>
              <a:chOff x="614" y="2568"/>
              <a:chExt cx="725" cy="139"/>
            </a:xfrm>
          </p:grpSpPr>
          <p:sp>
            <p:nvSpPr>
              <p:cNvPr id="177217" name="AutoShape 101">
                <a:extLst>
                  <a:ext uri="{FF2B5EF4-FFF2-40B4-BE49-F238E27FC236}">
                    <a16:creationId xmlns:a16="http://schemas.microsoft.com/office/drawing/2014/main" id="{1682D9AD-D913-4402-94DE-E4383D19F4AC}"/>
                  </a:ext>
                </a:extLst>
              </p:cNvPr>
              <p:cNvSpPr>
                <a:spLocks noChangeArrowheads="1"/>
              </p:cNvSpPr>
              <p:nvPr/>
            </p:nvSpPr>
            <p:spPr bwMode="auto">
              <a:xfrm>
                <a:off x="613" y="2570"/>
                <a:ext cx="727"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18" name="AutoShape 102">
                <a:extLst>
                  <a:ext uri="{FF2B5EF4-FFF2-40B4-BE49-F238E27FC236}">
                    <a16:creationId xmlns:a16="http://schemas.microsoft.com/office/drawing/2014/main" id="{7DD221D2-4C9C-47B6-86EC-7C8C82491A3A}"/>
                  </a:ext>
                </a:extLst>
              </p:cNvPr>
              <p:cNvSpPr>
                <a:spLocks noChangeArrowheads="1"/>
              </p:cNvSpPr>
              <p:nvPr/>
            </p:nvSpPr>
            <p:spPr bwMode="auto">
              <a:xfrm>
                <a:off x="631" y="2584"/>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7206" name="Rectangle 103">
              <a:extLst>
                <a:ext uri="{FF2B5EF4-FFF2-40B4-BE49-F238E27FC236}">
                  <a16:creationId xmlns:a16="http://schemas.microsoft.com/office/drawing/2014/main" id="{25940B88-233B-43C0-8356-5E816D4B57C7}"/>
                </a:ext>
              </a:extLst>
            </p:cNvPr>
            <p:cNvSpPr>
              <a:spLocks noChangeArrowheads="1"/>
            </p:cNvSpPr>
            <p:nvPr/>
          </p:nvSpPr>
          <p:spPr bwMode="auto">
            <a:xfrm>
              <a:off x="5249" y="429"/>
              <a:ext cx="68"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07" name="Freeform 104">
              <a:extLst>
                <a:ext uri="{FF2B5EF4-FFF2-40B4-BE49-F238E27FC236}">
                  <a16:creationId xmlns:a16="http://schemas.microsoft.com/office/drawing/2014/main" id="{D393DD0A-4224-409B-9397-59974FAC52AB}"/>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08" name="Freeform 105">
              <a:extLst>
                <a:ext uri="{FF2B5EF4-FFF2-40B4-BE49-F238E27FC236}">
                  <a16:creationId xmlns:a16="http://schemas.microsoft.com/office/drawing/2014/main" id="{8FCA5A2F-B0B9-4652-A3B6-5820700D1DE8}"/>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09" name="Oval 106">
              <a:extLst>
                <a:ext uri="{FF2B5EF4-FFF2-40B4-BE49-F238E27FC236}">
                  <a16:creationId xmlns:a16="http://schemas.microsoft.com/office/drawing/2014/main" id="{1C6A5E22-A6D7-4FAD-A3B0-1BA5F31D3C24}"/>
                </a:ext>
              </a:extLst>
            </p:cNvPr>
            <p:cNvSpPr>
              <a:spLocks noChangeArrowheads="1"/>
            </p:cNvSpPr>
            <p:nvPr/>
          </p:nvSpPr>
          <p:spPr bwMode="auto">
            <a:xfrm>
              <a:off x="5516" y="2612"/>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10" name="Freeform 107">
              <a:extLst>
                <a:ext uri="{FF2B5EF4-FFF2-40B4-BE49-F238E27FC236}">
                  <a16:creationId xmlns:a16="http://schemas.microsoft.com/office/drawing/2014/main" id="{60464E10-A398-47C8-AB09-BA989A4BE1E6}"/>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11" name="AutoShape 108">
              <a:extLst>
                <a:ext uri="{FF2B5EF4-FFF2-40B4-BE49-F238E27FC236}">
                  <a16:creationId xmlns:a16="http://schemas.microsoft.com/office/drawing/2014/main" id="{CC7505DC-0E62-4BD2-8549-58EEAB625C04}"/>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12" name="AutoShape 109">
              <a:extLst>
                <a:ext uri="{FF2B5EF4-FFF2-40B4-BE49-F238E27FC236}">
                  <a16:creationId xmlns:a16="http://schemas.microsoft.com/office/drawing/2014/main" id="{3E7718FF-6A95-46E8-8F51-5B04A5051CBA}"/>
                </a:ext>
              </a:extLst>
            </p:cNvPr>
            <p:cNvSpPr>
              <a:spLocks noChangeArrowheads="1"/>
            </p:cNvSpPr>
            <p:nvPr/>
          </p:nvSpPr>
          <p:spPr bwMode="auto">
            <a:xfrm>
              <a:off x="4208" y="2711"/>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13" name="Oval 110">
              <a:extLst>
                <a:ext uri="{FF2B5EF4-FFF2-40B4-BE49-F238E27FC236}">
                  <a16:creationId xmlns:a16="http://schemas.microsoft.com/office/drawing/2014/main" id="{0C61E8BE-6BF7-4F22-BA73-D757F4FC326E}"/>
                </a:ext>
              </a:extLst>
            </p:cNvPr>
            <p:cNvSpPr>
              <a:spLocks noChangeArrowheads="1"/>
            </p:cNvSpPr>
            <p:nvPr/>
          </p:nvSpPr>
          <p:spPr bwMode="auto">
            <a:xfrm>
              <a:off x="4310" y="2385"/>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14" name="Oval 111">
              <a:extLst>
                <a:ext uri="{FF2B5EF4-FFF2-40B4-BE49-F238E27FC236}">
                  <a16:creationId xmlns:a16="http://schemas.microsoft.com/office/drawing/2014/main" id="{C86C8BAC-6625-4D7F-8693-B1AB194E5A95}"/>
                </a:ext>
              </a:extLst>
            </p:cNvPr>
            <p:cNvSpPr>
              <a:spLocks noChangeArrowheads="1"/>
            </p:cNvSpPr>
            <p:nvPr/>
          </p:nvSpPr>
          <p:spPr bwMode="auto">
            <a:xfrm>
              <a:off x="4485" y="2385"/>
              <a:ext cx="160"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77215" name="Oval 112">
              <a:extLst>
                <a:ext uri="{FF2B5EF4-FFF2-40B4-BE49-F238E27FC236}">
                  <a16:creationId xmlns:a16="http://schemas.microsoft.com/office/drawing/2014/main" id="{CFABC287-79DA-478E-86F4-6E38870DE157}"/>
                </a:ext>
              </a:extLst>
            </p:cNvPr>
            <p:cNvSpPr>
              <a:spLocks noChangeArrowheads="1"/>
            </p:cNvSpPr>
            <p:nvPr/>
          </p:nvSpPr>
          <p:spPr bwMode="auto">
            <a:xfrm>
              <a:off x="4660" y="2380"/>
              <a:ext cx="160"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216" name="Rectangle 113">
              <a:extLst>
                <a:ext uri="{FF2B5EF4-FFF2-40B4-BE49-F238E27FC236}">
                  <a16:creationId xmlns:a16="http://schemas.microsoft.com/office/drawing/2014/main" id="{6283662F-E3DC-457C-A42C-D5989564ACA6}"/>
                </a:ext>
              </a:extLst>
            </p:cNvPr>
            <p:cNvSpPr>
              <a:spLocks noChangeArrowheads="1"/>
            </p:cNvSpPr>
            <p:nvPr/>
          </p:nvSpPr>
          <p:spPr bwMode="auto">
            <a:xfrm>
              <a:off x="5064" y="1835"/>
              <a:ext cx="83"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7181" name="Group 114">
            <a:extLst>
              <a:ext uri="{FF2B5EF4-FFF2-40B4-BE49-F238E27FC236}">
                <a16:creationId xmlns:a16="http://schemas.microsoft.com/office/drawing/2014/main" id="{570824C8-018D-4C1D-977F-4291D6261797}"/>
              </a:ext>
            </a:extLst>
          </p:cNvPr>
          <p:cNvGrpSpPr>
            <a:grpSpLocks/>
          </p:cNvGrpSpPr>
          <p:nvPr/>
        </p:nvGrpSpPr>
        <p:grpSpPr bwMode="auto">
          <a:xfrm>
            <a:off x="444500" y="4635500"/>
            <a:ext cx="925513" cy="795338"/>
            <a:chOff x="-44" y="1473"/>
            <a:chExt cx="981" cy="1105"/>
          </a:xfrm>
        </p:grpSpPr>
        <p:pic>
          <p:nvPicPr>
            <p:cNvPr id="177191" name="Picture 115" descr="desktop_computer_stylized_medium">
              <a:extLst>
                <a:ext uri="{FF2B5EF4-FFF2-40B4-BE49-F238E27FC236}">
                  <a16:creationId xmlns:a16="http://schemas.microsoft.com/office/drawing/2014/main" id="{78D3F373-B0D6-4A52-AF67-CB94774871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92" name="Freeform 116">
              <a:extLst>
                <a:ext uri="{FF2B5EF4-FFF2-40B4-BE49-F238E27FC236}">
                  <a16:creationId xmlns:a16="http://schemas.microsoft.com/office/drawing/2014/main" id="{21E6C560-666B-4570-B8BE-8FB85782F09F}"/>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7182" name="Group 117">
            <a:extLst>
              <a:ext uri="{FF2B5EF4-FFF2-40B4-BE49-F238E27FC236}">
                <a16:creationId xmlns:a16="http://schemas.microsoft.com/office/drawing/2014/main" id="{1F5E3354-64E6-4CF7-ABBE-0DE708C6CAAF}"/>
              </a:ext>
            </a:extLst>
          </p:cNvPr>
          <p:cNvGrpSpPr>
            <a:grpSpLocks/>
          </p:cNvGrpSpPr>
          <p:nvPr/>
        </p:nvGrpSpPr>
        <p:grpSpPr bwMode="auto">
          <a:xfrm>
            <a:off x="3665538" y="2816225"/>
            <a:ext cx="925512" cy="795338"/>
            <a:chOff x="-44" y="1473"/>
            <a:chExt cx="981" cy="1105"/>
          </a:xfrm>
        </p:grpSpPr>
        <p:pic>
          <p:nvPicPr>
            <p:cNvPr id="177189" name="Picture 118" descr="desktop_computer_stylized_medium">
              <a:extLst>
                <a:ext uri="{FF2B5EF4-FFF2-40B4-BE49-F238E27FC236}">
                  <a16:creationId xmlns:a16="http://schemas.microsoft.com/office/drawing/2014/main" id="{A60D2B6B-CB70-4D8D-98B6-D59A991535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90" name="Freeform 119">
              <a:extLst>
                <a:ext uri="{FF2B5EF4-FFF2-40B4-BE49-F238E27FC236}">
                  <a16:creationId xmlns:a16="http://schemas.microsoft.com/office/drawing/2014/main" id="{AA193EDB-190C-420F-ACB0-EBFAD01C7D20}"/>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7183" name="Group 120">
            <a:extLst>
              <a:ext uri="{FF2B5EF4-FFF2-40B4-BE49-F238E27FC236}">
                <a16:creationId xmlns:a16="http://schemas.microsoft.com/office/drawing/2014/main" id="{3145728B-767D-44C7-86D9-F92275C000A6}"/>
              </a:ext>
            </a:extLst>
          </p:cNvPr>
          <p:cNvGrpSpPr>
            <a:grpSpLocks/>
          </p:cNvGrpSpPr>
          <p:nvPr/>
        </p:nvGrpSpPr>
        <p:grpSpPr bwMode="auto">
          <a:xfrm>
            <a:off x="4710113" y="2957513"/>
            <a:ext cx="925512" cy="795337"/>
            <a:chOff x="-44" y="1473"/>
            <a:chExt cx="981" cy="1105"/>
          </a:xfrm>
        </p:grpSpPr>
        <p:pic>
          <p:nvPicPr>
            <p:cNvPr id="177187" name="Picture 121" descr="desktop_computer_stylized_medium">
              <a:extLst>
                <a:ext uri="{FF2B5EF4-FFF2-40B4-BE49-F238E27FC236}">
                  <a16:creationId xmlns:a16="http://schemas.microsoft.com/office/drawing/2014/main" id="{9E49E292-A0FC-407F-89E0-872932983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88" name="Freeform 122">
              <a:extLst>
                <a:ext uri="{FF2B5EF4-FFF2-40B4-BE49-F238E27FC236}">
                  <a16:creationId xmlns:a16="http://schemas.microsoft.com/office/drawing/2014/main" id="{0F603152-34BF-4A0E-8DDF-D73A02D80D29}"/>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7184" name="Group 123">
            <a:extLst>
              <a:ext uri="{FF2B5EF4-FFF2-40B4-BE49-F238E27FC236}">
                <a16:creationId xmlns:a16="http://schemas.microsoft.com/office/drawing/2014/main" id="{FC2AE921-0F7A-4C2E-ACA2-FE1D363914EF}"/>
              </a:ext>
            </a:extLst>
          </p:cNvPr>
          <p:cNvGrpSpPr>
            <a:grpSpLocks/>
          </p:cNvGrpSpPr>
          <p:nvPr/>
        </p:nvGrpSpPr>
        <p:grpSpPr bwMode="auto">
          <a:xfrm flipH="1">
            <a:off x="7180263" y="4405313"/>
            <a:ext cx="925512" cy="795337"/>
            <a:chOff x="-44" y="1473"/>
            <a:chExt cx="981" cy="1105"/>
          </a:xfrm>
        </p:grpSpPr>
        <p:pic>
          <p:nvPicPr>
            <p:cNvPr id="177185" name="Picture 124" descr="desktop_computer_stylized_medium">
              <a:extLst>
                <a:ext uri="{FF2B5EF4-FFF2-40B4-BE49-F238E27FC236}">
                  <a16:creationId xmlns:a16="http://schemas.microsoft.com/office/drawing/2014/main" id="{E1ED71C6-0584-47F0-8461-127BF0ECD7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86" name="Freeform 125">
              <a:extLst>
                <a:ext uri="{FF2B5EF4-FFF2-40B4-BE49-F238E27FC236}">
                  <a16:creationId xmlns:a16="http://schemas.microsoft.com/office/drawing/2014/main" id="{8C54C07E-4CCB-4522-A069-3BA685CD0C81}"/>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8259762" cy="769441"/>
          </a:xfrm>
        </p:spPr>
        <p:txBody>
          <a:bodyPr/>
          <a:lstStyle/>
          <a:p>
            <a:r>
              <a:rPr lang="en-US" dirty="0"/>
              <a:t>Side Question</a:t>
            </a:r>
          </a:p>
        </p:txBody>
      </p:sp>
      <p:sp>
        <p:nvSpPr>
          <p:cNvPr id="3" name="Content Placeholder 2"/>
          <p:cNvSpPr>
            <a:spLocks noGrp="1"/>
          </p:cNvSpPr>
          <p:nvPr>
            <p:ph idx="1"/>
          </p:nvPr>
        </p:nvSpPr>
        <p:spPr/>
        <p:txBody>
          <a:bodyPr/>
          <a:lstStyle/>
          <a:p>
            <a:r>
              <a:rPr lang="en-US" dirty="0"/>
              <a:t>If a tracker is required, is the tracker legally responsible?</a:t>
            </a:r>
          </a:p>
          <a:p>
            <a:r>
              <a:rPr lang="en-US" dirty="0"/>
              <a:t>What if we killed/blocked the tracker?</a:t>
            </a:r>
          </a:p>
          <a:p>
            <a:pPr lvl="1"/>
            <a:r>
              <a:rPr lang="en-US" dirty="0"/>
              <a:t>What effect does killing the tracker have?</a:t>
            </a:r>
          </a:p>
          <a:p>
            <a:pPr lvl="1"/>
            <a:r>
              <a:rPr lang="en-US" dirty="0"/>
              <a:t>Does it kill the P2P network?</a:t>
            </a:r>
          </a:p>
          <a:p>
            <a:pPr lvl="1"/>
            <a:r>
              <a:rPr lang="en-US" dirty="0"/>
              <a:t>Can we somehow still access content?</a:t>
            </a:r>
          </a:p>
        </p:txBody>
      </p:sp>
      <p:sp>
        <p:nvSpPr>
          <p:cNvPr id="4" name="Footer Placeholder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AU" altLang="en-US" sz="1400" b="1" i="0" u="none" strike="noStrike" kern="1200" cap="none" spc="0" normalizeH="0" baseline="0" noProof="0" dirty="0">
                <a:ln>
                  <a:noFill/>
                </a:ln>
                <a:solidFill>
                  <a:srgbClr val="000000"/>
                </a:solidFill>
                <a:effectLst/>
                <a:uLnTx/>
                <a:uFillTx/>
                <a:latin typeface="Arial" charset="0"/>
                <a:ea typeface="+mn-ea"/>
                <a:cs typeface="+mn-cs"/>
              </a:rPr>
              <a:t>Network Programming, Spring 2018 — </a:t>
            </a:r>
            <a:fld id="{06A7C952-D681-514E-92E7-23B389E9FB55}" type="slidenum">
              <a:rPr kumimoji="0" lang="en-AU" altLang="en-US" sz="1400" b="1"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AU" altLang="en-US" sz="1400" b="1"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83582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8259762" cy="769441"/>
          </a:xfrm>
        </p:spPr>
        <p:txBody>
          <a:bodyPr/>
          <a:lstStyle/>
          <a:p>
            <a:r>
              <a:rPr lang="en-US" dirty="0"/>
              <a:t>Interesting Approaches</a:t>
            </a:r>
          </a:p>
        </p:txBody>
      </p:sp>
      <p:sp>
        <p:nvSpPr>
          <p:cNvPr id="3" name="Content Placeholder 2"/>
          <p:cNvSpPr>
            <a:spLocks noGrp="1"/>
          </p:cNvSpPr>
          <p:nvPr>
            <p:ph idx="1"/>
          </p:nvPr>
        </p:nvSpPr>
        <p:spPr/>
        <p:txBody>
          <a:bodyPr/>
          <a:lstStyle/>
          <a:p>
            <a:r>
              <a:rPr lang="en-US" dirty="0"/>
              <a:t>High-level overview</a:t>
            </a:r>
          </a:p>
          <a:p>
            <a:pPr lvl="1"/>
            <a:r>
              <a:rPr lang="en-US" dirty="0"/>
              <a:t>Only scratch the surface!</a:t>
            </a:r>
          </a:p>
          <a:p>
            <a:pPr lvl="1"/>
            <a:endParaRPr lang="en-US" dirty="0"/>
          </a:p>
          <a:p>
            <a:r>
              <a:rPr lang="en-US" dirty="0"/>
              <a:t>Too many to cover any in depth</a:t>
            </a:r>
          </a:p>
          <a:p>
            <a:pPr lvl="1"/>
            <a:r>
              <a:rPr lang="en-US" dirty="0"/>
              <a:t>High level overview</a:t>
            </a:r>
          </a:p>
          <a:p>
            <a:pPr lvl="1"/>
            <a:endParaRPr lang="en-US" dirty="0"/>
          </a:p>
          <a:p>
            <a:r>
              <a:rPr lang="en-US" dirty="0"/>
              <a:t>I encourage everyone to dig more deeply if anything intrigues you</a:t>
            </a:r>
          </a:p>
        </p:txBody>
      </p:sp>
      <p:sp>
        <p:nvSpPr>
          <p:cNvPr id="4" name="Footer Placeholder 3"/>
          <p:cNvSpPr>
            <a:spLocks noGrp="1"/>
          </p:cNvSpPr>
          <p:nvPr>
            <p:ph type="ftr" sz="quarter" idx="10"/>
          </p:nvPr>
        </p:nvSpPr>
        <p:spPr/>
        <p:txBody>
          <a:bodyPr/>
          <a:lstStyle/>
          <a:p>
            <a:pPr>
              <a:defRPr/>
            </a:pPr>
            <a:r>
              <a:rPr lang="en-AU" altLang="en-US" dirty="0"/>
              <a:t>Network Programming, Spring 2018 — </a:t>
            </a:r>
            <a:fld id="{06A7C952-D681-514E-92E7-23B389E9FB55}" type="slidenum">
              <a:rPr lang="en-AU" altLang="en-US" smtClean="0"/>
              <a:pPr>
                <a:defRPr/>
              </a:pPr>
              <a:t>2</a:t>
            </a:fld>
            <a:endParaRPr lang="en-AU" altLang="en-US" dirty="0"/>
          </a:p>
        </p:txBody>
      </p:sp>
    </p:spTree>
    <p:extLst>
      <p:ext uri="{BB962C8B-B14F-4D97-AF65-F5344CB8AC3E}">
        <p14:creationId xmlns:p14="http://schemas.microsoft.com/office/powerpoint/2010/main" val="2144866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7">
            <a:extLst>
              <a:ext uri="{FF2B5EF4-FFF2-40B4-BE49-F238E27FC236}">
                <a16:creationId xmlns:a16="http://schemas.microsoft.com/office/drawing/2014/main" id="{09B7E746-C342-4F5D-BB24-13B8C31EE3E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 Layer</a:t>
            </a:r>
          </a:p>
        </p:txBody>
      </p:sp>
      <p:sp>
        <p:nvSpPr>
          <p:cNvPr id="179202" name="Rectangle 8">
            <a:extLst>
              <a:ext uri="{FF2B5EF4-FFF2-40B4-BE49-F238E27FC236}">
                <a16:creationId xmlns:a16="http://schemas.microsoft.com/office/drawing/2014/main" id="{8A7AA239-79FD-403F-8FB4-4ADF23A5276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2-</a:t>
            </a:r>
            <a:fld id="{BDE14FD3-2011-456C-9635-184FDE4E692D}"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9203" name="Rectangle 2">
            <a:extLst>
              <a:ext uri="{FF2B5EF4-FFF2-40B4-BE49-F238E27FC236}">
                <a16:creationId xmlns:a16="http://schemas.microsoft.com/office/drawing/2014/main" id="{8D8B076B-1D42-4BCF-9DF6-04776F6C63CF}"/>
              </a:ext>
            </a:extLst>
          </p:cNvPr>
          <p:cNvSpPr>
            <a:spLocks noGrp="1" noChangeArrowheads="1"/>
          </p:cNvSpPr>
          <p:nvPr>
            <p:ph type="title"/>
          </p:nvPr>
        </p:nvSpPr>
        <p:spPr>
          <a:xfrm>
            <a:off x="298450" y="61913"/>
            <a:ext cx="8520113" cy="1143000"/>
          </a:xfrm>
        </p:spPr>
        <p:txBody>
          <a:bodyPr/>
          <a:lstStyle/>
          <a:p>
            <a:r>
              <a:rPr lang="en-US" altLang="en-US" sz="3600">
                <a:ea typeface="ＭＳ Ｐゴシック" panose="020B0600070205080204" pitchFamily="34" charset="-128"/>
              </a:rPr>
              <a:t>File distribution time: client-server</a:t>
            </a:r>
          </a:p>
        </p:txBody>
      </p:sp>
      <p:sp>
        <p:nvSpPr>
          <p:cNvPr id="179204" name="Rectangle 47">
            <a:extLst>
              <a:ext uri="{FF2B5EF4-FFF2-40B4-BE49-F238E27FC236}">
                <a16:creationId xmlns:a16="http://schemas.microsoft.com/office/drawing/2014/main" id="{A6EEC931-8629-4BD8-82F5-607DD0F51B19}"/>
              </a:ext>
            </a:extLst>
          </p:cNvPr>
          <p:cNvSpPr>
            <a:spLocks noGrp="1" noChangeArrowheads="1"/>
          </p:cNvSpPr>
          <p:nvPr>
            <p:ph type="body" idx="1"/>
          </p:nvPr>
        </p:nvSpPr>
        <p:spPr>
          <a:xfrm>
            <a:off x="322263" y="1252538"/>
            <a:ext cx="4100512" cy="2014537"/>
          </a:xfrm>
        </p:spPr>
        <p:txBody>
          <a:bodyPr/>
          <a:lstStyle/>
          <a:p>
            <a:r>
              <a:rPr lang="en-US" altLang="en-US" sz="2400" i="1">
                <a:solidFill>
                  <a:srgbClr val="CC0000"/>
                </a:solidFill>
                <a:ea typeface="ＭＳ Ｐゴシック" panose="020B0600070205080204" pitchFamily="34" charset="-128"/>
              </a:rPr>
              <a:t>server transmission: </a:t>
            </a:r>
            <a:r>
              <a:rPr lang="en-US" altLang="en-US" sz="2400">
                <a:ea typeface="ＭＳ Ｐゴシック" panose="020B0600070205080204" pitchFamily="34" charset="-128"/>
              </a:rPr>
              <a:t>must</a:t>
            </a:r>
            <a:r>
              <a:rPr lang="en-US" altLang="en-US" sz="2400" i="1">
                <a:solidFill>
                  <a:srgbClr val="CC0000"/>
                </a:solidFill>
                <a:ea typeface="ＭＳ Ｐゴシック" panose="020B0600070205080204" pitchFamily="34" charset="-128"/>
              </a:rPr>
              <a:t> </a:t>
            </a:r>
            <a:r>
              <a:rPr lang="en-US" altLang="en-US" sz="2400">
                <a:ea typeface="ＭＳ Ｐゴシック" panose="020B0600070205080204" pitchFamily="34" charset="-128"/>
              </a:rPr>
              <a:t>sequentially send (upload) </a:t>
            </a:r>
            <a:r>
              <a:rPr lang="en-US" altLang="en-US" sz="2400" i="1">
                <a:ea typeface="ＭＳ Ｐゴシック" panose="020B0600070205080204" pitchFamily="34" charset="-128"/>
              </a:rPr>
              <a:t>N </a:t>
            </a:r>
            <a:r>
              <a:rPr lang="en-US" altLang="en-US" sz="2400">
                <a:ea typeface="ＭＳ Ｐゴシック" panose="020B0600070205080204" pitchFamily="34" charset="-128"/>
              </a:rPr>
              <a:t>file</a:t>
            </a:r>
            <a:r>
              <a:rPr lang="en-US" altLang="en-US" sz="2400" i="1">
                <a:ea typeface="ＭＳ Ｐゴシック" panose="020B0600070205080204" pitchFamily="34" charset="-128"/>
              </a:rPr>
              <a:t> </a:t>
            </a:r>
            <a:r>
              <a:rPr lang="en-US" altLang="en-US" sz="2400">
                <a:ea typeface="ＭＳ Ｐゴシック" panose="020B0600070205080204" pitchFamily="34" charset="-128"/>
              </a:rPr>
              <a:t>copies</a:t>
            </a:r>
            <a:r>
              <a:rPr lang="en-US" altLang="en-US" sz="2600">
                <a:ea typeface="ＭＳ Ｐゴシック" panose="020B0600070205080204" pitchFamily="34" charset="-128"/>
              </a:rPr>
              <a:t>:</a:t>
            </a:r>
          </a:p>
          <a:p>
            <a:pPr lvl="1">
              <a:lnSpc>
                <a:spcPct val="100000"/>
              </a:lnSpc>
            </a:pPr>
            <a:r>
              <a:rPr lang="en-US" altLang="en-US" sz="2000">
                <a:ea typeface="ＭＳ Ｐゴシック" panose="020B0600070205080204" pitchFamily="34" charset="-128"/>
              </a:rPr>
              <a:t>time to send one copy: </a:t>
            </a:r>
            <a:r>
              <a:rPr lang="en-US" altLang="en-US" sz="2000" i="1">
                <a:ea typeface="ＭＳ Ｐゴシック" panose="020B0600070205080204" pitchFamily="34" charset="-128"/>
              </a:rPr>
              <a:t>F/u</a:t>
            </a:r>
            <a:r>
              <a:rPr lang="en-US" altLang="en-US" sz="2000" i="1" baseline="-25000">
                <a:ea typeface="ＭＳ Ｐゴシック" panose="020B0600070205080204" pitchFamily="34" charset="-128"/>
              </a:rPr>
              <a:t>s </a:t>
            </a:r>
            <a:endParaRPr lang="en-US" altLang="en-US" sz="2000">
              <a:ea typeface="ＭＳ Ｐゴシック" panose="020B0600070205080204" pitchFamily="34" charset="-128"/>
            </a:endParaRPr>
          </a:p>
          <a:p>
            <a:pPr lvl="1">
              <a:lnSpc>
                <a:spcPct val="100000"/>
              </a:lnSpc>
            </a:pPr>
            <a:r>
              <a:rPr lang="en-US" altLang="en-US" sz="2000">
                <a:ea typeface="ＭＳ Ｐゴシック" panose="020B0600070205080204" pitchFamily="34" charset="-128"/>
              </a:rPr>
              <a:t>time to send </a:t>
            </a:r>
            <a:r>
              <a:rPr lang="en-US" altLang="en-US" sz="2000" i="1">
                <a:ea typeface="ＭＳ Ｐゴシック" panose="020B0600070205080204" pitchFamily="34" charset="-128"/>
              </a:rPr>
              <a:t>N</a:t>
            </a:r>
            <a:r>
              <a:rPr lang="en-US" altLang="en-US" sz="2000">
                <a:ea typeface="ＭＳ Ｐゴシック" panose="020B0600070205080204" pitchFamily="34" charset="-128"/>
              </a:rPr>
              <a:t> copies: </a:t>
            </a:r>
            <a:r>
              <a:rPr lang="en-US" altLang="en-US" sz="2000" i="1">
                <a:ea typeface="ＭＳ Ｐゴシック" panose="020B0600070205080204" pitchFamily="34" charset="-128"/>
              </a:rPr>
              <a:t>NF/u</a:t>
            </a:r>
            <a:r>
              <a:rPr lang="en-US" altLang="en-US" sz="2000" i="1" baseline="-25000">
                <a:ea typeface="ＭＳ Ｐゴシック" panose="020B0600070205080204" pitchFamily="34" charset="-128"/>
              </a:rPr>
              <a:t>s</a:t>
            </a:r>
            <a:endParaRPr lang="en-US" altLang="en-US" sz="2000">
              <a:ea typeface="ＭＳ Ｐゴシック" panose="020B0600070205080204" pitchFamily="34" charset="-128"/>
            </a:endParaRPr>
          </a:p>
        </p:txBody>
      </p:sp>
      <p:sp>
        <p:nvSpPr>
          <p:cNvPr id="245813" name="Line 53">
            <a:extLst>
              <a:ext uri="{FF2B5EF4-FFF2-40B4-BE49-F238E27FC236}">
                <a16:creationId xmlns:a16="http://schemas.microsoft.com/office/drawing/2014/main" id="{4AF0EC96-92B5-41F2-84CC-A8F9512B675D}"/>
              </a:ext>
            </a:extLst>
          </p:cNvPr>
          <p:cNvSpPr>
            <a:spLocks noChangeShapeType="1"/>
          </p:cNvSpPr>
          <p:nvPr/>
        </p:nvSpPr>
        <p:spPr bwMode="auto">
          <a:xfrm flipV="1">
            <a:off x="5746750" y="5368925"/>
            <a:ext cx="430213" cy="69215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5814" name="Text Box 54">
            <a:extLst>
              <a:ext uri="{FF2B5EF4-FFF2-40B4-BE49-F238E27FC236}">
                <a16:creationId xmlns:a16="http://schemas.microsoft.com/office/drawing/2014/main" id="{78CC3952-3E85-4050-B9A1-8617AE56156A}"/>
              </a:ext>
            </a:extLst>
          </p:cNvPr>
          <p:cNvSpPr txBox="1">
            <a:spLocks noChangeArrowheads="1"/>
          </p:cNvSpPr>
          <p:nvPr/>
        </p:nvSpPr>
        <p:spPr bwMode="auto">
          <a:xfrm>
            <a:off x="5484813" y="6022975"/>
            <a:ext cx="2670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80000"/>
              </a:lnSpc>
              <a:spcBef>
                <a:spcPct val="20000"/>
              </a:spcBef>
              <a:spcAft>
                <a:spcPct val="0"/>
              </a:spcAft>
              <a:buClr>
                <a:srgbClr val="3333CC"/>
              </a:buClr>
              <a:buSzPct val="85000"/>
              <a:buFont typeface="ZapfDingbats"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increases linearly in N</a:t>
            </a:r>
          </a:p>
        </p:txBody>
      </p:sp>
      <p:sp>
        <p:nvSpPr>
          <p:cNvPr id="179207" name="Text Box 51">
            <a:extLst>
              <a:ext uri="{FF2B5EF4-FFF2-40B4-BE49-F238E27FC236}">
                <a16:creationId xmlns:a16="http://schemas.microsoft.com/office/drawing/2014/main" id="{BD0C1F97-9C6F-4EEB-BEE8-C83D192312CA}"/>
              </a:ext>
            </a:extLst>
          </p:cNvPr>
          <p:cNvSpPr txBox="1">
            <a:spLocks noChangeArrowheads="1"/>
          </p:cNvSpPr>
          <p:nvPr/>
        </p:nvSpPr>
        <p:spPr bwMode="auto">
          <a:xfrm>
            <a:off x="1249363" y="4662488"/>
            <a:ext cx="27860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r" defTabSz="914400" rtl="0" eaLnBrk="0" fontAlgn="base" latinLnBrk="0" hangingPunct="0">
              <a:lnSpc>
                <a:spcPct val="80000"/>
              </a:lnSpc>
              <a:spcBef>
                <a:spcPct val="20000"/>
              </a:spcBef>
              <a:spcAft>
                <a:spcPct val="0"/>
              </a:spcAft>
              <a:buClr>
                <a:srgbClr val="3333CC"/>
              </a:buClr>
              <a:buSzPct val="85000"/>
              <a:buFont typeface="ZapfDingbats" charset="2"/>
              <a:buNone/>
              <a:tabLst/>
              <a:defRPr/>
            </a:pPr>
            <a:r>
              <a:rPr kumimoji="0" lang="en-US" altLang="en-US" sz="20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time to  distribute F </a:t>
            </a:r>
          </a:p>
          <a:p>
            <a:pPr marL="342900" marR="0" lvl="0" indent="-342900" algn="r" defTabSz="914400" rtl="0" eaLnBrk="0" fontAlgn="base" latinLnBrk="0" hangingPunct="0">
              <a:lnSpc>
                <a:spcPct val="80000"/>
              </a:lnSpc>
              <a:spcBef>
                <a:spcPct val="20000"/>
              </a:spcBef>
              <a:spcAft>
                <a:spcPct val="0"/>
              </a:spcAft>
              <a:buClr>
                <a:srgbClr val="3333CC"/>
              </a:buClr>
              <a:buSzPct val="85000"/>
              <a:buFont typeface="ZapfDingbats" charset="2"/>
              <a:buNone/>
              <a:tabLst/>
              <a:defRPr/>
            </a:pPr>
            <a:r>
              <a:rPr kumimoji="0" lang="en-US" altLang="en-US" sz="20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to N clients using </a:t>
            </a:r>
          </a:p>
          <a:p>
            <a:pPr marL="342900" marR="0" lvl="0" indent="-342900" algn="r" defTabSz="914400" rtl="0" eaLnBrk="0" fontAlgn="base" latinLnBrk="0" hangingPunct="0">
              <a:lnSpc>
                <a:spcPct val="80000"/>
              </a:lnSpc>
              <a:spcBef>
                <a:spcPct val="20000"/>
              </a:spcBef>
              <a:spcAft>
                <a:spcPct val="0"/>
              </a:spcAft>
              <a:buClr>
                <a:srgbClr val="3333CC"/>
              </a:buClr>
              <a:buSzPct val="85000"/>
              <a:buFont typeface="ZapfDingbats" charset="2"/>
              <a:buNone/>
              <a:tabLst/>
              <a:defRPr/>
            </a:pPr>
            <a:r>
              <a:rPr kumimoji="0" lang="en-US" altLang="en-US" sz="20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client-server approach</a:t>
            </a: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 </a:t>
            </a:r>
            <a:endParaRPr kumimoji="0" lang="en-US" altLang="en-US" sz="28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79208" name="Rectangle 55">
            <a:extLst>
              <a:ext uri="{FF2B5EF4-FFF2-40B4-BE49-F238E27FC236}">
                <a16:creationId xmlns:a16="http://schemas.microsoft.com/office/drawing/2014/main" id="{495C9649-9101-461E-A1D7-88906D983B22}"/>
              </a:ext>
            </a:extLst>
          </p:cNvPr>
          <p:cNvSpPr>
            <a:spLocks noChangeArrowheads="1"/>
          </p:cNvSpPr>
          <p:nvPr/>
        </p:nvSpPr>
        <p:spPr bwMode="auto">
          <a:xfrm>
            <a:off x="1157288" y="4591050"/>
            <a:ext cx="7032625" cy="1235075"/>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pic>
        <p:nvPicPr>
          <p:cNvPr id="179209" name="Picture 58" descr="underline_base">
            <a:extLst>
              <a:ext uri="{FF2B5EF4-FFF2-40B4-BE49-F238E27FC236}">
                <a16:creationId xmlns:a16="http://schemas.microsoft.com/office/drawing/2014/main" id="{6AE50410-4ABC-44C6-BB7F-110407F4385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75" y="857250"/>
            <a:ext cx="651827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10" name="Text Box 96">
            <a:extLst>
              <a:ext uri="{FF2B5EF4-FFF2-40B4-BE49-F238E27FC236}">
                <a16:creationId xmlns:a16="http://schemas.microsoft.com/office/drawing/2014/main" id="{AE1F7FA3-2EF8-4368-B5A0-804D48BC1910}"/>
              </a:ext>
            </a:extLst>
          </p:cNvPr>
          <p:cNvSpPr txBox="1">
            <a:spLocks noChangeArrowheads="1"/>
          </p:cNvSpPr>
          <p:nvPr/>
        </p:nvSpPr>
        <p:spPr bwMode="auto">
          <a:xfrm>
            <a:off x="3946525" y="4905375"/>
            <a:ext cx="4238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r>
              <a:rPr kumimoji="0" lang="en-US" altLang="en-US" sz="2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D</a:t>
            </a:r>
            <a:r>
              <a:rPr kumimoji="0" lang="en-US" altLang="en-US" sz="28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c-s</a:t>
            </a:r>
            <a:r>
              <a:rPr kumimoji="0" lang="en-US" altLang="en-US" sz="2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&gt; max{NF/u</a:t>
            </a:r>
            <a:r>
              <a:rPr kumimoji="0" lang="en-US" altLang="en-US" sz="28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s,</a:t>
            </a:r>
            <a:r>
              <a:rPr kumimoji="0" lang="en-US" altLang="en-US" sz="2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,F/d</a:t>
            </a:r>
            <a:r>
              <a:rPr kumimoji="0" lang="en-US" altLang="en-US" sz="28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min</a:t>
            </a:r>
            <a:r>
              <a:rPr kumimoji="0" lang="en-US" altLang="en-US" sz="2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2800" b="0"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 </a:t>
            </a:r>
          </a:p>
        </p:txBody>
      </p:sp>
      <p:sp>
        <p:nvSpPr>
          <p:cNvPr id="179211" name="Rectangle 47">
            <a:extLst>
              <a:ext uri="{FF2B5EF4-FFF2-40B4-BE49-F238E27FC236}">
                <a16:creationId xmlns:a16="http://schemas.microsoft.com/office/drawing/2014/main" id="{0D8B5DCE-5CD7-47A6-8EFB-8CE41B90137B}"/>
              </a:ext>
            </a:extLst>
          </p:cNvPr>
          <p:cNvSpPr>
            <a:spLocks noChangeArrowheads="1"/>
          </p:cNvSpPr>
          <p:nvPr/>
        </p:nvSpPr>
        <p:spPr bwMode="auto">
          <a:xfrm>
            <a:off x="363538" y="3081338"/>
            <a:ext cx="4316412"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800100" indent="-34290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Char char="§"/>
              <a:tabLst/>
              <a:defRPr/>
            </a:pPr>
            <a:r>
              <a:rPr kumimoji="0" lang="en-US" altLang="en-US" sz="2400" b="0" i="1" u="none" strike="noStrike" kern="1200" cap="none" spc="0" normalizeH="0" baseline="0" noProof="0">
                <a:ln>
                  <a:noFill/>
                </a:ln>
                <a:solidFill>
                  <a:srgbClr val="CC0000"/>
                </a:solidFill>
                <a:effectLst/>
                <a:uLnTx/>
                <a:uFillTx/>
                <a:latin typeface="Gill Sans MT" panose="020B0502020104020203" pitchFamily="34" charset="0"/>
                <a:ea typeface="ＭＳ Ｐゴシック" panose="020B0600070205080204" pitchFamily="34" charset="-128"/>
                <a:cs typeface="+mn-cs"/>
              </a:rPr>
              <a:t>client: </a:t>
            </a:r>
            <a:r>
              <a:rPr kumimoji="0" lang="en-US" altLang="en-US" sz="24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each client must download file copy</a:t>
            </a:r>
          </a:p>
          <a:p>
            <a:pPr marL="800100" marR="0" lvl="1" indent="-34290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000" b="0" i="1"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d</a:t>
            </a:r>
            <a:r>
              <a:rPr kumimoji="0" lang="en-US" altLang="en-US" sz="2000" b="0" i="1" u="none" strike="noStrike" kern="1200" cap="none" spc="0" normalizeH="0" baseline="-2500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mi</a:t>
            </a:r>
            <a:r>
              <a:rPr kumimoji="0" lang="en-US" altLang="en-US" sz="2000" b="0" i="0" u="none" strike="noStrike" kern="1200" cap="none" spc="0" normalizeH="0" baseline="-2500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n</a:t>
            </a:r>
            <a:r>
              <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 = min client download rate</a:t>
            </a:r>
          </a:p>
          <a:p>
            <a:pPr marL="800100" marR="0" lvl="1" indent="-34290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min client download time: </a:t>
            </a:r>
            <a:r>
              <a:rPr kumimoji="0" lang="en-US" altLang="en-US" sz="2000" b="0" i="1"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F/d</a:t>
            </a:r>
            <a:r>
              <a:rPr kumimoji="0" lang="en-US" altLang="en-US" sz="2000" b="0" i="1" u="none" strike="noStrike" kern="1200" cap="none" spc="0" normalizeH="0" baseline="-2500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min</a:t>
            </a:r>
            <a:r>
              <a:rPr kumimoji="0" lang="en-US" altLang="en-US" sz="2000" b="0" i="1" u="none" strike="noStrike" kern="1200" cap="none" spc="0" normalizeH="0" baseline="0" noProof="0">
                <a:ln>
                  <a:noFill/>
                </a:ln>
                <a:solidFill>
                  <a:srgbClr val="CC0000"/>
                </a:solidFill>
                <a:effectLst/>
                <a:uLnTx/>
                <a:uFillTx/>
                <a:latin typeface="Gill Sans MT" panose="020B0502020104020203" pitchFamily="34" charset="0"/>
                <a:ea typeface="ＭＳ Ｐゴシック" panose="020B0600070205080204" pitchFamily="34" charset="-128"/>
                <a:cs typeface="+mn-cs"/>
              </a:rPr>
              <a:t> </a:t>
            </a:r>
            <a:endParaRPr kumimoji="0" lang="en-US" altLang="en-US" sz="2000" b="0" i="1"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endParaRPr>
          </a:p>
        </p:txBody>
      </p:sp>
      <p:sp>
        <p:nvSpPr>
          <p:cNvPr id="179212" name="Line 120">
            <a:extLst>
              <a:ext uri="{FF2B5EF4-FFF2-40B4-BE49-F238E27FC236}">
                <a16:creationId xmlns:a16="http://schemas.microsoft.com/office/drawing/2014/main" id="{E197D6E8-FBBE-413F-917B-FED691C21C2D}"/>
              </a:ext>
            </a:extLst>
          </p:cNvPr>
          <p:cNvSpPr>
            <a:spLocks noChangeShapeType="1"/>
          </p:cNvSpPr>
          <p:nvPr/>
        </p:nvSpPr>
        <p:spPr bwMode="auto">
          <a:xfrm>
            <a:off x="4843463" y="5334000"/>
            <a:ext cx="174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13" name="Freeform 4">
            <a:extLst>
              <a:ext uri="{FF2B5EF4-FFF2-40B4-BE49-F238E27FC236}">
                <a16:creationId xmlns:a16="http://schemas.microsoft.com/office/drawing/2014/main" id="{9B101669-7377-4F88-806D-9774722DA723}"/>
              </a:ext>
            </a:extLst>
          </p:cNvPr>
          <p:cNvSpPr>
            <a:spLocks/>
          </p:cNvSpPr>
          <p:nvPr/>
        </p:nvSpPr>
        <p:spPr bwMode="auto">
          <a:xfrm>
            <a:off x="5600700" y="2111375"/>
            <a:ext cx="2136775" cy="1209675"/>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14" name="Line 14">
            <a:extLst>
              <a:ext uri="{FF2B5EF4-FFF2-40B4-BE49-F238E27FC236}">
                <a16:creationId xmlns:a16="http://schemas.microsoft.com/office/drawing/2014/main" id="{5824D498-0365-4534-8AC9-FFB50D24BB43}"/>
              </a:ext>
            </a:extLst>
          </p:cNvPr>
          <p:cNvSpPr>
            <a:spLocks noChangeShapeType="1"/>
          </p:cNvSpPr>
          <p:nvPr/>
        </p:nvSpPr>
        <p:spPr bwMode="auto">
          <a:xfrm>
            <a:off x="5338763" y="2085975"/>
            <a:ext cx="455612" cy="214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15" name="Text Box 15">
            <a:extLst>
              <a:ext uri="{FF2B5EF4-FFF2-40B4-BE49-F238E27FC236}">
                <a16:creationId xmlns:a16="http://schemas.microsoft.com/office/drawing/2014/main" id="{571E00D2-7E88-4480-8F4C-B3CD1D4CBE83}"/>
              </a:ext>
            </a:extLst>
          </p:cNvPr>
          <p:cNvSpPr txBox="1">
            <a:spLocks noChangeArrowheads="1"/>
          </p:cNvSpPr>
          <p:nvPr/>
        </p:nvSpPr>
        <p:spPr bwMode="auto">
          <a:xfrm>
            <a:off x="5364163" y="1763713"/>
            <a:ext cx="366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a:t>
            </a:r>
            <a:r>
              <a:rPr kumimoji="0" lang="en-US" altLang="en-US" sz="16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s</a:t>
            </a:r>
          </a:p>
        </p:txBody>
      </p:sp>
      <p:sp>
        <p:nvSpPr>
          <p:cNvPr id="179216" name="Line 39">
            <a:extLst>
              <a:ext uri="{FF2B5EF4-FFF2-40B4-BE49-F238E27FC236}">
                <a16:creationId xmlns:a16="http://schemas.microsoft.com/office/drawing/2014/main" id="{06F0615D-8A5C-463A-8AFA-20553ACC707D}"/>
              </a:ext>
            </a:extLst>
          </p:cNvPr>
          <p:cNvSpPr>
            <a:spLocks noChangeShapeType="1"/>
          </p:cNvSpPr>
          <p:nvPr/>
        </p:nvSpPr>
        <p:spPr bwMode="auto">
          <a:xfrm>
            <a:off x="5089525" y="2713038"/>
            <a:ext cx="5746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17" name="Line 40">
            <a:extLst>
              <a:ext uri="{FF2B5EF4-FFF2-40B4-BE49-F238E27FC236}">
                <a16:creationId xmlns:a16="http://schemas.microsoft.com/office/drawing/2014/main" id="{6C3CF7C7-F30C-4333-B2F8-89767A6B9CEE}"/>
              </a:ext>
            </a:extLst>
          </p:cNvPr>
          <p:cNvSpPr>
            <a:spLocks noChangeShapeType="1"/>
          </p:cNvSpPr>
          <p:nvPr/>
        </p:nvSpPr>
        <p:spPr bwMode="auto">
          <a:xfrm flipH="1">
            <a:off x="5119688" y="2814638"/>
            <a:ext cx="5667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18" name="Text Box 44">
            <a:extLst>
              <a:ext uri="{FF2B5EF4-FFF2-40B4-BE49-F238E27FC236}">
                <a16:creationId xmlns:a16="http://schemas.microsoft.com/office/drawing/2014/main" id="{492309AC-8BBF-4433-8DE4-3A54E85623A6}"/>
              </a:ext>
            </a:extLst>
          </p:cNvPr>
          <p:cNvSpPr txBox="1">
            <a:spLocks noChangeArrowheads="1"/>
          </p:cNvSpPr>
          <p:nvPr/>
        </p:nvSpPr>
        <p:spPr bwMode="auto">
          <a:xfrm>
            <a:off x="6183313" y="2460625"/>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FFFFFF"/>
                </a:solidFill>
                <a:effectLst/>
                <a:uLnTx/>
                <a:uFillTx/>
                <a:latin typeface="Arial" panose="020B0604020202020204" pitchFamily="34" charset="0"/>
                <a:ea typeface="ＭＳ Ｐゴシック" panose="020B0600070205080204" pitchFamily="34" charset="-128"/>
                <a:cs typeface="+mn-cs"/>
              </a:rPr>
              <a:t>network</a:t>
            </a:r>
          </a:p>
        </p:txBody>
      </p:sp>
      <p:sp>
        <p:nvSpPr>
          <p:cNvPr id="179219" name="AutoShape 327">
            <a:extLst>
              <a:ext uri="{FF2B5EF4-FFF2-40B4-BE49-F238E27FC236}">
                <a16:creationId xmlns:a16="http://schemas.microsoft.com/office/drawing/2014/main" id="{E69FD9C0-1D4B-49EE-A3A9-5241CA77F71B}"/>
              </a:ext>
            </a:extLst>
          </p:cNvPr>
          <p:cNvSpPr>
            <a:spLocks noChangeArrowheads="1"/>
          </p:cNvSpPr>
          <p:nvPr/>
        </p:nvSpPr>
        <p:spPr bwMode="auto">
          <a:xfrm>
            <a:off x="4740275" y="1562100"/>
            <a:ext cx="334963" cy="401638"/>
          </a:xfrm>
          <a:prstGeom prst="can">
            <a:avLst>
              <a:gd name="adj" fmla="val 24242"/>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79220" name="Line 22">
            <a:extLst>
              <a:ext uri="{FF2B5EF4-FFF2-40B4-BE49-F238E27FC236}">
                <a16:creationId xmlns:a16="http://schemas.microsoft.com/office/drawing/2014/main" id="{0723BF48-1BAB-48A8-8A6C-F0C546412AE1}"/>
              </a:ext>
            </a:extLst>
          </p:cNvPr>
          <p:cNvSpPr>
            <a:spLocks noChangeShapeType="1"/>
          </p:cNvSpPr>
          <p:nvPr/>
        </p:nvSpPr>
        <p:spPr bwMode="auto">
          <a:xfrm flipV="1">
            <a:off x="7000875" y="1819275"/>
            <a:ext cx="180975" cy="5302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21" name="Line 23">
            <a:extLst>
              <a:ext uri="{FF2B5EF4-FFF2-40B4-BE49-F238E27FC236}">
                <a16:creationId xmlns:a16="http://schemas.microsoft.com/office/drawing/2014/main" id="{58744F3D-AB9E-4FB5-99C6-2797266A7F22}"/>
              </a:ext>
            </a:extLst>
          </p:cNvPr>
          <p:cNvSpPr>
            <a:spLocks noChangeShapeType="1"/>
          </p:cNvSpPr>
          <p:nvPr/>
        </p:nvSpPr>
        <p:spPr bwMode="auto">
          <a:xfrm flipH="1">
            <a:off x="7078663" y="1825625"/>
            <a:ext cx="187325" cy="5349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22" name="Line 22">
            <a:extLst>
              <a:ext uri="{FF2B5EF4-FFF2-40B4-BE49-F238E27FC236}">
                <a16:creationId xmlns:a16="http://schemas.microsoft.com/office/drawing/2014/main" id="{7EAC333E-0F3A-4300-8BE6-B40022B2991A}"/>
              </a:ext>
            </a:extLst>
          </p:cNvPr>
          <p:cNvSpPr>
            <a:spLocks noChangeShapeType="1"/>
          </p:cNvSpPr>
          <p:nvPr/>
        </p:nvSpPr>
        <p:spPr bwMode="auto">
          <a:xfrm flipV="1">
            <a:off x="6416675" y="1736725"/>
            <a:ext cx="179388" cy="5302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23" name="Line 23">
            <a:extLst>
              <a:ext uri="{FF2B5EF4-FFF2-40B4-BE49-F238E27FC236}">
                <a16:creationId xmlns:a16="http://schemas.microsoft.com/office/drawing/2014/main" id="{FC515F71-268F-487B-8E76-8B9D4CB276BF}"/>
              </a:ext>
            </a:extLst>
          </p:cNvPr>
          <p:cNvSpPr>
            <a:spLocks noChangeShapeType="1"/>
          </p:cNvSpPr>
          <p:nvPr/>
        </p:nvSpPr>
        <p:spPr bwMode="auto">
          <a:xfrm flipH="1">
            <a:off x="6492875" y="1743075"/>
            <a:ext cx="185738" cy="5349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24" name="Line 138">
            <a:extLst>
              <a:ext uri="{FF2B5EF4-FFF2-40B4-BE49-F238E27FC236}">
                <a16:creationId xmlns:a16="http://schemas.microsoft.com/office/drawing/2014/main" id="{481F9619-F899-4B57-886D-0B7EECBF5D17}"/>
              </a:ext>
            </a:extLst>
          </p:cNvPr>
          <p:cNvSpPr>
            <a:spLocks noChangeShapeType="1"/>
          </p:cNvSpPr>
          <p:nvPr/>
        </p:nvSpPr>
        <p:spPr bwMode="auto">
          <a:xfrm>
            <a:off x="7723188" y="2579688"/>
            <a:ext cx="6588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25" name="Line 139">
            <a:extLst>
              <a:ext uri="{FF2B5EF4-FFF2-40B4-BE49-F238E27FC236}">
                <a16:creationId xmlns:a16="http://schemas.microsoft.com/office/drawing/2014/main" id="{C2249215-47B1-4709-A7EA-B95156E72EB4}"/>
              </a:ext>
            </a:extLst>
          </p:cNvPr>
          <p:cNvSpPr>
            <a:spLocks noChangeShapeType="1"/>
          </p:cNvSpPr>
          <p:nvPr/>
        </p:nvSpPr>
        <p:spPr bwMode="auto">
          <a:xfrm>
            <a:off x="7726363" y="2682875"/>
            <a:ext cx="660400"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26" name="Text Box 41">
            <a:extLst>
              <a:ext uri="{FF2B5EF4-FFF2-40B4-BE49-F238E27FC236}">
                <a16:creationId xmlns:a16="http://schemas.microsoft.com/office/drawing/2014/main" id="{869312F1-387E-460A-AA25-A1B8E0F10999}"/>
              </a:ext>
            </a:extLst>
          </p:cNvPr>
          <p:cNvSpPr txBox="1">
            <a:spLocks noChangeArrowheads="1"/>
          </p:cNvSpPr>
          <p:nvPr/>
        </p:nvSpPr>
        <p:spPr bwMode="auto">
          <a:xfrm>
            <a:off x="7813675" y="2146300"/>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a:t>
            </a:r>
            <a:r>
              <a:rPr kumimoji="0" lang="en-US" altLang="en-US" sz="16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i</a:t>
            </a:r>
          </a:p>
        </p:txBody>
      </p:sp>
      <p:sp>
        <p:nvSpPr>
          <p:cNvPr id="179227" name="Text Box 41">
            <a:extLst>
              <a:ext uri="{FF2B5EF4-FFF2-40B4-BE49-F238E27FC236}">
                <a16:creationId xmlns:a16="http://schemas.microsoft.com/office/drawing/2014/main" id="{8552092A-168E-4311-8EF4-FB75A0F74A8E}"/>
              </a:ext>
            </a:extLst>
          </p:cNvPr>
          <p:cNvSpPr txBox="1">
            <a:spLocks noChangeArrowheads="1"/>
          </p:cNvSpPr>
          <p:nvPr/>
        </p:nvSpPr>
        <p:spPr bwMode="auto">
          <a:xfrm>
            <a:off x="7829550" y="2663825"/>
            <a:ext cx="506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a:t>
            </a:r>
            <a:r>
              <a:rPr kumimoji="0" lang="en-US" altLang="en-US" sz="16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i</a:t>
            </a:r>
          </a:p>
        </p:txBody>
      </p:sp>
      <p:sp>
        <p:nvSpPr>
          <p:cNvPr id="179228" name="Text Box 47">
            <a:extLst>
              <a:ext uri="{FF2B5EF4-FFF2-40B4-BE49-F238E27FC236}">
                <a16:creationId xmlns:a16="http://schemas.microsoft.com/office/drawing/2014/main" id="{2D3874FE-610F-49B2-A646-F51B0E50F23B}"/>
              </a:ext>
            </a:extLst>
          </p:cNvPr>
          <p:cNvSpPr txBox="1">
            <a:spLocks noChangeArrowheads="1"/>
          </p:cNvSpPr>
          <p:nvPr/>
        </p:nvSpPr>
        <p:spPr bwMode="auto">
          <a:xfrm>
            <a:off x="4498975" y="1616075"/>
            <a:ext cx="7905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t>
            </a:r>
            <a:endParaRPr kumimoji="0" lang="en-US" altLang="en-US" sz="14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9229" name="Group 143">
            <a:extLst>
              <a:ext uri="{FF2B5EF4-FFF2-40B4-BE49-F238E27FC236}">
                <a16:creationId xmlns:a16="http://schemas.microsoft.com/office/drawing/2014/main" id="{F81B6BC1-009B-4628-8ED2-6E30DF6FD6DB}"/>
              </a:ext>
            </a:extLst>
          </p:cNvPr>
          <p:cNvGrpSpPr>
            <a:grpSpLocks/>
          </p:cNvGrpSpPr>
          <p:nvPr/>
        </p:nvGrpSpPr>
        <p:grpSpPr bwMode="auto">
          <a:xfrm>
            <a:off x="5114925" y="1690688"/>
            <a:ext cx="292100" cy="517525"/>
            <a:chOff x="4140" y="429"/>
            <a:chExt cx="1425" cy="2396"/>
          </a:xfrm>
        </p:grpSpPr>
        <p:sp>
          <p:nvSpPr>
            <p:cNvPr id="179242" name="Freeform 144">
              <a:extLst>
                <a:ext uri="{FF2B5EF4-FFF2-40B4-BE49-F238E27FC236}">
                  <a16:creationId xmlns:a16="http://schemas.microsoft.com/office/drawing/2014/main" id="{1FC8A047-FEF4-4DC3-BAF3-6D609C3C065F}"/>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43" name="Rectangle 145">
              <a:extLst>
                <a:ext uri="{FF2B5EF4-FFF2-40B4-BE49-F238E27FC236}">
                  <a16:creationId xmlns:a16="http://schemas.microsoft.com/office/drawing/2014/main" id="{86C2D09A-ED69-4845-ABBE-DFE249E676D9}"/>
                </a:ext>
              </a:extLst>
            </p:cNvPr>
            <p:cNvSpPr>
              <a:spLocks noChangeArrowheads="1"/>
            </p:cNvSpPr>
            <p:nvPr/>
          </p:nvSpPr>
          <p:spPr bwMode="auto">
            <a:xfrm>
              <a:off x="4210"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44" name="Freeform 146">
              <a:extLst>
                <a:ext uri="{FF2B5EF4-FFF2-40B4-BE49-F238E27FC236}">
                  <a16:creationId xmlns:a16="http://schemas.microsoft.com/office/drawing/2014/main" id="{19B1E04F-93C7-4349-B3EA-01E97FB5EDFB}"/>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45" name="Freeform 147">
              <a:extLst>
                <a:ext uri="{FF2B5EF4-FFF2-40B4-BE49-F238E27FC236}">
                  <a16:creationId xmlns:a16="http://schemas.microsoft.com/office/drawing/2014/main" id="{7C775FA8-B06D-4084-B4CE-910472CA9AFD}"/>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46" name="Rectangle 148">
              <a:extLst>
                <a:ext uri="{FF2B5EF4-FFF2-40B4-BE49-F238E27FC236}">
                  <a16:creationId xmlns:a16="http://schemas.microsoft.com/office/drawing/2014/main" id="{6CD8AF70-10A3-420A-BEC6-7922AFA9E06D}"/>
                </a:ext>
              </a:extLst>
            </p:cNvPr>
            <p:cNvSpPr>
              <a:spLocks noChangeArrowheads="1"/>
            </p:cNvSpPr>
            <p:nvPr/>
          </p:nvSpPr>
          <p:spPr bwMode="auto">
            <a:xfrm>
              <a:off x="4210" y="694"/>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9247" name="Group 149">
              <a:extLst>
                <a:ext uri="{FF2B5EF4-FFF2-40B4-BE49-F238E27FC236}">
                  <a16:creationId xmlns:a16="http://schemas.microsoft.com/office/drawing/2014/main" id="{C3527D6B-41DB-4705-A9AF-B2BADE728C88}"/>
                </a:ext>
              </a:extLst>
            </p:cNvPr>
            <p:cNvGrpSpPr>
              <a:grpSpLocks/>
            </p:cNvGrpSpPr>
            <p:nvPr/>
          </p:nvGrpSpPr>
          <p:grpSpPr bwMode="auto">
            <a:xfrm>
              <a:off x="4749" y="668"/>
              <a:ext cx="581" cy="145"/>
              <a:chOff x="614" y="2568"/>
              <a:chExt cx="725" cy="139"/>
            </a:xfrm>
          </p:grpSpPr>
          <p:sp>
            <p:nvSpPr>
              <p:cNvPr id="179272" name="AutoShape 150">
                <a:extLst>
                  <a:ext uri="{FF2B5EF4-FFF2-40B4-BE49-F238E27FC236}">
                    <a16:creationId xmlns:a16="http://schemas.microsoft.com/office/drawing/2014/main" id="{B6897DD9-348C-44DF-9CEB-48F9D5DEBD3B}"/>
                  </a:ext>
                </a:extLst>
              </p:cNvPr>
              <p:cNvSpPr>
                <a:spLocks noChangeArrowheads="1"/>
              </p:cNvSpPr>
              <p:nvPr/>
            </p:nvSpPr>
            <p:spPr bwMode="auto">
              <a:xfrm>
                <a:off x="618" y="2571"/>
                <a:ext cx="725"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73" name="AutoShape 151">
                <a:extLst>
                  <a:ext uri="{FF2B5EF4-FFF2-40B4-BE49-F238E27FC236}">
                    <a16:creationId xmlns:a16="http://schemas.microsoft.com/office/drawing/2014/main" id="{33C173D0-B977-4D57-A0E2-92A53432DE35}"/>
                  </a:ext>
                </a:extLst>
              </p:cNvPr>
              <p:cNvSpPr>
                <a:spLocks noChangeArrowheads="1"/>
              </p:cNvSpPr>
              <p:nvPr/>
            </p:nvSpPr>
            <p:spPr bwMode="auto">
              <a:xfrm>
                <a:off x="637" y="2585"/>
                <a:ext cx="686"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9248" name="Rectangle 152">
              <a:extLst>
                <a:ext uri="{FF2B5EF4-FFF2-40B4-BE49-F238E27FC236}">
                  <a16:creationId xmlns:a16="http://schemas.microsoft.com/office/drawing/2014/main" id="{C48577D7-1E53-4642-A128-BDF835B1BBE4}"/>
                </a:ext>
              </a:extLst>
            </p:cNvPr>
            <p:cNvSpPr>
              <a:spLocks noChangeArrowheads="1"/>
            </p:cNvSpPr>
            <p:nvPr/>
          </p:nvSpPr>
          <p:spPr bwMode="auto">
            <a:xfrm>
              <a:off x="4225" y="1017"/>
              <a:ext cx="596" cy="51"/>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9249" name="Group 153">
              <a:extLst>
                <a:ext uri="{FF2B5EF4-FFF2-40B4-BE49-F238E27FC236}">
                  <a16:creationId xmlns:a16="http://schemas.microsoft.com/office/drawing/2014/main" id="{3706D2AF-4770-49F6-8CEC-C45AF772527C}"/>
                </a:ext>
              </a:extLst>
            </p:cNvPr>
            <p:cNvGrpSpPr>
              <a:grpSpLocks/>
            </p:cNvGrpSpPr>
            <p:nvPr/>
          </p:nvGrpSpPr>
          <p:grpSpPr bwMode="auto">
            <a:xfrm>
              <a:off x="4747" y="994"/>
              <a:ext cx="581" cy="134"/>
              <a:chOff x="614" y="2568"/>
              <a:chExt cx="725" cy="139"/>
            </a:xfrm>
          </p:grpSpPr>
          <p:sp>
            <p:nvSpPr>
              <p:cNvPr id="179270" name="AutoShape 154">
                <a:extLst>
                  <a:ext uri="{FF2B5EF4-FFF2-40B4-BE49-F238E27FC236}">
                    <a16:creationId xmlns:a16="http://schemas.microsoft.com/office/drawing/2014/main" id="{56674D7C-9F81-43FA-B0E0-8CC2A1E25D37}"/>
                  </a:ext>
                </a:extLst>
              </p:cNvPr>
              <p:cNvSpPr>
                <a:spLocks noChangeArrowheads="1"/>
              </p:cNvSpPr>
              <p:nvPr/>
            </p:nvSpPr>
            <p:spPr bwMode="auto">
              <a:xfrm>
                <a:off x="610" y="2569"/>
                <a:ext cx="725"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71" name="AutoShape 155">
                <a:extLst>
                  <a:ext uri="{FF2B5EF4-FFF2-40B4-BE49-F238E27FC236}">
                    <a16:creationId xmlns:a16="http://schemas.microsoft.com/office/drawing/2014/main" id="{6D3AD79C-5D41-4CAB-8C15-2410253D8C38}"/>
                  </a:ext>
                </a:extLst>
              </p:cNvPr>
              <p:cNvSpPr>
                <a:spLocks noChangeArrowheads="1"/>
              </p:cNvSpPr>
              <p:nvPr/>
            </p:nvSpPr>
            <p:spPr bwMode="auto">
              <a:xfrm>
                <a:off x="630" y="2584"/>
                <a:ext cx="68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9250" name="Rectangle 156">
              <a:extLst>
                <a:ext uri="{FF2B5EF4-FFF2-40B4-BE49-F238E27FC236}">
                  <a16:creationId xmlns:a16="http://schemas.microsoft.com/office/drawing/2014/main" id="{628335EE-33B6-4879-94D6-619E9486BAA6}"/>
                </a:ext>
              </a:extLst>
            </p:cNvPr>
            <p:cNvSpPr>
              <a:spLocks noChangeArrowheads="1"/>
            </p:cNvSpPr>
            <p:nvPr/>
          </p:nvSpPr>
          <p:spPr bwMode="auto">
            <a:xfrm>
              <a:off x="4217" y="1355"/>
              <a:ext cx="596" cy="51"/>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51" name="Rectangle 157">
              <a:extLst>
                <a:ext uri="{FF2B5EF4-FFF2-40B4-BE49-F238E27FC236}">
                  <a16:creationId xmlns:a16="http://schemas.microsoft.com/office/drawing/2014/main" id="{3D9DE895-0A53-4F11-9939-B9F3034E3156}"/>
                </a:ext>
              </a:extLst>
            </p:cNvPr>
            <p:cNvSpPr>
              <a:spLocks noChangeArrowheads="1"/>
            </p:cNvSpPr>
            <p:nvPr/>
          </p:nvSpPr>
          <p:spPr bwMode="auto">
            <a:xfrm>
              <a:off x="4225" y="1656"/>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9252" name="Group 158">
              <a:extLst>
                <a:ext uri="{FF2B5EF4-FFF2-40B4-BE49-F238E27FC236}">
                  <a16:creationId xmlns:a16="http://schemas.microsoft.com/office/drawing/2014/main" id="{19F0EED5-0935-4E2C-8CAF-080B7FB7B080}"/>
                </a:ext>
              </a:extLst>
            </p:cNvPr>
            <p:cNvGrpSpPr>
              <a:grpSpLocks/>
            </p:cNvGrpSpPr>
            <p:nvPr/>
          </p:nvGrpSpPr>
          <p:grpSpPr bwMode="auto">
            <a:xfrm>
              <a:off x="4735" y="1627"/>
              <a:ext cx="582" cy="151"/>
              <a:chOff x="614" y="2568"/>
              <a:chExt cx="725" cy="139"/>
            </a:xfrm>
          </p:grpSpPr>
          <p:sp>
            <p:nvSpPr>
              <p:cNvPr id="179268" name="AutoShape 159">
                <a:extLst>
                  <a:ext uri="{FF2B5EF4-FFF2-40B4-BE49-F238E27FC236}">
                    <a16:creationId xmlns:a16="http://schemas.microsoft.com/office/drawing/2014/main" id="{7830444F-142B-4EFD-BA0A-F84A5B0D8E90}"/>
                  </a:ext>
                </a:extLst>
              </p:cNvPr>
              <p:cNvSpPr>
                <a:spLocks noChangeArrowheads="1"/>
              </p:cNvSpPr>
              <p:nvPr/>
            </p:nvSpPr>
            <p:spPr bwMode="auto">
              <a:xfrm>
                <a:off x="616" y="2568"/>
                <a:ext cx="724"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69" name="AutoShape 160">
                <a:extLst>
                  <a:ext uri="{FF2B5EF4-FFF2-40B4-BE49-F238E27FC236}">
                    <a16:creationId xmlns:a16="http://schemas.microsoft.com/office/drawing/2014/main" id="{3954D42F-A484-42F8-8C42-9B6C43F1C1EE}"/>
                  </a:ext>
                </a:extLst>
              </p:cNvPr>
              <p:cNvSpPr>
                <a:spLocks noChangeArrowheads="1"/>
              </p:cNvSpPr>
              <p:nvPr/>
            </p:nvSpPr>
            <p:spPr bwMode="auto">
              <a:xfrm>
                <a:off x="635" y="2582"/>
                <a:ext cx="685"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9253" name="Freeform 161">
              <a:extLst>
                <a:ext uri="{FF2B5EF4-FFF2-40B4-BE49-F238E27FC236}">
                  <a16:creationId xmlns:a16="http://schemas.microsoft.com/office/drawing/2014/main" id="{BCE0FB75-B69D-4E24-BB48-611C449ECB83}"/>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9254" name="Group 162">
              <a:extLst>
                <a:ext uri="{FF2B5EF4-FFF2-40B4-BE49-F238E27FC236}">
                  <a16:creationId xmlns:a16="http://schemas.microsoft.com/office/drawing/2014/main" id="{3BA062C9-0ED2-42FC-99A7-370E8E530C0C}"/>
                </a:ext>
              </a:extLst>
            </p:cNvPr>
            <p:cNvGrpSpPr>
              <a:grpSpLocks/>
            </p:cNvGrpSpPr>
            <p:nvPr/>
          </p:nvGrpSpPr>
          <p:grpSpPr bwMode="auto">
            <a:xfrm>
              <a:off x="4739" y="1327"/>
              <a:ext cx="582" cy="139"/>
              <a:chOff x="614" y="2568"/>
              <a:chExt cx="725" cy="139"/>
            </a:xfrm>
          </p:grpSpPr>
          <p:sp>
            <p:nvSpPr>
              <p:cNvPr id="179266" name="AutoShape 163">
                <a:extLst>
                  <a:ext uri="{FF2B5EF4-FFF2-40B4-BE49-F238E27FC236}">
                    <a16:creationId xmlns:a16="http://schemas.microsoft.com/office/drawing/2014/main" id="{DE55B864-5291-4882-82F2-C1A75E97A1DE}"/>
                  </a:ext>
                </a:extLst>
              </p:cNvPr>
              <p:cNvSpPr>
                <a:spLocks noChangeArrowheads="1"/>
              </p:cNvSpPr>
              <p:nvPr/>
            </p:nvSpPr>
            <p:spPr bwMode="auto">
              <a:xfrm>
                <a:off x="611"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67" name="AutoShape 164">
                <a:extLst>
                  <a:ext uri="{FF2B5EF4-FFF2-40B4-BE49-F238E27FC236}">
                    <a16:creationId xmlns:a16="http://schemas.microsoft.com/office/drawing/2014/main" id="{D97685D9-32B9-4636-BC2A-6F117F0D26FF}"/>
                  </a:ext>
                </a:extLst>
              </p:cNvPr>
              <p:cNvSpPr>
                <a:spLocks noChangeArrowheads="1"/>
              </p:cNvSpPr>
              <p:nvPr/>
            </p:nvSpPr>
            <p:spPr bwMode="auto">
              <a:xfrm>
                <a:off x="630" y="2581"/>
                <a:ext cx="68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79255" name="Rectangle 165">
              <a:extLst>
                <a:ext uri="{FF2B5EF4-FFF2-40B4-BE49-F238E27FC236}">
                  <a16:creationId xmlns:a16="http://schemas.microsoft.com/office/drawing/2014/main" id="{D9CAAF1C-9DA3-4623-BF98-66F4C0F9F648}"/>
                </a:ext>
              </a:extLst>
            </p:cNvPr>
            <p:cNvSpPr>
              <a:spLocks noChangeArrowheads="1"/>
            </p:cNvSpPr>
            <p:nvPr/>
          </p:nvSpPr>
          <p:spPr bwMode="auto">
            <a:xfrm>
              <a:off x="5247" y="429"/>
              <a:ext cx="70"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56" name="Freeform 166">
              <a:extLst>
                <a:ext uri="{FF2B5EF4-FFF2-40B4-BE49-F238E27FC236}">
                  <a16:creationId xmlns:a16="http://schemas.microsoft.com/office/drawing/2014/main" id="{E4CC3EED-6D11-412B-9525-B94F028A81D6}"/>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57" name="Freeform 167">
              <a:extLst>
                <a:ext uri="{FF2B5EF4-FFF2-40B4-BE49-F238E27FC236}">
                  <a16:creationId xmlns:a16="http://schemas.microsoft.com/office/drawing/2014/main" id="{018FAEA0-D925-47AA-85A4-89570EF3072E}"/>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58" name="Oval 168">
              <a:extLst>
                <a:ext uri="{FF2B5EF4-FFF2-40B4-BE49-F238E27FC236}">
                  <a16:creationId xmlns:a16="http://schemas.microsoft.com/office/drawing/2014/main" id="{C0435F4A-FC8C-4229-809C-D61D069CA2AA}"/>
                </a:ext>
              </a:extLst>
            </p:cNvPr>
            <p:cNvSpPr>
              <a:spLocks noChangeArrowheads="1"/>
            </p:cNvSpPr>
            <p:nvPr/>
          </p:nvSpPr>
          <p:spPr bwMode="auto">
            <a:xfrm>
              <a:off x="5519" y="2612"/>
              <a:ext cx="46"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59" name="Freeform 169">
              <a:extLst>
                <a:ext uri="{FF2B5EF4-FFF2-40B4-BE49-F238E27FC236}">
                  <a16:creationId xmlns:a16="http://schemas.microsoft.com/office/drawing/2014/main" id="{898AE23A-736B-4D64-B213-0DCE1B4B5F8C}"/>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60" name="AutoShape 170">
              <a:extLst>
                <a:ext uri="{FF2B5EF4-FFF2-40B4-BE49-F238E27FC236}">
                  <a16:creationId xmlns:a16="http://schemas.microsoft.com/office/drawing/2014/main" id="{AC4FAC32-2C76-4D79-B042-03B6B0CB41EB}"/>
                </a:ext>
              </a:extLst>
            </p:cNvPr>
            <p:cNvSpPr>
              <a:spLocks noChangeArrowheads="1"/>
            </p:cNvSpPr>
            <p:nvPr/>
          </p:nvSpPr>
          <p:spPr bwMode="auto">
            <a:xfrm>
              <a:off x="4140" y="2678"/>
              <a:ext cx="1200" cy="147"/>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61" name="AutoShape 171">
              <a:extLst>
                <a:ext uri="{FF2B5EF4-FFF2-40B4-BE49-F238E27FC236}">
                  <a16:creationId xmlns:a16="http://schemas.microsoft.com/office/drawing/2014/main" id="{1AAFAC90-C47F-4A34-975E-38BDC75E2C95}"/>
                </a:ext>
              </a:extLst>
            </p:cNvPr>
            <p:cNvSpPr>
              <a:spLocks noChangeArrowheads="1"/>
            </p:cNvSpPr>
            <p:nvPr/>
          </p:nvSpPr>
          <p:spPr bwMode="auto">
            <a:xfrm>
              <a:off x="4210" y="2707"/>
              <a:ext cx="1069" cy="8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62" name="Oval 172">
              <a:extLst>
                <a:ext uri="{FF2B5EF4-FFF2-40B4-BE49-F238E27FC236}">
                  <a16:creationId xmlns:a16="http://schemas.microsoft.com/office/drawing/2014/main" id="{D3DB5029-0E51-4314-8342-1A6D616F54CA}"/>
                </a:ext>
              </a:extLst>
            </p:cNvPr>
            <p:cNvSpPr>
              <a:spLocks noChangeArrowheads="1"/>
            </p:cNvSpPr>
            <p:nvPr/>
          </p:nvSpPr>
          <p:spPr bwMode="auto">
            <a:xfrm>
              <a:off x="4310" y="2384"/>
              <a:ext cx="155"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63" name="Oval 173">
              <a:extLst>
                <a:ext uri="{FF2B5EF4-FFF2-40B4-BE49-F238E27FC236}">
                  <a16:creationId xmlns:a16="http://schemas.microsoft.com/office/drawing/2014/main" id="{1F2CB2F0-7531-4414-A266-6DC296A70EC1}"/>
                </a:ext>
              </a:extLst>
            </p:cNvPr>
            <p:cNvSpPr>
              <a:spLocks noChangeArrowheads="1"/>
            </p:cNvSpPr>
            <p:nvPr/>
          </p:nvSpPr>
          <p:spPr bwMode="auto">
            <a:xfrm>
              <a:off x="4489" y="2384"/>
              <a:ext cx="155"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79264" name="Oval 174">
              <a:extLst>
                <a:ext uri="{FF2B5EF4-FFF2-40B4-BE49-F238E27FC236}">
                  <a16:creationId xmlns:a16="http://schemas.microsoft.com/office/drawing/2014/main" id="{906767CD-5C07-446A-87C6-8677026F5867}"/>
                </a:ext>
              </a:extLst>
            </p:cNvPr>
            <p:cNvSpPr>
              <a:spLocks noChangeArrowheads="1"/>
            </p:cNvSpPr>
            <p:nvPr/>
          </p:nvSpPr>
          <p:spPr bwMode="auto">
            <a:xfrm>
              <a:off x="4659" y="2384"/>
              <a:ext cx="163"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65" name="Rectangle 175">
              <a:extLst>
                <a:ext uri="{FF2B5EF4-FFF2-40B4-BE49-F238E27FC236}">
                  <a16:creationId xmlns:a16="http://schemas.microsoft.com/office/drawing/2014/main" id="{C08C1497-0608-4955-85E3-5F1EB330DEDB}"/>
                </a:ext>
              </a:extLst>
            </p:cNvPr>
            <p:cNvSpPr>
              <a:spLocks noChangeArrowheads="1"/>
            </p:cNvSpPr>
            <p:nvPr/>
          </p:nvSpPr>
          <p:spPr bwMode="auto">
            <a:xfrm>
              <a:off x="5062" y="1833"/>
              <a:ext cx="85" cy="764"/>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9230" name="Group 176">
            <a:extLst>
              <a:ext uri="{FF2B5EF4-FFF2-40B4-BE49-F238E27FC236}">
                <a16:creationId xmlns:a16="http://schemas.microsoft.com/office/drawing/2014/main" id="{AF96C9E8-2E17-4D44-ACE3-B17603A20FA5}"/>
              </a:ext>
            </a:extLst>
          </p:cNvPr>
          <p:cNvGrpSpPr>
            <a:grpSpLocks/>
          </p:cNvGrpSpPr>
          <p:nvPr/>
        </p:nvGrpSpPr>
        <p:grpSpPr bwMode="auto">
          <a:xfrm>
            <a:off x="4471988" y="2492375"/>
            <a:ext cx="620712" cy="512763"/>
            <a:chOff x="-44" y="1473"/>
            <a:chExt cx="981" cy="1105"/>
          </a:xfrm>
        </p:grpSpPr>
        <p:pic>
          <p:nvPicPr>
            <p:cNvPr id="179240" name="Picture 177" descr="desktop_computer_stylized_medium">
              <a:extLst>
                <a:ext uri="{FF2B5EF4-FFF2-40B4-BE49-F238E27FC236}">
                  <a16:creationId xmlns:a16="http://schemas.microsoft.com/office/drawing/2014/main" id="{A578BF9D-BABE-4D6B-875F-40FC319F30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41" name="Freeform 178">
              <a:extLst>
                <a:ext uri="{FF2B5EF4-FFF2-40B4-BE49-F238E27FC236}">
                  <a16:creationId xmlns:a16="http://schemas.microsoft.com/office/drawing/2014/main" id="{647265D9-C953-451E-9FF1-1503CC58EE1C}"/>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9231" name="Group 179">
            <a:extLst>
              <a:ext uri="{FF2B5EF4-FFF2-40B4-BE49-F238E27FC236}">
                <a16:creationId xmlns:a16="http://schemas.microsoft.com/office/drawing/2014/main" id="{89E77278-52BC-409B-91F9-7D8854AB5917}"/>
              </a:ext>
            </a:extLst>
          </p:cNvPr>
          <p:cNvGrpSpPr>
            <a:grpSpLocks/>
          </p:cNvGrpSpPr>
          <p:nvPr/>
        </p:nvGrpSpPr>
        <p:grpSpPr bwMode="auto">
          <a:xfrm>
            <a:off x="6300788" y="1284288"/>
            <a:ext cx="620712" cy="512762"/>
            <a:chOff x="-44" y="1473"/>
            <a:chExt cx="981" cy="1105"/>
          </a:xfrm>
        </p:grpSpPr>
        <p:pic>
          <p:nvPicPr>
            <p:cNvPr id="179238" name="Picture 180" descr="desktop_computer_stylized_medium">
              <a:extLst>
                <a:ext uri="{FF2B5EF4-FFF2-40B4-BE49-F238E27FC236}">
                  <a16:creationId xmlns:a16="http://schemas.microsoft.com/office/drawing/2014/main" id="{CF0A63E9-3092-4CA1-9F3D-1285A4665D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39" name="Freeform 181">
              <a:extLst>
                <a:ext uri="{FF2B5EF4-FFF2-40B4-BE49-F238E27FC236}">
                  <a16:creationId xmlns:a16="http://schemas.microsoft.com/office/drawing/2014/main" id="{5B18FE9C-55CF-496E-9D13-E41B43D5119A}"/>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9232" name="Group 182">
            <a:extLst>
              <a:ext uri="{FF2B5EF4-FFF2-40B4-BE49-F238E27FC236}">
                <a16:creationId xmlns:a16="http://schemas.microsoft.com/office/drawing/2014/main" id="{F630BA64-7C25-4EFB-A9F0-247AE527DF46}"/>
              </a:ext>
            </a:extLst>
          </p:cNvPr>
          <p:cNvGrpSpPr>
            <a:grpSpLocks/>
          </p:cNvGrpSpPr>
          <p:nvPr/>
        </p:nvGrpSpPr>
        <p:grpSpPr bwMode="auto">
          <a:xfrm>
            <a:off x="6910388" y="1360488"/>
            <a:ext cx="620712" cy="512762"/>
            <a:chOff x="-44" y="1473"/>
            <a:chExt cx="981" cy="1105"/>
          </a:xfrm>
        </p:grpSpPr>
        <p:pic>
          <p:nvPicPr>
            <p:cNvPr id="179236" name="Picture 183" descr="desktop_computer_stylized_medium">
              <a:extLst>
                <a:ext uri="{FF2B5EF4-FFF2-40B4-BE49-F238E27FC236}">
                  <a16:creationId xmlns:a16="http://schemas.microsoft.com/office/drawing/2014/main" id="{53E3326B-0529-4CE7-8691-D792EF0A81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37" name="Freeform 184">
              <a:extLst>
                <a:ext uri="{FF2B5EF4-FFF2-40B4-BE49-F238E27FC236}">
                  <a16:creationId xmlns:a16="http://schemas.microsoft.com/office/drawing/2014/main" id="{57C6C144-D896-43B5-A468-58CEBDD86F28}"/>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9233" name="Group 185">
            <a:extLst>
              <a:ext uri="{FF2B5EF4-FFF2-40B4-BE49-F238E27FC236}">
                <a16:creationId xmlns:a16="http://schemas.microsoft.com/office/drawing/2014/main" id="{CFCA73A9-51D6-4113-8D33-56B401AB23BE}"/>
              </a:ext>
            </a:extLst>
          </p:cNvPr>
          <p:cNvGrpSpPr>
            <a:grpSpLocks/>
          </p:cNvGrpSpPr>
          <p:nvPr/>
        </p:nvGrpSpPr>
        <p:grpSpPr bwMode="auto">
          <a:xfrm flipH="1">
            <a:off x="8369300" y="2362200"/>
            <a:ext cx="620713" cy="512763"/>
            <a:chOff x="-44" y="1473"/>
            <a:chExt cx="981" cy="1105"/>
          </a:xfrm>
        </p:grpSpPr>
        <p:pic>
          <p:nvPicPr>
            <p:cNvPr id="179234" name="Picture 186" descr="desktop_computer_stylized_medium">
              <a:extLst>
                <a:ext uri="{FF2B5EF4-FFF2-40B4-BE49-F238E27FC236}">
                  <a16:creationId xmlns:a16="http://schemas.microsoft.com/office/drawing/2014/main" id="{7BC09290-4BC8-491C-90CC-C23FA7EE1C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35" name="Freeform 187">
              <a:extLst>
                <a:ext uri="{FF2B5EF4-FFF2-40B4-BE49-F238E27FC236}">
                  <a16:creationId xmlns:a16="http://schemas.microsoft.com/office/drawing/2014/main" id="{B56EA474-290A-4B6C-822D-AAA2EC1C899F}"/>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7">
            <a:extLst>
              <a:ext uri="{FF2B5EF4-FFF2-40B4-BE49-F238E27FC236}">
                <a16:creationId xmlns:a16="http://schemas.microsoft.com/office/drawing/2014/main" id="{501E5D67-FA0A-4E16-ADD3-42CF1F63D44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 Layer</a:t>
            </a:r>
          </a:p>
        </p:txBody>
      </p:sp>
      <p:sp>
        <p:nvSpPr>
          <p:cNvPr id="181250" name="Rectangle 8">
            <a:extLst>
              <a:ext uri="{FF2B5EF4-FFF2-40B4-BE49-F238E27FC236}">
                <a16:creationId xmlns:a16="http://schemas.microsoft.com/office/drawing/2014/main" id="{6CBBBF82-016F-4C10-872D-FFD998D3518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2-</a:t>
            </a:r>
            <a:fld id="{C6D94BEB-D6DB-4D2C-ADF1-9DEBDE69D568}"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1251" name="Rectangle 2">
            <a:extLst>
              <a:ext uri="{FF2B5EF4-FFF2-40B4-BE49-F238E27FC236}">
                <a16:creationId xmlns:a16="http://schemas.microsoft.com/office/drawing/2014/main" id="{4AFF5C77-7D9A-422F-9F06-DA3A383DB903}"/>
              </a:ext>
            </a:extLst>
          </p:cNvPr>
          <p:cNvSpPr>
            <a:spLocks noGrp="1" noChangeArrowheads="1"/>
          </p:cNvSpPr>
          <p:nvPr>
            <p:ph type="title" idx="4294967295"/>
          </p:nvPr>
        </p:nvSpPr>
        <p:spPr>
          <a:xfrm>
            <a:off x="298450" y="61913"/>
            <a:ext cx="8520113" cy="1143000"/>
          </a:xfrm>
        </p:spPr>
        <p:txBody>
          <a:bodyPr/>
          <a:lstStyle/>
          <a:p>
            <a:r>
              <a:rPr lang="en-US" altLang="en-US" sz="3600">
                <a:ea typeface="ＭＳ Ｐゴシック" panose="020B0600070205080204" pitchFamily="34" charset="-128"/>
              </a:rPr>
              <a:t>File distribution time: P2P</a:t>
            </a:r>
          </a:p>
        </p:txBody>
      </p:sp>
      <p:sp>
        <p:nvSpPr>
          <p:cNvPr id="181252" name="Rectangle 47">
            <a:extLst>
              <a:ext uri="{FF2B5EF4-FFF2-40B4-BE49-F238E27FC236}">
                <a16:creationId xmlns:a16="http://schemas.microsoft.com/office/drawing/2014/main" id="{17F01313-0533-4598-8A6E-7E07D1D33772}"/>
              </a:ext>
            </a:extLst>
          </p:cNvPr>
          <p:cNvSpPr>
            <a:spLocks noGrp="1" noChangeArrowheads="1"/>
          </p:cNvSpPr>
          <p:nvPr>
            <p:ph type="body" idx="4294967295"/>
          </p:nvPr>
        </p:nvSpPr>
        <p:spPr>
          <a:xfrm>
            <a:off x="322263" y="1252538"/>
            <a:ext cx="4100512" cy="2014537"/>
          </a:xfrm>
        </p:spPr>
        <p:txBody>
          <a:bodyPr/>
          <a:lstStyle/>
          <a:p>
            <a:r>
              <a:rPr lang="en-US" altLang="en-US" sz="2400" i="1">
                <a:solidFill>
                  <a:srgbClr val="CC0000"/>
                </a:solidFill>
                <a:ea typeface="ＭＳ Ｐゴシック" panose="020B0600070205080204" pitchFamily="34" charset="-128"/>
              </a:rPr>
              <a:t>server transmission: </a:t>
            </a:r>
            <a:r>
              <a:rPr lang="en-US" altLang="en-US" sz="2400">
                <a:ea typeface="ＭＳ Ｐゴシック" panose="020B0600070205080204" pitchFamily="34" charset="-128"/>
              </a:rPr>
              <a:t>must</a:t>
            </a:r>
            <a:r>
              <a:rPr lang="en-US" altLang="en-US" sz="2400" i="1">
                <a:solidFill>
                  <a:srgbClr val="CC0000"/>
                </a:solidFill>
                <a:ea typeface="ＭＳ Ｐゴシック" panose="020B0600070205080204" pitchFamily="34" charset="-128"/>
              </a:rPr>
              <a:t> </a:t>
            </a:r>
            <a:r>
              <a:rPr lang="en-US" altLang="en-US" sz="2400">
                <a:ea typeface="ＭＳ Ｐゴシック" panose="020B0600070205080204" pitchFamily="34" charset="-128"/>
              </a:rPr>
              <a:t>upload at least one</a:t>
            </a:r>
            <a:r>
              <a:rPr lang="en-US" altLang="en-US" sz="2400" i="1">
                <a:ea typeface="ＭＳ Ｐゴシック" panose="020B0600070205080204" pitchFamily="34" charset="-128"/>
              </a:rPr>
              <a:t> </a:t>
            </a:r>
            <a:r>
              <a:rPr lang="en-US" altLang="en-US" sz="2400">
                <a:ea typeface="ＭＳ Ｐゴシック" panose="020B0600070205080204" pitchFamily="34" charset="-128"/>
              </a:rPr>
              <a:t>copy</a:t>
            </a:r>
            <a:endParaRPr lang="en-US" altLang="en-US" sz="2600">
              <a:ea typeface="ＭＳ Ｐゴシック" panose="020B0600070205080204" pitchFamily="34" charset="-128"/>
            </a:endParaRPr>
          </a:p>
          <a:p>
            <a:pPr marL="681038" lvl="1" indent="-223838">
              <a:lnSpc>
                <a:spcPct val="100000"/>
              </a:lnSpc>
            </a:pPr>
            <a:r>
              <a:rPr lang="en-US" altLang="en-US" sz="2000">
                <a:ea typeface="ＭＳ Ｐゴシック" panose="020B0600070205080204" pitchFamily="34" charset="-128"/>
              </a:rPr>
              <a:t>time to send one copy: </a:t>
            </a:r>
            <a:r>
              <a:rPr lang="en-US" altLang="en-US" sz="2000" i="1">
                <a:ea typeface="ＭＳ Ｐゴシック" panose="020B0600070205080204" pitchFamily="34" charset="-128"/>
              </a:rPr>
              <a:t>F/u</a:t>
            </a:r>
            <a:r>
              <a:rPr lang="en-US" altLang="en-US" sz="2000" i="1" baseline="-25000">
                <a:ea typeface="ＭＳ Ｐゴシック" panose="020B0600070205080204" pitchFamily="34" charset="-128"/>
              </a:rPr>
              <a:t>s </a:t>
            </a:r>
            <a:endParaRPr lang="en-US" altLang="en-US" sz="2000">
              <a:ea typeface="ＭＳ Ｐゴシック" panose="020B0600070205080204" pitchFamily="34" charset="-128"/>
            </a:endParaRPr>
          </a:p>
        </p:txBody>
      </p:sp>
      <p:sp>
        <p:nvSpPr>
          <p:cNvPr id="181253" name="Text Box 51">
            <a:extLst>
              <a:ext uri="{FF2B5EF4-FFF2-40B4-BE49-F238E27FC236}">
                <a16:creationId xmlns:a16="http://schemas.microsoft.com/office/drawing/2014/main" id="{948D733A-F375-4F85-A5DF-1EE532D6A2D7}"/>
              </a:ext>
            </a:extLst>
          </p:cNvPr>
          <p:cNvSpPr txBox="1">
            <a:spLocks noChangeArrowheads="1"/>
          </p:cNvSpPr>
          <p:nvPr/>
        </p:nvSpPr>
        <p:spPr bwMode="auto">
          <a:xfrm>
            <a:off x="331788" y="4464050"/>
            <a:ext cx="24098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r" defTabSz="914400" rtl="0" eaLnBrk="0" fontAlgn="base" latinLnBrk="0" hangingPunct="0">
              <a:lnSpc>
                <a:spcPct val="80000"/>
              </a:lnSpc>
              <a:spcBef>
                <a:spcPct val="20000"/>
              </a:spcBef>
              <a:spcAft>
                <a:spcPct val="0"/>
              </a:spcAft>
              <a:buClr>
                <a:srgbClr val="3333CC"/>
              </a:buClr>
              <a:buSzPct val="85000"/>
              <a:buFont typeface="ZapfDingbats" charset="2"/>
              <a:buNone/>
              <a:tabLst/>
              <a:defRPr/>
            </a:pPr>
            <a:r>
              <a:rPr kumimoji="0" lang="en-US" altLang="en-US" sz="20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time to  distribute F </a:t>
            </a:r>
          </a:p>
          <a:p>
            <a:pPr marL="342900" marR="0" lvl="0" indent="-342900" algn="r" defTabSz="914400" rtl="0" eaLnBrk="0" fontAlgn="base" latinLnBrk="0" hangingPunct="0">
              <a:lnSpc>
                <a:spcPct val="80000"/>
              </a:lnSpc>
              <a:spcBef>
                <a:spcPct val="20000"/>
              </a:spcBef>
              <a:spcAft>
                <a:spcPct val="0"/>
              </a:spcAft>
              <a:buClr>
                <a:srgbClr val="3333CC"/>
              </a:buClr>
              <a:buSzPct val="85000"/>
              <a:buFont typeface="ZapfDingbats" charset="2"/>
              <a:buNone/>
              <a:tabLst/>
              <a:defRPr/>
            </a:pPr>
            <a:r>
              <a:rPr kumimoji="0" lang="en-US" altLang="en-US" sz="20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to N clients using </a:t>
            </a:r>
          </a:p>
          <a:p>
            <a:pPr marL="342900" marR="0" lvl="0" indent="-342900" algn="r" defTabSz="914400" rtl="0" eaLnBrk="0" fontAlgn="base" latinLnBrk="0" hangingPunct="0">
              <a:lnSpc>
                <a:spcPct val="80000"/>
              </a:lnSpc>
              <a:spcBef>
                <a:spcPct val="20000"/>
              </a:spcBef>
              <a:spcAft>
                <a:spcPct val="0"/>
              </a:spcAft>
              <a:buClr>
                <a:srgbClr val="3333CC"/>
              </a:buClr>
              <a:buSzPct val="85000"/>
              <a:buFont typeface="ZapfDingbats" charset="2"/>
              <a:buNone/>
              <a:tabLst/>
              <a:defRPr/>
            </a:pPr>
            <a:r>
              <a:rPr kumimoji="0" lang="en-US" altLang="en-US" sz="20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P2P approach</a:t>
            </a: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 </a:t>
            </a:r>
            <a:endParaRPr kumimoji="0" lang="en-US" altLang="en-US" sz="28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81254" name="Rectangle 55">
            <a:extLst>
              <a:ext uri="{FF2B5EF4-FFF2-40B4-BE49-F238E27FC236}">
                <a16:creationId xmlns:a16="http://schemas.microsoft.com/office/drawing/2014/main" id="{B5743221-AB31-4BF3-9902-D745ED1A4EB6}"/>
              </a:ext>
            </a:extLst>
          </p:cNvPr>
          <p:cNvSpPr>
            <a:spLocks noChangeArrowheads="1"/>
          </p:cNvSpPr>
          <p:nvPr/>
        </p:nvSpPr>
        <p:spPr bwMode="auto">
          <a:xfrm>
            <a:off x="217488" y="4371975"/>
            <a:ext cx="8726487" cy="1235075"/>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pic>
        <p:nvPicPr>
          <p:cNvPr id="181255" name="Picture 8" descr="underline_base">
            <a:extLst>
              <a:ext uri="{FF2B5EF4-FFF2-40B4-BE49-F238E27FC236}">
                <a16:creationId xmlns:a16="http://schemas.microsoft.com/office/drawing/2014/main" id="{501135EA-5B5C-46F9-AD45-33B395A60E6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75" y="857250"/>
            <a:ext cx="49387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56" name="Freeform 4">
            <a:extLst>
              <a:ext uri="{FF2B5EF4-FFF2-40B4-BE49-F238E27FC236}">
                <a16:creationId xmlns:a16="http://schemas.microsoft.com/office/drawing/2014/main" id="{C585307B-6E3D-42FF-A71A-3FA70909F349}"/>
              </a:ext>
            </a:extLst>
          </p:cNvPr>
          <p:cNvSpPr>
            <a:spLocks/>
          </p:cNvSpPr>
          <p:nvPr/>
        </p:nvSpPr>
        <p:spPr bwMode="auto">
          <a:xfrm>
            <a:off x="5600700" y="2111375"/>
            <a:ext cx="2136775" cy="1209675"/>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257" name="Line 14">
            <a:extLst>
              <a:ext uri="{FF2B5EF4-FFF2-40B4-BE49-F238E27FC236}">
                <a16:creationId xmlns:a16="http://schemas.microsoft.com/office/drawing/2014/main" id="{CB23A9AA-984D-460B-818F-8DC9E08E7B34}"/>
              </a:ext>
            </a:extLst>
          </p:cNvPr>
          <p:cNvSpPr>
            <a:spLocks noChangeShapeType="1"/>
          </p:cNvSpPr>
          <p:nvPr/>
        </p:nvSpPr>
        <p:spPr bwMode="auto">
          <a:xfrm>
            <a:off x="5338763" y="2085975"/>
            <a:ext cx="455612" cy="214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258" name="Text Box 15">
            <a:extLst>
              <a:ext uri="{FF2B5EF4-FFF2-40B4-BE49-F238E27FC236}">
                <a16:creationId xmlns:a16="http://schemas.microsoft.com/office/drawing/2014/main" id="{729DDD1D-A487-4816-9763-8ED28D25E5C5}"/>
              </a:ext>
            </a:extLst>
          </p:cNvPr>
          <p:cNvSpPr txBox="1">
            <a:spLocks noChangeArrowheads="1"/>
          </p:cNvSpPr>
          <p:nvPr/>
        </p:nvSpPr>
        <p:spPr bwMode="auto">
          <a:xfrm>
            <a:off x="5364163" y="1763713"/>
            <a:ext cx="366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a:t>
            </a:r>
            <a:r>
              <a:rPr kumimoji="0" lang="en-US" altLang="en-US" sz="16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s</a:t>
            </a:r>
          </a:p>
        </p:txBody>
      </p:sp>
      <p:sp>
        <p:nvSpPr>
          <p:cNvPr id="181259" name="Line 39">
            <a:extLst>
              <a:ext uri="{FF2B5EF4-FFF2-40B4-BE49-F238E27FC236}">
                <a16:creationId xmlns:a16="http://schemas.microsoft.com/office/drawing/2014/main" id="{EA9419F5-CFCD-45E1-864E-FDD23DFC00E2}"/>
              </a:ext>
            </a:extLst>
          </p:cNvPr>
          <p:cNvSpPr>
            <a:spLocks noChangeShapeType="1"/>
          </p:cNvSpPr>
          <p:nvPr/>
        </p:nvSpPr>
        <p:spPr bwMode="auto">
          <a:xfrm>
            <a:off x="5089525" y="2713038"/>
            <a:ext cx="5746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260" name="Line 40">
            <a:extLst>
              <a:ext uri="{FF2B5EF4-FFF2-40B4-BE49-F238E27FC236}">
                <a16:creationId xmlns:a16="http://schemas.microsoft.com/office/drawing/2014/main" id="{8C361922-17AD-4573-9FA9-D6F209510D9D}"/>
              </a:ext>
            </a:extLst>
          </p:cNvPr>
          <p:cNvSpPr>
            <a:spLocks noChangeShapeType="1"/>
          </p:cNvSpPr>
          <p:nvPr/>
        </p:nvSpPr>
        <p:spPr bwMode="auto">
          <a:xfrm flipH="1">
            <a:off x="5119688" y="2814638"/>
            <a:ext cx="5667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261" name="Text Box 44">
            <a:extLst>
              <a:ext uri="{FF2B5EF4-FFF2-40B4-BE49-F238E27FC236}">
                <a16:creationId xmlns:a16="http://schemas.microsoft.com/office/drawing/2014/main" id="{423D976C-C621-48E9-9CE1-B3841C5603C1}"/>
              </a:ext>
            </a:extLst>
          </p:cNvPr>
          <p:cNvSpPr txBox="1">
            <a:spLocks noChangeArrowheads="1"/>
          </p:cNvSpPr>
          <p:nvPr/>
        </p:nvSpPr>
        <p:spPr bwMode="auto">
          <a:xfrm>
            <a:off x="6183313" y="2460625"/>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FFFFFF"/>
                </a:solidFill>
                <a:effectLst/>
                <a:uLnTx/>
                <a:uFillTx/>
                <a:latin typeface="Arial" panose="020B0604020202020204" pitchFamily="34" charset="0"/>
                <a:ea typeface="ＭＳ Ｐゴシック" panose="020B0600070205080204" pitchFamily="34" charset="-128"/>
                <a:cs typeface="+mn-cs"/>
              </a:rPr>
              <a:t>network</a:t>
            </a:r>
          </a:p>
        </p:txBody>
      </p:sp>
      <p:sp>
        <p:nvSpPr>
          <p:cNvPr id="181262" name="AutoShape 327">
            <a:extLst>
              <a:ext uri="{FF2B5EF4-FFF2-40B4-BE49-F238E27FC236}">
                <a16:creationId xmlns:a16="http://schemas.microsoft.com/office/drawing/2014/main" id="{C05C18B4-693C-4272-A6B8-947934801D0A}"/>
              </a:ext>
            </a:extLst>
          </p:cNvPr>
          <p:cNvSpPr>
            <a:spLocks noChangeArrowheads="1"/>
          </p:cNvSpPr>
          <p:nvPr/>
        </p:nvSpPr>
        <p:spPr bwMode="auto">
          <a:xfrm>
            <a:off x="4740275" y="1562100"/>
            <a:ext cx="334963" cy="401638"/>
          </a:xfrm>
          <a:prstGeom prst="can">
            <a:avLst>
              <a:gd name="adj" fmla="val 24242"/>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81263" name="Line 22">
            <a:extLst>
              <a:ext uri="{FF2B5EF4-FFF2-40B4-BE49-F238E27FC236}">
                <a16:creationId xmlns:a16="http://schemas.microsoft.com/office/drawing/2014/main" id="{21D8FDE0-AB4C-4AD0-878F-5A09516FCDCA}"/>
              </a:ext>
            </a:extLst>
          </p:cNvPr>
          <p:cNvSpPr>
            <a:spLocks noChangeShapeType="1"/>
          </p:cNvSpPr>
          <p:nvPr/>
        </p:nvSpPr>
        <p:spPr bwMode="auto">
          <a:xfrm flipV="1">
            <a:off x="7000875" y="1819275"/>
            <a:ext cx="180975" cy="5302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264" name="Line 23">
            <a:extLst>
              <a:ext uri="{FF2B5EF4-FFF2-40B4-BE49-F238E27FC236}">
                <a16:creationId xmlns:a16="http://schemas.microsoft.com/office/drawing/2014/main" id="{A3E50E85-F100-4E1A-9491-6F23848B40AE}"/>
              </a:ext>
            </a:extLst>
          </p:cNvPr>
          <p:cNvSpPr>
            <a:spLocks noChangeShapeType="1"/>
          </p:cNvSpPr>
          <p:nvPr/>
        </p:nvSpPr>
        <p:spPr bwMode="auto">
          <a:xfrm flipH="1">
            <a:off x="7078663" y="1825625"/>
            <a:ext cx="187325" cy="5349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265" name="Line 22">
            <a:extLst>
              <a:ext uri="{FF2B5EF4-FFF2-40B4-BE49-F238E27FC236}">
                <a16:creationId xmlns:a16="http://schemas.microsoft.com/office/drawing/2014/main" id="{96E5F00D-AD03-40E8-A59F-7C21A1B3CCFF}"/>
              </a:ext>
            </a:extLst>
          </p:cNvPr>
          <p:cNvSpPr>
            <a:spLocks noChangeShapeType="1"/>
          </p:cNvSpPr>
          <p:nvPr/>
        </p:nvSpPr>
        <p:spPr bwMode="auto">
          <a:xfrm flipV="1">
            <a:off x="6416675" y="1736725"/>
            <a:ext cx="179388" cy="5302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266" name="Line 23">
            <a:extLst>
              <a:ext uri="{FF2B5EF4-FFF2-40B4-BE49-F238E27FC236}">
                <a16:creationId xmlns:a16="http://schemas.microsoft.com/office/drawing/2014/main" id="{4FEBA260-BEED-4F95-9569-12BA2BD70995}"/>
              </a:ext>
            </a:extLst>
          </p:cNvPr>
          <p:cNvSpPr>
            <a:spLocks noChangeShapeType="1"/>
          </p:cNvSpPr>
          <p:nvPr/>
        </p:nvSpPr>
        <p:spPr bwMode="auto">
          <a:xfrm flipH="1">
            <a:off x="6492875" y="1743075"/>
            <a:ext cx="185738" cy="5349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267" name="Line 26">
            <a:extLst>
              <a:ext uri="{FF2B5EF4-FFF2-40B4-BE49-F238E27FC236}">
                <a16:creationId xmlns:a16="http://schemas.microsoft.com/office/drawing/2014/main" id="{81511224-9BA8-48C6-8E0E-C76A27053EEE}"/>
              </a:ext>
            </a:extLst>
          </p:cNvPr>
          <p:cNvSpPr>
            <a:spLocks noChangeShapeType="1"/>
          </p:cNvSpPr>
          <p:nvPr/>
        </p:nvSpPr>
        <p:spPr bwMode="auto">
          <a:xfrm>
            <a:off x="7723188" y="2579688"/>
            <a:ext cx="6588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268" name="Line 27">
            <a:extLst>
              <a:ext uri="{FF2B5EF4-FFF2-40B4-BE49-F238E27FC236}">
                <a16:creationId xmlns:a16="http://schemas.microsoft.com/office/drawing/2014/main" id="{0827A669-3D04-4607-9BDC-A39F8DD28D93}"/>
              </a:ext>
            </a:extLst>
          </p:cNvPr>
          <p:cNvSpPr>
            <a:spLocks noChangeShapeType="1"/>
          </p:cNvSpPr>
          <p:nvPr/>
        </p:nvSpPr>
        <p:spPr bwMode="auto">
          <a:xfrm>
            <a:off x="7726363" y="2682875"/>
            <a:ext cx="660400"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269" name="Text Box 41">
            <a:extLst>
              <a:ext uri="{FF2B5EF4-FFF2-40B4-BE49-F238E27FC236}">
                <a16:creationId xmlns:a16="http://schemas.microsoft.com/office/drawing/2014/main" id="{65B15710-F4A4-426F-8E53-FE33E00FFB8C}"/>
              </a:ext>
            </a:extLst>
          </p:cNvPr>
          <p:cNvSpPr txBox="1">
            <a:spLocks noChangeArrowheads="1"/>
          </p:cNvSpPr>
          <p:nvPr/>
        </p:nvSpPr>
        <p:spPr bwMode="auto">
          <a:xfrm>
            <a:off x="7813675" y="2146300"/>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a:t>
            </a:r>
            <a:r>
              <a:rPr kumimoji="0" lang="en-US" altLang="en-US" sz="16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i</a:t>
            </a:r>
          </a:p>
        </p:txBody>
      </p:sp>
      <p:sp>
        <p:nvSpPr>
          <p:cNvPr id="181270" name="Text Box 41">
            <a:extLst>
              <a:ext uri="{FF2B5EF4-FFF2-40B4-BE49-F238E27FC236}">
                <a16:creationId xmlns:a16="http://schemas.microsoft.com/office/drawing/2014/main" id="{F690FCBE-6201-4B66-97D3-B9BBC94B0BC7}"/>
              </a:ext>
            </a:extLst>
          </p:cNvPr>
          <p:cNvSpPr txBox="1">
            <a:spLocks noChangeArrowheads="1"/>
          </p:cNvSpPr>
          <p:nvPr/>
        </p:nvSpPr>
        <p:spPr bwMode="auto">
          <a:xfrm>
            <a:off x="7829550" y="2663825"/>
            <a:ext cx="506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a:t>
            </a:r>
            <a:r>
              <a:rPr kumimoji="0" lang="en-US" altLang="en-US" sz="16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i</a:t>
            </a:r>
          </a:p>
        </p:txBody>
      </p:sp>
      <p:sp>
        <p:nvSpPr>
          <p:cNvPr id="181271" name="Text Box 47">
            <a:extLst>
              <a:ext uri="{FF2B5EF4-FFF2-40B4-BE49-F238E27FC236}">
                <a16:creationId xmlns:a16="http://schemas.microsoft.com/office/drawing/2014/main" id="{DCA3C131-DAE7-464A-8E53-02410ED529FC}"/>
              </a:ext>
            </a:extLst>
          </p:cNvPr>
          <p:cNvSpPr txBox="1">
            <a:spLocks noChangeArrowheads="1"/>
          </p:cNvSpPr>
          <p:nvPr/>
        </p:nvSpPr>
        <p:spPr bwMode="auto">
          <a:xfrm>
            <a:off x="4498975" y="1616075"/>
            <a:ext cx="7905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t>
            </a:r>
            <a:endParaRPr kumimoji="0" lang="en-US" altLang="en-US" sz="14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272" name="Text Box 31">
            <a:extLst>
              <a:ext uri="{FF2B5EF4-FFF2-40B4-BE49-F238E27FC236}">
                <a16:creationId xmlns:a16="http://schemas.microsoft.com/office/drawing/2014/main" id="{3C38D24F-9D57-471D-8F8C-3096F24FF773}"/>
              </a:ext>
            </a:extLst>
          </p:cNvPr>
          <p:cNvSpPr txBox="1">
            <a:spLocks noChangeArrowheads="1"/>
          </p:cNvSpPr>
          <p:nvPr/>
        </p:nvSpPr>
        <p:spPr bwMode="auto">
          <a:xfrm>
            <a:off x="2698750" y="4657725"/>
            <a:ext cx="6134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r>
              <a:rPr kumimoji="0" lang="en-US" altLang="en-US" sz="2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D</a:t>
            </a:r>
            <a:r>
              <a:rPr kumimoji="0" lang="en-US" altLang="en-US" sz="28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P2P</a:t>
            </a:r>
            <a:r>
              <a:rPr kumimoji="0" lang="en-US" altLang="en-US" sz="2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&gt; max{F/u</a:t>
            </a:r>
            <a:r>
              <a:rPr kumimoji="0" lang="en-US" altLang="en-US" sz="28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s,</a:t>
            </a:r>
            <a:r>
              <a:rPr kumimoji="0" lang="en-US" altLang="en-US" sz="2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,F/d</a:t>
            </a:r>
            <a:r>
              <a:rPr kumimoji="0" lang="en-US" altLang="en-US" sz="28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min,</a:t>
            </a:r>
            <a:r>
              <a:rPr kumimoji="0" lang="en-US" altLang="en-US" sz="2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,NF/(</a:t>
            </a:r>
            <a:r>
              <a:rPr kumimoji="0" lang="en-US" altLang="en-US" sz="24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a:t>
            </a:r>
            <a:r>
              <a:rPr kumimoji="0" lang="en-US" altLang="en-US" sz="24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s</a:t>
            </a:r>
            <a:r>
              <a:rPr kumimoji="0" lang="en-US" altLang="en-US" sz="24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2800" b="0" i="1" u="none" strike="noStrike" kern="1200" cap="none" spc="0" normalizeH="0" baseline="0" noProof="0">
                <a:ln>
                  <a:noFill/>
                </a:ln>
                <a:solidFill>
                  <a:srgbClr val="000000"/>
                </a:solidFill>
                <a:effectLst/>
                <a:uLnTx/>
                <a:uFillTx/>
                <a:latin typeface="Symbol" panose="05050102010706020507" pitchFamily="18" charset="2"/>
                <a:ea typeface="ＭＳ Ｐゴシック" panose="020B0600070205080204" pitchFamily="34" charset="-128"/>
                <a:cs typeface="+mn-cs"/>
              </a:rPr>
              <a:t>S</a:t>
            </a:r>
            <a:r>
              <a:rPr kumimoji="0" lang="en-US" altLang="en-US" sz="24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a:t>
            </a:r>
            <a:r>
              <a:rPr kumimoji="0" lang="en-US" altLang="en-US" sz="24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i</a:t>
            </a: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28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2800" b="0"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 </a:t>
            </a:r>
          </a:p>
        </p:txBody>
      </p:sp>
      <p:sp>
        <p:nvSpPr>
          <p:cNvPr id="181273" name="Rectangle 47">
            <a:extLst>
              <a:ext uri="{FF2B5EF4-FFF2-40B4-BE49-F238E27FC236}">
                <a16:creationId xmlns:a16="http://schemas.microsoft.com/office/drawing/2014/main" id="{9715E88C-04AB-4FDA-B20D-49F031D928AB}"/>
              </a:ext>
            </a:extLst>
          </p:cNvPr>
          <p:cNvSpPr>
            <a:spLocks noChangeArrowheads="1"/>
          </p:cNvSpPr>
          <p:nvPr/>
        </p:nvSpPr>
        <p:spPr bwMode="auto">
          <a:xfrm>
            <a:off x="333375" y="2309813"/>
            <a:ext cx="4316413"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681038" indent="-223838">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Char char="§"/>
              <a:tabLst/>
              <a:defRPr/>
            </a:pPr>
            <a:r>
              <a:rPr kumimoji="0" lang="en-US" altLang="en-US" sz="2400" b="0" i="1" u="none" strike="noStrike" kern="1200" cap="none" spc="0" normalizeH="0" baseline="0" noProof="0">
                <a:ln>
                  <a:noFill/>
                </a:ln>
                <a:solidFill>
                  <a:srgbClr val="CC0000"/>
                </a:solidFill>
                <a:effectLst/>
                <a:uLnTx/>
                <a:uFillTx/>
                <a:latin typeface="Gill Sans MT" panose="020B0502020104020203" pitchFamily="34" charset="0"/>
                <a:ea typeface="ＭＳ Ｐゴシック" panose="020B0600070205080204" pitchFamily="34" charset="-128"/>
                <a:cs typeface="+mn-cs"/>
              </a:rPr>
              <a:t>client: </a:t>
            </a:r>
            <a:r>
              <a:rPr kumimoji="0" lang="en-US" altLang="en-US" sz="24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each client must download file copy</a:t>
            </a:r>
          </a:p>
          <a:p>
            <a:pPr marL="681038" marR="0" lvl="1" indent="-22383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min client download time: F/d</a:t>
            </a:r>
            <a:r>
              <a:rPr kumimoji="0" lang="en-US" altLang="en-US" sz="2000" b="0" i="0" u="none" strike="noStrike" kern="1200" cap="none" spc="0" normalizeH="0" baseline="-2500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min</a:t>
            </a:r>
            <a:r>
              <a:rPr kumimoji="0" lang="en-US" altLang="en-US" sz="2000" b="0" i="1" u="none" strike="noStrike" kern="1200" cap="none" spc="0" normalizeH="0" baseline="0" noProof="0">
                <a:ln>
                  <a:noFill/>
                </a:ln>
                <a:solidFill>
                  <a:srgbClr val="CC0000"/>
                </a:solidFill>
                <a:effectLst/>
                <a:uLnTx/>
                <a:uFillTx/>
                <a:latin typeface="Gill Sans MT" panose="020B0502020104020203" pitchFamily="34" charset="0"/>
                <a:ea typeface="ＭＳ Ｐゴシック" panose="020B0600070205080204" pitchFamily="34" charset="-128"/>
                <a:cs typeface="+mn-cs"/>
              </a:rPr>
              <a:t> </a:t>
            </a:r>
            <a:endPar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endParaRPr>
          </a:p>
        </p:txBody>
      </p:sp>
      <p:sp>
        <p:nvSpPr>
          <p:cNvPr id="181274" name="Line 33">
            <a:extLst>
              <a:ext uri="{FF2B5EF4-FFF2-40B4-BE49-F238E27FC236}">
                <a16:creationId xmlns:a16="http://schemas.microsoft.com/office/drawing/2014/main" id="{975540CB-813C-478A-8A9A-93F813683997}"/>
              </a:ext>
            </a:extLst>
          </p:cNvPr>
          <p:cNvSpPr>
            <a:spLocks noChangeShapeType="1"/>
          </p:cNvSpPr>
          <p:nvPr/>
        </p:nvSpPr>
        <p:spPr bwMode="auto">
          <a:xfrm>
            <a:off x="3732213" y="5124450"/>
            <a:ext cx="174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275" name="Rectangle 47">
            <a:extLst>
              <a:ext uri="{FF2B5EF4-FFF2-40B4-BE49-F238E27FC236}">
                <a16:creationId xmlns:a16="http://schemas.microsoft.com/office/drawing/2014/main" id="{D9C12F5D-6F33-437E-827F-15A4AC642A4A}"/>
              </a:ext>
            </a:extLst>
          </p:cNvPr>
          <p:cNvSpPr>
            <a:spLocks noChangeArrowheads="1"/>
          </p:cNvSpPr>
          <p:nvPr/>
        </p:nvSpPr>
        <p:spPr bwMode="auto">
          <a:xfrm>
            <a:off x="307975" y="3343275"/>
            <a:ext cx="671195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681038" indent="-223838">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Char char="§"/>
              <a:tabLst/>
              <a:defRPr/>
            </a:pPr>
            <a:r>
              <a:rPr kumimoji="0" lang="en-US" altLang="en-US" sz="2400" b="0" i="1" u="none" strike="noStrike" kern="1200" cap="none" spc="0" normalizeH="0" baseline="0" noProof="0">
                <a:ln>
                  <a:noFill/>
                </a:ln>
                <a:solidFill>
                  <a:srgbClr val="CC0000"/>
                </a:solidFill>
                <a:effectLst/>
                <a:uLnTx/>
                <a:uFillTx/>
                <a:latin typeface="Gill Sans MT" panose="020B0502020104020203" pitchFamily="34" charset="0"/>
                <a:ea typeface="ＭＳ Ｐゴシック" panose="020B0600070205080204" pitchFamily="34" charset="-128"/>
                <a:cs typeface="+mn-cs"/>
              </a:rPr>
              <a:t>clients: </a:t>
            </a:r>
            <a:r>
              <a:rPr kumimoji="0" lang="en-US" altLang="en-US" sz="24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as aggregate must download </a:t>
            </a:r>
            <a:r>
              <a:rPr kumimoji="0" lang="en-US" altLang="en-US" sz="2400" b="0" i="1"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NF</a:t>
            </a:r>
            <a:r>
              <a:rPr kumimoji="0" lang="en-US" altLang="en-US" sz="24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 bits</a:t>
            </a:r>
          </a:p>
          <a:p>
            <a:pPr marL="681038" marR="0" lvl="1" indent="-22383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max upload rate (limiting max download rate) is </a:t>
            </a:r>
            <a:r>
              <a:rPr kumimoji="0" lang="en-US" altLang="en-US" sz="2000" b="0" i="1"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u</a:t>
            </a:r>
            <a:r>
              <a:rPr kumimoji="0" lang="en-US" altLang="en-US" sz="2000" b="0" i="1" u="none" strike="noStrike" kern="1200" cap="none" spc="0" normalizeH="0" baseline="-2500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s</a:t>
            </a:r>
            <a:r>
              <a:rPr kumimoji="0" lang="en-US" altLang="en-US" sz="2000" b="0" i="1"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 + </a:t>
            </a:r>
            <a:r>
              <a:rPr kumimoji="0" lang="en-US" altLang="en-US" sz="2400" b="0" i="1" u="none" strike="noStrike" kern="1200" cap="none" spc="0" normalizeH="0" baseline="0" noProof="0">
                <a:ln>
                  <a:noFill/>
                </a:ln>
                <a:solidFill>
                  <a:srgbClr val="000000"/>
                </a:solidFill>
                <a:effectLst/>
                <a:uLnTx/>
                <a:uFillTx/>
                <a:latin typeface="Symbol" panose="05050102010706020507" pitchFamily="18" charset="2"/>
                <a:ea typeface="ＭＳ Ｐゴシック" panose="020B0600070205080204" pitchFamily="34" charset="-128"/>
                <a:cs typeface="+mn-cs"/>
              </a:rPr>
              <a:t>S</a:t>
            </a:r>
            <a:r>
              <a:rPr kumimoji="0" lang="en-US" altLang="en-US" sz="2000" b="0" i="1"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u</a:t>
            </a:r>
            <a:r>
              <a:rPr kumimoji="0" lang="en-US" altLang="en-US" sz="2000" b="0" i="1" u="none" strike="noStrike" kern="1200" cap="none" spc="0" normalizeH="0" baseline="-2500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i</a:t>
            </a:r>
          </a:p>
        </p:txBody>
      </p:sp>
      <p:sp>
        <p:nvSpPr>
          <p:cNvPr id="245813" name="Line 53">
            <a:extLst>
              <a:ext uri="{FF2B5EF4-FFF2-40B4-BE49-F238E27FC236}">
                <a16:creationId xmlns:a16="http://schemas.microsoft.com/office/drawing/2014/main" id="{C4DDA5DF-A9FF-4D48-97DD-AC0F9F5D5816}"/>
              </a:ext>
            </a:extLst>
          </p:cNvPr>
          <p:cNvSpPr>
            <a:spLocks noChangeShapeType="1"/>
          </p:cNvSpPr>
          <p:nvPr/>
        </p:nvSpPr>
        <p:spPr bwMode="auto">
          <a:xfrm flipV="1">
            <a:off x="7650163" y="5137150"/>
            <a:ext cx="573087" cy="94932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5814" name="Text Box 54">
            <a:extLst>
              <a:ext uri="{FF2B5EF4-FFF2-40B4-BE49-F238E27FC236}">
                <a16:creationId xmlns:a16="http://schemas.microsoft.com/office/drawing/2014/main" id="{1BEBCABA-B86A-4D4E-B09B-B3211C486D6B}"/>
              </a:ext>
            </a:extLst>
          </p:cNvPr>
          <p:cNvSpPr txBox="1">
            <a:spLocks noChangeArrowheads="1"/>
          </p:cNvSpPr>
          <p:nvPr/>
        </p:nvSpPr>
        <p:spPr bwMode="auto">
          <a:xfrm>
            <a:off x="1827213" y="6069013"/>
            <a:ext cx="6529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80000"/>
              </a:lnSpc>
              <a:spcBef>
                <a:spcPct val="20000"/>
              </a:spcBef>
              <a:spcAft>
                <a:spcPct val="0"/>
              </a:spcAft>
              <a:buClr>
                <a:srgbClr val="3333CC"/>
              </a:buClr>
              <a:buSzPct val="85000"/>
              <a:buFont typeface="ZapfDingbats"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but so does this, as each peer brings service capacity</a:t>
            </a:r>
          </a:p>
        </p:txBody>
      </p:sp>
      <p:sp>
        <p:nvSpPr>
          <p:cNvPr id="2" name="Line 53">
            <a:extLst>
              <a:ext uri="{FF2B5EF4-FFF2-40B4-BE49-F238E27FC236}">
                <a16:creationId xmlns:a16="http://schemas.microsoft.com/office/drawing/2014/main" id="{71C6051E-B340-4D56-AD7F-ECFBE0546624}"/>
              </a:ext>
            </a:extLst>
          </p:cNvPr>
          <p:cNvSpPr>
            <a:spLocks noChangeShapeType="1"/>
          </p:cNvSpPr>
          <p:nvPr/>
        </p:nvSpPr>
        <p:spPr bwMode="auto">
          <a:xfrm flipV="1">
            <a:off x="6365875" y="5092700"/>
            <a:ext cx="430213" cy="69215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 name="Text Box 54">
            <a:extLst>
              <a:ext uri="{FF2B5EF4-FFF2-40B4-BE49-F238E27FC236}">
                <a16:creationId xmlns:a16="http://schemas.microsoft.com/office/drawing/2014/main" id="{D00C5B5A-B6CB-48A7-B758-687A4B63DCCE}"/>
              </a:ext>
            </a:extLst>
          </p:cNvPr>
          <p:cNvSpPr txBox="1">
            <a:spLocks noChangeArrowheads="1"/>
          </p:cNvSpPr>
          <p:nvPr/>
        </p:nvSpPr>
        <p:spPr bwMode="auto">
          <a:xfrm>
            <a:off x="3941763" y="5756275"/>
            <a:ext cx="2994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80000"/>
              </a:lnSpc>
              <a:spcBef>
                <a:spcPct val="20000"/>
              </a:spcBef>
              <a:spcAft>
                <a:spcPct val="0"/>
              </a:spcAft>
              <a:buClr>
                <a:srgbClr val="3333CC"/>
              </a:buClr>
              <a:buSzPct val="85000"/>
              <a:buFont typeface="ZapfDingbats"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increases linearly in </a:t>
            </a:r>
            <a:r>
              <a:rPr kumimoji="0" lang="en-US" altLang="en-US" sz="20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N</a:t>
            </a: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p>
        </p:txBody>
      </p:sp>
      <p:grpSp>
        <p:nvGrpSpPr>
          <p:cNvPr id="181280" name="Group 41">
            <a:extLst>
              <a:ext uri="{FF2B5EF4-FFF2-40B4-BE49-F238E27FC236}">
                <a16:creationId xmlns:a16="http://schemas.microsoft.com/office/drawing/2014/main" id="{36591D08-C8DF-496C-8087-400105B5496F}"/>
              </a:ext>
            </a:extLst>
          </p:cNvPr>
          <p:cNvGrpSpPr>
            <a:grpSpLocks/>
          </p:cNvGrpSpPr>
          <p:nvPr/>
        </p:nvGrpSpPr>
        <p:grpSpPr bwMode="auto">
          <a:xfrm>
            <a:off x="5114925" y="1690688"/>
            <a:ext cx="292100" cy="517525"/>
            <a:chOff x="4140" y="429"/>
            <a:chExt cx="1425" cy="2396"/>
          </a:xfrm>
        </p:grpSpPr>
        <p:sp>
          <p:nvSpPr>
            <p:cNvPr id="181293" name="Freeform 42">
              <a:extLst>
                <a:ext uri="{FF2B5EF4-FFF2-40B4-BE49-F238E27FC236}">
                  <a16:creationId xmlns:a16="http://schemas.microsoft.com/office/drawing/2014/main" id="{97C2D9BD-C57C-4B90-8622-6F9A48396BA6}"/>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294" name="Rectangle 43">
              <a:extLst>
                <a:ext uri="{FF2B5EF4-FFF2-40B4-BE49-F238E27FC236}">
                  <a16:creationId xmlns:a16="http://schemas.microsoft.com/office/drawing/2014/main" id="{C9C6F0D9-3460-4CFB-9A35-329B38D0BD80}"/>
                </a:ext>
              </a:extLst>
            </p:cNvPr>
            <p:cNvSpPr>
              <a:spLocks noChangeArrowheads="1"/>
            </p:cNvSpPr>
            <p:nvPr/>
          </p:nvSpPr>
          <p:spPr bwMode="auto">
            <a:xfrm>
              <a:off x="4210"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295" name="Freeform 44">
              <a:extLst>
                <a:ext uri="{FF2B5EF4-FFF2-40B4-BE49-F238E27FC236}">
                  <a16:creationId xmlns:a16="http://schemas.microsoft.com/office/drawing/2014/main" id="{A2C59B47-DD28-47EA-82FB-43853A57C353}"/>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296" name="Freeform 45">
              <a:extLst>
                <a:ext uri="{FF2B5EF4-FFF2-40B4-BE49-F238E27FC236}">
                  <a16:creationId xmlns:a16="http://schemas.microsoft.com/office/drawing/2014/main" id="{368E6D25-1D20-4AD6-8DF7-39EF98B92F76}"/>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297" name="Rectangle 46">
              <a:extLst>
                <a:ext uri="{FF2B5EF4-FFF2-40B4-BE49-F238E27FC236}">
                  <a16:creationId xmlns:a16="http://schemas.microsoft.com/office/drawing/2014/main" id="{83AAC1A9-7628-4A1D-8254-25B4D1033B06}"/>
                </a:ext>
              </a:extLst>
            </p:cNvPr>
            <p:cNvSpPr>
              <a:spLocks noChangeArrowheads="1"/>
            </p:cNvSpPr>
            <p:nvPr/>
          </p:nvSpPr>
          <p:spPr bwMode="auto">
            <a:xfrm>
              <a:off x="4210" y="694"/>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81298" name="Group 47">
              <a:extLst>
                <a:ext uri="{FF2B5EF4-FFF2-40B4-BE49-F238E27FC236}">
                  <a16:creationId xmlns:a16="http://schemas.microsoft.com/office/drawing/2014/main" id="{75E7107D-1FC9-48D9-B5F1-7E19C8005224}"/>
                </a:ext>
              </a:extLst>
            </p:cNvPr>
            <p:cNvGrpSpPr>
              <a:grpSpLocks/>
            </p:cNvGrpSpPr>
            <p:nvPr/>
          </p:nvGrpSpPr>
          <p:grpSpPr bwMode="auto">
            <a:xfrm>
              <a:off x="4749" y="668"/>
              <a:ext cx="581" cy="145"/>
              <a:chOff x="614" y="2568"/>
              <a:chExt cx="725" cy="139"/>
            </a:xfrm>
          </p:grpSpPr>
          <p:sp>
            <p:nvSpPr>
              <p:cNvPr id="181323" name="AutoShape 48">
                <a:extLst>
                  <a:ext uri="{FF2B5EF4-FFF2-40B4-BE49-F238E27FC236}">
                    <a16:creationId xmlns:a16="http://schemas.microsoft.com/office/drawing/2014/main" id="{69E2F1E4-F048-46DB-9191-6F1992B8DAF3}"/>
                  </a:ext>
                </a:extLst>
              </p:cNvPr>
              <p:cNvSpPr>
                <a:spLocks noChangeArrowheads="1"/>
              </p:cNvSpPr>
              <p:nvPr/>
            </p:nvSpPr>
            <p:spPr bwMode="auto">
              <a:xfrm>
                <a:off x="618" y="2571"/>
                <a:ext cx="725"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324" name="AutoShape 49">
                <a:extLst>
                  <a:ext uri="{FF2B5EF4-FFF2-40B4-BE49-F238E27FC236}">
                    <a16:creationId xmlns:a16="http://schemas.microsoft.com/office/drawing/2014/main" id="{D5C0B57A-7680-446D-BE9C-4882E9EEB035}"/>
                  </a:ext>
                </a:extLst>
              </p:cNvPr>
              <p:cNvSpPr>
                <a:spLocks noChangeArrowheads="1"/>
              </p:cNvSpPr>
              <p:nvPr/>
            </p:nvSpPr>
            <p:spPr bwMode="auto">
              <a:xfrm>
                <a:off x="637" y="2585"/>
                <a:ext cx="686"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81299" name="Rectangle 50">
              <a:extLst>
                <a:ext uri="{FF2B5EF4-FFF2-40B4-BE49-F238E27FC236}">
                  <a16:creationId xmlns:a16="http://schemas.microsoft.com/office/drawing/2014/main" id="{4391A504-0133-4983-8A57-F3E87AA19CC4}"/>
                </a:ext>
              </a:extLst>
            </p:cNvPr>
            <p:cNvSpPr>
              <a:spLocks noChangeArrowheads="1"/>
            </p:cNvSpPr>
            <p:nvPr/>
          </p:nvSpPr>
          <p:spPr bwMode="auto">
            <a:xfrm>
              <a:off x="4225" y="1017"/>
              <a:ext cx="596" cy="51"/>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81300" name="Group 51">
              <a:extLst>
                <a:ext uri="{FF2B5EF4-FFF2-40B4-BE49-F238E27FC236}">
                  <a16:creationId xmlns:a16="http://schemas.microsoft.com/office/drawing/2014/main" id="{E644A0FB-355A-4D06-BCF6-14CA7AAC566A}"/>
                </a:ext>
              </a:extLst>
            </p:cNvPr>
            <p:cNvGrpSpPr>
              <a:grpSpLocks/>
            </p:cNvGrpSpPr>
            <p:nvPr/>
          </p:nvGrpSpPr>
          <p:grpSpPr bwMode="auto">
            <a:xfrm>
              <a:off x="4747" y="994"/>
              <a:ext cx="581" cy="134"/>
              <a:chOff x="614" y="2568"/>
              <a:chExt cx="725" cy="139"/>
            </a:xfrm>
          </p:grpSpPr>
          <p:sp>
            <p:nvSpPr>
              <p:cNvPr id="181321" name="AutoShape 52">
                <a:extLst>
                  <a:ext uri="{FF2B5EF4-FFF2-40B4-BE49-F238E27FC236}">
                    <a16:creationId xmlns:a16="http://schemas.microsoft.com/office/drawing/2014/main" id="{6EB75E1D-9EF0-499B-A1FF-1C1FB783DF08}"/>
                  </a:ext>
                </a:extLst>
              </p:cNvPr>
              <p:cNvSpPr>
                <a:spLocks noChangeArrowheads="1"/>
              </p:cNvSpPr>
              <p:nvPr/>
            </p:nvSpPr>
            <p:spPr bwMode="auto">
              <a:xfrm>
                <a:off x="610" y="2569"/>
                <a:ext cx="725"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322" name="AutoShape 53">
                <a:extLst>
                  <a:ext uri="{FF2B5EF4-FFF2-40B4-BE49-F238E27FC236}">
                    <a16:creationId xmlns:a16="http://schemas.microsoft.com/office/drawing/2014/main" id="{347B495B-A3A4-40D0-A429-63D6157690D5}"/>
                  </a:ext>
                </a:extLst>
              </p:cNvPr>
              <p:cNvSpPr>
                <a:spLocks noChangeArrowheads="1"/>
              </p:cNvSpPr>
              <p:nvPr/>
            </p:nvSpPr>
            <p:spPr bwMode="auto">
              <a:xfrm>
                <a:off x="630" y="2584"/>
                <a:ext cx="68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81301" name="Rectangle 54">
              <a:extLst>
                <a:ext uri="{FF2B5EF4-FFF2-40B4-BE49-F238E27FC236}">
                  <a16:creationId xmlns:a16="http://schemas.microsoft.com/office/drawing/2014/main" id="{925D7F30-EB17-41FB-AC7B-2E1503A94CCF}"/>
                </a:ext>
              </a:extLst>
            </p:cNvPr>
            <p:cNvSpPr>
              <a:spLocks noChangeArrowheads="1"/>
            </p:cNvSpPr>
            <p:nvPr/>
          </p:nvSpPr>
          <p:spPr bwMode="auto">
            <a:xfrm>
              <a:off x="4217" y="1355"/>
              <a:ext cx="596" cy="51"/>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302" name="Rectangle 55">
              <a:extLst>
                <a:ext uri="{FF2B5EF4-FFF2-40B4-BE49-F238E27FC236}">
                  <a16:creationId xmlns:a16="http://schemas.microsoft.com/office/drawing/2014/main" id="{18D2DCF9-EC3F-4878-89C1-F7E718807BC8}"/>
                </a:ext>
              </a:extLst>
            </p:cNvPr>
            <p:cNvSpPr>
              <a:spLocks noChangeArrowheads="1"/>
            </p:cNvSpPr>
            <p:nvPr/>
          </p:nvSpPr>
          <p:spPr bwMode="auto">
            <a:xfrm>
              <a:off x="4225" y="1656"/>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81303" name="Group 56">
              <a:extLst>
                <a:ext uri="{FF2B5EF4-FFF2-40B4-BE49-F238E27FC236}">
                  <a16:creationId xmlns:a16="http://schemas.microsoft.com/office/drawing/2014/main" id="{AAE6488D-FDAB-4303-A090-5DA2EF6692EA}"/>
                </a:ext>
              </a:extLst>
            </p:cNvPr>
            <p:cNvGrpSpPr>
              <a:grpSpLocks/>
            </p:cNvGrpSpPr>
            <p:nvPr/>
          </p:nvGrpSpPr>
          <p:grpSpPr bwMode="auto">
            <a:xfrm>
              <a:off x="4735" y="1627"/>
              <a:ext cx="582" cy="151"/>
              <a:chOff x="614" y="2568"/>
              <a:chExt cx="725" cy="139"/>
            </a:xfrm>
          </p:grpSpPr>
          <p:sp>
            <p:nvSpPr>
              <p:cNvPr id="181319" name="AutoShape 57">
                <a:extLst>
                  <a:ext uri="{FF2B5EF4-FFF2-40B4-BE49-F238E27FC236}">
                    <a16:creationId xmlns:a16="http://schemas.microsoft.com/office/drawing/2014/main" id="{B62B3386-4E19-47FB-882C-5F0F00CC898D}"/>
                  </a:ext>
                </a:extLst>
              </p:cNvPr>
              <p:cNvSpPr>
                <a:spLocks noChangeArrowheads="1"/>
              </p:cNvSpPr>
              <p:nvPr/>
            </p:nvSpPr>
            <p:spPr bwMode="auto">
              <a:xfrm>
                <a:off x="616" y="2568"/>
                <a:ext cx="724"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320" name="AutoShape 58">
                <a:extLst>
                  <a:ext uri="{FF2B5EF4-FFF2-40B4-BE49-F238E27FC236}">
                    <a16:creationId xmlns:a16="http://schemas.microsoft.com/office/drawing/2014/main" id="{ECD2075E-0DC5-4066-AA3A-035745E98C41}"/>
                  </a:ext>
                </a:extLst>
              </p:cNvPr>
              <p:cNvSpPr>
                <a:spLocks noChangeArrowheads="1"/>
              </p:cNvSpPr>
              <p:nvPr/>
            </p:nvSpPr>
            <p:spPr bwMode="auto">
              <a:xfrm>
                <a:off x="635" y="2582"/>
                <a:ext cx="685"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81304" name="Freeform 59">
              <a:extLst>
                <a:ext uri="{FF2B5EF4-FFF2-40B4-BE49-F238E27FC236}">
                  <a16:creationId xmlns:a16="http://schemas.microsoft.com/office/drawing/2014/main" id="{153CEF48-88D9-47DF-BA75-020D86F49939}"/>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81305" name="Group 60">
              <a:extLst>
                <a:ext uri="{FF2B5EF4-FFF2-40B4-BE49-F238E27FC236}">
                  <a16:creationId xmlns:a16="http://schemas.microsoft.com/office/drawing/2014/main" id="{3C1BBC9C-DCF3-47F3-9B4D-845D2AAD3000}"/>
                </a:ext>
              </a:extLst>
            </p:cNvPr>
            <p:cNvGrpSpPr>
              <a:grpSpLocks/>
            </p:cNvGrpSpPr>
            <p:nvPr/>
          </p:nvGrpSpPr>
          <p:grpSpPr bwMode="auto">
            <a:xfrm>
              <a:off x="4739" y="1327"/>
              <a:ext cx="582" cy="139"/>
              <a:chOff x="614" y="2568"/>
              <a:chExt cx="725" cy="139"/>
            </a:xfrm>
          </p:grpSpPr>
          <p:sp>
            <p:nvSpPr>
              <p:cNvPr id="181317" name="AutoShape 61">
                <a:extLst>
                  <a:ext uri="{FF2B5EF4-FFF2-40B4-BE49-F238E27FC236}">
                    <a16:creationId xmlns:a16="http://schemas.microsoft.com/office/drawing/2014/main" id="{DE27912E-A8A6-4FBC-AE2D-081B7B06C142}"/>
                  </a:ext>
                </a:extLst>
              </p:cNvPr>
              <p:cNvSpPr>
                <a:spLocks noChangeArrowheads="1"/>
              </p:cNvSpPr>
              <p:nvPr/>
            </p:nvSpPr>
            <p:spPr bwMode="auto">
              <a:xfrm>
                <a:off x="611"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318" name="AutoShape 62">
                <a:extLst>
                  <a:ext uri="{FF2B5EF4-FFF2-40B4-BE49-F238E27FC236}">
                    <a16:creationId xmlns:a16="http://schemas.microsoft.com/office/drawing/2014/main" id="{7A8FFE77-6355-4A88-86DF-EA6465A314C2}"/>
                  </a:ext>
                </a:extLst>
              </p:cNvPr>
              <p:cNvSpPr>
                <a:spLocks noChangeArrowheads="1"/>
              </p:cNvSpPr>
              <p:nvPr/>
            </p:nvSpPr>
            <p:spPr bwMode="auto">
              <a:xfrm>
                <a:off x="630" y="2581"/>
                <a:ext cx="68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81306" name="Rectangle 63">
              <a:extLst>
                <a:ext uri="{FF2B5EF4-FFF2-40B4-BE49-F238E27FC236}">
                  <a16:creationId xmlns:a16="http://schemas.microsoft.com/office/drawing/2014/main" id="{719A1082-36E3-412A-AADA-4704D612EF9E}"/>
                </a:ext>
              </a:extLst>
            </p:cNvPr>
            <p:cNvSpPr>
              <a:spLocks noChangeArrowheads="1"/>
            </p:cNvSpPr>
            <p:nvPr/>
          </p:nvSpPr>
          <p:spPr bwMode="auto">
            <a:xfrm>
              <a:off x="5247" y="429"/>
              <a:ext cx="70"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307" name="Freeform 64">
              <a:extLst>
                <a:ext uri="{FF2B5EF4-FFF2-40B4-BE49-F238E27FC236}">
                  <a16:creationId xmlns:a16="http://schemas.microsoft.com/office/drawing/2014/main" id="{6C7B0F9F-76FF-465F-B946-A87B6387E088}"/>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308" name="Freeform 65">
              <a:extLst>
                <a:ext uri="{FF2B5EF4-FFF2-40B4-BE49-F238E27FC236}">
                  <a16:creationId xmlns:a16="http://schemas.microsoft.com/office/drawing/2014/main" id="{B749B28E-8EF6-4101-A02C-09A94EAB3B25}"/>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309" name="Oval 66">
              <a:extLst>
                <a:ext uri="{FF2B5EF4-FFF2-40B4-BE49-F238E27FC236}">
                  <a16:creationId xmlns:a16="http://schemas.microsoft.com/office/drawing/2014/main" id="{703BF4AE-513F-411C-9B12-4780C048A1CB}"/>
                </a:ext>
              </a:extLst>
            </p:cNvPr>
            <p:cNvSpPr>
              <a:spLocks noChangeArrowheads="1"/>
            </p:cNvSpPr>
            <p:nvPr/>
          </p:nvSpPr>
          <p:spPr bwMode="auto">
            <a:xfrm>
              <a:off x="5519" y="2612"/>
              <a:ext cx="46"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310" name="Freeform 67">
              <a:extLst>
                <a:ext uri="{FF2B5EF4-FFF2-40B4-BE49-F238E27FC236}">
                  <a16:creationId xmlns:a16="http://schemas.microsoft.com/office/drawing/2014/main" id="{A529CD87-9726-427F-8732-2D46F5CFC014}"/>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311" name="AutoShape 68">
              <a:extLst>
                <a:ext uri="{FF2B5EF4-FFF2-40B4-BE49-F238E27FC236}">
                  <a16:creationId xmlns:a16="http://schemas.microsoft.com/office/drawing/2014/main" id="{7389C6D8-A646-406D-860C-2DCF02DCE0B6}"/>
                </a:ext>
              </a:extLst>
            </p:cNvPr>
            <p:cNvSpPr>
              <a:spLocks noChangeArrowheads="1"/>
            </p:cNvSpPr>
            <p:nvPr/>
          </p:nvSpPr>
          <p:spPr bwMode="auto">
            <a:xfrm>
              <a:off x="4140" y="2678"/>
              <a:ext cx="1200" cy="147"/>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312" name="AutoShape 69">
              <a:extLst>
                <a:ext uri="{FF2B5EF4-FFF2-40B4-BE49-F238E27FC236}">
                  <a16:creationId xmlns:a16="http://schemas.microsoft.com/office/drawing/2014/main" id="{C9A81BE2-A1F5-4EB7-B699-28D8FB4BE4FB}"/>
                </a:ext>
              </a:extLst>
            </p:cNvPr>
            <p:cNvSpPr>
              <a:spLocks noChangeArrowheads="1"/>
            </p:cNvSpPr>
            <p:nvPr/>
          </p:nvSpPr>
          <p:spPr bwMode="auto">
            <a:xfrm>
              <a:off x="4210" y="2707"/>
              <a:ext cx="1069" cy="8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313" name="Oval 70">
              <a:extLst>
                <a:ext uri="{FF2B5EF4-FFF2-40B4-BE49-F238E27FC236}">
                  <a16:creationId xmlns:a16="http://schemas.microsoft.com/office/drawing/2014/main" id="{39F12118-0236-40BD-8B60-A7A8A04E951B}"/>
                </a:ext>
              </a:extLst>
            </p:cNvPr>
            <p:cNvSpPr>
              <a:spLocks noChangeArrowheads="1"/>
            </p:cNvSpPr>
            <p:nvPr/>
          </p:nvSpPr>
          <p:spPr bwMode="auto">
            <a:xfrm>
              <a:off x="4310" y="2384"/>
              <a:ext cx="155"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314" name="Oval 71">
              <a:extLst>
                <a:ext uri="{FF2B5EF4-FFF2-40B4-BE49-F238E27FC236}">
                  <a16:creationId xmlns:a16="http://schemas.microsoft.com/office/drawing/2014/main" id="{BEBE4438-2FC7-42EE-A30E-6F89BFE1E684}"/>
                </a:ext>
              </a:extLst>
            </p:cNvPr>
            <p:cNvSpPr>
              <a:spLocks noChangeArrowheads="1"/>
            </p:cNvSpPr>
            <p:nvPr/>
          </p:nvSpPr>
          <p:spPr bwMode="auto">
            <a:xfrm>
              <a:off x="4489" y="2384"/>
              <a:ext cx="155"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81315" name="Oval 72">
              <a:extLst>
                <a:ext uri="{FF2B5EF4-FFF2-40B4-BE49-F238E27FC236}">
                  <a16:creationId xmlns:a16="http://schemas.microsoft.com/office/drawing/2014/main" id="{72188900-4F36-4C45-A34A-A19556334D65}"/>
                </a:ext>
              </a:extLst>
            </p:cNvPr>
            <p:cNvSpPr>
              <a:spLocks noChangeArrowheads="1"/>
            </p:cNvSpPr>
            <p:nvPr/>
          </p:nvSpPr>
          <p:spPr bwMode="auto">
            <a:xfrm>
              <a:off x="4659" y="2384"/>
              <a:ext cx="163"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316" name="Rectangle 73">
              <a:extLst>
                <a:ext uri="{FF2B5EF4-FFF2-40B4-BE49-F238E27FC236}">
                  <a16:creationId xmlns:a16="http://schemas.microsoft.com/office/drawing/2014/main" id="{55CA75F8-388C-408A-A975-8CDA4FBC9AFE}"/>
                </a:ext>
              </a:extLst>
            </p:cNvPr>
            <p:cNvSpPr>
              <a:spLocks noChangeArrowheads="1"/>
            </p:cNvSpPr>
            <p:nvPr/>
          </p:nvSpPr>
          <p:spPr bwMode="auto">
            <a:xfrm>
              <a:off x="5062" y="1833"/>
              <a:ext cx="85" cy="764"/>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1281" name="Group 74">
            <a:extLst>
              <a:ext uri="{FF2B5EF4-FFF2-40B4-BE49-F238E27FC236}">
                <a16:creationId xmlns:a16="http://schemas.microsoft.com/office/drawing/2014/main" id="{33EA721F-5049-4074-A66D-253B5A359D0A}"/>
              </a:ext>
            </a:extLst>
          </p:cNvPr>
          <p:cNvGrpSpPr>
            <a:grpSpLocks/>
          </p:cNvGrpSpPr>
          <p:nvPr/>
        </p:nvGrpSpPr>
        <p:grpSpPr bwMode="auto">
          <a:xfrm flipH="1">
            <a:off x="8369300" y="2362200"/>
            <a:ext cx="620713" cy="512763"/>
            <a:chOff x="-44" y="1473"/>
            <a:chExt cx="981" cy="1105"/>
          </a:xfrm>
        </p:grpSpPr>
        <p:pic>
          <p:nvPicPr>
            <p:cNvPr id="181291" name="Picture 75" descr="desktop_computer_stylized_medium">
              <a:extLst>
                <a:ext uri="{FF2B5EF4-FFF2-40B4-BE49-F238E27FC236}">
                  <a16:creationId xmlns:a16="http://schemas.microsoft.com/office/drawing/2014/main" id="{AC4AB765-4D95-45C2-9202-0465EA7AC8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92" name="Freeform 76">
              <a:extLst>
                <a:ext uri="{FF2B5EF4-FFF2-40B4-BE49-F238E27FC236}">
                  <a16:creationId xmlns:a16="http://schemas.microsoft.com/office/drawing/2014/main" id="{275D966F-83F8-4754-8389-D9190DE3D2B3}"/>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1282" name="Group 77">
            <a:extLst>
              <a:ext uri="{FF2B5EF4-FFF2-40B4-BE49-F238E27FC236}">
                <a16:creationId xmlns:a16="http://schemas.microsoft.com/office/drawing/2014/main" id="{AEB14F9D-9094-45D1-86BF-FB967AC80C46}"/>
              </a:ext>
            </a:extLst>
          </p:cNvPr>
          <p:cNvGrpSpPr>
            <a:grpSpLocks/>
          </p:cNvGrpSpPr>
          <p:nvPr/>
        </p:nvGrpSpPr>
        <p:grpSpPr bwMode="auto">
          <a:xfrm>
            <a:off x="6300788" y="1284288"/>
            <a:ext cx="620712" cy="512762"/>
            <a:chOff x="-44" y="1473"/>
            <a:chExt cx="981" cy="1105"/>
          </a:xfrm>
        </p:grpSpPr>
        <p:pic>
          <p:nvPicPr>
            <p:cNvPr id="181289" name="Picture 78" descr="desktop_computer_stylized_medium">
              <a:extLst>
                <a:ext uri="{FF2B5EF4-FFF2-40B4-BE49-F238E27FC236}">
                  <a16:creationId xmlns:a16="http://schemas.microsoft.com/office/drawing/2014/main" id="{C020F2EF-1225-4AFC-90F9-98FB6E93E1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90" name="Freeform 79">
              <a:extLst>
                <a:ext uri="{FF2B5EF4-FFF2-40B4-BE49-F238E27FC236}">
                  <a16:creationId xmlns:a16="http://schemas.microsoft.com/office/drawing/2014/main" id="{05A1E43F-7D97-4D62-96B7-64795D7FBFCE}"/>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1283" name="Group 80">
            <a:extLst>
              <a:ext uri="{FF2B5EF4-FFF2-40B4-BE49-F238E27FC236}">
                <a16:creationId xmlns:a16="http://schemas.microsoft.com/office/drawing/2014/main" id="{01E698BE-6B5B-487F-B549-C4BF55B60BFF}"/>
              </a:ext>
            </a:extLst>
          </p:cNvPr>
          <p:cNvGrpSpPr>
            <a:grpSpLocks/>
          </p:cNvGrpSpPr>
          <p:nvPr/>
        </p:nvGrpSpPr>
        <p:grpSpPr bwMode="auto">
          <a:xfrm>
            <a:off x="6910388" y="1360488"/>
            <a:ext cx="620712" cy="512762"/>
            <a:chOff x="-44" y="1473"/>
            <a:chExt cx="981" cy="1105"/>
          </a:xfrm>
        </p:grpSpPr>
        <p:pic>
          <p:nvPicPr>
            <p:cNvPr id="181287" name="Picture 81" descr="desktop_computer_stylized_medium">
              <a:extLst>
                <a:ext uri="{FF2B5EF4-FFF2-40B4-BE49-F238E27FC236}">
                  <a16:creationId xmlns:a16="http://schemas.microsoft.com/office/drawing/2014/main" id="{C9EFC5D5-ED0B-4E53-A5CB-074D82652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88" name="Freeform 82">
              <a:extLst>
                <a:ext uri="{FF2B5EF4-FFF2-40B4-BE49-F238E27FC236}">
                  <a16:creationId xmlns:a16="http://schemas.microsoft.com/office/drawing/2014/main" id="{76BC57D1-6E3B-40DD-B377-DE084C90CA93}"/>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1284" name="Group 83">
            <a:extLst>
              <a:ext uri="{FF2B5EF4-FFF2-40B4-BE49-F238E27FC236}">
                <a16:creationId xmlns:a16="http://schemas.microsoft.com/office/drawing/2014/main" id="{B620539A-B4EA-4D24-A2FB-DF087D133DF9}"/>
              </a:ext>
            </a:extLst>
          </p:cNvPr>
          <p:cNvGrpSpPr>
            <a:grpSpLocks/>
          </p:cNvGrpSpPr>
          <p:nvPr/>
        </p:nvGrpSpPr>
        <p:grpSpPr bwMode="auto">
          <a:xfrm>
            <a:off x="4471988" y="2492375"/>
            <a:ext cx="620712" cy="512763"/>
            <a:chOff x="-44" y="1473"/>
            <a:chExt cx="981" cy="1105"/>
          </a:xfrm>
        </p:grpSpPr>
        <p:pic>
          <p:nvPicPr>
            <p:cNvPr id="181285" name="Picture 84" descr="desktop_computer_stylized_medium">
              <a:extLst>
                <a:ext uri="{FF2B5EF4-FFF2-40B4-BE49-F238E27FC236}">
                  <a16:creationId xmlns:a16="http://schemas.microsoft.com/office/drawing/2014/main" id="{D86D3415-CD7A-49FD-9C93-14BB8FDD9E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86" name="Freeform 85">
              <a:extLst>
                <a:ext uri="{FF2B5EF4-FFF2-40B4-BE49-F238E27FC236}">
                  <a16:creationId xmlns:a16="http://schemas.microsoft.com/office/drawing/2014/main" id="{ADA0495B-979B-49C3-A4E7-B66DC5C24AEF}"/>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8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4"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7">
            <a:extLst>
              <a:ext uri="{FF2B5EF4-FFF2-40B4-BE49-F238E27FC236}">
                <a16:creationId xmlns:a16="http://schemas.microsoft.com/office/drawing/2014/main" id="{F0D4A44D-ABC5-427D-A09B-235E25556B6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 Layer</a:t>
            </a:r>
          </a:p>
        </p:txBody>
      </p:sp>
      <p:sp>
        <p:nvSpPr>
          <p:cNvPr id="183298" name="Rectangle 8">
            <a:extLst>
              <a:ext uri="{FF2B5EF4-FFF2-40B4-BE49-F238E27FC236}">
                <a16:creationId xmlns:a16="http://schemas.microsoft.com/office/drawing/2014/main" id="{4D03AFF1-C7ED-4DC7-A62A-16BE8C0E841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2-</a:t>
            </a:r>
            <a:fld id="{F9895FB9-F941-41D5-B5AF-64330DCD8558}"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aphicFrame>
        <p:nvGraphicFramePr>
          <p:cNvPr id="183299" name="Object 2">
            <a:extLst>
              <a:ext uri="{FF2B5EF4-FFF2-40B4-BE49-F238E27FC236}">
                <a16:creationId xmlns:a16="http://schemas.microsoft.com/office/drawing/2014/main" id="{3494C265-52DB-4DBE-B864-7BC2137DC15F}"/>
              </a:ext>
            </a:extLst>
          </p:cNvPr>
          <p:cNvGraphicFramePr>
            <a:graphicFrameLocks noChangeAspect="1"/>
          </p:cNvGraphicFramePr>
          <p:nvPr/>
        </p:nvGraphicFramePr>
        <p:xfrm>
          <a:off x="1431925" y="1939925"/>
          <a:ext cx="6543675" cy="4457700"/>
        </p:xfrm>
        <a:graphic>
          <a:graphicData uri="http://schemas.openxmlformats.org/presentationml/2006/ole">
            <mc:AlternateContent xmlns:mc="http://schemas.openxmlformats.org/markup-compatibility/2006">
              <mc:Choice xmlns:v="urn:schemas-microsoft-com:vml" Requires="v">
                <p:oleObj name="Chart" r:id="rId3" imgW="7734300" imgH="5295900" progId="Excel.Chart.8">
                  <p:embed/>
                </p:oleObj>
              </mc:Choice>
              <mc:Fallback>
                <p:oleObj name="Chart" r:id="rId3" imgW="7734300" imgH="5295900" progId="Excel.Chart.8">
                  <p:embed/>
                  <p:pic>
                    <p:nvPicPr>
                      <p:cNvPr id="183299" name="Object 2">
                        <a:extLst>
                          <a:ext uri="{FF2B5EF4-FFF2-40B4-BE49-F238E27FC236}">
                            <a16:creationId xmlns:a16="http://schemas.microsoft.com/office/drawing/2014/main" id="{3494C265-52DB-4DBE-B864-7BC2137DC1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1925" y="1939925"/>
                        <a:ext cx="654367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83300" name="Rectangle 4">
            <a:extLst>
              <a:ext uri="{FF2B5EF4-FFF2-40B4-BE49-F238E27FC236}">
                <a16:creationId xmlns:a16="http://schemas.microsoft.com/office/drawing/2014/main" id="{518ED1B4-DF99-4AD1-891D-547035D3A080}"/>
              </a:ext>
            </a:extLst>
          </p:cNvPr>
          <p:cNvSpPr>
            <a:spLocks noChangeArrowheads="1"/>
          </p:cNvSpPr>
          <p:nvPr/>
        </p:nvSpPr>
        <p:spPr bwMode="auto">
          <a:xfrm>
            <a:off x="331788" y="152400"/>
            <a:ext cx="85201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4000" b="0" i="0" u="none" strike="noStrike" kern="1200" cap="none" spc="0" normalizeH="0" baseline="0" noProof="0">
                <a:ln>
                  <a:noFill/>
                </a:ln>
                <a:solidFill>
                  <a:srgbClr val="000099"/>
                </a:solidFill>
                <a:effectLst/>
                <a:uLnTx/>
                <a:uFillTx/>
                <a:latin typeface="Gill Sans MT" panose="020B0502020104020203" pitchFamily="34" charset="0"/>
                <a:ea typeface="ＭＳ Ｐゴシック" panose="020B0600070205080204" pitchFamily="34" charset="-128"/>
                <a:cs typeface="+mn-cs"/>
              </a:rPr>
              <a:t>Client-server vs. P2P: example</a:t>
            </a:r>
          </a:p>
        </p:txBody>
      </p:sp>
      <p:sp>
        <p:nvSpPr>
          <p:cNvPr id="183301" name="Text Box 5">
            <a:extLst>
              <a:ext uri="{FF2B5EF4-FFF2-40B4-BE49-F238E27FC236}">
                <a16:creationId xmlns:a16="http://schemas.microsoft.com/office/drawing/2014/main" id="{8D476639-85DB-44B9-B18D-70AA68C08984}"/>
              </a:ext>
            </a:extLst>
          </p:cNvPr>
          <p:cNvSpPr txBox="1">
            <a:spLocks noChangeArrowheads="1"/>
          </p:cNvSpPr>
          <p:nvPr/>
        </p:nvSpPr>
        <p:spPr bwMode="auto">
          <a:xfrm>
            <a:off x="433388" y="1292225"/>
            <a:ext cx="7754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client upload rate =</a:t>
            </a:r>
            <a:r>
              <a:rPr kumimoji="0" lang="en-US" altLang="en-US" sz="24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u</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24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F/u </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1 hour,  </a:t>
            </a:r>
            <a:r>
              <a:rPr kumimoji="0" lang="en-US" altLang="en-US" sz="24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a:t>
            </a:r>
            <a:r>
              <a:rPr kumimoji="0" lang="en-US" altLang="en-US" sz="24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s</a:t>
            </a:r>
            <a:r>
              <a:rPr kumimoji="0" lang="en-US" altLang="en-US" sz="24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 10u,  d</a:t>
            </a:r>
            <a:r>
              <a:rPr kumimoji="0" lang="en-US" altLang="en-US" sz="24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min</a:t>
            </a:r>
            <a:r>
              <a:rPr kumimoji="0" lang="en-US" altLang="en-US" sz="24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 u</a:t>
            </a:r>
            <a:r>
              <a:rPr kumimoji="0" lang="en-US" altLang="en-US" sz="2400" b="0" i="1" u="none" strike="noStrike" kern="1200" cap="none" spc="0" normalizeH="0" baseline="-25000" noProof="0">
                <a:ln>
                  <a:noFill/>
                </a:ln>
                <a:solidFill>
                  <a:srgbClr val="000000"/>
                </a:solidFill>
                <a:effectLst/>
                <a:uLnTx/>
                <a:uFillTx/>
                <a:latin typeface="Arial" panose="020B0604020202020204" pitchFamily="34" charset="0"/>
                <a:ea typeface="ＭＳ Ｐゴシック" panose="020B0600070205080204" pitchFamily="34" charset="-128"/>
                <a:cs typeface="+mn-cs"/>
              </a:rPr>
              <a:t>s</a:t>
            </a:r>
          </a:p>
        </p:txBody>
      </p:sp>
      <p:pic>
        <p:nvPicPr>
          <p:cNvPr id="183302" name="Picture 10" descr="underline_base">
            <a:extLst>
              <a:ext uri="{FF2B5EF4-FFF2-40B4-BE49-F238E27FC236}">
                <a16:creationId xmlns:a16="http://schemas.microsoft.com/office/drawing/2014/main" id="{145169BE-C602-4CF2-9572-2620AFBDC7C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896938"/>
            <a:ext cx="657383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7">
            <a:extLst>
              <a:ext uri="{FF2B5EF4-FFF2-40B4-BE49-F238E27FC236}">
                <a16:creationId xmlns:a16="http://schemas.microsoft.com/office/drawing/2014/main" id="{ED9E350D-D1E4-4061-B69C-B105BBFC1DE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 Layer</a:t>
            </a:r>
          </a:p>
        </p:txBody>
      </p:sp>
      <p:sp>
        <p:nvSpPr>
          <p:cNvPr id="185346" name="Rectangle 8">
            <a:extLst>
              <a:ext uri="{FF2B5EF4-FFF2-40B4-BE49-F238E27FC236}">
                <a16:creationId xmlns:a16="http://schemas.microsoft.com/office/drawing/2014/main" id="{E71C7512-DF5B-4034-9A71-811530FAA8D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2-</a:t>
            </a:r>
            <a:fld id="{0F0A78D7-24CC-4028-A612-BE9C691EF2B7}"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347" name="Rectangle 2">
            <a:extLst>
              <a:ext uri="{FF2B5EF4-FFF2-40B4-BE49-F238E27FC236}">
                <a16:creationId xmlns:a16="http://schemas.microsoft.com/office/drawing/2014/main" id="{B6EBD732-C1F7-4AB8-B091-94B2EDB7083C}"/>
              </a:ext>
            </a:extLst>
          </p:cNvPr>
          <p:cNvSpPr>
            <a:spLocks noGrp="1" noChangeArrowheads="1"/>
          </p:cNvSpPr>
          <p:nvPr>
            <p:ph type="title"/>
          </p:nvPr>
        </p:nvSpPr>
        <p:spPr>
          <a:xfrm>
            <a:off x="411163" y="0"/>
            <a:ext cx="7772400" cy="1143000"/>
          </a:xfrm>
        </p:spPr>
        <p:txBody>
          <a:bodyPr/>
          <a:lstStyle/>
          <a:p>
            <a:r>
              <a:rPr lang="en-US" altLang="en-US" sz="4000">
                <a:ea typeface="ＭＳ Ｐゴシック" panose="020B0600070205080204" pitchFamily="34" charset="-128"/>
              </a:rPr>
              <a:t>P2P file distribution: BitTorrent </a:t>
            </a:r>
          </a:p>
        </p:txBody>
      </p:sp>
      <p:sp>
        <p:nvSpPr>
          <p:cNvPr id="185348" name="Text Box 37">
            <a:extLst>
              <a:ext uri="{FF2B5EF4-FFF2-40B4-BE49-F238E27FC236}">
                <a16:creationId xmlns:a16="http://schemas.microsoft.com/office/drawing/2014/main" id="{D3F7AB84-D520-4108-834A-005B3A75C0E3}"/>
              </a:ext>
            </a:extLst>
          </p:cNvPr>
          <p:cNvSpPr txBox="1">
            <a:spLocks noChangeArrowheads="1"/>
          </p:cNvSpPr>
          <p:nvPr/>
        </p:nvSpPr>
        <p:spPr bwMode="auto">
          <a:xfrm>
            <a:off x="474663" y="2338388"/>
            <a:ext cx="251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CC0000"/>
                </a:solidFill>
                <a:effectLst/>
                <a:uLnTx/>
                <a:uFillTx/>
                <a:latin typeface="Gill Sans MT" panose="020B0502020104020203" pitchFamily="34" charset="0"/>
                <a:ea typeface="ＭＳ Ｐゴシック" panose="020B0600070205080204" pitchFamily="34" charset="-128"/>
                <a:cs typeface="+mn-cs"/>
              </a:rPr>
              <a:t>tracker:</a:t>
            </a:r>
            <a:r>
              <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 tracks peers </a:t>
            </a:r>
          </a:p>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participating in torrent</a:t>
            </a:r>
          </a:p>
        </p:txBody>
      </p:sp>
      <p:sp>
        <p:nvSpPr>
          <p:cNvPr id="185349" name="Text Box 41">
            <a:extLst>
              <a:ext uri="{FF2B5EF4-FFF2-40B4-BE49-F238E27FC236}">
                <a16:creationId xmlns:a16="http://schemas.microsoft.com/office/drawing/2014/main" id="{53C5FE79-CE00-43F3-AD35-E8781BBD37C4}"/>
              </a:ext>
            </a:extLst>
          </p:cNvPr>
          <p:cNvSpPr txBox="1">
            <a:spLocks noChangeArrowheads="1"/>
          </p:cNvSpPr>
          <p:nvPr/>
        </p:nvSpPr>
        <p:spPr bwMode="auto">
          <a:xfrm>
            <a:off x="5376863" y="2287588"/>
            <a:ext cx="35433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20000"/>
              </a:spcBef>
              <a:spcAft>
                <a:spcPct val="0"/>
              </a:spcAft>
              <a:buClr>
                <a:srgbClr val="3333CC"/>
              </a:buClr>
              <a:buSzPct val="85000"/>
              <a:buFont typeface="ZapfDingbats" charset="2"/>
              <a:buNone/>
              <a:tabLst/>
              <a:defRPr/>
            </a:pPr>
            <a:r>
              <a:rPr kumimoji="0" lang="en-US" altLang="en-US" sz="2400" b="0" i="1" u="none" strike="noStrike" kern="1200" cap="none" spc="0" normalizeH="0" baseline="0" noProof="0">
                <a:ln>
                  <a:noFill/>
                </a:ln>
                <a:solidFill>
                  <a:srgbClr val="CC0000"/>
                </a:solidFill>
                <a:effectLst/>
                <a:uLnTx/>
                <a:uFillTx/>
                <a:latin typeface="Gill Sans MT" panose="020B0502020104020203" pitchFamily="34" charset="0"/>
                <a:ea typeface="ＭＳ Ｐゴシック" panose="020B0600070205080204" pitchFamily="34" charset="-128"/>
                <a:cs typeface="+mn-cs"/>
              </a:rPr>
              <a:t>torrent:</a:t>
            </a:r>
            <a:r>
              <a:rPr kumimoji="0" lang="en-US" altLang="en-US" sz="24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 group of peers exchanging  chunks of a file</a:t>
            </a:r>
          </a:p>
        </p:txBody>
      </p:sp>
      <p:sp>
        <p:nvSpPr>
          <p:cNvPr id="24595" name="Line 21">
            <a:extLst>
              <a:ext uri="{FF2B5EF4-FFF2-40B4-BE49-F238E27FC236}">
                <a16:creationId xmlns:a16="http://schemas.microsoft.com/office/drawing/2014/main" id="{B883CB5E-4769-463A-82BE-609D3158D44C}"/>
              </a:ext>
            </a:extLst>
          </p:cNvPr>
          <p:cNvSpPr>
            <a:spLocks noChangeShapeType="1"/>
          </p:cNvSpPr>
          <p:nvPr/>
        </p:nvSpPr>
        <p:spPr bwMode="auto">
          <a:xfrm>
            <a:off x="2401888" y="3667125"/>
            <a:ext cx="1587" cy="53657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351" name="Line 25">
            <a:extLst>
              <a:ext uri="{FF2B5EF4-FFF2-40B4-BE49-F238E27FC236}">
                <a16:creationId xmlns:a16="http://schemas.microsoft.com/office/drawing/2014/main" id="{120A19E8-D149-4577-9F90-BE85CF601F05}"/>
              </a:ext>
            </a:extLst>
          </p:cNvPr>
          <p:cNvSpPr>
            <a:spLocks noChangeShapeType="1"/>
          </p:cNvSpPr>
          <p:nvPr/>
        </p:nvSpPr>
        <p:spPr bwMode="auto">
          <a:xfrm>
            <a:off x="3748088" y="3395663"/>
            <a:ext cx="2551112" cy="14097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352" name="Line 26">
            <a:extLst>
              <a:ext uri="{FF2B5EF4-FFF2-40B4-BE49-F238E27FC236}">
                <a16:creationId xmlns:a16="http://schemas.microsoft.com/office/drawing/2014/main" id="{AC164070-6B1F-44A8-98F4-CBE7F87FF606}"/>
              </a:ext>
            </a:extLst>
          </p:cNvPr>
          <p:cNvSpPr>
            <a:spLocks noChangeShapeType="1"/>
          </p:cNvSpPr>
          <p:nvPr/>
        </p:nvSpPr>
        <p:spPr bwMode="auto">
          <a:xfrm>
            <a:off x="3544888" y="3546475"/>
            <a:ext cx="247650" cy="18161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353" name="Line 27">
            <a:extLst>
              <a:ext uri="{FF2B5EF4-FFF2-40B4-BE49-F238E27FC236}">
                <a16:creationId xmlns:a16="http://schemas.microsoft.com/office/drawing/2014/main" id="{E5CA0F01-67B2-4D12-BD9D-0CE9452C5490}"/>
              </a:ext>
            </a:extLst>
          </p:cNvPr>
          <p:cNvSpPr>
            <a:spLocks noChangeShapeType="1"/>
          </p:cNvSpPr>
          <p:nvPr/>
        </p:nvSpPr>
        <p:spPr bwMode="auto">
          <a:xfrm flipH="1" flipV="1">
            <a:off x="5184775" y="3306763"/>
            <a:ext cx="1168400" cy="3063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354" name="Line 28">
            <a:extLst>
              <a:ext uri="{FF2B5EF4-FFF2-40B4-BE49-F238E27FC236}">
                <a16:creationId xmlns:a16="http://schemas.microsoft.com/office/drawing/2014/main" id="{D100CE0A-4FD1-47F2-9F1B-886BD48AD7F5}"/>
              </a:ext>
            </a:extLst>
          </p:cNvPr>
          <p:cNvSpPr>
            <a:spLocks noChangeShapeType="1"/>
          </p:cNvSpPr>
          <p:nvPr/>
        </p:nvSpPr>
        <p:spPr bwMode="auto">
          <a:xfrm flipH="1">
            <a:off x="4368800" y="3843338"/>
            <a:ext cx="2039938" cy="198755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355" name="Line 29">
            <a:extLst>
              <a:ext uri="{FF2B5EF4-FFF2-40B4-BE49-F238E27FC236}">
                <a16:creationId xmlns:a16="http://schemas.microsoft.com/office/drawing/2014/main" id="{29F32D77-3C9D-4187-8BEE-C0AA6475E45A}"/>
              </a:ext>
            </a:extLst>
          </p:cNvPr>
          <p:cNvSpPr>
            <a:spLocks noChangeShapeType="1"/>
          </p:cNvSpPr>
          <p:nvPr/>
        </p:nvSpPr>
        <p:spPr bwMode="auto">
          <a:xfrm flipH="1">
            <a:off x="4456113" y="5808663"/>
            <a:ext cx="739775" cy="16351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356" name="Line 30">
            <a:extLst>
              <a:ext uri="{FF2B5EF4-FFF2-40B4-BE49-F238E27FC236}">
                <a16:creationId xmlns:a16="http://schemas.microsoft.com/office/drawing/2014/main" id="{8B62FB30-C14C-4B65-8EFE-A9EE2EB67F64}"/>
              </a:ext>
            </a:extLst>
          </p:cNvPr>
          <p:cNvSpPr>
            <a:spLocks noChangeShapeType="1"/>
          </p:cNvSpPr>
          <p:nvPr/>
        </p:nvSpPr>
        <p:spPr bwMode="auto">
          <a:xfrm flipH="1">
            <a:off x="3975100" y="3505200"/>
            <a:ext cx="900113" cy="1676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357" name="Line 31">
            <a:extLst>
              <a:ext uri="{FF2B5EF4-FFF2-40B4-BE49-F238E27FC236}">
                <a16:creationId xmlns:a16="http://schemas.microsoft.com/office/drawing/2014/main" id="{1B133726-CC2E-424B-B293-76E084FAA0B1}"/>
              </a:ext>
            </a:extLst>
          </p:cNvPr>
          <p:cNvSpPr>
            <a:spLocks noChangeShapeType="1"/>
          </p:cNvSpPr>
          <p:nvPr/>
        </p:nvSpPr>
        <p:spPr bwMode="auto">
          <a:xfrm flipV="1">
            <a:off x="4140200" y="4891088"/>
            <a:ext cx="2120900" cy="482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358" name="Line 32">
            <a:extLst>
              <a:ext uri="{FF2B5EF4-FFF2-40B4-BE49-F238E27FC236}">
                <a16:creationId xmlns:a16="http://schemas.microsoft.com/office/drawing/2014/main" id="{1D2E07C0-4D0B-4A48-BD4C-96373B0625DB}"/>
              </a:ext>
            </a:extLst>
          </p:cNvPr>
          <p:cNvSpPr>
            <a:spLocks noChangeShapeType="1"/>
          </p:cNvSpPr>
          <p:nvPr/>
        </p:nvSpPr>
        <p:spPr bwMode="auto">
          <a:xfrm>
            <a:off x="5140325" y="3449638"/>
            <a:ext cx="1182688" cy="127635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359" name="Line 33">
            <a:extLst>
              <a:ext uri="{FF2B5EF4-FFF2-40B4-BE49-F238E27FC236}">
                <a16:creationId xmlns:a16="http://schemas.microsoft.com/office/drawing/2014/main" id="{5C2055CA-FB01-4BF3-8594-76554F800100}"/>
              </a:ext>
            </a:extLst>
          </p:cNvPr>
          <p:cNvSpPr>
            <a:spLocks noChangeShapeType="1"/>
          </p:cNvSpPr>
          <p:nvPr/>
        </p:nvSpPr>
        <p:spPr bwMode="auto">
          <a:xfrm>
            <a:off x="5583238" y="5830888"/>
            <a:ext cx="376237" cy="2174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360" name="Line 34">
            <a:extLst>
              <a:ext uri="{FF2B5EF4-FFF2-40B4-BE49-F238E27FC236}">
                <a16:creationId xmlns:a16="http://schemas.microsoft.com/office/drawing/2014/main" id="{67DC5AC8-849D-407C-84AF-FAAF50638943}"/>
              </a:ext>
            </a:extLst>
          </p:cNvPr>
          <p:cNvSpPr>
            <a:spLocks noChangeShapeType="1"/>
          </p:cNvSpPr>
          <p:nvPr/>
        </p:nvSpPr>
        <p:spPr bwMode="auto">
          <a:xfrm>
            <a:off x="4468813" y="6126163"/>
            <a:ext cx="1490662" cy="15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609" name="Text Box 35">
            <a:extLst>
              <a:ext uri="{FF2B5EF4-FFF2-40B4-BE49-F238E27FC236}">
                <a16:creationId xmlns:a16="http://schemas.microsoft.com/office/drawing/2014/main" id="{9ED735A3-446C-4020-B466-D57859D0FA85}"/>
              </a:ext>
            </a:extLst>
          </p:cNvPr>
          <p:cNvSpPr txBox="1">
            <a:spLocks noChangeArrowheads="1"/>
          </p:cNvSpPr>
          <p:nvPr/>
        </p:nvSpPr>
        <p:spPr bwMode="auto">
          <a:xfrm>
            <a:off x="633413" y="4668838"/>
            <a:ext cx="178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Alice arrives  …</a:t>
            </a:r>
          </a:p>
        </p:txBody>
      </p:sp>
      <p:sp>
        <p:nvSpPr>
          <p:cNvPr id="185362" name="Line 38">
            <a:extLst>
              <a:ext uri="{FF2B5EF4-FFF2-40B4-BE49-F238E27FC236}">
                <a16:creationId xmlns:a16="http://schemas.microsoft.com/office/drawing/2014/main" id="{58192550-02F2-455C-B676-26ED190E568F}"/>
              </a:ext>
            </a:extLst>
          </p:cNvPr>
          <p:cNvSpPr>
            <a:spLocks noChangeShapeType="1"/>
          </p:cNvSpPr>
          <p:nvPr/>
        </p:nvSpPr>
        <p:spPr bwMode="auto">
          <a:xfrm flipH="1">
            <a:off x="6134100" y="5065713"/>
            <a:ext cx="263525" cy="939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24612" name="Picture 39" descr="Alice">
            <a:extLst>
              <a:ext uri="{FF2B5EF4-FFF2-40B4-BE49-F238E27FC236}">
                <a16:creationId xmlns:a16="http://schemas.microsoft.com/office/drawing/2014/main" id="{AF9D9327-202E-4663-B636-48A2B04F6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113" y="4186238"/>
            <a:ext cx="47466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64" name="Line 42">
            <a:extLst>
              <a:ext uri="{FF2B5EF4-FFF2-40B4-BE49-F238E27FC236}">
                <a16:creationId xmlns:a16="http://schemas.microsoft.com/office/drawing/2014/main" id="{23B72E55-B40D-49A9-B312-657ECA351BA7}"/>
              </a:ext>
            </a:extLst>
          </p:cNvPr>
          <p:cNvSpPr>
            <a:spLocks noChangeShapeType="1"/>
          </p:cNvSpPr>
          <p:nvPr/>
        </p:nvSpPr>
        <p:spPr bwMode="auto">
          <a:xfrm>
            <a:off x="1617663" y="3024188"/>
            <a:ext cx="476250" cy="25876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365" name="Rectangle 43">
            <a:extLst>
              <a:ext uri="{FF2B5EF4-FFF2-40B4-BE49-F238E27FC236}">
                <a16:creationId xmlns:a16="http://schemas.microsoft.com/office/drawing/2014/main" id="{AB073DF6-21BC-43E3-8BEF-C70AF0071C61}"/>
              </a:ext>
            </a:extLst>
          </p:cNvPr>
          <p:cNvSpPr>
            <a:spLocks noChangeArrowheads="1"/>
          </p:cNvSpPr>
          <p:nvPr/>
        </p:nvSpPr>
        <p:spPr bwMode="auto">
          <a:xfrm>
            <a:off x="417513" y="1211263"/>
            <a:ext cx="71247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100000"/>
              </a:lnSpc>
              <a:spcBef>
                <a:spcPct val="20000"/>
              </a:spcBef>
              <a:spcAft>
                <a:spcPct val="0"/>
              </a:spcAft>
              <a:buClr>
                <a:srgbClr val="000099"/>
              </a:buClr>
              <a:buSzPct val="100000"/>
              <a:buFont typeface="Wingdings" panose="05000000000000000000" pitchFamily="2" charset="2"/>
              <a:buChar char="§"/>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file divided into 256Kb chunks</a:t>
            </a:r>
          </a:p>
          <a:p>
            <a:pPr marL="342900" marR="0" lvl="0" indent="-342900" algn="l" defTabSz="914400" rtl="0" eaLnBrk="0" fontAlgn="base" latinLnBrk="0" hangingPunct="0">
              <a:lnSpc>
                <a:spcPct val="100000"/>
              </a:lnSpc>
              <a:spcBef>
                <a:spcPct val="20000"/>
              </a:spcBef>
              <a:spcAft>
                <a:spcPct val="0"/>
              </a:spcAft>
              <a:buClr>
                <a:srgbClr val="000099"/>
              </a:buClr>
              <a:buSzPct val="100000"/>
              <a:buFont typeface="Wingdings" panose="05000000000000000000" pitchFamily="2" charset="2"/>
              <a:buChar char="§"/>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peers in torrent send/receive file chunks</a:t>
            </a: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185366" name="Picture 50" descr="underline_base">
            <a:extLst>
              <a:ext uri="{FF2B5EF4-FFF2-40B4-BE49-F238E27FC236}">
                <a16:creationId xmlns:a16="http://schemas.microsoft.com/office/drawing/2014/main" id="{C1226D50-9BF8-44B2-B232-36FAD0D802D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5" y="817563"/>
            <a:ext cx="6672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29" name="Text Box 35">
            <a:extLst>
              <a:ext uri="{FF2B5EF4-FFF2-40B4-BE49-F238E27FC236}">
                <a16:creationId xmlns:a16="http://schemas.microsoft.com/office/drawing/2014/main" id="{EE043AEC-7422-4F47-A2DC-FE9325AA587A}"/>
              </a:ext>
            </a:extLst>
          </p:cNvPr>
          <p:cNvSpPr txBox="1">
            <a:spLocks noChangeArrowheads="1"/>
          </p:cNvSpPr>
          <p:nvPr/>
        </p:nvSpPr>
        <p:spPr bwMode="auto">
          <a:xfrm>
            <a:off x="647700" y="4929188"/>
            <a:ext cx="2292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obtains list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of peers from tracker</a:t>
            </a:r>
          </a:p>
        </p:txBody>
      </p:sp>
      <p:grpSp>
        <p:nvGrpSpPr>
          <p:cNvPr id="2" name="Group 68">
            <a:extLst>
              <a:ext uri="{FF2B5EF4-FFF2-40B4-BE49-F238E27FC236}">
                <a16:creationId xmlns:a16="http://schemas.microsoft.com/office/drawing/2014/main" id="{1619F8FE-D339-4620-A6C7-422775A6C951}"/>
              </a:ext>
            </a:extLst>
          </p:cNvPr>
          <p:cNvGrpSpPr>
            <a:grpSpLocks/>
          </p:cNvGrpSpPr>
          <p:nvPr/>
        </p:nvGrpSpPr>
        <p:grpSpPr bwMode="auto">
          <a:xfrm>
            <a:off x="2781300" y="3473450"/>
            <a:ext cx="3492500" cy="2163763"/>
            <a:chOff x="1752" y="2166"/>
            <a:chExt cx="2200" cy="1363"/>
          </a:xfrm>
        </p:grpSpPr>
        <p:sp>
          <p:nvSpPr>
            <p:cNvPr id="185430" name="Line 22">
              <a:extLst>
                <a:ext uri="{FF2B5EF4-FFF2-40B4-BE49-F238E27FC236}">
                  <a16:creationId xmlns:a16="http://schemas.microsoft.com/office/drawing/2014/main" id="{4EBAEA97-10F4-4E6F-AA86-7A0C1914C792}"/>
                </a:ext>
              </a:extLst>
            </p:cNvPr>
            <p:cNvSpPr>
              <a:spLocks noChangeShapeType="1"/>
            </p:cNvSpPr>
            <p:nvPr/>
          </p:nvSpPr>
          <p:spPr bwMode="auto">
            <a:xfrm flipV="1">
              <a:off x="1752" y="2166"/>
              <a:ext cx="361" cy="53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31" name="Line 23">
              <a:extLst>
                <a:ext uri="{FF2B5EF4-FFF2-40B4-BE49-F238E27FC236}">
                  <a16:creationId xmlns:a16="http://schemas.microsoft.com/office/drawing/2014/main" id="{D4F584CE-6A9D-4C3C-913A-91AFEB1D32A9}"/>
                </a:ext>
              </a:extLst>
            </p:cNvPr>
            <p:cNvSpPr>
              <a:spLocks noChangeShapeType="1"/>
            </p:cNvSpPr>
            <p:nvPr/>
          </p:nvSpPr>
          <p:spPr bwMode="auto">
            <a:xfrm flipV="1">
              <a:off x="1770" y="2352"/>
              <a:ext cx="2182" cy="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32" name="Line 24">
              <a:extLst>
                <a:ext uri="{FF2B5EF4-FFF2-40B4-BE49-F238E27FC236}">
                  <a16:creationId xmlns:a16="http://schemas.microsoft.com/office/drawing/2014/main" id="{65C2DF56-5CC6-4AB9-8261-56A22EB17BE9}"/>
                </a:ext>
              </a:extLst>
            </p:cNvPr>
            <p:cNvSpPr>
              <a:spLocks noChangeShapeType="1"/>
            </p:cNvSpPr>
            <p:nvPr/>
          </p:nvSpPr>
          <p:spPr bwMode="auto">
            <a:xfrm>
              <a:off x="1786" y="2820"/>
              <a:ext cx="1550" cy="70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4645" name="Text Box 35">
            <a:extLst>
              <a:ext uri="{FF2B5EF4-FFF2-40B4-BE49-F238E27FC236}">
                <a16:creationId xmlns:a16="http://schemas.microsoft.com/office/drawing/2014/main" id="{F85193E1-F460-4675-B680-317E7B8BDBE6}"/>
              </a:ext>
            </a:extLst>
          </p:cNvPr>
          <p:cNvSpPr txBox="1">
            <a:spLocks noChangeArrowheads="1"/>
          </p:cNvSpPr>
          <p:nvPr/>
        </p:nvSpPr>
        <p:spPr bwMode="auto">
          <a:xfrm>
            <a:off x="608013" y="5470525"/>
            <a:ext cx="333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and begins exchanging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file chunks with peers in torrent</a:t>
            </a:r>
          </a:p>
        </p:txBody>
      </p:sp>
      <p:grpSp>
        <p:nvGrpSpPr>
          <p:cNvPr id="185370" name="Group 71">
            <a:extLst>
              <a:ext uri="{FF2B5EF4-FFF2-40B4-BE49-F238E27FC236}">
                <a16:creationId xmlns:a16="http://schemas.microsoft.com/office/drawing/2014/main" id="{F612ABF7-6822-4C18-BD03-A2A61DDBE3FE}"/>
              </a:ext>
            </a:extLst>
          </p:cNvPr>
          <p:cNvGrpSpPr>
            <a:grpSpLocks/>
          </p:cNvGrpSpPr>
          <p:nvPr/>
        </p:nvGrpSpPr>
        <p:grpSpPr bwMode="auto">
          <a:xfrm>
            <a:off x="2184400" y="2982913"/>
            <a:ext cx="379413" cy="604837"/>
            <a:chOff x="4140" y="429"/>
            <a:chExt cx="1425" cy="2396"/>
          </a:xfrm>
        </p:grpSpPr>
        <p:sp>
          <p:nvSpPr>
            <p:cNvPr id="185398" name="Freeform 72">
              <a:extLst>
                <a:ext uri="{FF2B5EF4-FFF2-40B4-BE49-F238E27FC236}">
                  <a16:creationId xmlns:a16="http://schemas.microsoft.com/office/drawing/2014/main" id="{C60854CB-8077-49EB-8477-ADD683856454}"/>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399" name="Rectangle 73">
              <a:extLst>
                <a:ext uri="{FF2B5EF4-FFF2-40B4-BE49-F238E27FC236}">
                  <a16:creationId xmlns:a16="http://schemas.microsoft.com/office/drawing/2014/main" id="{0BE9CE75-61A0-4552-B26A-9D217C159899}"/>
                </a:ext>
              </a:extLst>
            </p:cNvPr>
            <p:cNvSpPr>
              <a:spLocks noChangeArrowheads="1"/>
            </p:cNvSpPr>
            <p:nvPr/>
          </p:nvSpPr>
          <p:spPr bwMode="auto">
            <a:xfrm>
              <a:off x="4206" y="429"/>
              <a:ext cx="1049"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00" name="Freeform 74">
              <a:extLst>
                <a:ext uri="{FF2B5EF4-FFF2-40B4-BE49-F238E27FC236}">
                  <a16:creationId xmlns:a16="http://schemas.microsoft.com/office/drawing/2014/main" id="{826FB06E-04E7-46F8-B40C-4C3318570BB7}"/>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01" name="Freeform 75">
              <a:extLst>
                <a:ext uri="{FF2B5EF4-FFF2-40B4-BE49-F238E27FC236}">
                  <a16:creationId xmlns:a16="http://schemas.microsoft.com/office/drawing/2014/main" id="{04AF2A54-D55F-4DBD-A9E0-EAEDEE82857E}"/>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02" name="Rectangle 76">
              <a:extLst>
                <a:ext uri="{FF2B5EF4-FFF2-40B4-BE49-F238E27FC236}">
                  <a16:creationId xmlns:a16="http://schemas.microsoft.com/office/drawing/2014/main" id="{07F7CC84-20AB-43A1-84B5-6438AEA6BDBC}"/>
                </a:ext>
              </a:extLst>
            </p:cNvPr>
            <p:cNvSpPr>
              <a:spLocks noChangeArrowheads="1"/>
            </p:cNvSpPr>
            <p:nvPr/>
          </p:nvSpPr>
          <p:spPr bwMode="auto">
            <a:xfrm>
              <a:off x="4212" y="693"/>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85403" name="Group 77">
              <a:extLst>
                <a:ext uri="{FF2B5EF4-FFF2-40B4-BE49-F238E27FC236}">
                  <a16:creationId xmlns:a16="http://schemas.microsoft.com/office/drawing/2014/main" id="{99118B6D-419F-4082-9213-0BEFC50AF656}"/>
                </a:ext>
              </a:extLst>
            </p:cNvPr>
            <p:cNvGrpSpPr>
              <a:grpSpLocks/>
            </p:cNvGrpSpPr>
            <p:nvPr/>
          </p:nvGrpSpPr>
          <p:grpSpPr bwMode="auto">
            <a:xfrm>
              <a:off x="4749" y="668"/>
              <a:ext cx="581" cy="145"/>
              <a:chOff x="614" y="2568"/>
              <a:chExt cx="725" cy="139"/>
            </a:xfrm>
          </p:grpSpPr>
          <p:sp>
            <p:nvSpPr>
              <p:cNvPr id="185428" name="AutoShape 78">
                <a:extLst>
                  <a:ext uri="{FF2B5EF4-FFF2-40B4-BE49-F238E27FC236}">
                    <a16:creationId xmlns:a16="http://schemas.microsoft.com/office/drawing/2014/main" id="{0BEC00D5-0B18-4BF8-8913-DB85377CA7B6}"/>
                  </a:ext>
                </a:extLst>
              </p:cNvPr>
              <p:cNvSpPr>
                <a:spLocks noChangeArrowheads="1"/>
              </p:cNvSpPr>
              <p:nvPr/>
            </p:nvSpPr>
            <p:spPr bwMode="auto">
              <a:xfrm>
                <a:off x="613" y="2568"/>
                <a:ext cx="729"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29" name="AutoShape 79">
                <a:extLst>
                  <a:ext uri="{FF2B5EF4-FFF2-40B4-BE49-F238E27FC236}">
                    <a16:creationId xmlns:a16="http://schemas.microsoft.com/office/drawing/2014/main" id="{A1B0BDF4-6D82-4B2D-A060-953F1C1B0868}"/>
                  </a:ext>
                </a:extLst>
              </p:cNvPr>
              <p:cNvSpPr>
                <a:spLocks noChangeArrowheads="1"/>
              </p:cNvSpPr>
              <p:nvPr/>
            </p:nvSpPr>
            <p:spPr bwMode="auto">
              <a:xfrm>
                <a:off x="628" y="2586"/>
                <a:ext cx="69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85404" name="Rectangle 80">
              <a:extLst>
                <a:ext uri="{FF2B5EF4-FFF2-40B4-BE49-F238E27FC236}">
                  <a16:creationId xmlns:a16="http://schemas.microsoft.com/office/drawing/2014/main" id="{317DAF0F-A1A7-4B01-BE9E-770B987A25F0}"/>
                </a:ext>
              </a:extLst>
            </p:cNvPr>
            <p:cNvSpPr>
              <a:spLocks noChangeArrowheads="1"/>
            </p:cNvSpPr>
            <p:nvPr/>
          </p:nvSpPr>
          <p:spPr bwMode="auto">
            <a:xfrm>
              <a:off x="4223" y="1020"/>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85405" name="Group 81">
              <a:extLst>
                <a:ext uri="{FF2B5EF4-FFF2-40B4-BE49-F238E27FC236}">
                  <a16:creationId xmlns:a16="http://schemas.microsoft.com/office/drawing/2014/main" id="{90451793-3DB7-4E09-8EA1-AF10AAAB1C65}"/>
                </a:ext>
              </a:extLst>
            </p:cNvPr>
            <p:cNvGrpSpPr>
              <a:grpSpLocks/>
            </p:cNvGrpSpPr>
            <p:nvPr/>
          </p:nvGrpSpPr>
          <p:grpSpPr bwMode="auto">
            <a:xfrm>
              <a:off x="4747" y="994"/>
              <a:ext cx="581" cy="134"/>
              <a:chOff x="614" y="2568"/>
              <a:chExt cx="725" cy="139"/>
            </a:xfrm>
          </p:grpSpPr>
          <p:sp>
            <p:nvSpPr>
              <p:cNvPr id="185426" name="AutoShape 82">
                <a:extLst>
                  <a:ext uri="{FF2B5EF4-FFF2-40B4-BE49-F238E27FC236}">
                    <a16:creationId xmlns:a16="http://schemas.microsoft.com/office/drawing/2014/main" id="{0973CBA9-CDA5-4462-AC8B-4F8C8977C0B1}"/>
                  </a:ext>
                </a:extLst>
              </p:cNvPr>
              <p:cNvSpPr>
                <a:spLocks noChangeArrowheads="1"/>
              </p:cNvSpPr>
              <p:nvPr/>
            </p:nvSpPr>
            <p:spPr bwMode="auto">
              <a:xfrm>
                <a:off x="615" y="2569"/>
                <a:ext cx="722"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27" name="AutoShape 83">
                <a:extLst>
                  <a:ext uri="{FF2B5EF4-FFF2-40B4-BE49-F238E27FC236}">
                    <a16:creationId xmlns:a16="http://schemas.microsoft.com/office/drawing/2014/main" id="{9BFF50CD-C247-45FD-A53C-0840FECB3F1A}"/>
                  </a:ext>
                </a:extLst>
              </p:cNvPr>
              <p:cNvSpPr>
                <a:spLocks noChangeArrowheads="1"/>
              </p:cNvSpPr>
              <p:nvPr/>
            </p:nvSpPr>
            <p:spPr bwMode="auto">
              <a:xfrm>
                <a:off x="630" y="2582"/>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85406" name="Rectangle 84">
              <a:extLst>
                <a:ext uri="{FF2B5EF4-FFF2-40B4-BE49-F238E27FC236}">
                  <a16:creationId xmlns:a16="http://schemas.microsoft.com/office/drawing/2014/main" id="{F132B410-349E-4F9D-AACF-84812969A389}"/>
                </a:ext>
              </a:extLst>
            </p:cNvPr>
            <p:cNvSpPr>
              <a:spLocks noChangeArrowheads="1"/>
            </p:cNvSpPr>
            <p:nvPr/>
          </p:nvSpPr>
          <p:spPr bwMode="auto">
            <a:xfrm>
              <a:off x="4218" y="1360"/>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07" name="Rectangle 85">
              <a:extLst>
                <a:ext uri="{FF2B5EF4-FFF2-40B4-BE49-F238E27FC236}">
                  <a16:creationId xmlns:a16="http://schemas.microsoft.com/office/drawing/2014/main" id="{48185296-73C4-46BF-9032-73053B300A9C}"/>
                </a:ext>
              </a:extLst>
            </p:cNvPr>
            <p:cNvSpPr>
              <a:spLocks noChangeArrowheads="1"/>
            </p:cNvSpPr>
            <p:nvPr/>
          </p:nvSpPr>
          <p:spPr bwMode="auto">
            <a:xfrm>
              <a:off x="4229" y="1655"/>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85408" name="Group 86">
              <a:extLst>
                <a:ext uri="{FF2B5EF4-FFF2-40B4-BE49-F238E27FC236}">
                  <a16:creationId xmlns:a16="http://schemas.microsoft.com/office/drawing/2014/main" id="{0FDF662E-BCF7-4CFA-AA9A-B2FF7A21E51C}"/>
                </a:ext>
              </a:extLst>
            </p:cNvPr>
            <p:cNvGrpSpPr>
              <a:grpSpLocks/>
            </p:cNvGrpSpPr>
            <p:nvPr/>
          </p:nvGrpSpPr>
          <p:grpSpPr bwMode="auto">
            <a:xfrm>
              <a:off x="4735" y="1627"/>
              <a:ext cx="582" cy="151"/>
              <a:chOff x="614" y="2568"/>
              <a:chExt cx="725" cy="139"/>
            </a:xfrm>
          </p:grpSpPr>
          <p:sp>
            <p:nvSpPr>
              <p:cNvPr id="185424" name="AutoShape 87">
                <a:extLst>
                  <a:ext uri="{FF2B5EF4-FFF2-40B4-BE49-F238E27FC236}">
                    <a16:creationId xmlns:a16="http://schemas.microsoft.com/office/drawing/2014/main" id="{94BE4957-E897-4782-9077-2935B7DC2717}"/>
                  </a:ext>
                </a:extLst>
              </p:cNvPr>
              <p:cNvSpPr>
                <a:spLocks noChangeArrowheads="1"/>
              </p:cNvSpPr>
              <p:nvPr/>
            </p:nvSpPr>
            <p:spPr bwMode="auto">
              <a:xfrm>
                <a:off x="616" y="2582"/>
                <a:ext cx="72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25" name="AutoShape 88">
                <a:extLst>
                  <a:ext uri="{FF2B5EF4-FFF2-40B4-BE49-F238E27FC236}">
                    <a16:creationId xmlns:a16="http://schemas.microsoft.com/office/drawing/2014/main" id="{DB951E1F-8464-438C-99B4-C35C95E459BA}"/>
                  </a:ext>
                </a:extLst>
              </p:cNvPr>
              <p:cNvSpPr>
                <a:spLocks noChangeArrowheads="1"/>
              </p:cNvSpPr>
              <p:nvPr/>
            </p:nvSpPr>
            <p:spPr bwMode="auto">
              <a:xfrm>
                <a:off x="630" y="2588"/>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85409" name="Freeform 89">
              <a:extLst>
                <a:ext uri="{FF2B5EF4-FFF2-40B4-BE49-F238E27FC236}">
                  <a16:creationId xmlns:a16="http://schemas.microsoft.com/office/drawing/2014/main" id="{FE2759E6-138B-4A11-8C6D-193172EFFDE2}"/>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85410" name="Group 90">
              <a:extLst>
                <a:ext uri="{FF2B5EF4-FFF2-40B4-BE49-F238E27FC236}">
                  <a16:creationId xmlns:a16="http://schemas.microsoft.com/office/drawing/2014/main" id="{039EE2B9-7BC9-4784-9A1B-CE5F483AB35E}"/>
                </a:ext>
              </a:extLst>
            </p:cNvPr>
            <p:cNvGrpSpPr>
              <a:grpSpLocks/>
            </p:cNvGrpSpPr>
            <p:nvPr/>
          </p:nvGrpSpPr>
          <p:grpSpPr bwMode="auto">
            <a:xfrm>
              <a:off x="4739" y="1327"/>
              <a:ext cx="582" cy="139"/>
              <a:chOff x="614" y="2568"/>
              <a:chExt cx="725" cy="139"/>
            </a:xfrm>
          </p:grpSpPr>
          <p:sp>
            <p:nvSpPr>
              <p:cNvPr id="185422" name="AutoShape 91">
                <a:extLst>
                  <a:ext uri="{FF2B5EF4-FFF2-40B4-BE49-F238E27FC236}">
                    <a16:creationId xmlns:a16="http://schemas.microsoft.com/office/drawing/2014/main" id="{FD35AA6C-CE63-41B4-9263-F2BDFDCBD752}"/>
                  </a:ext>
                </a:extLst>
              </p:cNvPr>
              <p:cNvSpPr>
                <a:spLocks noChangeArrowheads="1"/>
              </p:cNvSpPr>
              <p:nvPr/>
            </p:nvSpPr>
            <p:spPr bwMode="auto">
              <a:xfrm>
                <a:off x="611" y="2569"/>
                <a:ext cx="728"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23" name="AutoShape 92">
                <a:extLst>
                  <a:ext uri="{FF2B5EF4-FFF2-40B4-BE49-F238E27FC236}">
                    <a16:creationId xmlns:a16="http://schemas.microsoft.com/office/drawing/2014/main" id="{A6E295E7-8DEC-4623-A498-6DD05110B57D}"/>
                  </a:ext>
                </a:extLst>
              </p:cNvPr>
              <p:cNvSpPr>
                <a:spLocks noChangeArrowheads="1"/>
              </p:cNvSpPr>
              <p:nvPr/>
            </p:nvSpPr>
            <p:spPr bwMode="auto">
              <a:xfrm>
                <a:off x="618" y="2588"/>
                <a:ext cx="706"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85411" name="Rectangle 93">
              <a:extLst>
                <a:ext uri="{FF2B5EF4-FFF2-40B4-BE49-F238E27FC236}">
                  <a16:creationId xmlns:a16="http://schemas.microsoft.com/office/drawing/2014/main" id="{3C8CD952-3FCE-4831-94F1-64B1BFA7D32A}"/>
                </a:ext>
              </a:extLst>
            </p:cNvPr>
            <p:cNvSpPr>
              <a:spLocks noChangeArrowheads="1"/>
            </p:cNvSpPr>
            <p:nvPr/>
          </p:nvSpPr>
          <p:spPr bwMode="auto">
            <a:xfrm>
              <a:off x="5249" y="429"/>
              <a:ext cx="72"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12" name="Freeform 94">
              <a:extLst>
                <a:ext uri="{FF2B5EF4-FFF2-40B4-BE49-F238E27FC236}">
                  <a16:creationId xmlns:a16="http://schemas.microsoft.com/office/drawing/2014/main" id="{D8092DAA-A736-4EBC-8C9D-32791CCFE120}"/>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13" name="Freeform 95">
              <a:extLst>
                <a:ext uri="{FF2B5EF4-FFF2-40B4-BE49-F238E27FC236}">
                  <a16:creationId xmlns:a16="http://schemas.microsoft.com/office/drawing/2014/main" id="{063374F6-AF73-4158-BD05-D6D021B04FC4}"/>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14" name="Oval 96">
              <a:extLst>
                <a:ext uri="{FF2B5EF4-FFF2-40B4-BE49-F238E27FC236}">
                  <a16:creationId xmlns:a16="http://schemas.microsoft.com/office/drawing/2014/main" id="{EEE9E9B0-3E2F-4942-91CC-B3304DA1FA3C}"/>
                </a:ext>
              </a:extLst>
            </p:cNvPr>
            <p:cNvSpPr>
              <a:spLocks noChangeArrowheads="1"/>
            </p:cNvSpPr>
            <p:nvPr/>
          </p:nvSpPr>
          <p:spPr bwMode="auto">
            <a:xfrm>
              <a:off x="5517" y="2611"/>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15" name="Freeform 97">
              <a:extLst>
                <a:ext uri="{FF2B5EF4-FFF2-40B4-BE49-F238E27FC236}">
                  <a16:creationId xmlns:a16="http://schemas.microsoft.com/office/drawing/2014/main" id="{1E005944-D250-45D3-8A38-8028C8AFEFB6}"/>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16" name="AutoShape 98">
              <a:extLst>
                <a:ext uri="{FF2B5EF4-FFF2-40B4-BE49-F238E27FC236}">
                  <a16:creationId xmlns:a16="http://schemas.microsoft.com/office/drawing/2014/main" id="{5BF2B3E4-0F33-4A56-8889-94F13A754378}"/>
                </a:ext>
              </a:extLst>
            </p:cNvPr>
            <p:cNvSpPr>
              <a:spLocks noChangeArrowheads="1"/>
            </p:cNvSpPr>
            <p:nvPr/>
          </p:nvSpPr>
          <p:spPr bwMode="auto">
            <a:xfrm>
              <a:off x="4140" y="2680"/>
              <a:ext cx="1198" cy="145"/>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17" name="AutoShape 99">
              <a:extLst>
                <a:ext uri="{FF2B5EF4-FFF2-40B4-BE49-F238E27FC236}">
                  <a16:creationId xmlns:a16="http://schemas.microsoft.com/office/drawing/2014/main" id="{76144E9F-222B-4B17-B84A-96030C7FDFE8}"/>
                </a:ext>
              </a:extLst>
            </p:cNvPr>
            <p:cNvSpPr>
              <a:spLocks noChangeArrowheads="1"/>
            </p:cNvSpPr>
            <p:nvPr/>
          </p:nvSpPr>
          <p:spPr bwMode="auto">
            <a:xfrm>
              <a:off x="4206" y="2712"/>
              <a:ext cx="1073"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18" name="Oval 100">
              <a:extLst>
                <a:ext uri="{FF2B5EF4-FFF2-40B4-BE49-F238E27FC236}">
                  <a16:creationId xmlns:a16="http://schemas.microsoft.com/office/drawing/2014/main" id="{13432141-DFCF-4C6A-8F1D-DFBC8481C490}"/>
                </a:ext>
              </a:extLst>
            </p:cNvPr>
            <p:cNvSpPr>
              <a:spLocks noChangeArrowheads="1"/>
            </p:cNvSpPr>
            <p:nvPr/>
          </p:nvSpPr>
          <p:spPr bwMode="auto">
            <a:xfrm>
              <a:off x="4307" y="2385"/>
              <a:ext cx="161"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19" name="Oval 101">
              <a:extLst>
                <a:ext uri="{FF2B5EF4-FFF2-40B4-BE49-F238E27FC236}">
                  <a16:creationId xmlns:a16="http://schemas.microsoft.com/office/drawing/2014/main" id="{46FFCB62-75EC-41C9-82C9-BB8A2BCA8C5B}"/>
                </a:ext>
              </a:extLst>
            </p:cNvPr>
            <p:cNvSpPr>
              <a:spLocks noChangeArrowheads="1"/>
            </p:cNvSpPr>
            <p:nvPr/>
          </p:nvSpPr>
          <p:spPr bwMode="auto">
            <a:xfrm>
              <a:off x="4486" y="2385"/>
              <a:ext cx="161"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85420" name="Oval 102">
              <a:extLst>
                <a:ext uri="{FF2B5EF4-FFF2-40B4-BE49-F238E27FC236}">
                  <a16:creationId xmlns:a16="http://schemas.microsoft.com/office/drawing/2014/main" id="{4A9694DD-1FCE-4C39-B6F2-4C0F2DC1A497}"/>
                </a:ext>
              </a:extLst>
            </p:cNvPr>
            <p:cNvSpPr>
              <a:spLocks noChangeArrowheads="1"/>
            </p:cNvSpPr>
            <p:nvPr/>
          </p:nvSpPr>
          <p:spPr bwMode="auto">
            <a:xfrm>
              <a:off x="4665" y="2379"/>
              <a:ext cx="155"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421" name="Rectangle 103">
              <a:extLst>
                <a:ext uri="{FF2B5EF4-FFF2-40B4-BE49-F238E27FC236}">
                  <a16:creationId xmlns:a16="http://schemas.microsoft.com/office/drawing/2014/main" id="{0FA137FD-7C15-4F84-B69A-0779D0CE0BAE}"/>
                </a:ext>
              </a:extLst>
            </p:cNvPr>
            <p:cNvSpPr>
              <a:spLocks noChangeArrowheads="1"/>
            </p:cNvSpPr>
            <p:nvPr/>
          </p:nvSpPr>
          <p:spPr bwMode="auto">
            <a:xfrm>
              <a:off x="5064" y="1838"/>
              <a:ext cx="83" cy="761"/>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 name="Group 104">
            <a:extLst>
              <a:ext uri="{FF2B5EF4-FFF2-40B4-BE49-F238E27FC236}">
                <a16:creationId xmlns:a16="http://schemas.microsoft.com/office/drawing/2014/main" id="{163D29AF-E131-49F7-8BBE-F510FCD3C0E3}"/>
              </a:ext>
            </a:extLst>
          </p:cNvPr>
          <p:cNvGrpSpPr>
            <a:grpSpLocks/>
          </p:cNvGrpSpPr>
          <p:nvPr/>
        </p:nvGrpSpPr>
        <p:grpSpPr bwMode="auto">
          <a:xfrm>
            <a:off x="2078038" y="4222750"/>
            <a:ext cx="685800" cy="588963"/>
            <a:chOff x="-44" y="1473"/>
            <a:chExt cx="981" cy="1105"/>
          </a:xfrm>
        </p:grpSpPr>
        <p:pic>
          <p:nvPicPr>
            <p:cNvPr id="185396" name="Picture 105" descr="desktop_computer_stylized_medium">
              <a:extLst>
                <a:ext uri="{FF2B5EF4-FFF2-40B4-BE49-F238E27FC236}">
                  <a16:creationId xmlns:a16="http://schemas.microsoft.com/office/drawing/2014/main" id="{B7166228-A47B-4A7D-9E0A-3E3E8A5B38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97" name="Freeform 106">
              <a:extLst>
                <a:ext uri="{FF2B5EF4-FFF2-40B4-BE49-F238E27FC236}">
                  <a16:creationId xmlns:a16="http://schemas.microsoft.com/office/drawing/2014/main" id="{B3A72650-5F95-4A79-BE1E-8EB4D35E94A7}"/>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5372" name="Group 107">
            <a:extLst>
              <a:ext uri="{FF2B5EF4-FFF2-40B4-BE49-F238E27FC236}">
                <a16:creationId xmlns:a16="http://schemas.microsoft.com/office/drawing/2014/main" id="{36593F0A-3CB5-4EDF-AC6F-C9CFEB4608A2}"/>
              </a:ext>
            </a:extLst>
          </p:cNvPr>
          <p:cNvGrpSpPr>
            <a:grpSpLocks/>
          </p:cNvGrpSpPr>
          <p:nvPr/>
        </p:nvGrpSpPr>
        <p:grpSpPr bwMode="auto">
          <a:xfrm>
            <a:off x="3448050" y="5235575"/>
            <a:ext cx="728663" cy="620713"/>
            <a:chOff x="-44" y="1473"/>
            <a:chExt cx="981" cy="1105"/>
          </a:xfrm>
        </p:grpSpPr>
        <p:pic>
          <p:nvPicPr>
            <p:cNvPr id="185394" name="Picture 108" descr="desktop_computer_stylized_medium">
              <a:extLst>
                <a:ext uri="{FF2B5EF4-FFF2-40B4-BE49-F238E27FC236}">
                  <a16:creationId xmlns:a16="http://schemas.microsoft.com/office/drawing/2014/main" id="{681661AA-B582-42F6-8417-4AFC735D0E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95" name="Freeform 109">
              <a:extLst>
                <a:ext uri="{FF2B5EF4-FFF2-40B4-BE49-F238E27FC236}">
                  <a16:creationId xmlns:a16="http://schemas.microsoft.com/office/drawing/2014/main" id="{DB3CCF5A-3048-4DD8-B2C4-18471850E597}"/>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5373" name="Group 110">
            <a:extLst>
              <a:ext uri="{FF2B5EF4-FFF2-40B4-BE49-F238E27FC236}">
                <a16:creationId xmlns:a16="http://schemas.microsoft.com/office/drawing/2014/main" id="{EE70D0A4-92C7-4EC2-8935-3EF8BC8CC56B}"/>
              </a:ext>
            </a:extLst>
          </p:cNvPr>
          <p:cNvGrpSpPr>
            <a:grpSpLocks/>
          </p:cNvGrpSpPr>
          <p:nvPr/>
        </p:nvGrpSpPr>
        <p:grpSpPr bwMode="auto">
          <a:xfrm>
            <a:off x="3730625" y="5813425"/>
            <a:ext cx="728663" cy="620713"/>
            <a:chOff x="-44" y="1473"/>
            <a:chExt cx="981" cy="1105"/>
          </a:xfrm>
        </p:grpSpPr>
        <p:pic>
          <p:nvPicPr>
            <p:cNvPr id="185392" name="Picture 111" descr="desktop_computer_stylized_medium">
              <a:extLst>
                <a:ext uri="{FF2B5EF4-FFF2-40B4-BE49-F238E27FC236}">
                  <a16:creationId xmlns:a16="http://schemas.microsoft.com/office/drawing/2014/main" id="{AC3539B2-C870-48B7-8341-DE23F132F9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93" name="Freeform 112">
              <a:extLst>
                <a:ext uri="{FF2B5EF4-FFF2-40B4-BE49-F238E27FC236}">
                  <a16:creationId xmlns:a16="http://schemas.microsoft.com/office/drawing/2014/main" id="{76005E81-FA92-4479-B9A3-1A4FEA13AA07}"/>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5374" name="Group 113">
            <a:extLst>
              <a:ext uri="{FF2B5EF4-FFF2-40B4-BE49-F238E27FC236}">
                <a16:creationId xmlns:a16="http://schemas.microsoft.com/office/drawing/2014/main" id="{5F34CA36-6F28-4B9C-8832-7AB5E39E179B}"/>
              </a:ext>
            </a:extLst>
          </p:cNvPr>
          <p:cNvGrpSpPr>
            <a:grpSpLocks/>
          </p:cNvGrpSpPr>
          <p:nvPr/>
        </p:nvGrpSpPr>
        <p:grpSpPr bwMode="auto">
          <a:xfrm flipH="1">
            <a:off x="6364288" y="4659313"/>
            <a:ext cx="728662" cy="620712"/>
            <a:chOff x="-44" y="1473"/>
            <a:chExt cx="981" cy="1105"/>
          </a:xfrm>
        </p:grpSpPr>
        <p:pic>
          <p:nvPicPr>
            <p:cNvPr id="185390" name="Picture 114" descr="desktop_computer_stylized_medium">
              <a:extLst>
                <a:ext uri="{FF2B5EF4-FFF2-40B4-BE49-F238E27FC236}">
                  <a16:creationId xmlns:a16="http://schemas.microsoft.com/office/drawing/2014/main" id="{CCBDADC7-8DCD-45F8-ACCB-525696537C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91" name="Freeform 115">
              <a:extLst>
                <a:ext uri="{FF2B5EF4-FFF2-40B4-BE49-F238E27FC236}">
                  <a16:creationId xmlns:a16="http://schemas.microsoft.com/office/drawing/2014/main" id="{ED1B6966-FE1D-4416-84D2-AD546068733E}"/>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5375" name="Group 116">
            <a:extLst>
              <a:ext uri="{FF2B5EF4-FFF2-40B4-BE49-F238E27FC236}">
                <a16:creationId xmlns:a16="http://schemas.microsoft.com/office/drawing/2014/main" id="{3C7C23E6-C021-4B26-AC1F-727AAE312382}"/>
              </a:ext>
            </a:extLst>
          </p:cNvPr>
          <p:cNvGrpSpPr>
            <a:grpSpLocks/>
          </p:cNvGrpSpPr>
          <p:nvPr/>
        </p:nvGrpSpPr>
        <p:grpSpPr bwMode="auto">
          <a:xfrm flipH="1">
            <a:off x="6016625" y="5997575"/>
            <a:ext cx="728663" cy="620713"/>
            <a:chOff x="-44" y="1473"/>
            <a:chExt cx="981" cy="1105"/>
          </a:xfrm>
        </p:grpSpPr>
        <p:pic>
          <p:nvPicPr>
            <p:cNvPr id="185388" name="Picture 117" descr="desktop_computer_stylized_medium">
              <a:extLst>
                <a:ext uri="{FF2B5EF4-FFF2-40B4-BE49-F238E27FC236}">
                  <a16:creationId xmlns:a16="http://schemas.microsoft.com/office/drawing/2014/main" id="{AD68D73F-90AA-40D9-95EA-6BFB5AAECF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89" name="Freeform 118">
              <a:extLst>
                <a:ext uri="{FF2B5EF4-FFF2-40B4-BE49-F238E27FC236}">
                  <a16:creationId xmlns:a16="http://schemas.microsoft.com/office/drawing/2014/main" id="{F45680DD-CB39-4EE9-8D90-4F49937CAFF5}"/>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5376" name="Group 119">
            <a:extLst>
              <a:ext uri="{FF2B5EF4-FFF2-40B4-BE49-F238E27FC236}">
                <a16:creationId xmlns:a16="http://schemas.microsoft.com/office/drawing/2014/main" id="{8C8599E7-443A-4BF2-A3A8-D9E6799BC8DF}"/>
              </a:ext>
            </a:extLst>
          </p:cNvPr>
          <p:cNvGrpSpPr>
            <a:grpSpLocks/>
          </p:cNvGrpSpPr>
          <p:nvPr/>
        </p:nvGrpSpPr>
        <p:grpSpPr bwMode="auto">
          <a:xfrm flipH="1">
            <a:off x="6418263" y="3471863"/>
            <a:ext cx="728662" cy="620712"/>
            <a:chOff x="-44" y="1473"/>
            <a:chExt cx="981" cy="1105"/>
          </a:xfrm>
        </p:grpSpPr>
        <p:pic>
          <p:nvPicPr>
            <p:cNvPr id="185386" name="Picture 120" descr="desktop_computer_stylized_medium">
              <a:extLst>
                <a:ext uri="{FF2B5EF4-FFF2-40B4-BE49-F238E27FC236}">
                  <a16:creationId xmlns:a16="http://schemas.microsoft.com/office/drawing/2014/main" id="{76460421-BB4A-4883-B0BE-56823CD2ED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87" name="Freeform 121">
              <a:extLst>
                <a:ext uri="{FF2B5EF4-FFF2-40B4-BE49-F238E27FC236}">
                  <a16:creationId xmlns:a16="http://schemas.microsoft.com/office/drawing/2014/main" id="{4E783E5A-4413-4C26-B0B9-4EDE7B357799}"/>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5377" name="Group 122">
            <a:extLst>
              <a:ext uri="{FF2B5EF4-FFF2-40B4-BE49-F238E27FC236}">
                <a16:creationId xmlns:a16="http://schemas.microsoft.com/office/drawing/2014/main" id="{B5CB5AF0-04F7-4304-BE24-38D8A1BD7352}"/>
              </a:ext>
            </a:extLst>
          </p:cNvPr>
          <p:cNvGrpSpPr>
            <a:grpSpLocks/>
          </p:cNvGrpSpPr>
          <p:nvPr/>
        </p:nvGrpSpPr>
        <p:grpSpPr bwMode="auto">
          <a:xfrm flipH="1">
            <a:off x="4621213" y="2938463"/>
            <a:ext cx="641350" cy="620712"/>
            <a:chOff x="-44" y="1473"/>
            <a:chExt cx="981" cy="1105"/>
          </a:xfrm>
        </p:grpSpPr>
        <p:pic>
          <p:nvPicPr>
            <p:cNvPr id="185384" name="Picture 123" descr="desktop_computer_stylized_medium">
              <a:extLst>
                <a:ext uri="{FF2B5EF4-FFF2-40B4-BE49-F238E27FC236}">
                  <a16:creationId xmlns:a16="http://schemas.microsoft.com/office/drawing/2014/main" id="{A3FADA3C-BCEC-467E-8B2B-33F19E4BAB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85" name="Freeform 124">
              <a:extLst>
                <a:ext uri="{FF2B5EF4-FFF2-40B4-BE49-F238E27FC236}">
                  <a16:creationId xmlns:a16="http://schemas.microsoft.com/office/drawing/2014/main" id="{8C6D8A1E-7648-4708-AF03-1409F586E77C}"/>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5378" name="Group 125">
            <a:extLst>
              <a:ext uri="{FF2B5EF4-FFF2-40B4-BE49-F238E27FC236}">
                <a16:creationId xmlns:a16="http://schemas.microsoft.com/office/drawing/2014/main" id="{0B246279-FF06-4DD7-BF46-4C58C9AC15BC}"/>
              </a:ext>
            </a:extLst>
          </p:cNvPr>
          <p:cNvGrpSpPr>
            <a:grpSpLocks/>
          </p:cNvGrpSpPr>
          <p:nvPr/>
        </p:nvGrpSpPr>
        <p:grpSpPr bwMode="auto">
          <a:xfrm>
            <a:off x="3011488" y="2928938"/>
            <a:ext cx="728662" cy="620712"/>
            <a:chOff x="-44" y="1473"/>
            <a:chExt cx="981" cy="1105"/>
          </a:xfrm>
        </p:grpSpPr>
        <p:pic>
          <p:nvPicPr>
            <p:cNvPr id="185382" name="Picture 126" descr="desktop_computer_stylized_medium">
              <a:extLst>
                <a:ext uri="{FF2B5EF4-FFF2-40B4-BE49-F238E27FC236}">
                  <a16:creationId xmlns:a16="http://schemas.microsoft.com/office/drawing/2014/main" id="{4E489971-5B7E-4EA3-A751-ED45F1E1A4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83" name="Freeform 127">
              <a:extLst>
                <a:ext uri="{FF2B5EF4-FFF2-40B4-BE49-F238E27FC236}">
                  <a16:creationId xmlns:a16="http://schemas.microsoft.com/office/drawing/2014/main" id="{03768B7E-42AD-41BD-B328-845CC8ED76D4}"/>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5379" name="Group 129">
            <a:extLst>
              <a:ext uri="{FF2B5EF4-FFF2-40B4-BE49-F238E27FC236}">
                <a16:creationId xmlns:a16="http://schemas.microsoft.com/office/drawing/2014/main" id="{BD4ECDD6-ADC7-460F-A57E-C8EC818CBBFD}"/>
              </a:ext>
            </a:extLst>
          </p:cNvPr>
          <p:cNvGrpSpPr>
            <a:grpSpLocks/>
          </p:cNvGrpSpPr>
          <p:nvPr/>
        </p:nvGrpSpPr>
        <p:grpSpPr bwMode="auto">
          <a:xfrm>
            <a:off x="5111750" y="5541963"/>
            <a:ext cx="490538" cy="412750"/>
            <a:chOff x="-44" y="1473"/>
            <a:chExt cx="981" cy="1105"/>
          </a:xfrm>
        </p:grpSpPr>
        <p:pic>
          <p:nvPicPr>
            <p:cNvPr id="185380" name="Picture 130" descr="desktop_computer_stylized_medium">
              <a:extLst>
                <a:ext uri="{FF2B5EF4-FFF2-40B4-BE49-F238E27FC236}">
                  <a16:creationId xmlns:a16="http://schemas.microsoft.com/office/drawing/2014/main" id="{697EBCF2-0596-4673-A605-B0C60DA2D7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81" name="Freeform 131">
              <a:extLst>
                <a:ext uri="{FF2B5EF4-FFF2-40B4-BE49-F238E27FC236}">
                  <a16:creationId xmlns:a16="http://schemas.microsoft.com/office/drawing/2014/main" id="{8257F180-35FE-48EA-B967-D637F119821F}"/>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609"/>
                                        </p:tgtEl>
                                        <p:attrNameLst>
                                          <p:attrName>style.visibility</p:attrName>
                                        </p:attrNameLst>
                                      </p:cBhvr>
                                      <p:to>
                                        <p:strVal val="visible"/>
                                      </p:to>
                                    </p:set>
                                    <p:animEffect transition="in" filter="dissolve">
                                      <p:cBhvr>
                                        <p:cTn id="7" dur="1000"/>
                                        <p:tgtEl>
                                          <p:spTgt spid="24609"/>
                                        </p:tgtEl>
                                      </p:cBhvr>
                                    </p:animEffect>
                                  </p:childTnLst>
                                </p:cTn>
                              </p:par>
                              <p:par>
                                <p:cTn id="8" presetID="9" presetClass="entr" presetSubtype="0" fill="hold" nodeType="withEffect">
                                  <p:stCondLst>
                                    <p:cond delay="0"/>
                                  </p:stCondLst>
                                  <p:childTnLst>
                                    <p:set>
                                      <p:cBhvr>
                                        <p:cTn id="9" dur="1" fill="hold">
                                          <p:stCondLst>
                                            <p:cond delay="0"/>
                                          </p:stCondLst>
                                        </p:cTn>
                                        <p:tgtEl>
                                          <p:spTgt spid="24612"/>
                                        </p:tgtEl>
                                        <p:attrNameLst>
                                          <p:attrName>style.visibility</p:attrName>
                                        </p:attrNameLst>
                                      </p:cBhvr>
                                      <p:to>
                                        <p:strVal val="visible"/>
                                      </p:to>
                                    </p:set>
                                    <p:animEffect transition="in" filter="dissolve">
                                      <p:cBhvr>
                                        <p:cTn id="10" dur="500"/>
                                        <p:tgtEl>
                                          <p:spTgt spid="24612"/>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4629"/>
                                        </p:tgtEl>
                                        <p:attrNameLst>
                                          <p:attrName>style.visibility</p:attrName>
                                        </p:attrNameLst>
                                      </p:cBhvr>
                                      <p:to>
                                        <p:strVal val="visible"/>
                                      </p:to>
                                    </p:set>
                                    <p:animEffect transition="in" filter="dissolve">
                                      <p:cBhvr>
                                        <p:cTn id="18" dur="1000"/>
                                        <p:tgtEl>
                                          <p:spTgt spid="24629"/>
                                        </p:tgtEl>
                                      </p:cBhvr>
                                    </p:animEffect>
                                  </p:childTnLst>
                                </p:cTn>
                              </p:par>
                              <p:par>
                                <p:cTn id="19" presetID="9" presetClass="entr" presetSubtype="0" fill="hold" nodeType="withEffect">
                                  <p:stCondLst>
                                    <p:cond delay="0"/>
                                  </p:stCondLst>
                                  <p:childTnLst>
                                    <p:set>
                                      <p:cBhvr>
                                        <p:cTn id="20" dur="1" fill="hold">
                                          <p:stCondLst>
                                            <p:cond delay="0"/>
                                          </p:stCondLst>
                                        </p:cTn>
                                        <p:tgtEl>
                                          <p:spTgt spid="24595"/>
                                        </p:tgtEl>
                                        <p:attrNameLst>
                                          <p:attrName>style.visibility</p:attrName>
                                        </p:attrNameLst>
                                      </p:cBhvr>
                                      <p:to>
                                        <p:strVal val="visible"/>
                                      </p:to>
                                    </p:set>
                                    <p:animEffect transition="in" filter="dissolve">
                                      <p:cBhvr>
                                        <p:cTn id="21" dur="500"/>
                                        <p:tgtEl>
                                          <p:spTgt spid="245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1000"/>
                                        <p:tgtEl>
                                          <p:spTgt spid="2"/>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4645"/>
                                        </p:tgtEl>
                                        <p:attrNameLst>
                                          <p:attrName>style.visibility</p:attrName>
                                        </p:attrNameLst>
                                      </p:cBhvr>
                                      <p:to>
                                        <p:strVal val="visible"/>
                                      </p:to>
                                    </p:set>
                                    <p:animEffect transition="in" filter="dissolve">
                                      <p:cBhvr>
                                        <p:cTn id="29" dur="1000"/>
                                        <p:tgtEl>
                                          <p:spTgt spid="24645"/>
                                        </p:tgtEl>
                                      </p:cBhvr>
                                    </p:animEffect>
                                  </p:childTnLst>
                                </p:cTn>
                              </p:par>
                              <p:par>
                                <p:cTn id="30" presetID="9" presetClass="exit" presetSubtype="0" fill="hold" nodeType="withEffect">
                                  <p:stCondLst>
                                    <p:cond delay="0"/>
                                  </p:stCondLst>
                                  <p:childTnLst>
                                    <p:animEffect transition="out" filter="dissolve">
                                      <p:cBhvr>
                                        <p:cTn id="31" dur="500"/>
                                        <p:tgtEl>
                                          <p:spTgt spid="24595"/>
                                        </p:tgtEl>
                                      </p:cBhvr>
                                    </p:animEffect>
                                    <p:set>
                                      <p:cBhvr>
                                        <p:cTn id="32" dur="1" fill="hold">
                                          <p:stCondLst>
                                            <p:cond delay="499"/>
                                          </p:stCondLst>
                                        </p:cTn>
                                        <p:tgtEl>
                                          <p:spTgt spid="245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9" grpId="0"/>
      <p:bldP spid="24629" grpId="0"/>
      <p:bldP spid="246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7">
            <a:extLst>
              <a:ext uri="{FF2B5EF4-FFF2-40B4-BE49-F238E27FC236}">
                <a16:creationId xmlns:a16="http://schemas.microsoft.com/office/drawing/2014/main" id="{B09E4C4F-8A54-475C-8587-6FAD26984AB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 Layer</a:t>
            </a:r>
          </a:p>
        </p:txBody>
      </p:sp>
      <p:sp>
        <p:nvSpPr>
          <p:cNvPr id="187394" name="Rectangle 8">
            <a:extLst>
              <a:ext uri="{FF2B5EF4-FFF2-40B4-BE49-F238E27FC236}">
                <a16:creationId xmlns:a16="http://schemas.microsoft.com/office/drawing/2014/main" id="{61FDBC02-46FC-446E-8A44-1CBC9CDFE46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2-</a:t>
            </a:r>
            <a:fld id="{B10E7F27-DF35-4698-937A-E5B110475B2F}"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7395" name="Rectangle 3">
            <a:extLst>
              <a:ext uri="{FF2B5EF4-FFF2-40B4-BE49-F238E27FC236}">
                <a16:creationId xmlns:a16="http://schemas.microsoft.com/office/drawing/2014/main" id="{D5A6478E-B8DD-4014-95BE-F3ABA828022C}"/>
              </a:ext>
            </a:extLst>
          </p:cNvPr>
          <p:cNvSpPr>
            <a:spLocks noGrp="1" noChangeArrowheads="1"/>
          </p:cNvSpPr>
          <p:nvPr>
            <p:ph type="body" sz="half" idx="1"/>
          </p:nvPr>
        </p:nvSpPr>
        <p:spPr>
          <a:xfrm>
            <a:off x="412750" y="1471613"/>
            <a:ext cx="4475163" cy="2457450"/>
          </a:xfrm>
        </p:spPr>
        <p:txBody>
          <a:bodyPr/>
          <a:lstStyle/>
          <a:p>
            <a:pPr marL="287338" indent="-287338"/>
            <a:r>
              <a:rPr lang="en-US" altLang="en-US" sz="2400">
                <a:ea typeface="ＭＳ Ｐゴシック" panose="020B0600070205080204" pitchFamily="34" charset="-128"/>
              </a:rPr>
              <a:t>peer joining torrent: </a:t>
            </a:r>
          </a:p>
          <a:p>
            <a:pPr marL="681038" lvl="1" indent="-223838"/>
            <a:r>
              <a:rPr lang="en-US" altLang="en-US">
                <a:ea typeface="ＭＳ Ｐゴシック" panose="020B0600070205080204" pitchFamily="34" charset="-128"/>
              </a:rPr>
              <a:t>has no chunks, but will accumulate them over time from other peers</a:t>
            </a:r>
          </a:p>
          <a:p>
            <a:pPr marL="681038" lvl="1" indent="-223838"/>
            <a:r>
              <a:rPr lang="en-US" altLang="en-US">
                <a:ea typeface="ＭＳ Ｐゴシック" panose="020B0600070205080204" pitchFamily="34" charset="-128"/>
              </a:rPr>
              <a:t>registers with tracker to get list of peers, connects to subset of peers (</a:t>
            </a:r>
            <a:r>
              <a:rPr lang="ja-JP" altLang="en-US">
                <a:ea typeface="ＭＳ Ｐゴシック" panose="020B0600070205080204" pitchFamily="34" charset="-128"/>
              </a:rPr>
              <a:t>“</a:t>
            </a:r>
            <a:r>
              <a:rPr lang="en-US" altLang="ja-JP">
                <a:ea typeface="ＭＳ Ｐゴシック" panose="020B0600070205080204" pitchFamily="34" charset="-128"/>
              </a:rPr>
              <a:t>neighbors</a:t>
            </a:r>
            <a:r>
              <a:rPr lang="ja-JP" altLang="en-US">
                <a:ea typeface="ＭＳ Ｐゴシック" panose="020B0600070205080204" pitchFamily="34" charset="-128"/>
              </a:rPr>
              <a:t>”</a:t>
            </a:r>
            <a:r>
              <a:rPr lang="en-US" altLang="ja-JP">
                <a:ea typeface="ＭＳ Ｐゴシック" panose="020B0600070205080204" pitchFamily="34" charset="-128"/>
              </a:rPr>
              <a:t>)</a:t>
            </a:r>
            <a:endParaRPr lang="en-US" altLang="en-US">
              <a:ea typeface="ＭＳ Ｐゴシック" panose="020B0600070205080204" pitchFamily="34" charset="-128"/>
            </a:endParaRPr>
          </a:p>
        </p:txBody>
      </p:sp>
      <p:sp>
        <p:nvSpPr>
          <p:cNvPr id="187396" name="Rectangle 2">
            <a:extLst>
              <a:ext uri="{FF2B5EF4-FFF2-40B4-BE49-F238E27FC236}">
                <a16:creationId xmlns:a16="http://schemas.microsoft.com/office/drawing/2014/main" id="{6BE7413A-21F4-4186-A053-0B4E86C49F92}"/>
              </a:ext>
            </a:extLst>
          </p:cNvPr>
          <p:cNvSpPr>
            <a:spLocks noChangeArrowheads="1"/>
          </p:cNvSpPr>
          <p:nvPr/>
        </p:nvSpPr>
        <p:spPr bwMode="auto">
          <a:xfrm>
            <a:off x="41116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4000" b="0" i="0" u="none" strike="noStrike" kern="1200" cap="none" spc="0" normalizeH="0" baseline="0" noProof="0">
                <a:ln>
                  <a:noFill/>
                </a:ln>
                <a:solidFill>
                  <a:srgbClr val="000099"/>
                </a:solidFill>
                <a:effectLst/>
                <a:uLnTx/>
                <a:uFillTx/>
                <a:latin typeface="Gill Sans MT" panose="020B0502020104020203" pitchFamily="34" charset="0"/>
                <a:ea typeface="ＭＳ Ｐゴシック" panose="020B0600070205080204" pitchFamily="34" charset="-128"/>
                <a:cs typeface="+mn-cs"/>
              </a:rPr>
              <a:t>P2P file distribution: BitTorrent </a:t>
            </a:r>
          </a:p>
        </p:txBody>
      </p:sp>
      <p:pic>
        <p:nvPicPr>
          <p:cNvPr id="187397" name="Picture 45" descr="underline_base">
            <a:extLst>
              <a:ext uri="{FF2B5EF4-FFF2-40B4-BE49-F238E27FC236}">
                <a16:creationId xmlns:a16="http://schemas.microsoft.com/office/drawing/2014/main" id="{C42C753B-DFDA-461C-A19F-5DF5CC58842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817563"/>
            <a:ext cx="6672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398" name="Rectangle 3">
            <a:extLst>
              <a:ext uri="{FF2B5EF4-FFF2-40B4-BE49-F238E27FC236}">
                <a16:creationId xmlns:a16="http://schemas.microsoft.com/office/drawing/2014/main" id="{EE669FB7-0374-45CF-B3DF-D0313E5AF7AA}"/>
              </a:ext>
            </a:extLst>
          </p:cNvPr>
          <p:cNvSpPr>
            <a:spLocks noChangeArrowheads="1"/>
          </p:cNvSpPr>
          <p:nvPr/>
        </p:nvSpPr>
        <p:spPr bwMode="auto">
          <a:xfrm>
            <a:off x="442913" y="4221163"/>
            <a:ext cx="8120062" cy="233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287338" marR="0" lvl="0" indent="-287338"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Char char="§"/>
              <a:tabLst/>
              <a:defRPr/>
            </a:pPr>
            <a:r>
              <a:rPr kumimoji="0" lang="en-US" altLang="en-US" sz="24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while downloading, peer uploads chunks to other peers</a:t>
            </a:r>
          </a:p>
          <a:p>
            <a:pPr marL="287338" marR="0" lvl="0" indent="-287338"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Char char="§"/>
              <a:tabLst/>
              <a:defRPr/>
            </a:pPr>
            <a:r>
              <a:rPr kumimoji="0" lang="en-US" altLang="en-US" sz="24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peer may change peers with whom it exchanges chunks</a:t>
            </a:r>
          </a:p>
          <a:p>
            <a:pPr marL="287338" marR="0" lvl="0" indent="-287338"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Char char="§"/>
              <a:tabLst/>
              <a:defRPr/>
            </a:pPr>
            <a:r>
              <a:rPr kumimoji="0" lang="en-US" altLang="en-US" sz="2400" b="0" i="1" u="none" strike="noStrike" kern="1200" cap="none" spc="0" normalizeH="0" baseline="0" noProof="0">
                <a:ln>
                  <a:noFill/>
                </a:ln>
                <a:solidFill>
                  <a:srgbClr val="CC0000"/>
                </a:solidFill>
                <a:effectLst/>
                <a:uLnTx/>
                <a:uFillTx/>
                <a:latin typeface="Gill Sans MT" panose="020B0502020104020203" pitchFamily="34" charset="0"/>
                <a:ea typeface="ＭＳ Ｐゴシック" panose="020B0600070205080204" pitchFamily="34" charset="-128"/>
                <a:cs typeface="+mn-cs"/>
              </a:rPr>
              <a:t>churn:</a:t>
            </a:r>
            <a:r>
              <a:rPr kumimoji="0" lang="en-US" altLang="en-US" sz="24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 peers may come and go</a:t>
            </a:r>
          </a:p>
          <a:p>
            <a:pPr marL="287338" marR="0" lvl="0" indent="-287338"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Char char="§"/>
              <a:tabLst/>
              <a:defRPr/>
            </a:pPr>
            <a:r>
              <a:rPr kumimoji="0" lang="en-US" altLang="en-US" sz="24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once peer has entire file, it may (selfishly) leave or (altruistically) remain in torrent</a:t>
            </a:r>
          </a:p>
        </p:txBody>
      </p:sp>
      <p:sp>
        <p:nvSpPr>
          <p:cNvPr id="187399" name="Line 25">
            <a:extLst>
              <a:ext uri="{FF2B5EF4-FFF2-40B4-BE49-F238E27FC236}">
                <a16:creationId xmlns:a16="http://schemas.microsoft.com/office/drawing/2014/main" id="{D748C475-1DE1-4083-BBD5-1346F812D97A}"/>
              </a:ext>
            </a:extLst>
          </p:cNvPr>
          <p:cNvSpPr>
            <a:spLocks noChangeShapeType="1"/>
          </p:cNvSpPr>
          <p:nvPr/>
        </p:nvSpPr>
        <p:spPr bwMode="auto">
          <a:xfrm>
            <a:off x="6245225" y="1646238"/>
            <a:ext cx="1736725" cy="8794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00" name="Line 26">
            <a:extLst>
              <a:ext uri="{FF2B5EF4-FFF2-40B4-BE49-F238E27FC236}">
                <a16:creationId xmlns:a16="http://schemas.microsoft.com/office/drawing/2014/main" id="{E80212C1-D48C-43E4-A63F-16D881E6C057}"/>
              </a:ext>
            </a:extLst>
          </p:cNvPr>
          <p:cNvSpPr>
            <a:spLocks noChangeShapeType="1"/>
          </p:cNvSpPr>
          <p:nvPr/>
        </p:nvSpPr>
        <p:spPr bwMode="auto">
          <a:xfrm>
            <a:off x="6107113" y="1739900"/>
            <a:ext cx="168275" cy="11334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01" name="Line 27">
            <a:extLst>
              <a:ext uri="{FF2B5EF4-FFF2-40B4-BE49-F238E27FC236}">
                <a16:creationId xmlns:a16="http://schemas.microsoft.com/office/drawing/2014/main" id="{25568674-9734-4AF7-9795-4D4AA46CE662}"/>
              </a:ext>
            </a:extLst>
          </p:cNvPr>
          <p:cNvSpPr>
            <a:spLocks noChangeShapeType="1"/>
          </p:cNvSpPr>
          <p:nvPr/>
        </p:nvSpPr>
        <p:spPr bwMode="auto">
          <a:xfrm flipH="1" flipV="1">
            <a:off x="7223125" y="1590675"/>
            <a:ext cx="795338" cy="1905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02" name="Line 28">
            <a:extLst>
              <a:ext uri="{FF2B5EF4-FFF2-40B4-BE49-F238E27FC236}">
                <a16:creationId xmlns:a16="http://schemas.microsoft.com/office/drawing/2014/main" id="{DA160A9E-5AF1-4B97-B118-A7A1023E4A9C}"/>
              </a:ext>
            </a:extLst>
          </p:cNvPr>
          <p:cNvSpPr>
            <a:spLocks noChangeShapeType="1"/>
          </p:cNvSpPr>
          <p:nvPr/>
        </p:nvSpPr>
        <p:spPr bwMode="auto">
          <a:xfrm flipH="1">
            <a:off x="6667500" y="1925638"/>
            <a:ext cx="1389063" cy="12398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03" name="Line 29">
            <a:extLst>
              <a:ext uri="{FF2B5EF4-FFF2-40B4-BE49-F238E27FC236}">
                <a16:creationId xmlns:a16="http://schemas.microsoft.com/office/drawing/2014/main" id="{A5AC952E-B10C-42CC-8580-1830C3D3362A}"/>
              </a:ext>
            </a:extLst>
          </p:cNvPr>
          <p:cNvSpPr>
            <a:spLocks noChangeShapeType="1"/>
          </p:cNvSpPr>
          <p:nvPr/>
        </p:nvSpPr>
        <p:spPr bwMode="auto">
          <a:xfrm flipH="1">
            <a:off x="6726238" y="3152775"/>
            <a:ext cx="504825" cy="101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04" name="Line 30">
            <a:extLst>
              <a:ext uri="{FF2B5EF4-FFF2-40B4-BE49-F238E27FC236}">
                <a16:creationId xmlns:a16="http://schemas.microsoft.com/office/drawing/2014/main" id="{B54F7F2F-5C33-469A-9208-AB5EC9A4B014}"/>
              </a:ext>
            </a:extLst>
          </p:cNvPr>
          <p:cNvSpPr>
            <a:spLocks noChangeShapeType="1"/>
          </p:cNvSpPr>
          <p:nvPr/>
        </p:nvSpPr>
        <p:spPr bwMode="auto">
          <a:xfrm flipH="1">
            <a:off x="6399213" y="1714500"/>
            <a:ext cx="612775" cy="10461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05" name="Line 31">
            <a:extLst>
              <a:ext uri="{FF2B5EF4-FFF2-40B4-BE49-F238E27FC236}">
                <a16:creationId xmlns:a16="http://schemas.microsoft.com/office/drawing/2014/main" id="{F1E633F8-AEF3-4B8A-BB12-3157FBA1E898}"/>
              </a:ext>
            </a:extLst>
          </p:cNvPr>
          <p:cNvSpPr>
            <a:spLocks noChangeShapeType="1"/>
          </p:cNvSpPr>
          <p:nvPr/>
        </p:nvSpPr>
        <p:spPr bwMode="auto">
          <a:xfrm flipV="1">
            <a:off x="6511925" y="2579688"/>
            <a:ext cx="1443038" cy="3016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06" name="Line 32">
            <a:extLst>
              <a:ext uri="{FF2B5EF4-FFF2-40B4-BE49-F238E27FC236}">
                <a16:creationId xmlns:a16="http://schemas.microsoft.com/office/drawing/2014/main" id="{D8393DEC-07FD-47BF-B146-22D2F20A241E}"/>
              </a:ext>
            </a:extLst>
          </p:cNvPr>
          <p:cNvSpPr>
            <a:spLocks noChangeShapeType="1"/>
          </p:cNvSpPr>
          <p:nvPr/>
        </p:nvSpPr>
        <p:spPr bwMode="auto">
          <a:xfrm>
            <a:off x="7192963" y="1679575"/>
            <a:ext cx="804862" cy="7969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07" name="Line 33">
            <a:extLst>
              <a:ext uri="{FF2B5EF4-FFF2-40B4-BE49-F238E27FC236}">
                <a16:creationId xmlns:a16="http://schemas.microsoft.com/office/drawing/2014/main" id="{00D22AC6-1BA1-45CA-9CF1-AC3D1CC5E182}"/>
              </a:ext>
            </a:extLst>
          </p:cNvPr>
          <p:cNvSpPr>
            <a:spLocks noChangeShapeType="1"/>
          </p:cNvSpPr>
          <p:nvPr/>
        </p:nvSpPr>
        <p:spPr bwMode="auto">
          <a:xfrm>
            <a:off x="7494588" y="3165475"/>
            <a:ext cx="255587" cy="1365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08" name="Line 34">
            <a:extLst>
              <a:ext uri="{FF2B5EF4-FFF2-40B4-BE49-F238E27FC236}">
                <a16:creationId xmlns:a16="http://schemas.microsoft.com/office/drawing/2014/main" id="{5F2E26E9-ED75-4CC3-B715-C4A96A1A3A5E}"/>
              </a:ext>
            </a:extLst>
          </p:cNvPr>
          <p:cNvSpPr>
            <a:spLocks noChangeShapeType="1"/>
          </p:cNvSpPr>
          <p:nvPr/>
        </p:nvSpPr>
        <p:spPr bwMode="auto">
          <a:xfrm>
            <a:off x="6735763" y="3351213"/>
            <a:ext cx="101441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09" name="Line 38">
            <a:extLst>
              <a:ext uri="{FF2B5EF4-FFF2-40B4-BE49-F238E27FC236}">
                <a16:creationId xmlns:a16="http://schemas.microsoft.com/office/drawing/2014/main" id="{A4F49806-8D75-425D-A234-063DA779C506}"/>
              </a:ext>
            </a:extLst>
          </p:cNvPr>
          <p:cNvSpPr>
            <a:spLocks noChangeShapeType="1"/>
          </p:cNvSpPr>
          <p:nvPr/>
        </p:nvSpPr>
        <p:spPr bwMode="auto">
          <a:xfrm flipH="1">
            <a:off x="7869238" y="2689225"/>
            <a:ext cx="179387" cy="5857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187410" name="Picture 39" descr="Alice">
            <a:extLst>
              <a:ext uri="{FF2B5EF4-FFF2-40B4-BE49-F238E27FC236}">
                <a16:creationId xmlns:a16="http://schemas.microsoft.com/office/drawing/2014/main" id="{F15AF1AF-2023-4395-B263-B2DA9CBE35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1725" y="2139950"/>
            <a:ext cx="32385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7411" name="Group 70">
            <a:extLst>
              <a:ext uri="{FF2B5EF4-FFF2-40B4-BE49-F238E27FC236}">
                <a16:creationId xmlns:a16="http://schemas.microsoft.com/office/drawing/2014/main" id="{6539853E-07CF-46E2-8BAC-2AC64BECF5C3}"/>
              </a:ext>
            </a:extLst>
          </p:cNvPr>
          <p:cNvGrpSpPr>
            <a:grpSpLocks/>
          </p:cNvGrpSpPr>
          <p:nvPr/>
        </p:nvGrpSpPr>
        <p:grpSpPr bwMode="auto">
          <a:xfrm>
            <a:off x="5586413" y="1693863"/>
            <a:ext cx="2378075" cy="1350962"/>
            <a:chOff x="1752" y="2166"/>
            <a:chExt cx="2200" cy="1363"/>
          </a:xfrm>
        </p:grpSpPr>
        <p:sp>
          <p:nvSpPr>
            <p:cNvPr id="187472" name="Line 22">
              <a:extLst>
                <a:ext uri="{FF2B5EF4-FFF2-40B4-BE49-F238E27FC236}">
                  <a16:creationId xmlns:a16="http://schemas.microsoft.com/office/drawing/2014/main" id="{A1F6015C-E53A-4891-81DC-A91970FD70F1}"/>
                </a:ext>
              </a:extLst>
            </p:cNvPr>
            <p:cNvSpPr>
              <a:spLocks noChangeShapeType="1"/>
            </p:cNvSpPr>
            <p:nvPr/>
          </p:nvSpPr>
          <p:spPr bwMode="auto">
            <a:xfrm flipV="1">
              <a:off x="1752" y="2166"/>
              <a:ext cx="361" cy="53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73" name="Line 23">
              <a:extLst>
                <a:ext uri="{FF2B5EF4-FFF2-40B4-BE49-F238E27FC236}">
                  <a16:creationId xmlns:a16="http://schemas.microsoft.com/office/drawing/2014/main" id="{6A9E9A22-6CA3-4A11-88EA-8FA44830B7F5}"/>
                </a:ext>
              </a:extLst>
            </p:cNvPr>
            <p:cNvSpPr>
              <a:spLocks noChangeShapeType="1"/>
            </p:cNvSpPr>
            <p:nvPr/>
          </p:nvSpPr>
          <p:spPr bwMode="auto">
            <a:xfrm flipV="1">
              <a:off x="1770" y="2352"/>
              <a:ext cx="2182" cy="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74" name="Line 24">
              <a:extLst>
                <a:ext uri="{FF2B5EF4-FFF2-40B4-BE49-F238E27FC236}">
                  <a16:creationId xmlns:a16="http://schemas.microsoft.com/office/drawing/2014/main" id="{17374F46-789A-41F1-BA16-68B558044C30}"/>
                </a:ext>
              </a:extLst>
            </p:cNvPr>
            <p:cNvSpPr>
              <a:spLocks noChangeShapeType="1"/>
            </p:cNvSpPr>
            <p:nvPr/>
          </p:nvSpPr>
          <p:spPr bwMode="auto">
            <a:xfrm>
              <a:off x="1786" y="2820"/>
              <a:ext cx="1550" cy="70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7412" name="Group 74">
            <a:extLst>
              <a:ext uri="{FF2B5EF4-FFF2-40B4-BE49-F238E27FC236}">
                <a16:creationId xmlns:a16="http://schemas.microsoft.com/office/drawing/2014/main" id="{7D1ECDCC-3FB7-4D25-BB92-CCDB20D03194}"/>
              </a:ext>
            </a:extLst>
          </p:cNvPr>
          <p:cNvGrpSpPr>
            <a:grpSpLocks/>
          </p:cNvGrpSpPr>
          <p:nvPr/>
        </p:nvGrpSpPr>
        <p:grpSpPr bwMode="auto">
          <a:xfrm>
            <a:off x="5245100" y="1374775"/>
            <a:ext cx="292100" cy="517525"/>
            <a:chOff x="4140" y="429"/>
            <a:chExt cx="1425" cy="2396"/>
          </a:xfrm>
        </p:grpSpPr>
        <p:sp>
          <p:nvSpPr>
            <p:cNvPr id="187440" name="Freeform 75">
              <a:extLst>
                <a:ext uri="{FF2B5EF4-FFF2-40B4-BE49-F238E27FC236}">
                  <a16:creationId xmlns:a16="http://schemas.microsoft.com/office/drawing/2014/main" id="{7A26A3A5-0131-4FC6-92E4-4E844A7DFF4B}"/>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41" name="Rectangle 76">
              <a:extLst>
                <a:ext uri="{FF2B5EF4-FFF2-40B4-BE49-F238E27FC236}">
                  <a16:creationId xmlns:a16="http://schemas.microsoft.com/office/drawing/2014/main" id="{1EFB4834-4FF1-415F-B3F8-2E98E1D36CC1}"/>
                </a:ext>
              </a:extLst>
            </p:cNvPr>
            <p:cNvSpPr>
              <a:spLocks noChangeArrowheads="1"/>
            </p:cNvSpPr>
            <p:nvPr/>
          </p:nvSpPr>
          <p:spPr bwMode="auto">
            <a:xfrm>
              <a:off x="4210"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42" name="Freeform 77">
              <a:extLst>
                <a:ext uri="{FF2B5EF4-FFF2-40B4-BE49-F238E27FC236}">
                  <a16:creationId xmlns:a16="http://schemas.microsoft.com/office/drawing/2014/main" id="{CC0C0EBE-DE68-4E5E-8321-3A7382AF5F4A}"/>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43" name="Freeform 78">
              <a:extLst>
                <a:ext uri="{FF2B5EF4-FFF2-40B4-BE49-F238E27FC236}">
                  <a16:creationId xmlns:a16="http://schemas.microsoft.com/office/drawing/2014/main" id="{C7AD8C17-E25E-4132-BC34-A60139EEFD65}"/>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44" name="Rectangle 79">
              <a:extLst>
                <a:ext uri="{FF2B5EF4-FFF2-40B4-BE49-F238E27FC236}">
                  <a16:creationId xmlns:a16="http://schemas.microsoft.com/office/drawing/2014/main" id="{BE3EF6B8-1EF0-4DCB-BD92-46A2DCF7BDCB}"/>
                </a:ext>
              </a:extLst>
            </p:cNvPr>
            <p:cNvSpPr>
              <a:spLocks noChangeArrowheads="1"/>
            </p:cNvSpPr>
            <p:nvPr/>
          </p:nvSpPr>
          <p:spPr bwMode="auto">
            <a:xfrm>
              <a:off x="4210" y="694"/>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87445" name="Group 80">
              <a:extLst>
                <a:ext uri="{FF2B5EF4-FFF2-40B4-BE49-F238E27FC236}">
                  <a16:creationId xmlns:a16="http://schemas.microsoft.com/office/drawing/2014/main" id="{A70945E1-0501-4FB1-85E7-93E2BD7548C3}"/>
                </a:ext>
              </a:extLst>
            </p:cNvPr>
            <p:cNvGrpSpPr>
              <a:grpSpLocks/>
            </p:cNvGrpSpPr>
            <p:nvPr/>
          </p:nvGrpSpPr>
          <p:grpSpPr bwMode="auto">
            <a:xfrm>
              <a:off x="4749" y="668"/>
              <a:ext cx="581" cy="145"/>
              <a:chOff x="614" y="2568"/>
              <a:chExt cx="725" cy="139"/>
            </a:xfrm>
          </p:grpSpPr>
          <p:sp>
            <p:nvSpPr>
              <p:cNvPr id="187470" name="AutoShape 81">
                <a:extLst>
                  <a:ext uri="{FF2B5EF4-FFF2-40B4-BE49-F238E27FC236}">
                    <a16:creationId xmlns:a16="http://schemas.microsoft.com/office/drawing/2014/main" id="{979E42FF-BF57-496A-A0F4-3FC7820A8045}"/>
                  </a:ext>
                </a:extLst>
              </p:cNvPr>
              <p:cNvSpPr>
                <a:spLocks noChangeArrowheads="1"/>
              </p:cNvSpPr>
              <p:nvPr/>
            </p:nvSpPr>
            <p:spPr bwMode="auto">
              <a:xfrm>
                <a:off x="618" y="2571"/>
                <a:ext cx="725"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71" name="AutoShape 82">
                <a:extLst>
                  <a:ext uri="{FF2B5EF4-FFF2-40B4-BE49-F238E27FC236}">
                    <a16:creationId xmlns:a16="http://schemas.microsoft.com/office/drawing/2014/main" id="{DD971C71-B3BF-4856-BE35-A197815F10F2}"/>
                  </a:ext>
                </a:extLst>
              </p:cNvPr>
              <p:cNvSpPr>
                <a:spLocks noChangeArrowheads="1"/>
              </p:cNvSpPr>
              <p:nvPr/>
            </p:nvSpPr>
            <p:spPr bwMode="auto">
              <a:xfrm>
                <a:off x="637" y="2585"/>
                <a:ext cx="686"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87446" name="Rectangle 83">
              <a:extLst>
                <a:ext uri="{FF2B5EF4-FFF2-40B4-BE49-F238E27FC236}">
                  <a16:creationId xmlns:a16="http://schemas.microsoft.com/office/drawing/2014/main" id="{7BC1AD89-F0BD-4963-BD4E-C443D1D1985D}"/>
                </a:ext>
              </a:extLst>
            </p:cNvPr>
            <p:cNvSpPr>
              <a:spLocks noChangeArrowheads="1"/>
            </p:cNvSpPr>
            <p:nvPr/>
          </p:nvSpPr>
          <p:spPr bwMode="auto">
            <a:xfrm>
              <a:off x="4225" y="1017"/>
              <a:ext cx="596" cy="51"/>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87447" name="Group 84">
              <a:extLst>
                <a:ext uri="{FF2B5EF4-FFF2-40B4-BE49-F238E27FC236}">
                  <a16:creationId xmlns:a16="http://schemas.microsoft.com/office/drawing/2014/main" id="{0C9E215D-69F0-47FC-9198-501CC060C6AC}"/>
                </a:ext>
              </a:extLst>
            </p:cNvPr>
            <p:cNvGrpSpPr>
              <a:grpSpLocks/>
            </p:cNvGrpSpPr>
            <p:nvPr/>
          </p:nvGrpSpPr>
          <p:grpSpPr bwMode="auto">
            <a:xfrm>
              <a:off x="4747" y="994"/>
              <a:ext cx="581" cy="134"/>
              <a:chOff x="614" y="2568"/>
              <a:chExt cx="725" cy="139"/>
            </a:xfrm>
          </p:grpSpPr>
          <p:sp>
            <p:nvSpPr>
              <p:cNvPr id="187468" name="AutoShape 85">
                <a:extLst>
                  <a:ext uri="{FF2B5EF4-FFF2-40B4-BE49-F238E27FC236}">
                    <a16:creationId xmlns:a16="http://schemas.microsoft.com/office/drawing/2014/main" id="{413FC682-72C4-4624-B50C-212667B836A2}"/>
                  </a:ext>
                </a:extLst>
              </p:cNvPr>
              <p:cNvSpPr>
                <a:spLocks noChangeArrowheads="1"/>
              </p:cNvSpPr>
              <p:nvPr/>
            </p:nvSpPr>
            <p:spPr bwMode="auto">
              <a:xfrm>
                <a:off x="610" y="2569"/>
                <a:ext cx="725"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69" name="AutoShape 86">
                <a:extLst>
                  <a:ext uri="{FF2B5EF4-FFF2-40B4-BE49-F238E27FC236}">
                    <a16:creationId xmlns:a16="http://schemas.microsoft.com/office/drawing/2014/main" id="{03962667-5D08-42A5-9A7D-4B28AF57CBDF}"/>
                  </a:ext>
                </a:extLst>
              </p:cNvPr>
              <p:cNvSpPr>
                <a:spLocks noChangeArrowheads="1"/>
              </p:cNvSpPr>
              <p:nvPr/>
            </p:nvSpPr>
            <p:spPr bwMode="auto">
              <a:xfrm>
                <a:off x="630" y="2584"/>
                <a:ext cx="68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87448" name="Rectangle 87">
              <a:extLst>
                <a:ext uri="{FF2B5EF4-FFF2-40B4-BE49-F238E27FC236}">
                  <a16:creationId xmlns:a16="http://schemas.microsoft.com/office/drawing/2014/main" id="{0C033363-ED2D-48C1-A7F4-B5D674632896}"/>
                </a:ext>
              </a:extLst>
            </p:cNvPr>
            <p:cNvSpPr>
              <a:spLocks noChangeArrowheads="1"/>
            </p:cNvSpPr>
            <p:nvPr/>
          </p:nvSpPr>
          <p:spPr bwMode="auto">
            <a:xfrm>
              <a:off x="4217" y="1355"/>
              <a:ext cx="596" cy="51"/>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49" name="Rectangle 88">
              <a:extLst>
                <a:ext uri="{FF2B5EF4-FFF2-40B4-BE49-F238E27FC236}">
                  <a16:creationId xmlns:a16="http://schemas.microsoft.com/office/drawing/2014/main" id="{CF8ADF74-FADF-4096-BEBB-295142A21042}"/>
                </a:ext>
              </a:extLst>
            </p:cNvPr>
            <p:cNvSpPr>
              <a:spLocks noChangeArrowheads="1"/>
            </p:cNvSpPr>
            <p:nvPr/>
          </p:nvSpPr>
          <p:spPr bwMode="auto">
            <a:xfrm>
              <a:off x="4225" y="1656"/>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87450" name="Group 89">
              <a:extLst>
                <a:ext uri="{FF2B5EF4-FFF2-40B4-BE49-F238E27FC236}">
                  <a16:creationId xmlns:a16="http://schemas.microsoft.com/office/drawing/2014/main" id="{A8A201C6-14FA-4C0A-8234-AA102787F3A1}"/>
                </a:ext>
              </a:extLst>
            </p:cNvPr>
            <p:cNvGrpSpPr>
              <a:grpSpLocks/>
            </p:cNvGrpSpPr>
            <p:nvPr/>
          </p:nvGrpSpPr>
          <p:grpSpPr bwMode="auto">
            <a:xfrm>
              <a:off x="4735" y="1627"/>
              <a:ext cx="582" cy="151"/>
              <a:chOff x="614" y="2568"/>
              <a:chExt cx="725" cy="139"/>
            </a:xfrm>
          </p:grpSpPr>
          <p:sp>
            <p:nvSpPr>
              <p:cNvPr id="187466" name="AutoShape 90">
                <a:extLst>
                  <a:ext uri="{FF2B5EF4-FFF2-40B4-BE49-F238E27FC236}">
                    <a16:creationId xmlns:a16="http://schemas.microsoft.com/office/drawing/2014/main" id="{E85D42A4-FE1D-4D2B-828D-7742EAC146B9}"/>
                  </a:ext>
                </a:extLst>
              </p:cNvPr>
              <p:cNvSpPr>
                <a:spLocks noChangeArrowheads="1"/>
              </p:cNvSpPr>
              <p:nvPr/>
            </p:nvSpPr>
            <p:spPr bwMode="auto">
              <a:xfrm>
                <a:off x="616" y="2568"/>
                <a:ext cx="724"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67" name="AutoShape 91">
                <a:extLst>
                  <a:ext uri="{FF2B5EF4-FFF2-40B4-BE49-F238E27FC236}">
                    <a16:creationId xmlns:a16="http://schemas.microsoft.com/office/drawing/2014/main" id="{EAAD7093-71C3-4459-9C28-922FA4AD48EF}"/>
                  </a:ext>
                </a:extLst>
              </p:cNvPr>
              <p:cNvSpPr>
                <a:spLocks noChangeArrowheads="1"/>
              </p:cNvSpPr>
              <p:nvPr/>
            </p:nvSpPr>
            <p:spPr bwMode="auto">
              <a:xfrm>
                <a:off x="635" y="2582"/>
                <a:ext cx="685"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87451" name="Freeform 92">
              <a:extLst>
                <a:ext uri="{FF2B5EF4-FFF2-40B4-BE49-F238E27FC236}">
                  <a16:creationId xmlns:a16="http://schemas.microsoft.com/office/drawing/2014/main" id="{A659788B-CDD3-4DE4-B8A5-BD6583DA24B6}"/>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87452" name="Group 93">
              <a:extLst>
                <a:ext uri="{FF2B5EF4-FFF2-40B4-BE49-F238E27FC236}">
                  <a16:creationId xmlns:a16="http://schemas.microsoft.com/office/drawing/2014/main" id="{38F9EC05-E984-4652-AD79-E56B6BAE6BFE}"/>
                </a:ext>
              </a:extLst>
            </p:cNvPr>
            <p:cNvGrpSpPr>
              <a:grpSpLocks/>
            </p:cNvGrpSpPr>
            <p:nvPr/>
          </p:nvGrpSpPr>
          <p:grpSpPr bwMode="auto">
            <a:xfrm>
              <a:off x="4739" y="1327"/>
              <a:ext cx="582" cy="139"/>
              <a:chOff x="614" y="2568"/>
              <a:chExt cx="725" cy="139"/>
            </a:xfrm>
          </p:grpSpPr>
          <p:sp>
            <p:nvSpPr>
              <p:cNvPr id="187464" name="AutoShape 94">
                <a:extLst>
                  <a:ext uri="{FF2B5EF4-FFF2-40B4-BE49-F238E27FC236}">
                    <a16:creationId xmlns:a16="http://schemas.microsoft.com/office/drawing/2014/main" id="{5ABECC56-3501-4C18-A243-2D511ED77FE4}"/>
                  </a:ext>
                </a:extLst>
              </p:cNvPr>
              <p:cNvSpPr>
                <a:spLocks noChangeArrowheads="1"/>
              </p:cNvSpPr>
              <p:nvPr/>
            </p:nvSpPr>
            <p:spPr bwMode="auto">
              <a:xfrm>
                <a:off x="611"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65" name="AutoShape 95">
                <a:extLst>
                  <a:ext uri="{FF2B5EF4-FFF2-40B4-BE49-F238E27FC236}">
                    <a16:creationId xmlns:a16="http://schemas.microsoft.com/office/drawing/2014/main" id="{B84220FB-8EF4-42B6-BE89-5CB43EC897D1}"/>
                  </a:ext>
                </a:extLst>
              </p:cNvPr>
              <p:cNvSpPr>
                <a:spLocks noChangeArrowheads="1"/>
              </p:cNvSpPr>
              <p:nvPr/>
            </p:nvSpPr>
            <p:spPr bwMode="auto">
              <a:xfrm>
                <a:off x="630" y="2581"/>
                <a:ext cx="68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87453" name="Rectangle 96">
              <a:extLst>
                <a:ext uri="{FF2B5EF4-FFF2-40B4-BE49-F238E27FC236}">
                  <a16:creationId xmlns:a16="http://schemas.microsoft.com/office/drawing/2014/main" id="{9D8646FE-062D-4EFE-A939-BF22BB837D5E}"/>
                </a:ext>
              </a:extLst>
            </p:cNvPr>
            <p:cNvSpPr>
              <a:spLocks noChangeArrowheads="1"/>
            </p:cNvSpPr>
            <p:nvPr/>
          </p:nvSpPr>
          <p:spPr bwMode="auto">
            <a:xfrm>
              <a:off x="5247" y="429"/>
              <a:ext cx="70"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54" name="Freeform 97">
              <a:extLst>
                <a:ext uri="{FF2B5EF4-FFF2-40B4-BE49-F238E27FC236}">
                  <a16:creationId xmlns:a16="http://schemas.microsoft.com/office/drawing/2014/main" id="{DE2291B1-0A6E-4F1D-AC3D-57105A769883}"/>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55" name="Freeform 98">
              <a:extLst>
                <a:ext uri="{FF2B5EF4-FFF2-40B4-BE49-F238E27FC236}">
                  <a16:creationId xmlns:a16="http://schemas.microsoft.com/office/drawing/2014/main" id="{FF73BD37-CC96-4441-9A4B-3ECA44A6C2DE}"/>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56" name="Oval 99">
              <a:extLst>
                <a:ext uri="{FF2B5EF4-FFF2-40B4-BE49-F238E27FC236}">
                  <a16:creationId xmlns:a16="http://schemas.microsoft.com/office/drawing/2014/main" id="{DFBCD6B8-0AC1-41D1-8840-9ACD6113DDCE}"/>
                </a:ext>
              </a:extLst>
            </p:cNvPr>
            <p:cNvSpPr>
              <a:spLocks noChangeArrowheads="1"/>
            </p:cNvSpPr>
            <p:nvPr/>
          </p:nvSpPr>
          <p:spPr bwMode="auto">
            <a:xfrm>
              <a:off x="5519" y="2612"/>
              <a:ext cx="46"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57" name="Freeform 100">
              <a:extLst>
                <a:ext uri="{FF2B5EF4-FFF2-40B4-BE49-F238E27FC236}">
                  <a16:creationId xmlns:a16="http://schemas.microsoft.com/office/drawing/2014/main" id="{16EA1397-E51F-475D-AC60-059C8292EDAE}"/>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58" name="AutoShape 101">
              <a:extLst>
                <a:ext uri="{FF2B5EF4-FFF2-40B4-BE49-F238E27FC236}">
                  <a16:creationId xmlns:a16="http://schemas.microsoft.com/office/drawing/2014/main" id="{CB8BFA2A-46F3-481E-950F-CBC36FA81E4D}"/>
                </a:ext>
              </a:extLst>
            </p:cNvPr>
            <p:cNvSpPr>
              <a:spLocks noChangeArrowheads="1"/>
            </p:cNvSpPr>
            <p:nvPr/>
          </p:nvSpPr>
          <p:spPr bwMode="auto">
            <a:xfrm>
              <a:off x="4140" y="2678"/>
              <a:ext cx="1200" cy="147"/>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59" name="AutoShape 102">
              <a:extLst>
                <a:ext uri="{FF2B5EF4-FFF2-40B4-BE49-F238E27FC236}">
                  <a16:creationId xmlns:a16="http://schemas.microsoft.com/office/drawing/2014/main" id="{42545979-8181-4371-8662-223FF50571E7}"/>
                </a:ext>
              </a:extLst>
            </p:cNvPr>
            <p:cNvSpPr>
              <a:spLocks noChangeArrowheads="1"/>
            </p:cNvSpPr>
            <p:nvPr/>
          </p:nvSpPr>
          <p:spPr bwMode="auto">
            <a:xfrm>
              <a:off x="4210" y="2707"/>
              <a:ext cx="1069" cy="8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60" name="Oval 103">
              <a:extLst>
                <a:ext uri="{FF2B5EF4-FFF2-40B4-BE49-F238E27FC236}">
                  <a16:creationId xmlns:a16="http://schemas.microsoft.com/office/drawing/2014/main" id="{95C557FB-7BEE-43EC-B4B9-6303A7C5796C}"/>
                </a:ext>
              </a:extLst>
            </p:cNvPr>
            <p:cNvSpPr>
              <a:spLocks noChangeArrowheads="1"/>
            </p:cNvSpPr>
            <p:nvPr/>
          </p:nvSpPr>
          <p:spPr bwMode="auto">
            <a:xfrm>
              <a:off x="4310" y="2384"/>
              <a:ext cx="155"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61" name="Oval 104">
              <a:extLst>
                <a:ext uri="{FF2B5EF4-FFF2-40B4-BE49-F238E27FC236}">
                  <a16:creationId xmlns:a16="http://schemas.microsoft.com/office/drawing/2014/main" id="{B211075C-72FB-417E-9228-CBAB3370FD84}"/>
                </a:ext>
              </a:extLst>
            </p:cNvPr>
            <p:cNvSpPr>
              <a:spLocks noChangeArrowheads="1"/>
            </p:cNvSpPr>
            <p:nvPr/>
          </p:nvSpPr>
          <p:spPr bwMode="auto">
            <a:xfrm>
              <a:off x="4489" y="2384"/>
              <a:ext cx="155"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87462" name="Oval 105">
              <a:extLst>
                <a:ext uri="{FF2B5EF4-FFF2-40B4-BE49-F238E27FC236}">
                  <a16:creationId xmlns:a16="http://schemas.microsoft.com/office/drawing/2014/main" id="{AF0FFE9E-D557-4A31-9F4A-38DE5EA6C271}"/>
                </a:ext>
              </a:extLst>
            </p:cNvPr>
            <p:cNvSpPr>
              <a:spLocks noChangeArrowheads="1"/>
            </p:cNvSpPr>
            <p:nvPr/>
          </p:nvSpPr>
          <p:spPr bwMode="auto">
            <a:xfrm>
              <a:off x="4659" y="2384"/>
              <a:ext cx="163"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463" name="Rectangle 106">
              <a:extLst>
                <a:ext uri="{FF2B5EF4-FFF2-40B4-BE49-F238E27FC236}">
                  <a16:creationId xmlns:a16="http://schemas.microsoft.com/office/drawing/2014/main" id="{1C420E8A-FC04-48FE-A3CB-0620A92F33EB}"/>
                </a:ext>
              </a:extLst>
            </p:cNvPr>
            <p:cNvSpPr>
              <a:spLocks noChangeArrowheads="1"/>
            </p:cNvSpPr>
            <p:nvPr/>
          </p:nvSpPr>
          <p:spPr bwMode="auto">
            <a:xfrm>
              <a:off x="5062" y="1833"/>
              <a:ext cx="85" cy="764"/>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7413" name="Group 107">
            <a:extLst>
              <a:ext uri="{FF2B5EF4-FFF2-40B4-BE49-F238E27FC236}">
                <a16:creationId xmlns:a16="http://schemas.microsoft.com/office/drawing/2014/main" id="{70797362-34F8-493A-829B-3B68E160FEF3}"/>
              </a:ext>
            </a:extLst>
          </p:cNvPr>
          <p:cNvGrpSpPr>
            <a:grpSpLocks/>
          </p:cNvGrpSpPr>
          <p:nvPr/>
        </p:nvGrpSpPr>
        <p:grpSpPr bwMode="auto">
          <a:xfrm>
            <a:off x="6311900" y="3176588"/>
            <a:ext cx="434975" cy="349250"/>
            <a:chOff x="-44" y="1473"/>
            <a:chExt cx="981" cy="1105"/>
          </a:xfrm>
        </p:grpSpPr>
        <p:pic>
          <p:nvPicPr>
            <p:cNvPr id="187438" name="Picture 108" descr="desktop_computer_stylized_medium">
              <a:extLst>
                <a:ext uri="{FF2B5EF4-FFF2-40B4-BE49-F238E27FC236}">
                  <a16:creationId xmlns:a16="http://schemas.microsoft.com/office/drawing/2014/main" id="{AACCDD85-B2A9-4B0C-86F7-90F1C457A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439" name="Freeform 109">
              <a:extLst>
                <a:ext uri="{FF2B5EF4-FFF2-40B4-BE49-F238E27FC236}">
                  <a16:creationId xmlns:a16="http://schemas.microsoft.com/office/drawing/2014/main" id="{A0F8C288-D6BF-4B1E-81A6-4B9BC509296B}"/>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7414" name="Group 110">
            <a:extLst>
              <a:ext uri="{FF2B5EF4-FFF2-40B4-BE49-F238E27FC236}">
                <a16:creationId xmlns:a16="http://schemas.microsoft.com/office/drawing/2014/main" id="{D87F3C62-DD0A-471E-9D5E-26A391F1D680}"/>
              </a:ext>
            </a:extLst>
          </p:cNvPr>
          <p:cNvGrpSpPr>
            <a:grpSpLocks/>
          </p:cNvGrpSpPr>
          <p:nvPr/>
        </p:nvGrpSpPr>
        <p:grpSpPr bwMode="auto">
          <a:xfrm flipH="1">
            <a:off x="7716838" y="3252788"/>
            <a:ext cx="434975" cy="349250"/>
            <a:chOff x="-44" y="1473"/>
            <a:chExt cx="981" cy="1105"/>
          </a:xfrm>
        </p:grpSpPr>
        <p:pic>
          <p:nvPicPr>
            <p:cNvPr id="187436" name="Picture 111" descr="desktop_computer_stylized_medium">
              <a:extLst>
                <a:ext uri="{FF2B5EF4-FFF2-40B4-BE49-F238E27FC236}">
                  <a16:creationId xmlns:a16="http://schemas.microsoft.com/office/drawing/2014/main" id="{A9AEE281-6302-4838-8999-014B53FF37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437" name="Freeform 112">
              <a:extLst>
                <a:ext uri="{FF2B5EF4-FFF2-40B4-BE49-F238E27FC236}">
                  <a16:creationId xmlns:a16="http://schemas.microsoft.com/office/drawing/2014/main" id="{85423114-8E84-46C6-AD3B-A500A6522A5F}"/>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7415" name="Group 113">
            <a:extLst>
              <a:ext uri="{FF2B5EF4-FFF2-40B4-BE49-F238E27FC236}">
                <a16:creationId xmlns:a16="http://schemas.microsoft.com/office/drawing/2014/main" id="{C04AE8C0-CF3C-42C0-B651-709BBD248DAF}"/>
              </a:ext>
            </a:extLst>
          </p:cNvPr>
          <p:cNvGrpSpPr>
            <a:grpSpLocks/>
          </p:cNvGrpSpPr>
          <p:nvPr/>
        </p:nvGrpSpPr>
        <p:grpSpPr bwMode="auto">
          <a:xfrm flipH="1">
            <a:off x="7988300" y="2457450"/>
            <a:ext cx="434975" cy="349250"/>
            <a:chOff x="-44" y="1473"/>
            <a:chExt cx="981" cy="1105"/>
          </a:xfrm>
        </p:grpSpPr>
        <p:pic>
          <p:nvPicPr>
            <p:cNvPr id="187434" name="Picture 114" descr="desktop_computer_stylized_medium">
              <a:extLst>
                <a:ext uri="{FF2B5EF4-FFF2-40B4-BE49-F238E27FC236}">
                  <a16:creationId xmlns:a16="http://schemas.microsoft.com/office/drawing/2014/main" id="{2A99EFAC-E6C7-4487-984C-440C0DB5B8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435" name="Freeform 115">
              <a:extLst>
                <a:ext uri="{FF2B5EF4-FFF2-40B4-BE49-F238E27FC236}">
                  <a16:creationId xmlns:a16="http://schemas.microsoft.com/office/drawing/2014/main" id="{9C380ACA-BE67-4D54-B444-E4534D60A2AD}"/>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7416" name="Group 116">
            <a:extLst>
              <a:ext uri="{FF2B5EF4-FFF2-40B4-BE49-F238E27FC236}">
                <a16:creationId xmlns:a16="http://schemas.microsoft.com/office/drawing/2014/main" id="{60EA0AE8-C6EA-41C5-BB32-AC98E83C29D6}"/>
              </a:ext>
            </a:extLst>
          </p:cNvPr>
          <p:cNvGrpSpPr>
            <a:grpSpLocks/>
          </p:cNvGrpSpPr>
          <p:nvPr/>
        </p:nvGrpSpPr>
        <p:grpSpPr bwMode="auto">
          <a:xfrm flipH="1">
            <a:off x="8043863" y="1706563"/>
            <a:ext cx="434975" cy="349250"/>
            <a:chOff x="-44" y="1473"/>
            <a:chExt cx="981" cy="1105"/>
          </a:xfrm>
        </p:grpSpPr>
        <p:pic>
          <p:nvPicPr>
            <p:cNvPr id="187432" name="Picture 117" descr="desktop_computer_stylized_medium">
              <a:extLst>
                <a:ext uri="{FF2B5EF4-FFF2-40B4-BE49-F238E27FC236}">
                  <a16:creationId xmlns:a16="http://schemas.microsoft.com/office/drawing/2014/main" id="{B237BE51-5301-4B81-B474-F26F43FEE3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433" name="Freeform 118">
              <a:extLst>
                <a:ext uri="{FF2B5EF4-FFF2-40B4-BE49-F238E27FC236}">
                  <a16:creationId xmlns:a16="http://schemas.microsoft.com/office/drawing/2014/main" id="{BE3E3568-FCDC-4A81-8189-96C25D9A909D}"/>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7417" name="Group 119">
            <a:extLst>
              <a:ext uri="{FF2B5EF4-FFF2-40B4-BE49-F238E27FC236}">
                <a16:creationId xmlns:a16="http://schemas.microsoft.com/office/drawing/2014/main" id="{C54E1E32-A756-49AE-857D-6F247FFDF6AF}"/>
              </a:ext>
            </a:extLst>
          </p:cNvPr>
          <p:cNvGrpSpPr>
            <a:grpSpLocks/>
          </p:cNvGrpSpPr>
          <p:nvPr/>
        </p:nvGrpSpPr>
        <p:grpSpPr bwMode="auto">
          <a:xfrm flipH="1">
            <a:off x="6911975" y="1368425"/>
            <a:ext cx="434975" cy="349250"/>
            <a:chOff x="-44" y="1473"/>
            <a:chExt cx="981" cy="1105"/>
          </a:xfrm>
        </p:grpSpPr>
        <p:pic>
          <p:nvPicPr>
            <p:cNvPr id="187430" name="Picture 120" descr="desktop_computer_stylized_medium">
              <a:extLst>
                <a:ext uri="{FF2B5EF4-FFF2-40B4-BE49-F238E27FC236}">
                  <a16:creationId xmlns:a16="http://schemas.microsoft.com/office/drawing/2014/main" id="{709D49D2-CD78-486C-A7F7-7C3882CC7B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431" name="Freeform 121">
              <a:extLst>
                <a:ext uri="{FF2B5EF4-FFF2-40B4-BE49-F238E27FC236}">
                  <a16:creationId xmlns:a16="http://schemas.microsoft.com/office/drawing/2014/main" id="{515CE346-A31D-4FB9-8AC9-FEF7485E22DA}"/>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7418" name="Group 123">
            <a:extLst>
              <a:ext uri="{FF2B5EF4-FFF2-40B4-BE49-F238E27FC236}">
                <a16:creationId xmlns:a16="http://schemas.microsoft.com/office/drawing/2014/main" id="{B89C9CFE-7CB4-4206-AF98-7FB6ABDE7413}"/>
              </a:ext>
            </a:extLst>
          </p:cNvPr>
          <p:cNvGrpSpPr>
            <a:grpSpLocks/>
          </p:cNvGrpSpPr>
          <p:nvPr/>
        </p:nvGrpSpPr>
        <p:grpSpPr bwMode="auto">
          <a:xfrm>
            <a:off x="5824538" y="1411288"/>
            <a:ext cx="434975" cy="349250"/>
            <a:chOff x="-44" y="1473"/>
            <a:chExt cx="981" cy="1105"/>
          </a:xfrm>
        </p:grpSpPr>
        <p:pic>
          <p:nvPicPr>
            <p:cNvPr id="187428" name="Picture 124" descr="desktop_computer_stylized_medium">
              <a:extLst>
                <a:ext uri="{FF2B5EF4-FFF2-40B4-BE49-F238E27FC236}">
                  <a16:creationId xmlns:a16="http://schemas.microsoft.com/office/drawing/2014/main" id="{77B34409-426B-42B0-AD89-1575EA6AD3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429" name="Freeform 125">
              <a:extLst>
                <a:ext uri="{FF2B5EF4-FFF2-40B4-BE49-F238E27FC236}">
                  <a16:creationId xmlns:a16="http://schemas.microsoft.com/office/drawing/2014/main" id="{2CC5A1A1-D3FC-4BF4-A83C-EB71D2AF619B}"/>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7419" name="Group 126">
            <a:extLst>
              <a:ext uri="{FF2B5EF4-FFF2-40B4-BE49-F238E27FC236}">
                <a16:creationId xmlns:a16="http://schemas.microsoft.com/office/drawing/2014/main" id="{EFA2B214-E2BF-47B7-B808-48FC3F904EA0}"/>
              </a:ext>
            </a:extLst>
          </p:cNvPr>
          <p:cNvGrpSpPr>
            <a:grpSpLocks/>
          </p:cNvGrpSpPr>
          <p:nvPr/>
        </p:nvGrpSpPr>
        <p:grpSpPr bwMode="auto">
          <a:xfrm>
            <a:off x="5159375" y="2162175"/>
            <a:ext cx="434975" cy="349250"/>
            <a:chOff x="-44" y="1473"/>
            <a:chExt cx="981" cy="1105"/>
          </a:xfrm>
        </p:grpSpPr>
        <p:pic>
          <p:nvPicPr>
            <p:cNvPr id="187426" name="Picture 127" descr="desktop_computer_stylized_medium">
              <a:extLst>
                <a:ext uri="{FF2B5EF4-FFF2-40B4-BE49-F238E27FC236}">
                  <a16:creationId xmlns:a16="http://schemas.microsoft.com/office/drawing/2014/main" id="{003BCE6E-059A-4092-9A27-B426C88D61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427" name="Freeform 128">
              <a:extLst>
                <a:ext uri="{FF2B5EF4-FFF2-40B4-BE49-F238E27FC236}">
                  <a16:creationId xmlns:a16="http://schemas.microsoft.com/office/drawing/2014/main" id="{07681E48-45E0-4E6F-AB6B-AC812F27EC6E}"/>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7420" name="Group 129">
            <a:extLst>
              <a:ext uri="{FF2B5EF4-FFF2-40B4-BE49-F238E27FC236}">
                <a16:creationId xmlns:a16="http://schemas.microsoft.com/office/drawing/2014/main" id="{AEA15492-A519-43E8-9462-6CAF20475E4D}"/>
              </a:ext>
            </a:extLst>
          </p:cNvPr>
          <p:cNvGrpSpPr>
            <a:grpSpLocks/>
          </p:cNvGrpSpPr>
          <p:nvPr/>
        </p:nvGrpSpPr>
        <p:grpSpPr bwMode="auto">
          <a:xfrm>
            <a:off x="6129338" y="2749550"/>
            <a:ext cx="434975" cy="349250"/>
            <a:chOff x="-44" y="1473"/>
            <a:chExt cx="981" cy="1105"/>
          </a:xfrm>
        </p:grpSpPr>
        <p:pic>
          <p:nvPicPr>
            <p:cNvPr id="187424" name="Picture 130" descr="desktop_computer_stylized_medium">
              <a:extLst>
                <a:ext uri="{FF2B5EF4-FFF2-40B4-BE49-F238E27FC236}">
                  <a16:creationId xmlns:a16="http://schemas.microsoft.com/office/drawing/2014/main" id="{05C03A50-3F78-4FBA-B788-2DE3FED880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425" name="Freeform 131">
              <a:extLst>
                <a:ext uri="{FF2B5EF4-FFF2-40B4-BE49-F238E27FC236}">
                  <a16:creationId xmlns:a16="http://schemas.microsoft.com/office/drawing/2014/main" id="{272C20FE-FB21-4B14-AA2D-0037212F020E}"/>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7421" name="Group 132">
            <a:extLst>
              <a:ext uri="{FF2B5EF4-FFF2-40B4-BE49-F238E27FC236}">
                <a16:creationId xmlns:a16="http://schemas.microsoft.com/office/drawing/2014/main" id="{F3C0E1C5-09A8-4231-BA7C-3C40C2EE218E}"/>
              </a:ext>
            </a:extLst>
          </p:cNvPr>
          <p:cNvGrpSpPr>
            <a:grpSpLocks/>
          </p:cNvGrpSpPr>
          <p:nvPr/>
        </p:nvGrpSpPr>
        <p:grpSpPr bwMode="auto">
          <a:xfrm>
            <a:off x="7185025" y="2989263"/>
            <a:ext cx="325438" cy="261937"/>
            <a:chOff x="-44" y="1473"/>
            <a:chExt cx="981" cy="1105"/>
          </a:xfrm>
        </p:grpSpPr>
        <p:pic>
          <p:nvPicPr>
            <p:cNvPr id="187422" name="Picture 133" descr="desktop_computer_stylized_medium">
              <a:extLst>
                <a:ext uri="{FF2B5EF4-FFF2-40B4-BE49-F238E27FC236}">
                  <a16:creationId xmlns:a16="http://schemas.microsoft.com/office/drawing/2014/main" id="{CCCAF9D3-B1D0-4340-B500-0EEAD8867C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423" name="Freeform 134">
              <a:extLst>
                <a:ext uri="{FF2B5EF4-FFF2-40B4-BE49-F238E27FC236}">
                  <a16:creationId xmlns:a16="http://schemas.microsoft.com/office/drawing/2014/main" id="{A82E8969-3E00-4BA1-8373-E20769F9B5A8}"/>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7">
            <a:extLst>
              <a:ext uri="{FF2B5EF4-FFF2-40B4-BE49-F238E27FC236}">
                <a16:creationId xmlns:a16="http://schemas.microsoft.com/office/drawing/2014/main" id="{5DD18E59-E161-4F99-83B3-8F0CCD190FB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 Layer</a:t>
            </a:r>
          </a:p>
        </p:txBody>
      </p:sp>
      <p:sp>
        <p:nvSpPr>
          <p:cNvPr id="189442" name="Rectangle 8">
            <a:extLst>
              <a:ext uri="{FF2B5EF4-FFF2-40B4-BE49-F238E27FC236}">
                <a16:creationId xmlns:a16="http://schemas.microsoft.com/office/drawing/2014/main" id="{786244EB-4FB7-4231-B4B8-E554A3160B8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2-</a:t>
            </a:r>
            <a:fld id="{2B9AD404-1EE9-4990-8BBE-72F40F5292C8}"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9443" name="Rectangle 2">
            <a:extLst>
              <a:ext uri="{FF2B5EF4-FFF2-40B4-BE49-F238E27FC236}">
                <a16:creationId xmlns:a16="http://schemas.microsoft.com/office/drawing/2014/main" id="{11DEB696-1B6A-4710-82D5-43737A2F3A71}"/>
              </a:ext>
            </a:extLst>
          </p:cNvPr>
          <p:cNvSpPr>
            <a:spLocks noGrp="1" noChangeArrowheads="1"/>
          </p:cNvSpPr>
          <p:nvPr>
            <p:ph type="title"/>
          </p:nvPr>
        </p:nvSpPr>
        <p:spPr>
          <a:xfrm>
            <a:off x="298450" y="160338"/>
            <a:ext cx="8491538" cy="849312"/>
          </a:xfrm>
        </p:spPr>
        <p:txBody>
          <a:bodyPr/>
          <a:lstStyle/>
          <a:p>
            <a:r>
              <a:rPr lang="en-US" altLang="en-US" sz="3600">
                <a:ea typeface="ＭＳ Ｐゴシック" panose="020B0600070205080204" pitchFamily="34" charset="-128"/>
              </a:rPr>
              <a:t>BitTorrent: requesting, sending file chunks</a:t>
            </a:r>
          </a:p>
        </p:txBody>
      </p:sp>
      <p:sp>
        <p:nvSpPr>
          <p:cNvPr id="214020" name="Rectangle 4">
            <a:extLst>
              <a:ext uri="{FF2B5EF4-FFF2-40B4-BE49-F238E27FC236}">
                <a16:creationId xmlns:a16="http://schemas.microsoft.com/office/drawing/2014/main" id="{4D611663-41FB-4FE3-B5A7-DA17B355CAB6}"/>
              </a:ext>
            </a:extLst>
          </p:cNvPr>
          <p:cNvSpPr>
            <a:spLocks noGrp="1" noChangeArrowheads="1"/>
          </p:cNvSpPr>
          <p:nvPr>
            <p:ph type="body" sz="half" idx="2"/>
          </p:nvPr>
        </p:nvSpPr>
        <p:spPr>
          <a:xfrm>
            <a:off x="382588" y="1477963"/>
            <a:ext cx="3989387" cy="3768725"/>
          </a:xfrm>
        </p:spPr>
        <p:txBody>
          <a:bodyPr/>
          <a:lstStyle/>
          <a:p>
            <a:pPr>
              <a:buFont typeface="Wingdings" charset="0"/>
              <a:buNone/>
              <a:defRPr/>
            </a:pPr>
            <a:r>
              <a:rPr lang="en-US" i="1" dirty="0">
                <a:solidFill>
                  <a:srgbClr val="CC0000"/>
                </a:solidFill>
                <a:latin typeface="Gill Sans MT" charset="0"/>
              </a:rPr>
              <a:t>requesting chunks:</a:t>
            </a:r>
          </a:p>
          <a:p>
            <a:pPr marL="287338" indent="-287338">
              <a:buFont typeface="Wingdings" charset="2"/>
              <a:buChar char="§"/>
              <a:defRPr/>
            </a:pPr>
            <a:r>
              <a:rPr lang="en-US" sz="2400" dirty="0">
                <a:latin typeface="Gill Sans MT" charset="0"/>
              </a:rPr>
              <a:t>at any given time, different peers have different subsets of file chunks</a:t>
            </a:r>
          </a:p>
          <a:p>
            <a:pPr marL="287338" indent="-287338">
              <a:buFont typeface="Wingdings" charset="2"/>
              <a:buChar char="§"/>
              <a:defRPr/>
            </a:pPr>
            <a:r>
              <a:rPr lang="en-US" sz="2400" dirty="0">
                <a:latin typeface="Gill Sans MT" charset="0"/>
              </a:rPr>
              <a:t>periodically, Alice asks each peer for list of chunks that they have</a:t>
            </a:r>
          </a:p>
          <a:p>
            <a:pPr marL="287338" indent="-287338">
              <a:buFont typeface="Wingdings" charset="2"/>
              <a:buChar char="§"/>
              <a:defRPr/>
            </a:pPr>
            <a:r>
              <a:rPr lang="en-US" sz="2400" dirty="0">
                <a:latin typeface="Gill Sans MT" charset="0"/>
              </a:rPr>
              <a:t>Alice requests missing chunks from peers, rarest first</a:t>
            </a:r>
          </a:p>
        </p:txBody>
      </p:sp>
      <p:sp>
        <p:nvSpPr>
          <p:cNvPr id="214021" name="Rectangle 6">
            <a:extLst>
              <a:ext uri="{FF2B5EF4-FFF2-40B4-BE49-F238E27FC236}">
                <a16:creationId xmlns:a16="http://schemas.microsoft.com/office/drawing/2014/main" id="{0185879B-D4E1-4C6F-970F-41B05EB42AE9}"/>
              </a:ext>
            </a:extLst>
          </p:cNvPr>
          <p:cNvSpPr>
            <a:spLocks noChangeArrowheads="1"/>
          </p:cNvSpPr>
          <p:nvPr/>
        </p:nvSpPr>
        <p:spPr bwMode="auto">
          <a:xfrm>
            <a:off x="4370388" y="1425575"/>
            <a:ext cx="4521200" cy="411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681038" indent="-223838">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r>
              <a:rPr kumimoji="0" lang="en-US" altLang="en-US" sz="2800" b="0" i="1" u="none" strike="noStrike" kern="1200" cap="none" spc="0" normalizeH="0" baseline="0" noProof="0">
                <a:ln>
                  <a:noFill/>
                </a:ln>
                <a:solidFill>
                  <a:srgbClr val="CC0000"/>
                </a:solidFill>
                <a:effectLst/>
                <a:uLnTx/>
                <a:uFillTx/>
                <a:latin typeface="Gill Sans MT" panose="020B0502020104020203" pitchFamily="34" charset="0"/>
                <a:ea typeface="ＭＳ Ｐゴシック" panose="020B0600070205080204" pitchFamily="34" charset="-128"/>
                <a:cs typeface="+mn-cs"/>
              </a:rPr>
              <a:t>sending chunks: tit-for-tat</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Char char="§"/>
              <a:tabLst/>
              <a:defRPr/>
            </a:pPr>
            <a:r>
              <a:rPr kumimoji="0" lang="en-US" altLang="en-US" sz="24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Alice sends chunks to those four peers currently sending her chunks </a:t>
            </a:r>
            <a:r>
              <a:rPr kumimoji="0" lang="en-US" altLang="en-US" sz="2400" b="0" i="1"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at highest rate</a:t>
            </a:r>
            <a:r>
              <a:rPr kumimoji="0" lang="en-US" altLang="en-US" sz="24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 </a:t>
            </a:r>
          </a:p>
          <a:p>
            <a:pPr marL="681038" marR="0" lvl="1" indent="-22383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other peers are choked by Alice (do not receive chunks from her)</a:t>
            </a:r>
          </a:p>
          <a:p>
            <a:pPr marL="681038" marR="0" lvl="1" indent="-22383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re-evaluate top 4 every10 secs</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Char char="§"/>
              <a:tabLst/>
              <a:defRPr/>
            </a:pPr>
            <a:r>
              <a:rPr kumimoji="0" lang="en-US" altLang="en-US" sz="24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every 30 secs: randomly select another peer, starts sending chunks</a:t>
            </a:r>
          </a:p>
          <a:p>
            <a:pPr marL="681038" marR="0" lvl="1" indent="-22383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ja-JP"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a:t>
            </a:r>
            <a:r>
              <a:rPr kumimoji="0" lang="en-US" altLang="ja-JP"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optimistically unchoke</a:t>
            </a:r>
            <a:r>
              <a:rPr kumimoji="0" lang="ja-JP"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a:t>
            </a:r>
            <a:r>
              <a:rPr kumimoji="0" lang="en-US" altLang="ja-JP"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 this peer</a:t>
            </a:r>
          </a:p>
          <a:p>
            <a:pPr marL="681038" marR="0" lvl="1" indent="-22383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newly chosen peer may join top 4</a:t>
            </a:r>
          </a:p>
          <a:p>
            <a:pPr marL="342900" marR="0" lvl="0" indent="-342900" algn="l" defTabSz="914400" rtl="0" eaLnBrk="0" fontAlgn="base" latinLnBrk="0" hangingPunct="0">
              <a:lnSpc>
                <a:spcPct val="100000"/>
              </a:lnSpc>
              <a:spcBef>
                <a:spcPct val="20000"/>
              </a:spcBef>
              <a:spcAft>
                <a:spcPct val="0"/>
              </a:spcAft>
              <a:buClr>
                <a:srgbClr val="000099"/>
              </a:buClr>
              <a:buSzTx/>
              <a:buFont typeface="Wingdings" panose="05000000000000000000" pitchFamily="2" charset="2"/>
              <a:buChar char="§"/>
              <a:tabLst/>
              <a:defRPr/>
            </a:pPr>
            <a:endPar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endParaRPr>
          </a:p>
        </p:txBody>
      </p:sp>
      <p:pic>
        <p:nvPicPr>
          <p:cNvPr id="189446" name="Picture 10" descr="underline_base">
            <a:extLst>
              <a:ext uri="{FF2B5EF4-FFF2-40B4-BE49-F238E27FC236}">
                <a16:creationId xmlns:a16="http://schemas.microsoft.com/office/drawing/2014/main" id="{3AEC343A-3600-49FE-B656-DA118C4B6CC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812800"/>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7">
            <a:extLst>
              <a:ext uri="{FF2B5EF4-FFF2-40B4-BE49-F238E27FC236}">
                <a16:creationId xmlns:a16="http://schemas.microsoft.com/office/drawing/2014/main" id="{41A44CB2-EB4E-4DAD-83C4-B3F6B680349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 Layer</a:t>
            </a:r>
          </a:p>
        </p:txBody>
      </p:sp>
      <p:sp>
        <p:nvSpPr>
          <p:cNvPr id="191490" name="Rectangle 8">
            <a:extLst>
              <a:ext uri="{FF2B5EF4-FFF2-40B4-BE49-F238E27FC236}">
                <a16:creationId xmlns:a16="http://schemas.microsoft.com/office/drawing/2014/main" id="{6A3AA494-C3A4-4D9F-BD28-9C656531936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2-</a:t>
            </a:r>
            <a:fld id="{5B03CAB3-ACAF-42F8-BADA-99EF40023019}"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1491" name="Rectangle 2">
            <a:extLst>
              <a:ext uri="{FF2B5EF4-FFF2-40B4-BE49-F238E27FC236}">
                <a16:creationId xmlns:a16="http://schemas.microsoft.com/office/drawing/2014/main" id="{99973969-18D0-4D00-ABAF-1C5F08B8027D}"/>
              </a:ext>
            </a:extLst>
          </p:cNvPr>
          <p:cNvSpPr>
            <a:spLocks noGrp="1" noChangeArrowheads="1"/>
          </p:cNvSpPr>
          <p:nvPr>
            <p:ph type="title"/>
          </p:nvPr>
        </p:nvSpPr>
        <p:spPr>
          <a:xfrm>
            <a:off x="482600" y="0"/>
            <a:ext cx="7772400" cy="1143000"/>
          </a:xfrm>
        </p:spPr>
        <p:txBody>
          <a:bodyPr/>
          <a:lstStyle/>
          <a:p>
            <a:r>
              <a:rPr lang="en-US" altLang="en-US">
                <a:ea typeface="ＭＳ Ｐゴシック" panose="020B0600070205080204" pitchFamily="34" charset="-128"/>
              </a:rPr>
              <a:t>BitTorrent: tit-for-tat</a:t>
            </a:r>
          </a:p>
        </p:txBody>
      </p:sp>
      <p:pic>
        <p:nvPicPr>
          <p:cNvPr id="191492" name="Picture 13" descr="Alice">
            <a:extLst>
              <a:ext uri="{FF2B5EF4-FFF2-40B4-BE49-F238E27FC236}">
                <a16:creationId xmlns:a16="http://schemas.microsoft.com/office/drawing/2014/main" id="{7682F248-8021-4873-A37B-B2B4C7345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313" y="4962525"/>
            <a:ext cx="56197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3" name="Line 15">
            <a:extLst>
              <a:ext uri="{FF2B5EF4-FFF2-40B4-BE49-F238E27FC236}">
                <a16:creationId xmlns:a16="http://schemas.microsoft.com/office/drawing/2014/main" id="{A51E52B4-9D57-46DE-8FA9-3803F006C033}"/>
              </a:ext>
            </a:extLst>
          </p:cNvPr>
          <p:cNvSpPr>
            <a:spLocks noChangeShapeType="1"/>
          </p:cNvSpPr>
          <p:nvPr/>
        </p:nvSpPr>
        <p:spPr bwMode="auto">
          <a:xfrm flipH="1" flipV="1">
            <a:off x="1473200" y="3968750"/>
            <a:ext cx="1473200" cy="5969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1494" name="Line 16">
            <a:extLst>
              <a:ext uri="{FF2B5EF4-FFF2-40B4-BE49-F238E27FC236}">
                <a16:creationId xmlns:a16="http://schemas.microsoft.com/office/drawing/2014/main" id="{B9559772-86FE-4D5D-B30B-B0F65FA96AB8}"/>
              </a:ext>
            </a:extLst>
          </p:cNvPr>
          <p:cNvSpPr>
            <a:spLocks noChangeShapeType="1"/>
          </p:cNvSpPr>
          <p:nvPr/>
        </p:nvSpPr>
        <p:spPr bwMode="auto">
          <a:xfrm flipH="1">
            <a:off x="1954213" y="4794250"/>
            <a:ext cx="965200" cy="3810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1495" name="Line 17">
            <a:extLst>
              <a:ext uri="{FF2B5EF4-FFF2-40B4-BE49-F238E27FC236}">
                <a16:creationId xmlns:a16="http://schemas.microsoft.com/office/drawing/2014/main" id="{F12059F6-381E-4D77-AE53-8D4AE7C089B0}"/>
              </a:ext>
            </a:extLst>
          </p:cNvPr>
          <p:cNvSpPr>
            <a:spLocks noChangeShapeType="1"/>
          </p:cNvSpPr>
          <p:nvPr/>
        </p:nvSpPr>
        <p:spPr bwMode="auto">
          <a:xfrm flipH="1">
            <a:off x="2628900" y="4908550"/>
            <a:ext cx="596900" cy="10414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1496" name="Line 18">
            <a:extLst>
              <a:ext uri="{FF2B5EF4-FFF2-40B4-BE49-F238E27FC236}">
                <a16:creationId xmlns:a16="http://schemas.microsoft.com/office/drawing/2014/main" id="{D217D930-04E7-47C3-92A0-7734FC3A279B}"/>
              </a:ext>
            </a:extLst>
          </p:cNvPr>
          <p:cNvSpPr>
            <a:spLocks noChangeShapeType="1"/>
          </p:cNvSpPr>
          <p:nvPr/>
        </p:nvSpPr>
        <p:spPr bwMode="auto">
          <a:xfrm flipV="1">
            <a:off x="5511800" y="3092450"/>
            <a:ext cx="419100" cy="6477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1497" name="Line 20">
            <a:extLst>
              <a:ext uri="{FF2B5EF4-FFF2-40B4-BE49-F238E27FC236}">
                <a16:creationId xmlns:a16="http://schemas.microsoft.com/office/drawing/2014/main" id="{3DECCCEA-69B3-410F-8BD8-A686E8D62778}"/>
              </a:ext>
            </a:extLst>
          </p:cNvPr>
          <p:cNvSpPr>
            <a:spLocks noChangeShapeType="1"/>
          </p:cNvSpPr>
          <p:nvPr/>
        </p:nvSpPr>
        <p:spPr bwMode="auto">
          <a:xfrm flipV="1">
            <a:off x="5613400" y="3676650"/>
            <a:ext cx="787400" cy="3048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1498" name="Line 21">
            <a:extLst>
              <a:ext uri="{FF2B5EF4-FFF2-40B4-BE49-F238E27FC236}">
                <a16:creationId xmlns:a16="http://schemas.microsoft.com/office/drawing/2014/main" id="{AD891C58-91EB-4AC3-AECF-BC0C535BEC00}"/>
              </a:ext>
            </a:extLst>
          </p:cNvPr>
          <p:cNvSpPr>
            <a:spLocks noChangeShapeType="1"/>
          </p:cNvSpPr>
          <p:nvPr/>
        </p:nvSpPr>
        <p:spPr bwMode="auto">
          <a:xfrm>
            <a:off x="5613400" y="4146550"/>
            <a:ext cx="596900" cy="3175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191499" name="Picture 22" descr="Bob">
            <a:extLst>
              <a:ext uri="{FF2B5EF4-FFF2-40B4-BE49-F238E27FC236}">
                <a16:creationId xmlns:a16="http://schemas.microsoft.com/office/drawing/2014/main" id="{F2D266A0-8EC7-4656-BBCD-B5EC760D7E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988" y="4391025"/>
            <a:ext cx="67627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63" name="Line 23">
            <a:extLst>
              <a:ext uri="{FF2B5EF4-FFF2-40B4-BE49-F238E27FC236}">
                <a16:creationId xmlns:a16="http://schemas.microsoft.com/office/drawing/2014/main" id="{ED6AE878-BC62-41F0-8D69-33FE3B8AD399}"/>
              </a:ext>
            </a:extLst>
          </p:cNvPr>
          <p:cNvSpPr>
            <a:spLocks noChangeShapeType="1"/>
          </p:cNvSpPr>
          <p:nvPr/>
        </p:nvSpPr>
        <p:spPr bwMode="auto">
          <a:xfrm flipV="1">
            <a:off x="3530600" y="3943350"/>
            <a:ext cx="1435100" cy="482600"/>
          </a:xfrm>
          <a:prstGeom prst="line">
            <a:avLst/>
          </a:prstGeom>
          <a:noFill/>
          <a:ln w="25400">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6264" name="Line 24">
            <a:extLst>
              <a:ext uri="{FF2B5EF4-FFF2-40B4-BE49-F238E27FC236}">
                <a16:creationId xmlns:a16="http://schemas.microsoft.com/office/drawing/2014/main" id="{E8DDB668-7D3A-4162-A5D7-658F930B4281}"/>
              </a:ext>
            </a:extLst>
          </p:cNvPr>
          <p:cNvSpPr>
            <a:spLocks noChangeShapeType="1"/>
          </p:cNvSpPr>
          <p:nvPr/>
        </p:nvSpPr>
        <p:spPr bwMode="auto">
          <a:xfrm flipH="1">
            <a:off x="3543300" y="4032250"/>
            <a:ext cx="1397000" cy="46990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lIns="0" tIns="0" rIns="0" bIns="0">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6265" name="Line 25">
            <a:extLst>
              <a:ext uri="{FF2B5EF4-FFF2-40B4-BE49-F238E27FC236}">
                <a16:creationId xmlns:a16="http://schemas.microsoft.com/office/drawing/2014/main" id="{1F34C082-401C-4629-85B5-3BB4C6F98A18}"/>
              </a:ext>
            </a:extLst>
          </p:cNvPr>
          <p:cNvSpPr>
            <a:spLocks noChangeShapeType="1"/>
          </p:cNvSpPr>
          <p:nvPr/>
        </p:nvSpPr>
        <p:spPr bwMode="auto">
          <a:xfrm flipV="1">
            <a:off x="3581400" y="4133850"/>
            <a:ext cx="1371600" cy="48260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lIns="0" tIns="0" rIns="0" bIns="0">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6266" name="Text Box 26">
            <a:extLst>
              <a:ext uri="{FF2B5EF4-FFF2-40B4-BE49-F238E27FC236}">
                <a16:creationId xmlns:a16="http://schemas.microsoft.com/office/drawing/2014/main" id="{61FE3960-1943-41B0-890A-46EA7468B239}"/>
              </a:ext>
            </a:extLst>
          </p:cNvPr>
          <p:cNvSpPr txBox="1">
            <a:spLocks noChangeArrowheads="1"/>
          </p:cNvSpPr>
          <p:nvPr/>
        </p:nvSpPr>
        <p:spPr bwMode="auto">
          <a:xfrm>
            <a:off x="841375" y="1320800"/>
            <a:ext cx="4067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(1) Alice </a:t>
            </a:r>
            <a:r>
              <a:rPr kumimoji="0" lang="ja-JP"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a:t>
            </a:r>
            <a:r>
              <a:rPr kumimoji="0" lang="en-US" altLang="ja-JP"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optimistically unchokes</a:t>
            </a:r>
            <a:r>
              <a:rPr kumimoji="0" lang="ja-JP"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a:t>
            </a:r>
            <a:r>
              <a:rPr kumimoji="0" lang="en-US" altLang="ja-JP"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 Bob</a:t>
            </a:r>
            <a:endPar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endParaRPr>
          </a:p>
        </p:txBody>
      </p:sp>
      <p:sp>
        <p:nvSpPr>
          <p:cNvPr id="266267" name="Text Box 27">
            <a:extLst>
              <a:ext uri="{FF2B5EF4-FFF2-40B4-BE49-F238E27FC236}">
                <a16:creationId xmlns:a16="http://schemas.microsoft.com/office/drawing/2014/main" id="{00B20A15-2594-4EE4-A7B2-ECB4B0840111}"/>
              </a:ext>
            </a:extLst>
          </p:cNvPr>
          <p:cNvSpPr txBox="1">
            <a:spLocks noChangeArrowheads="1"/>
          </p:cNvSpPr>
          <p:nvPr/>
        </p:nvSpPr>
        <p:spPr bwMode="auto">
          <a:xfrm>
            <a:off x="808038" y="1663700"/>
            <a:ext cx="7102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(2) Alice becomes one of Bob</a:t>
            </a:r>
            <a:r>
              <a:rPr kumimoji="0" lang="ja-JP"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a:t>
            </a:r>
            <a:r>
              <a:rPr kumimoji="0" lang="en-US" altLang="ja-JP"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s top-four providers; Bob reciprocates</a:t>
            </a:r>
            <a:endPar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endParaRPr>
          </a:p>
        </p:txBody>
      </p:sp>
      <p:sp>
        <p:nvSpPr>
          <p:cNvPr id="266268" name="Text Box 28">
            <a:extLst>
              <a:ext uri="{FF2B5EF4-FFF2-40B4-BE49-F238E27FC236}">
                <a16:creationId xmlns:a16="http://schemas.microsoft.com/office/drawing/2014/main" id="{2F5D1FCA-6C25-4D40-B42C-64EA04E55635}"/>
              </a:ext>
            </a:extLst>
          </p:cNvPr>
          <p:cNvSpPr txBox="1">
            <a:spLocks noChangeArrowheads="1"/>
          </p:cNvSpPr>
          <p:nvPr/>
        </p:nvSpPr>
        <p:spPr bwMode="auto">
          <a:xfrm>
            <a:off x="800100" y="2019300"/>
            <a:ext cx="5214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(3) Bob becomes one of Alice</a:t>
            </a:r>
            <a:r>
              <a:rPr kumimoji="0" lang="ja-JP"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a:t>
            </a:r>
            <a:r>
              <a:rPr kumimoji="0" lang="en-US" altLang="ja-JP"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s top-four providers</a:t>
            </a:r>
            <a:endPar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endParaRPr>
          </a:p>
        </p:txBody>
      </p:sp>
      <p:sp>
        <p:nvSpPr>
          <p:cNvPr id="266269" name="Text Box 29">
            <a:extLst>
              <a:ext uri="{FF2B5EF4-FFF2-40B4-BE49-F238E27FC236}">
                <a16:creationId xmlns:a16="http://schemas.microsoft.com/office/drawing/2014/main" id="{39B5D04C-FE5D-4262-BC94-73E7352D5B6F}"/>
              </a:ext>
            </a:extLst>
          </p:cNvPr>
          <p:cNvSpPr txBox="1">
            <a:spLocks noChangeArrowheads="1"/>
          </p:cNvSpPr>
          <p:nvPr/>
        </p:nvSpPr>
        <p:spPr bwMode="auto">
          <a:xfrm>
            <a:off x="5040313" y="5335588"/>
            <a:ext cx="3590925" cy="720725"/>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higher upload rate:</a:t>
            </a:r>
            <a:r>
              <a:rPr kumimoji="0" lang="en-US" altLang="en-US" sz="2000" b="0" i="0" u="none" strike="noStrike" kern="1200" cap="none" spc="0" normalizeH="0" baseline="0" noProof="0">
                <a:ln>
                  <a:noFill/>
                </a:ln>
                <a:solidFill>
                  <a:srgbClr val="000000"/>
                </a:solidFill>
                <a:effectLst/>
                <a:uLnTx/>
                <a:uFillTx/>
                <a:latin typeface="Gill Sans MT" panose="020B0502020104020203" pitchFamily="34" charset="0"/>
                <a:ea typeface="ＭＳ Ｐゴシック" panose="020B0600070205080204" pitchFamily="34" charset="-128"/>
                <a:cs typeface="+mn-cs"/>
              </a:rPr>
              <a:t> find better trading partners, get file faster !</a:t>
            </a:r>
          </a:p>
        </p:txBody>
      </p:sp>
      <p:pic>
        <p:nvPicPr>
          <p:cNvPr id="191507" name="Picture 36" descr="underline_base">
            <a:extLst>
              <a:ext uri="{FF2B5EF4-FFF2-40B4-BE49-F238E27FC236}">
                <a16:creationId xmlns:a16="http://schemas.microsoft.com/office/drawing/2014/main" id="{F8AD0C9B-784A-4FF0-9DBA-EC84B000BB1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338" y="865188"/>
            <a:ext cx="5027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1508" name="Group 52">
            <a:extLst>
              <a:ext uri="{FF2B5EF4-FFF2-40B4-BE49-F238E27FC236}">
                <a16:creationId xmlns:a16="http://schemas.microsoft.com/office/drawing/2014/main" id="{12783A24-BECF-4153-9B0D-3DA37D7A3689}"/>
              </a:ext>
            </a:extLst>
          </p:cNvPr>
          <p:cNvGrpSpPr>
            <a:grpSpLocks/>
          </p:cNvGrpSpPr>
          <p:nvPr/>
        </p:nvGrpSpPr>
        <p:grpSpPr bwMode="auto">
          <a:xfrm>
            <a:off x="1214438" y="4799013"/>
            <a:ext cx="762000" cy="752475"/>
            <a:chOff x="-44" y="1473"/>
            <a:chExt cx="981" cy="1105"/>
          </a:xfrm>
        </p:grpSpPr>
        <p:pic>
          <p:nvPicPr>
            <p:cNvPr id="191540" name="Picture 53" descr="desktop_computer_stylized_medium">
              <a:extLst>
                <a:ext uri="{FF2B5EF4-FFF2-40B4-BE49-F238E27FC236}">
                  <a16:creationId xmlns:a16="http://schemas.microsoft.com/office/drawing/2014/main" id="{F616F686-C1D3-4679-A866-5B04BC1FE3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41" name="Freeform 54">
              <a:extLst>
                <a:ext uri="{FF2B5EF4-FFF2-40B4-BE49-F238E27FC236}">
                  <a16:creationId xmlns:a16="http://schemas.microsoft.com/office/drawing/2014/main" id="{FE1A2AB4-4901-4712-B0AE-7A2F6FA97702}"/>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91509" name="Group 55">
            <a:extLst>
              <a:ext uri="{FF2B5EF4-FFF2-40B4-BE49-F238E27FC236}">
                <a16:creationId xmlns:a16="http://schemas.microsoft.com/office/drawing/2014/main" id="{B0CCD169-3828-4EC3-823A-C82E6C44FE1A}"/>
              </a:ext>
            </a:extLst>
          </p:cNvPr>
          <p:cNvGrpSpPr>
            <a:grpSpLocks/>
          </p:cNvGrpSpPr>
          <p:nvPr/>
        </p:nvGrpSpPr>
        <p:grpSpPr bwMode="auto">
          <a:xfrm>
            <a:off x="1909763" y="5561013"/>
            <a:ext cx="762000" cy="752475"/>
            <a:chOff x="-44" y="1473"/>
            <a:chExt cx="981" cy="1105"/>
          </a:xfrm>
        </p:grpSpPr>
        <p:pic>
          <p:nvPicPr>
            <p:cNvPr id="191538" name="Picture 56" descr="desktop_computer_stylized_medium">
              <a:extLst>
                <a:ext uri="{FF2B5EF4-FFF2-40B4-BE49-F238E27FC236}">
                  <a16:creationId xmlns:a16="http://schemas.microsoft.com/office/drawing/2014/main" id="{68AC103B-27FA-4879-8D2A-E68DFF20FF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39" name="Freeform 57">
              <a:extLst>
                <a:ext uri="{FF2B5EF4-FFF2-40B4-BE49-F238E27FC236}">
                  <a16:creationId xmlns:a16="http://schemas.microsoft.com/office/drawing/2014/main" id="{D72EED42-6E2B-466F-87D6-30ABB97AC623}"/>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91510" name="Group 58">
            <a:extLst>
              <a:ext uri="{FF2B5EF4-FFF2-40B4-BE49-F238E27FC236}">
                <a16:creationId xmlns:a16="http://schemas.microsoft.com/office/drawing/2014/main" id="{EC14529C-9B48-4B24-AA1C-78DA2DA33D21}"/>
              </a:ext>
            </a:extLst>
          </p:cNvPr>
          <p:cNvGrpSpPr>
            <a:grpSpLocks/>
          </p:cNvGrpSpPr>
          <p:nvPr/>
        </p:nvGrpSpPr>
        <p:grpSpPr bwMode="auto">
          <a:xfrm>
            <a:off x="728663" y="3678238"/>
            <a:ext cx="762000" cy="752475"/>
            <a:chOff x="-44" y="1473"/>
            <a:chExt cx="981" cy="1105"/>
          </a:xfrm>
        </p:grpSpPr>
        <p:pic>
          <p:nvPicPr>
            <p:cNvPr id="191536" name="Picture 59" descr="desktop_computer_stylized_medium">
              <a:extLst>
                <a:ext uri="{FF2B5EF4-FFF2-40B4-BE49-F238E27FC236}">
                  <a16:creationId xmlns:a16="http://schemas.microsoft.com/office/drawing/2014/main" id="{C709BBDC-F6E8-4EBF-B45D-EF4172E435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37" name="Freeform 60">
              <a:extLst>
                <a:ext uri="{FF2B5EF4-FFF2-40B4-BE49-F238E27FC236}">
                  <a16:creationId xmlns:a16="http://schemas.microsoft.com/office/drawing/2014/main" id="{C0B03BD3-5B04-4767-842F-80570AFC1383}"/>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91511" name="Group 61">
            <a:extLst>
              <a:ext uri="{FF2B5EF4-FFF2-40B4-BE49-F238E27FC236}">
                <a16:creationId xmlns:a16="http://schemas.microsoft.com/office/drawing/2014/main" id="{FFDCF2B1-DECD-410E-8A6B-2976215B3FA1}"/>
              </a:ext>
            </a:extLst>
          </p:cNvPr>
          <p:cNvGrpSpPr>
            <a:grpSpLocks/>
          </p:cNvGrpSpPr>
          <p:nvPr/>
        </p:nvGrpSpPr>
        <p:grpSpPr bwMode="auto">
          <a:xfrm>
            <a:off x="2692400" y="4211638"/>
            <a:ext cx="762000" cy="752475"/>
            <a:chOff x="-44" y="1473"/>
            <a:chExt cx="981" cy="1105"/>
          </a:xfrm>
        </p:grpSpPr>
        <p:pic>
          <p:nvPicPr>
            <p:cNvPr id="191534" name="Picture 62" descr="desktop_computer_stylized_medium">
              <a:extLst>
                <a:ext uri="{FF2B5EF4-FFF2-40B4-BE49-F238E27FC236}">
                  <a16:creationId xmlns:a16="http://schemas.microsoft.com/office/drawing/2014/main" id="{1A008086-B34D-4993-9AFB-28E95B9192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35" name="Freeform 63">
              <a:extLst>
                <a:ext uri="{FF2B5EF4-FFF2-40B4-BE49-F238E27FC236}">
                  <a16:creationId xmlns:a16="http://schemas.microsoft.com/office/drawing/2014/main" id="{E06ED2EF-E0B2-4011-B5DD-FE7F8914851E}"/>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91512" name="Group 64">
            <a:extLst>
              <a:ext uri="{FF2B5EF4-FFF2-40B4-BE49-F238E27FC236}">
                <a16:creationId xmlns:a16="http://schemas.microsoft.com/office/drawing/2014/main" id="{97685412-402C-4181-A055-EED684514926}"/>
              </a:ext>
            </a:extLst>
          </p:cNvPr>
          <p:cNvGrpSpPr>
            <a:grpSpLocks/>
          </p:cNvGrpSpPr>
          <p:nvPr/>
        </p:nvGrpSpPr>
        <p:grpSpPr bwMode="auto">
          <a:xfrm flipH="1">
            <a:off x="6219825" y="4135438"/>
            <a:ext cx="762000" cy="752475"/>
            <a:chOff x="-44" y="1473"/>
            <a:chExt cx="981" cy="1105"/>
          </a:xfrm>
        </p:grpSpPr>
        <p:pic>
          <p:nvPicPr>
            <p:cNvPr id="191532" name="Picture 65" descr="desktop_computer_stylized_medium">
              <a:extLst>
                <a:ext uri="{FF2B5EF4-FFF2-40B4-BE49-F238E27FC236}">
                  <a16:creationId xmlns:a16="http://schemas.microsoft.com/office/drawing/2014/main" id="{48115171-8327-483A-8A03-131847E8BE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33" name="Freeform 66">
              <a:extLst>
                <a:ext uri="{FF2B5EF4-FFF2-40B4-BE49-F238E27FC236}">
                  <a16:creationId xmlns:a16="http://schemas.microsoft.com/office/drawing/2014/main" id="{EBFF8E46-02DE-4316-B2E8-79216438AE50}"/>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91513" name="Group 67">
            <a:extLst>
              <a:ext uri="{FF2B5EF4-FFF2-40B4-BE49-F238E27FC236}">
                <a16:creationId xmlns:a16="http://schemas.microsoft.com/office/drawing/2014/main" id="{532E3642-0A7D-42DF-8D72-828A216D00E3}"/>
              </a:ext>
            </a:extLst>
          </p:cNvPr>
          <p:cNvGrpSpPr>
            <a:grpSpLocks/>
          </p:cNvGrpSpPr>
          <p:nvPr/>
        </p:nvGrpSpPr>
        <p:grpSpPr bwMode="auto">
          <a:xfrm flipH="1">
            <a:off x="6370638" y="3297238"/>
            <a:ext cx="762000" cy="752475"/>
            <a:chOff x="-44" y="1473"/>
            <a:chExt cx="981" cy="1105"/>
          </a:xfrm>
        </p:grpSpPr>
        <p:pic>
          <p:nvPicPr>
            <p:cNvPr id="191530" name="Picture 68" descr="desktop_computer_stylized_medium">
              <a:extLst>
                <a:ext uri="{FF2B5EF4-FFF2-40B4-BE49-F238E27FC236}">
                  <a16:creationId xmlns:a16="http://schemas.microsoft.com/office/drawing/2014/main" id="{E8DE083E-6528-412F-8630-8F59884026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31" name="Freeform 69">
              <a:extLst>
                <a:ext uri="{FF2B5EF4-FFF2-40B4-BE49-F238E27FC236}">
                  <a16:creationId xmlns:a16="http://schemas.microsoft.com/office/drawing/2014/main" id="{1E5C6A2B-E4FA-455B-B7F8-DFC1321B55C9}"/>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91514" name="Group 70">
            <a:extLst>
              <a:ext uri="{FF2B5EF4-FFF2-40B4-BE49-F238E27FC236}">
                <a16:creationId xmlns:a16="http://schemas.microsoft.com/office/drawing/2014/main" id="{3B712574-32C9-4760-88A6-96D2BA294134}"/>
              </a:ext>
            </a:extLst>
          </p:cNvPr>
          <p:cNvGrpSpPr>
            <a:grpSpLocks/>
          </p:cNvGrpSpPr>
          <p:nvPr/>
        </p:nvGrpSpPr>
        <p:grpSpPr bwMode="auto">
          <a:xfrm flipH="1">
            <a:off x="5978525" y="2676525"/>
            <a:ext cx="762000" cy="752475"/>
            <a:chOff x="-44" y="1473"/>
            <a:chExt cx="981" cy="1105"/>
          </a:xfrm>
        </p:grpSpPr>
        <p:pic>
          <p:nvPicPr>
            <p:cNvPr id="191528" name="Picture 71" descr="desktop_computer_stylized_medium">
              <a:extLst>
                <a:ext uri="{FF2B5EF4-FFF2-40B4-BE49-F238E27FC236}">
                  <a16:creationId xmlns:a16="http://schemas.microsoft.com/office/drawing/2014/main" id="{D16C6590-3ABF-4606-99A4-1661651A28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29" name="Freeform 72">
              <a:extLst>
                <a:ext uri="{FF2B5EF4-FFF2-40B4-BE49-F238E27FC236}">
                  <a16:creationId xmlns:a16="http://schemas.microsoft.com/office/drawing/2014/main" id="{8DA60774-7239-4072-A088-E9FAAD1841AF}"/>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91515" name="Group 74">
            <a:extLst>
              <a:ext uri="{FF2B5EF4-FFF2-40B4-BE49-F238E27FC236}">
                <a16:creationId xmlns:a16="http://schemas.microsoft.com/office/drawing/2014/main" id="{437E7F09-8FC5-4595-AB0F-00ECA533FF41}"/>
              </a:ext>
            </a:extLst>
          </p:cNvPr>
          <p:cNvGrpSpPr>
            <a:grpSpLocks/>
          </p:cNvGrpSpPr>
          <p:nvPr/>
        </p:nvGrpSpPr>
        <p:grpSpPr bwMode="auto">
          <a:xfrm flipH="1">
            <a:off x="5056188" y="3667125"/>
            <a:ext cx="762000" cy="752475"/>
            <a:chOff x="-44" y="1473"/>
            <a:chExt cx="981" cy="1105"/>
          </a:xfrm>
        </p:grpSpPr>
        <p:pic>
          <p:nvPicPr>
            <p:cNvPr id="191526" name="Picture 75" descr="desktop_computer_stylized_medium">
              <a:extLst>
                <a:ext uri="{FF2B5EF4-FFF2-40B4-BE49-F238E27FC236}">
                  <a16:creationId xmlns:a16="http://schemas.microsoft.com/office/drawing/2014/main" id="{54F82D79-67C9-456D-A08C-5045B3D23A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27" name="Freeform 76">
              <a:extLst>
                <a:ext uri="{FF2B5EF4-FFF2-40B4-BE49-F238E27FC236}">
                  <a16:creationId xmlns:a16="http://schemas.microsoft.com/office/drawing/2014/main" id="{22B6AC75-F3CC-4CA4-B422-D5FA287F9456}"/>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 name="Group 80">
            <a:extLst>
              <a:ext uri="{FF2B5EF4-FFF2-40B4-BE49-F238E27FC236}">
                <a16:creationId xmlns:a16="http://schemas.microsoft.com/office/drawing/2014/main" id="{13D107A5-80B9-471E-83DD-05B334C270D7}"/>
              </a:ext>
            </a:extLst>
          </p:cNvPr>
          <p:cNvGrpSpPr>
            <a:grpSpLocks/>
          </p:cNvGrpSpPr>
          <p:nvPr/>
        </p:nvGrpSpPr>
        <p:grpSpPr bwMode="auto">
          <a:xfrm>
            <a:off x="4835525" y="2501900"/>
            <a:ext cx="762000" cy="1177925"/>
            <a:chOff x="4746" y="1528"/>
            <a:chExt cx="480" cy="742"/>
          </a:xfrm>
        </p:grpSpPr>
        <p:sp>
          <p:nvSpPr>
            <p:cNvPr id="191522" name="Line 50">
              <a:extLst>
                <a:ext uri="{FF2B5EF4-FFF2-40B4-BE49-F238E27FC236}">
                  <a16:creationId xmlns:a16="http://schemas.microsoft.com/office/drawing/2014/main" id="{034C69E4-A7E6-4897-858A-98E3B8F91F2B}"/>
                </a:ext>
              </a:extLst>
            </p:cNvPr>
            <p:cNvSpPr>
              <a:spLocks noChangeShapeType="1"/>
            </p:cNvSpPr>
            <p:nvPr/>
          </p:nvSpPr>
          <p:spPr bwMode="auto">
            <a:xfrm>
              <a:off x="4964" y="1962"/>
              <a:ext cx="2" cy="30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91523" name="Group 77">
              <a:extLst>
                <a:ext uri="{FF2B5EF4-FFF2-40B4-BE49-F238E27FC236}">
                  <a16:creationId xmlns:a16="http://schemas.microsoft.com/office/drawing/2014/main" id="{C2FE36C3-0974-426D-9A2A-AD90543BF885}"/>
                </a:ext>
              </a:extLst>
            </p:cNvPr>
            <p:cNvGrpSpPr>
              <a:grpSpLocks/>
            </p:cNvGrpSpPr>
            <p:nvPr/>
          </p:nvGrpSpPr>
          <p:grpSpPr bwMode="auto">
            <a:xfrm flipH="1">
              <a:off x="4746" y="1528"/>
              <a:ext cx="480" cy="474"/>
              <a:chOff x="-44" y="1473"/>
              <a:chExt cx="981" cy="1105"/>
            </a:xfrm>
          </p:grpSpPr>
          <p:pic>
            <p:nvPicPr>
              <p:cNvPr id="191524" name="Picture 78" descr="desktop_computer_stylized_medium">
                <a:extLst>
                  <a:ext uri="{FF2B5EF4-FFF2-40B4-BE49-F238E27FC236}">
                    <a16:creationId xmlns:a16="http://schemas.microsoft.com/office/drawing/2014/main" id="{2F181938-EDD6-4491-BAB1-07A273C61F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25" name="Freeform 79">
                <a:extLst>
                  <a:ext uri="{FF2B5EF4-FFF2-40B4-BE49-F238E27FC236}">
                    <a16:creationId xmlns:a16="http://schemas.microsoft.com/office/drawing/2014/main" id="{B5403C82-C3DC-4354-A2D7-55916E94EA6F}"/>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2" name="Group 87">
            <a:extLst>
              <a:ext uri="{FF2B5EF4-FFF2-40B4-BE49-F238E27FC236}">
                <a16:creationId xmlns:a16="http://schemas.microsoft.com/office/drawing/2014/main" id="{3DA36D1A-CA30-4881-AC2C-0726879FFBBD}"/>
              </a:ext>
            </a:extLst>
          </p:cNvPr>
          <p:cNvGrpSpPr>
            <a:grpSpLocks/>
          </p:cNvGrpSpPr>
          <p:nvPr/>
        </p:nvGrpSpPr>
        <p:grpSpPr bwMode="auto">
          <a:xfrm>
            <a:off x="1925638" y="2990850"/>
            <a:ext cx="1112837" cy="1219200"/>
            <a:chOff x="4779" y="2386"/>
            <a:chExt cx="701" cy="768"/>
          </a:xfrm>
        </p:grpSpPr>
        <p:sp>
          <p:nvSpPr>
            <p:cNvPr id="191518" name="Line 46">
              <a:extLst>
                <a:ext uri="{FF2B5EF4-FFF2-40B4-BE49-F238E27FC236}">
                  <a16:creationId xmlns:a16="http://schemas.microsoft.com/office/drawing/2014/main" id="{ABA6C731-893E-461F-85AB-4080D60AD7AC}"/>
                </a:ext>
              </a:extLst>
            </p:cNvPr>
            <p:cNvSpPr>
              <a:spLocks noChangeShapeType="1"/>
            </p:cNvSpPr>
            <p:nvPr/>
          </p:nvSpPr>
          <p:spPr bwMode="auto">
            <a:xfrm>
              <a:off x="5239" y="2812"/>
              <a:ext cx="241" cy="34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91519" name="Group 84">
              <a:extLst>
                <a:ext uri="{FF2B5EF4-FFF2-40B4-BE49-F238E27FC236}">
                  <a16:creationId xmlns:a16="http://schemas.microsoft.com/office/drawing/2014/main" id="{9D2C3F90-ED4F-420C-80D6-3B9D91BCC673}"/>
                </a:ext>
              </a:extLst>
            </p:cNvPr>
            <p:cNvGrpSpPr>
              <a:grpSpLocks/>
            </p:cNvGrpSpPr>
            <p:nvPr/>
          </p:nvGrpSpPr>
          <p:grpSpPr bwMode="auto">
            <a:xfrm>
              <a:off x="4779" y="2386"/>
              <a:ext cx="480" cy="474"/>
              <a:chOff x="-44" y="1473"/>
              <a:chExt cx="981" cy="1105"/>
            </a:xfrm>
          </p:grpSpPr>
          <p:pic>
            <p:nvPicPr>
              <p:cNvPr id="191520" name="Picture 85" descr="desktop_computer_stylized_medium">
                <a:extLst>
                  <a:ext uri="{FF2B5EF4-FFF2-40B4-BE49-F238E27FC236}">
                    <a16:creationId xmlns:a16="http://schemas.microsoft.com/office/drawing/2014/main" id="{D5B2D0E6-DD59-482C-A68E-A3533E23AE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21" name="Freeform 86">
                <a:extLst>
                  <a:ext uri="{FF2B5EF4-FFF2-40B4-BE49-F238E27FC236}">
                    <a16:creationId xmlns:a16="http://schemas.microsoft.com/office/drawing/2014/main" id="{BDBDFF74-5DD4-44A7-92CC-04D209E2CC3A}"/>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266"/>
                                        </p:tgtEl>
                                        <p:attrNameLst>
                                          <p:attrName>style.visibility</p:attrName>
                                        </p:attrNameLst>
                                      </p:cBhvr>
                                      <p:to>
                                        <p:strVal val="visible"/>
                                      </p:to>
                                    </p:set>
                                    <p:animEffect transition="in" filter="dissolve">
                                      <p:cBhvr>
                                        <p:cTn id="7" dur="500"/>
                                        <p:tgtEl>
                                          <p:spTgt spid="266266"/>
                                        </p:tgtEl>
                                      </p:cBhvr>
                                    </p:animEffect>
                                  </p:childTnLst>
                                </p:cTn>
                              </p:par>
                              <p:par>
                                <p:cTn id="8" presetID="9" presetClass="entr" presetSubtype="0" fill="hold" nodeType="withEffect">
                                  <p:stCondLst>
                                    <p:cond delay="0"/>
                                  </p:stCondLst>
                                  <p:childTnLst>
                                    <p:set>
                                      <p:cBhvr>
                                        <p:cTn id="9" dur="1" fill="hold">
                                          <p:stCondLst>
                                            <p:cond delay="0"/>
                                          </p:stCondLst>
                                        </p:cTn>
                                        <p:tgtEl>
                                          <p:spTgt spid="266263"/>
                                        </p:tgtEl>
                                        <p:attrNameLst>
                                          <p:attrName>style.visibility</p:attrName>
                                        </p:attrNameLst>
                                      </p:cBhvr>
                                      <p:to>
                                        <p:strVal val="visible"/>
                                      </p:to>
                                    </p:set>
                                    <p:animEffect transition="in" filter="dissolve">
                                      <p:cBhvr>
                                        <p:cTn id="10" dur="500"/>
                                        <p:tgtEl>
                                          <p:spTgt spid="26626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66267"/>
                                        </p:tgtEl>
                                        <p:attrNameLst>
                                          <p:attrName>style.visibility</p:attrName>
                                        </p:attrNameLst>
                                      </p:cBhvr>
                                      <p:to>
                                        <p:strVal val="visible"/>
                                      </p:to>
                                    </p:set>
                                    <p:animEffect transition="in" filter="dissolve">
                                      <p:cBhvr>
                                        <p:cTn id="15" dur="500"/>
                                        <p:tgtEl>
                                          <p:spTgt spid="266267"/>
                                        </p:tgtEl>
                                      </p:cBhvr>
                                    </p:animEffect>
                                  </p:childTnLst>
                                </p:cTn>
                              </p:par>
                              <p:par>
                                <p:cTn id="16" presetID="9" presetClass="exit" presetSubtype="0" fill="hold" nodeType="withEffect">
                                  <p:stCondLst>
                                    <p:cond delay="0"/>
                                  </p:stCondLst>
                                  <p:childTnLst>
                                    <p:animEffect transition="out" filter="dissolv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par>
                                <p:cTn id="19" presetID="9" presetClass="entr" presetSubtype="0" fill="hold" nodeType="withEffect">
                                  <p:stCondLst>
                                    <p:cond delay="0"/>
                                  </p:stCondLst>
                                  <p:childTnLst>
                                    <p:set>
                                      <p:cBhvr>
                                        <p:cTn id="20" dur="1" fill="hold">
                                          <p:stCondLst>
                                            <p:cond delay="0"/>
                                          </p:stCondLst>
                                        </p:cTn>
                                        <p:tgtEl>
                                          <p:spTgt spid="266264"/>
                                        </p:tgtEl>
                                        <p:attrNameLst>
                                          <p:attrName>style.visibility</p:attrName>
                                        </p:attrNameLst>
                                      </p:cBhvr>
                                      <p:to>
                                        <p:strVal val="visible"/>
                                      </p:to>
                                    </p:set>
                                    <p:animEffect transition="in" filter="dissolve">
                                      <p:cBhvr>
                                        <p:cTn id="21" dur="500"/>
                                        <p:tgtEl>
                                          <p:spTgt spid="26626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66268"/>
                                        </p:tgtEl>
                                        <p:attrNameLst>
                                          <p:attrName>style.visibility</p:attrName>
                                        </p:attrNameLst>
                                      </p:cBhvr>
                                      <p:to>
                                        <p:strVal val="visible"/>
                                      </p:to>
                                    </p:set>
                                    <p:animEffect transition="in" filter="dissolve">
                                      <p:cBhvr>
                                        <p:cTn id="26" dur="500"/>
                                        <p:tgtEl>
                                          <p:spTgt spid="266268"/>
                                        </p:tgtEl>
                                      </p:cBhvr>
                                    </p:animEffect>
                                  </p:childTnLst>
                                </p:cTn>
                              </p:par>
                              <p:par>
                                <p:cTn id="27" presetID="9" presetClass="exit" presetSubtype="0" fill="hold" nodeType="withEffect">
                                  <p:stCondLst>
                                    <p:cond delay="0"/>
                                  </p:stCondLst>
                                  <p:childTnLst>
                                    <p:animEffect transition="out" filter="dissolv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par>
                                <p:cTn id="30" presetID="9" presetClass="entr" presetSubtype="0" fill="hold" nodeType="withEffect">
                                  <p:stCondLst>
                                    <p:cond delay="0"/>
                                  </p:stCondLst>
                                  <p:childTnLst>
                                    <p:set>
                                      <p:cBhvr>
                                        <p:cTn id="31" dur="1" fill="hold">
                                          <p:stCondLst>
                                            <p:cond delay="0"/>
                                          </p:stCondLst>
                                        </p:cTn>
                                        <p:tgtEl>
                                          <p:spTgt spid="266265"/>
                                        </p:tgtEl>
                                        <p:attrNameLst>
                                          <p:attrName>style.visibility</p:attrName>
                                        </p:attrNameLst>
                                      </p:cBhvr>
                                      <p:to>
                                        <p:strVal val="visible"/>
                                      </p:to>
                                    </p:set>
                                    <p:animEffect transition="in" filter="dissolve">
                                      <p:cBhvr>
                                        <p:cTn id="32" dur="500"/>
                                        <p:tgtEl>
                                          <p:spTgt spid="266265"/>
                                        </p:tgtEl>
                                      </p:cBhvr>
                                    </p:animEffect>
                                  </p:childTnLst>
                                </p:cTn>
                              </p:par>
                              <p:par>
                                <p:cTn id="33" presetID="3" presetClass="exit" presetSubtype="10" fill="hold" nodeType="withEffect">
                                  <p:stCondLst>
                                    <p:cond delay="0"/>
                                  </p:stCondLst>
                                  <p:childTnLst>
                                    <p:animEffect transition="out" filter="blinds(horizontal)">
                                      <p:cBhvr>
                                        <p:cTn id="34" dur="500"/>
                                        <p:tgtEl>
                                          <p:spTgt spid="266263"/>
                                        </p:tgtEl>
                                      </p:cBhvr>
                                    </p:animEffect>
                                    <p:set>
                                      <p:cBhvr>
                                        <p:cTn id="35" dur="1" fill="hold">
                                          <p:stCondLst>
                                            <p:cond delay="499"/>
                                          </p:stCondLst>
                                        </p:cTn>
                                        <p:tgtEl>
                                          <p:spTgt spid="266263"/>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66269"/>
                                        </p:tgtEl>
                                        <p:attrNameLst>
                                          <p:attrName>style.visibility</p:attrName>
                                        </p:attrNameLst>
                                      </p:cBhvr>
                                      <p:to>
                                        <p:strVal val="visible"/>
                                      </p:to>
                                    </p:set>
                                    <p:animEffect transition="in" filter="dissolve">
                                      <p:cBhvr>
                                        <p:cTn id="40" dur="500"/>
                                        <p:tgtEl>
                                          <p:spTgt spid="266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6" grpId="0"/>
      <p:bldP spid="266267" grpId="0"/>
      <p:bldP spid="266268" grpId="0"/>
      <p:bldP spid="26626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D518D-1030-914A-A223-FCD1785F5AE3}"/>
              </a:ext>
            </a:extLst>
          </p:cNvPr>
          <p:cNvSpPr>
            <a:spLocks noGrp="1"/>
          </p:cNvSpPr>
          <p:nvPr>
            <p:ph type="title"/>
          </p:nvPr>
        </p:nvSpPr>
        <p:spPr>
          <a:xfrm>
            <a:off x="684213" y="138609"/>
            <a:ext cx="8259762" cy="769441"/>
          </a:xfrm>
        </p:spPr>
        <p:txBody>
          <a:bodyPr/>
          <a:lstStyle/>
          <a:p>
            <a:r>
              <a:rPr lang="en-US" dirty="0" err="1"/>
              <a:t>Blockchain</a:t>
            </a:r>
            <a:endParaRPr lang="en-US" dirty="0"/>
          </a:p>
        </p:txBody>
      </p:sp>
      <p:sp>
        <p:nvSpPr>
          <p:cNvPr id="3" name="Content Placeholder 2">
            <a:extLst>
              <a:ext uri="{FF2B5EF4-FFF2-40B4-BE49-F238E27FC236}">
                <a16:creationId xmlns:a16="http://schemas.microsoft.com/office/drawing/2014/main" id="{9382109D-8EBC-3745-B91C-679EF53C4CE0}"/>
              </a:ext>
            </a:extLst>
          </p:cNvPr>
          <p:cNvSpPr>
            <a:spLocks noGrp="1"/>
          </p:cNvSpPr>
          <p:nvPr>
            <p:ph idx="1"/>
          </p:nvPr>
        </p:nvSpPr>
        <p:spPr/>
        <p:txBody>
          <a:bodyPr/>
          <a:lstStyle/>
          <a:p>
            <a:r>
              <a:rPr lang="en-US" dirty="0"/>
              <a:t>String of records, or blocks</a:t>
            </a:r>
          </a:p>
          <a:p>
            <a:endParaRPr lang="en-US" dirty="0"/>
          </a:p>
          <a:p>
            <a:r>
              <a:rPr lang="en-US" dirty="0"/>
              <a:t>Each block contains a hash of the previous block in the chain</a:t>
            </a:r>
          </a:p>
          <a:p>
            <a:endParaRPr lang="en-US" dirty="0"/>
          </a:p>
          <a:p>
            <a:r>
              <a:rPr lang="en-US" dirty="0"/>
              <a:t>Distributed across many nodes, fairly difficult to modify</a:t>
            </a:r>
          </a:p>
          <a:p>
            <a:pPr lvl="1"/>
            <a:r>
              <a:rPr lang="en-US" dirty="0"/>
              <a:t>Nodes are incentivized to reach consensus</a:t>
            </a:r>
          </a:p>
        </p:txBody>
      </p:sp>
      <p:sp>
        <p:nvSpPr>
          <p:cNvPr id="4" name="Footer Placeholder 3">
            <a:extLst>
              <a:ext uri="{FF2B5EF4-FFF2-40B4-BE49-F238E27FC236}">
                <a16:creationId xmlns:a16="http://schemas.microsoft.com/office/drawing/2014/main" id="{CE0904A3-0996-9F44-9690-FBF3A329C910}"/>
              </a:ext>
            </a:extLst>
          </p:cNvPr>
          <p:cNvSpPr>
            <a:spLocks noGrp="1"/>
          </p:cNvSpPr>
          <p:nvPr>
            <p:ph type="ftr" sz="quarter" idx="10"/>
          </p:nvPr>
        </p:nvSpPr>
        <p:spPr/>
        <p:txBody>
          <a:bodyPr/>
          <a:lstStyle/>
          <a:p>
            <a:pPr>
              <a:defRPr/>
            </a:pPr>
            <a:r>
              <a:rPr lang="en-AU" altLang="en-US"/>
              <a:t>Network Programming, Spring 2018 — </a:t>
            </a:r>
            <a:fld id="{06A7C952-D681-514E-92E7-23B389E9FB55}" type="slidenum">
              <a:rPr lang="en-AU" altLang="en-US" smtClean="0"/>
              <a:pPr>
                <a:defRPr/>
              </a:pPr>
              <a:t>27</a:t>
            </a:fld>
            <a:endParaRPr lang="en-AU" altLang="en-US" dirty="0"/>
          </a:p>
        </p:txBody>
      </p:sp>
    </p:spTree>
    <p:extLst>
      <p:ext uri="{BB962C8B-B14F-4D97-AF65-F5344CB8AC3E}">
        <p14:creationId xmlns:p14="http://schemas.microsoft.com/office/powerpoint/2010/main" val="514427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5BEEA-BB82-AA41-9B57-221A3A0F0018}"/>
              </a:ext>
            </a:extLst>
          </p:cNvPr>
          <p:cNvSpPr>
            <a:spLocks noGrp="1"/>
          </p:cNvSpPr>
          <p:nvPr>
            <p:ph type="title"/>
          </p:nvPr>
        </p:nvSpPr>
        <p:spPr>
          <a:xfrm>
            <a:off x="684213" y="138609"/>
            <a:ext cx="8259762" cy="769441"/>
          </a:xfrm>
        </p:spPr>
        <p:txBody>
          <a:bodyPr/>
          <a:lstStyle/>
          <a:p>
            <a:r>
              <a:rPr lang="en-US" dirty="0" err="1"/>
              <a:t>Blockchain</a:t>
            </a:r>
            <a:r>
              <a:rPr lang="en-US" dirty="0"/>
              <a:t> continued</a:t>
            </a:r>
          </a:p>
        </p:txBody>
      </p:sp>
      <p:sp>
        <p:nvSpPr>
          <p:cNvPr id="3" name="Content Placeholder 2">
            <a:extLst>
              <a:ext uri="{FF2B5EF4-FFF2-40B4-BE49-F238E27FC236}">
                <a16:creationId xmlns:a16="http://schemas.microsoft.com/office/drawing/2014/main" id="{F407E47E-E9DA-7649-8395-BC3F2391211E}"/>
              </a:ext>
            </a:extLst>
          </p:cNvPr>
          <p:cNvSpPr>
            <a:spLocks noGrp="1"/>
          </p:cNvSpPr>
          <p:nvPr>
            <p:ph idx="1"/>
          </p:nvPr>
        </p:nvSpPr>
        <p:spPr/>
        <p:txBody>
          <a:bodyPr/>
          <a:lstStyle/>
          <a:p>
            <a:r>
              <a:rPr lang="en-US" dirty="0"/>
              <a:t>Inherently decentralized</a:t>
            </a:r>
          </a:p>
          <a:p>
            <a:pPr lvl="1"/>
            <a:r>
              <a:rPr lang="en-US" dirty="0"/>
              <a:t>All nodes have a copy of the </a:t>
            </a:r>
            <a:r>
              <a:rPr lang="en-US" dirty="0" err="1"/>
              <a:t>blockchain</a:t>
            </a:r>
            <a:endParaRPr lang="en-US" dirty="0"/>
          </a:p>
          <a:p>
            <a:pPr lvl="1"/>
            <a:r>
              <a:rPr lang="en-US" dirty="0"/>
              <a:t>Makes tampering more difficult, must use distributed consensus</a:t>
            </a:r>
          </a:p>
          <a:p>
            <a:endParaRPr lang="en-US" dirty="0"/>
          </a:p>
          <a:p>
            <a:r>
              <a:rPr lang="en-US" dirty="0"/>
              <a:t>Proof of Work</a:t>
            </a:r>
          </a:p>
          <a:p>
            <a:pPr lvl="1"/>
            <a:r>
              <a:rPr lang="en-US" dirty="0"/>
              <a:t>Mining!  Finding blocks is hard, verification is easy!</a:t>
            </a:r>
          </a:p>
          <a:p>
            <a:pPr lvl="1"/>
            <a:r>
              <a:rPr lang="en-US" dirty="0"/>
              <a:t>Difficulty in mining increases over time</a:t>
            </a:r>
          </a:p>
        </p:txBody>
      </p:sp>
      <p:sp>
        <p:nvSpPr>
          <p:cNvPr id="4" name="Footer Placeholder 3">
            <a:extLst>
              <a:ext uri="{FF2B5EF4-FFF2-40B4-BE49-F238E27FC236}">
                <a16:creationId xmlns:a16="http://schemas.microsoft.com/office/drawing/2014/main" id="{9A95FA69-1D71-E448-B569-0B53610E2BB5}"/>
              </a:ext>
            </a:extLst>
          </p:cNvPr>
          <p:cNvSpPr>
            <a:spLocks noGrp="1"/>
          </p:cNvSpPr>
          <p:nvPr>
            <p:ph type="ftr" sz="quarter" idx="10"/>
          </p:nvPr>
        </p:nvSpPr>
        <p:spPr/>
        <p:txBody>
          <a:bodyPr/>
          <a:lstStyle/>
          <a:p>
            <a:pPr>
              <a:defRPr/>
            </a:pPr>
            <a:r>
              <a:rPr lang="en-AU" altLang="en-US"/>
              <a:t>Network Programming, Spring 2018 — </a:t>
            </a:r>
            <a:fld id="{06A7C952-D681-514E-92E7-23B389E9FB55}" type="slidenum">
              <a:rPr lang="en-AU" altLang="en-US" smtClean="0"/>
              <a:pPr>
                <a:defRPr/>
              </a:pPr>
              <a:t>28</a:t>
            </a:fld>
            <a:endParaRPr lang="en-AU" altLang="en-US" dirty="0"/>
          </a:p>
        </p:txBody>
      </p:sp>
    </p:spTree>
    <p:extLst>
      <p:ext uri="{BB962C8B-B14F-4D97-AF65-F5344CB8AC3E}">
        <p14:creationId xmlns:p14="http://schemas.microsoft.com/office/powerpoint/2010/main" val="3748505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D750-70EE-CF4E-AC73-E47A9569D32D}"/>
              </a:ext>
            </a:extLst>
          </p:cNvPr>
          <p:cNvSpPr>
            <a:spLocks noGrp="1"/>
          </p:cNvSpPr>
          <p:nvPr>
            <p:ph type="title"/>
          </p:nvPr>
        </p:nvSpPr>
        <p:spPr>
          <a:xfrm>
            <a:off x="684213" y="138609"/>
            <a:ext cx="8259762" cy="769441"/>
          </a:xfrm>
        </p:spPr>
        <p:txBody>
          <a:bodyPr/>
          <a:lstStyle/>
          <a:p>
            <a:r>
              <a:rPr lang="en-US" dirty="0" err="1"/>
              <a:t>Blockchain</a:t>
            </a:r>
            <a:r>
              <a:rPr lang="en-US" dirty="0"/>
              <a:t> illustrated</a:t>
            </a:r>
          </a:p>
        </p:txBody>
      </p:sp>
      <p:pic>
        <p:nvPicPr>
          <p:cNvPr id="5" name="Content Placeholder 4">
            <a:extLst>
              <a:ext uri="{FF2B5EF4-FFF2-40B4-BE49-F238E27FC236}">
                <a16:creationId xmlns:a16="http://schemas.microsoft.com/office/drawing/2014/main" id="{DCCB4CF3-AA75-984B-8FC8-28A95DBBD9DA}"/>
              </a:ext>
            </a:extLst>
          </p:cNvPr>
          <p:cNvPicPr>
            <a:picLocks noGrp="1" noChangeAspect="1"/>
          </p:cNvPicPr>
          <p:nvPr>
            <p:ph idx="1"/>
          </p:nvPr>
        </p:nvPicPr>
        <p:blipFill>
          <a:blip r:embed="rId2"/>
          <a:stretch>
            <a:fillRect/>
          </a:stretch>
        </p:blipFill>
        <p:spPr>
          <a:xfrm>
            <a:off x="538993" y="1628800"/>
            <a:ext cx="8425620" cy="3919513"/>
          </a:xfrm>
          <a:prstGeom prst="rect">
            <a:avLst/>
          </a:prstGeom>
        </p:spPr>
      </p:pic>
      <p:sp>
        <p:nvSpPr>
          <p:cNvPr id="4" name="Footer Placeholder 3">
            <a:extLst>
              <a:ext uri="{FF2B5EF4-FFF2-40B4-BE49-F238E27FC236}">
                <a16:creationId xmlns:a16="http://schemas.microsoft.com/office/drawing/2014/main" id="{ECFAC819-4CBC-5149-BC00-837F3265B879}"/>
              </a:ext>
            </a:extLst>
          </p:cNvPr>
          <p:cNvSpPr>
            <a:spLocks noGrp="1"/>
          </p:cNvSpPr>
          <p:nvPr>
            <p:ph type="ftr" sz="quarter" idx="10"/>
          </p:nvPr>
        </p:nvSpPr>
        <p:spPr/>
        <p:txBody>
          <a:bodyPr/>
          <a:lstStyle/>
          <a:p>
            <a:pPr>
              <a:defRPr/>
            </a:pPr>
            <a:r>
              <a:rPr lang="en-AU" altLang="en-US"/>
              <a:t>Network Programming, Spring 2018 — </a:t>
            </a:r>
            <a:fld id="{06A7C952-D681-514E-92E7-23B389E9FB55}" type="slidenum">
              <a:rPr lang="en-AU" altLang="en-US" smtClean="0"/>
              <a:pPr>
                <a:defRPr/>
              </a:pPr>
              <a:t>29</a:t>
            </a:fld>
            <a:endParaRPr lang="en-AU" altLang="en-US" dirty="0"/>
          </a:p>
        </p:txBody>
      </p:sp>
    </p:spTree>
    <p:extLst>
      <p:ext uri="{BB962C8B-B14F-4D97-AF65-F5344CB8AC3E}">
        <p14:creationId xmlns:p14="http://schemas.microsoft.com/office/powerpoint/2010/main" val="169709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8259762" cy="769441"/>
          </a:xfrm>
        </p:spPr>
        <p:txBody>
          <a:bodyPr/>
          <a:lstStyle/>
          <a:p>
            <a:r>
              <a:rPr lang="en-US" dirty="0"/>
              <a:t>Motivation</a:t>
            </a:r>
          </a:p>
        </p:txBody>
      </p:sp>
      <p:sp>
        <p:nvSpPr>
          <p:cNvPr id="3" name="Content Placeholder 2"/>
          <p:cNvSpPr>
            <a:spLocks noGrp="1"/>
          </p:cNvSpPr>
          <p:nvPr>
            <p:ph idx="1"/>
          </p:nvPr>
        </p:nvSpPr>
        <p:spPr/>
        <p:txBody>
          <a:bodyPr/>
          <a:lstStyle/>
          <a:p>
            <a:r>
              <a:rPr lang="en-US" dirty="0"/>
              <a:t>Routing resilience</a:t>
            </a:r>
          </a:p>
          <a:p>
            <a:pPr lvl="1"/>
            <a:r>
              <a:rPr lang="en-US" dirty="0"/>
              <a:t>If a node breaks, should be able to route around the damage</a:t>
            </a:r>
          </a:p>
          <a:p>
            <a:pPr lvl="1"/>
            <a:endParaRPr lang="en-US" dirty="0"/>
          </a:p>
          <a:p>
            <a:r>
              <a:rPr lang="en-US" dirty="0"/>
              <a:t>Communication still feasible</a:t>
            </a:r>
          </a:p>
          <a:p>
            <a:pPr lvl="1"/>
            <a:endParaRPr lang="en-US" dirty="0"/>
          </a:p>
          <a:p>
            <a:r>
              <a:rPr lang="en-US" dirty="0"/>
              <a:t>Formerly, prioritize connectivity</a:t>
            </a:r>
          </a:p>
          <a:p>
            <a:endParaRPr lang="en-US" dirty="0"/>
          </a:p>
          <a:p>
            <a:r>
              <a:rPr lang="en-US" dirty="0"/>
              <a:t>Now prioritize content from endpoints!</a:t>
            </a:r>
          </a:p>
          <a:p>
            <a:pPr lvl="1"/>
            <a:endParaRPr lang="en-US" dirty="0"/>
          </a:p>
        </p:txBody>
      </p:sp>
      <p:sp>
        <p:nvSpPr>
          <p:cNvPr id="4" name="Footer Placeholder 3"/>
          <p:cNvSpPr>
            <a:spLocks noGrp="1"/>
          </p:cNvSpPr>
          <p:nvPr>
            <p:ph type="ftr" sz="quarter" idx="10"/>
          </p:nvPr>
        </p:nvSpPr>
        <p:spPr/>
        <p:txBody>
          <a:bodyPr/>
          <a:lstStyle/>
          <a:p>
            <a:pPr>
              <a:defRPr/>
            </a:pPr>
            <a:r>
              <a:rPr lang="en-AU" altLang="en-US" dirty="0"/>
              <a:t>Network Programming, Spring 2018 — </a:t>
            </a:r>
            <a:fld id="{06A7C952-D681-514E-92E7-23B389E9FB55}" type="slidenum">
              <a:rPr lang="en-AU" altLang="en-US" smtClean="0"/>
              <a:pPr>
                <a:defRPr/>
              </a:pPr>
              <a:t>3</a:t>
            </a:fld>
            <a:endParaRPr lang="en-AU" altLang="en-US" dirty="0"/>
          </a:p>
        </p:txBody>
      </p:sp>
    </p:spTree>
    <p:extLst>
      <p:ext uri="{BB962C8B-B14F-4D97-AF65-F5344CB8AC3E}">
        <p14:creationId xmlns:p14="http://schemas.microsoft.com/office/powerpoint/2010/main" val="1997015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8259762" cy="769441"/>
          </a:xfrm>
        </p:spPr>
        <p:txBody>
          <a:bodyPr/>
          <a:lstStyle/>
          <a:p>
            <a:r>
              <a:rPr lang="en-US" dirty="0"/>
              <a:t>Bitcoin</a:t>
            </a:r>
          </a:p>
        </p:txBody>
      </p:sp>
      <p:sp>
        <p:nvSpPr>
          <p:cNvPr id="3" name="Content Placeholder 2"/>
          <p:cNvSpPr>
            <a:spLocks noGrp="1"/>
          </p:cNvSpPr>
          <p:nvPr>
            <p:ph idx="1"/>
          </p:nvPr>
        </p:nvSpPr>
        <p:spPr/>
        <p:txBody>
          <a:bodyPr/>
          <a:lstStyle/>
          <a:p>
            <a:r>
              <a:rPr lang="en-US" sz="2700" dirty="0"/>
              <a:t>First widely-adopted cryptocurrency</a:t>
            </a:r>
          </a:p>
          <a:p>
            <a:pPr lvl="1"/>
            <a:r>
              <a:rPr lang="en-US" sz="2700" dirty="0"/>
              <a:t>See </a:t>
            </a:r>
            <a:r>
              <a:rPr lang="en-US" sz="2700" dirty="0">
                <a:hlinkClick r:id="rId3"/>
              </a:rPr>
              <a:t>https://</a:t>
            </a:r>
            <a:r>
              <a:rPr lang="en-US" sz="2700" dirty="0" err="1">
                <a:hlinkClick r:id="rId3"/>
              </a:rPr>
              <a:t>bitcoin.org</a:t>
            </a:r>
            <a:r>
              <a:rPr lang="en-US" sz="2700" dirty="0">
                <a:hlinkClick r:id="rId3"/>
              </a:rPr>
              <a:t>/</a:t>
            </a:r>
            <a:r>
              <a:rPr lang="en-US" sz="2700" dirty="0" err="1">
                <a:hlinkClick r:id="rId3"/>
              </a:rPr>
              <a:t>en</a:t>
            </a:r>
            <a:r>
              <a:rPr lang="en-US" sz="2700" dirty="0">
                <a:hlinkClick r:id="rId3"/>
              </a:rPr>
              <a:t>/developer-guide</a:t>
            </a:r>
            <a:endParaRPr lang="en-US" sz="2700" dirty="0"/>
          </a:p>
          <a:p>
            <a:pPr lvl="1"/>
            <a:endParaRPr lang="en-US" sz="2700" dirty="0"/>
          </a:p>
          <a:p>
            <a:r>
              <a:rPr lang="en-US" sz="2700" dirty="0"/>
              <a:t>Built on </a:t>
            </a:r>
            <a:r>
              <a:rPr lang="en-US" sz="2700" dirty="0" err="1"/>
              <a:t>blockchain</a:t>
            </a:r>
            <a:r>
              <a:rPr lang="en-US" sz="2700" dirty="0"/>
              <a:t> transaction ledger</a:t>
            </a:r>
          </a:p>
          <a:p>
            <a:pPr lvl="1"/>
            <a:r>
              <a:rPr lang="en-US" sz="2700" dirty="0"/>
              <a:t>Contents within distributed database</a:t>
            </a:r>
          </a:p>
          <a:p>
            <a:pPr lvl="1"/>
            <a:r>
              <a:rPr lang="en-US" sz="2700" dirty="0"/>
              <a:t>Bitcoins are awarded for updating/verifying ledger</a:t>
            </a:r>
          </a:p>
          <a:p>
            <a:pPr lvl="1"/>
            <a:endParaRPr lang="en-US" sz="2700" dirty="0"/>
          </a:p>
          <a:p>
            <a:r>
              <a:rPr lang="en-US" sz="2700" dirty="0"/>
              <a:t>Bitcoin are mined</a:t>
            </a:r>
          </a:p>
          <a:p>
            <a:pPr lvl="1"/>
            <a:r>
              <a:rPr lang="en-US" sz="2700" dirty="0"/>
              <a:t>Essentially, rewards for perpetuating the network</a:t>
            </a:r>
          </a:p>
        </p:txBody>
      </p:sp>
      <p:sp>
        <p:nvSpPr>
          <p:cNvPr id="4" name="Footer Placeholder 3"/>
          <p:cNvSpPr>
            <a:spLocks noGrp="1"/>
          </p:cNvSpPr>
          <p:nvPr>
            <p:ph type="ftr" sz="quarter" idx="10"/>
          </p:nvPr>
        </p:nvSpPr>
        <p:spPr/>
        <p:txBody>
          <a:bodyPr/>
          <a:lstStyle/>
          <a:p>
            <a:pPr>
              <a:defRPr/>
            </a:pPr>
            <a:r>
              <a:rPr lang="en-AU" altLang="en-US" dirty="0"/>
              <a:t>Network Programming, Spring 2018 — </a:t>
            </a:r>
            <a:fld id="{06A7C952-D681-514E-92E7-23B389E9FB55}" type="slidenum">
              <a:rPr lang="en-AU" altLang="en-US" smtClean="0"/>
              <a:pPr>
                <a:defRPr/>
              </a:pPr>
              <a:t>30</a:t>
            </a:fld>
            <a:endParaRPr lang="en-AU" altLang="en-US" dirty="0"/>
          </a:p>
        </p:txBody>
      </p:sp>
    </p:spTree>
    <p:extLst>
      <p:ext uri="{BB962C8B-B14F-4D97-AF65-F5344CB8AC3E}">
        <p14:creationId xmlns:p14="http://schemas.microsoft.com/office/powerpoint/2010/main" val="1737215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8259762" cy="769441"/>
          </a:xfrm>
        </p:spPr>
        <p:txBody>
          <a:bodyPr/>
          <a:lstStyle/>
          <a:p>
            <a:r>
              <a:rPr lang="en-US" dirty="0" err="1"/>
              <a:t>InterPlanetary</a:t>
            </a:r>
            <a:r>
              <a:rPr lang="en-US" dirty="0"/>
              <a:t> File System</a:t>
            </a:r>
          </a:p>
        </p:txBody>
      </p:sp>
      <p:sp>
        <p:nvSpPr>
          <p:cNvPr id="3" name="Content Placeholder 2"/>
          <p:cNvSpPr>
            <a:spLocks noGrp="1"/>
          </p:cNvSpPr>
          <p:nvPr>
            <p:ph idx="1"/>
          </p:nvPr>
        </p:nvSpPr>
        <p:spPr/>
        <p:txBody>
          <a:bodyPr/>
          <a:lstStyle/>
          <a:p>
            <a:r>
              <a:rPr lang="en-US" dirty="0"/>
              <a:t>Sum of many previous technologies</a:t>
            </a:r>
          </a:p>
          <a:p>
            <a:pPr lvl="1"/>
            <a:r>
              <a:rPr lang="en-US" dirty="0"/>
              <a:t>P2P, DHT, CAM, </a:t>
            </a:r>
            <a:r>
              <a:rPr lang="en-US" dirty="0" err="1"/>
              <a:t>blockchain</a:t>
            </a:r>
            <a:r>
              <a:rPr lang="en-US" dirty="0"/>
              <a:t>, etc.</a:t>
            </a:r>
          </a:p>
          <a:p>
            <a:pPr lvl="1"/>
            <a:endParaRPr lang="en-US" dirty="0"/>
          </a:p>
          <a:p>
            <a:r>
              <a:rPr lang="en-US" dirty="0"/>
              <a:t>Permanent, decentralized file storage &amp; retrieval</a:t>
            </a:r>
          </a:p>
          <a:p>
            <a:pPr lvl="1"/>
            <a:endParaRPr lang="en-US" dirty="0"/>
          </a:p>
          <a:p>
            <a:r>
              <a:rPr lang="en-US" dirty="0"/>
              <a:t>Uses </a:t>
            </a:r>
            <a:r>
              <a:rPr lang="en-US" dirty="0" err="1"/>
              <a:t>Merkle</a:t>
            </a:r>
            <a:r>
              <a:rPr lang="en-US" dirty="0"/>
              <a:t> DAG, nodes access by name</a:t>
            </a:r>
          </a:p>
          <a:p>
            <a:pPr lvl="1"/>
            <a:endParaRPr lang="en-US" dirty="0"/>
          </a:p>
          <a:p>
            <a:r>
              <a:rPr lang="en-US" sz="2800" dirty="0"/>
              <a:t>“Tim's NeXT cube is now a museum piece. The first of millions of future dead web servers.”</a:t>
            </a:r>
          </a:p>
        </p:txBody>
      </p:sp>
      <p:sp>
        <p:nvSpPr>
          <p:cNvPr id="4" name="Footer Placeholder 3"/>
          <p:cNvSpPr>
            <a:spLocks noGrp="1"/>
          </p:cNvSpPr>
          <p:nvPr>
            <p:ph type="ftr" sz="quarter" idx="10"/>
          </p:nvPr>
        </p:nvSpPr>
        <p:spPr/>
        <p:txBody>
          <a:bodyPr/>
          <a:lstStyle/>
          <a:p>
            <a:pPr>
              <a:defRPr/>
            </a:pPr>
            <a:r>
              <a:rPr lang="en-AU" altLang="en-US" dirty="0"/>
              <a:t>Network Programming, Spring 2018 — </a:t>
            </a:r>
            <a:fld id="{06A7C952-D681-514E-92E7-23B389E9FB55}" type="slidenum">
              <a:rPr lang="en-AU" altLang="en-US" smtClean="0"/>
              <a:pPr>
                <a:defRPr/>
              </a:pPr>
              <a:t>31</a:t>
            </a:fld>
            <a:endParaRPr lang="en-AU" altLang="en-US" dirty="0"/>
          </a:p>
        </p:txBody>
      </p:sp>
    </p:spTree>
    <p:extLst>
      <p:ext uri="{BB962C8B-B14F-4D97-AF65-F5344CB8AC3E}">
        <p14:creationId xmlns:p14="http://schemas.microsoft.com/office/powerpoint/2010/main" val="1961630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8259762" cy="769441"/>
          </a:xfrm>
        </p:spPr>
        <p:txBody>
          <a:bodyPr/>
          <a:lstStyle/>
          <a:p>
            <a:r>
              <a:rPr lang="en-US" dirty="0"/>
              <a:t>Video</a:t>
            </a:r>
          </a:p>
        </p:txBody>
      </p:sp>
      <p:sp>
        <p:nvSpPr>
          <p:cNvPr id="3" name="Content Placeholder 2"/>
          <p:cNvSpPr>
            <a:spLocks noGrp="1"/>
          </p:cNvSpPr>
          <p:nvPr>
            <p:ph idx="1"/>
          </p:nvPr>
        </p:nvSpPr>
        <p:spPr/>
        <p:txBody>
          <a:bodyPr/>
          <a:lstStyle/>
          <a:p>
            <a:r>
              <a:rPr lang="en-US" sz="3600" dirty="0">
                <a:hlinkClick r:id="rId2"/>
              </a:rPr>
              <a:t>https://www.youtube.com/watch?v=_qzPUlNoC0E</a:t>
            </a:r>
            <a:endParaRPr lang="en-US" sz="3600" dirty="0"/>
          </a:p>
        </p:txBody>
      </p:sp>
      <p:sp>
        <p:nvSpPr>
          <p:cNvPr id="4" name="Footer Placeholder 3"/>
          <p:cNvSpPr>
            <a:spLocks noGrp="1"/>
          </p:cNvSpPr>
          <p:nvPr>
            <p:ph type="ftr" sz="quarter" idx="10"/>
          </p:nvPr>
        </p:nvSpPr>
        <p:spPr/>
        <p:txBody>
          <a:bodyPr/>
          <a:lstStyle/>
          <a:p>
            <a:pPr>
              <a:defRPr/>
            </a:pPr>
            <a:r>
              <a:rPr lang="en-AU" altLang="en-US" dirty="0"/>
              <a:t>Network Programming, Spring 2018 — </a:t>
            </a:r>
            <a:fld id="{06A7C952-D681-514E-92E7-23B389E9FB55}" type="slidenum">
              <a:rPr lang="en-AU" altLang="en-US" smtClean="0"/>
              <a:pPr>
                <a:defRPr/>
              </a:pPr>
              <a:t>32</a:t>
            </a:fld>
            <a:endParaRPr lang="en-AU" altLang="en-US" dirty="0"/>
          </a:p>
        </p:txBody>
      </p:sp>
    </p:spTree>
    <p:extLst>
      <p:ext uri="{BB962C8B-B14F-4D97-AF65-F5344CB8AC3E}">
        <p14:creationId xmlns:p14="http://schemas.microsoft.com/office/powerpoint/2010/main" val="1369040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ctrTitle"/>
          </p:nvPr>
        </p:nvSpPr>
        <p:spPr>
          <a:xfrm>
            <a:off x="2409825" y="1340768"/>
            <a:ext cx="5832475" cy="707886"/>
          </a:xfrm>
        </p:spPr>
        <p:txBody>
          <a:bodyPr/>
          <a:lstStyle/>
          <a:p>
            <a:r>
              <a:rPr lang="en-US" altLang="en-US" sz="4000" dirty="0" err="1">
                <a:latin typeface="Comic Sans MS" panose="030F0702030302020204" pitchFamily="66" charset="0"/>
                <a:ea typeface="Comic Sans MS" panose="030F0702030302020204" pitchFamily="66" charset="0"/>
                <a:cs typeface="Comic Sans MS" panose="030F0702030302020204" pitchFamily="66" charset="0"/>
              </a:rPr>
              <a:t>Kademlia</a:t>
            </a:r>
            <a:endParaRPr lang="en-US" altLang="en-US" sz="4000" dirty="0">
              <a:latin typeface="Comic Sans MS" panose="030F0702030302020204" pitchFamily="66" charset="0"/>
              <a:ea typeface="Comic Sans MS" panose="030F0702030302020204" pitchFamily="66" charset="0"/>
              <a:cs typeface="Comic Sans MS" panose="030F0702030302020204" pitchFamily="66" charset="0"/>
            </a:endParaRPr>
          </a:p>
        </p:txBody>
      </p:sp>
      <p:sp>
        <p:nvSpPr>
          <p:cNvPr id="18434" name="Subtitle 2"/>
          <p:cNvSpPr>
            <a:spLocks noGrp="1"/>
          </p:cNvSpPr>
          <p:nvPr>
            <p:ph type="subTitle" idx="1"/>
          </p:nvPr>
        </p:nvSpPr>
        <p:spPr/>
        <p:txBody>
          <a:bodyPr/>
          <a:lstStyle/>
          <a:p>
            <a:r>
              <a:rPr lang="en-US" altLang="en-US">
                <a:latin typeface="Comic Sans MS" panose="030F0702030302020204" pitchFamily="66" charset="0"/>
                <a:ea typeface="Comic Sans MS" panose="030F0702030302020204" pitchFamily="66" charset="0"/>
                <a:cs typeface="Comic Sans MS" panose="030F0702030302020204" pitchFamily="66" charset="0"/>
              </a:rPr>
              <a:t>Network Programming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C53-6B3A-42FF-9065-2985F39D41D5}"/>
              </a:ext>
            </a:extLst>
          </p:cNvPr>
          <p:cNvSpPr>
            <a:spLocks noGrp="1"/>
          </p:cNvSpPr>
          <p:nvPr>
            <p:ph type="title"/>
          </p:nvPr>
        </p:nvSpPr>
        <p:spPr/>
        <p:txBody>
          <a:bodyPr/>
          <a:lstStyle/>
          <a:p>
            <a:r>
              <a:rPr lang="en-US" dirty="0"/>
              <a:t>DHT?</a:t>
            </a:r>
          </a:p>
        </p:txBody>
      </p:sp>
      <p:sp>
        <p:nvSpPr>
          <p:cNvPr id="3" name="Content Placeholder 2">
            <a:extLst>
              <a:ext uri="{FF2B5EF4-FFF2-40B4-BE49-F238E27FC236}">
                <a16:creationId xmlns:a16="http://schemas.microsoft.com/office/drawing/2014/main" id="{9199F9D2-5626-4C3B-B89E-8925CFB2C4EA}"/>
              </a:ext>
            </a:extLst>
          </p:cNvPr>
          <p:cNvSpPr>
            <a:spLocks noGrp="1"/>
          </p:cNvSpPr>
          <p:nvPr>
            <p:ph idx="1"/>
          </p:nvPr>
        </p:nvSpPr>
        <p:spPr/>
        <p:txBody>
          <a:bodyPr/>
          <a:lstStyle/>
          <a:p>
            <a:r>
              <a:rPr lang="en-US" dirty="0"/>
              <a:t>Why is </a:t>
            </a:r>
            <a:r>
              <a:rPr lang="en-US" dirty="0" err="1"/>
              <a:t>Kademlia</a:t>
            </a:r>
            <a:r>
              <a:rPr lang="en-US" dirty="0"/>
              <a:t> called a Distributed Hash Table?</a:t>
            </a:r>
          </a:p>
          <a:p>
            <a:pPr lvl="1"/>
            <a:r>
              <a:rPr lang="en-US" dirty="0"/>
              <a:t>Partition the key space by using node IDs</a:t>
            </a:r>
          </a:p>
          <a:p>
            <a:pPr lvl="1"/>
            <a:r>
              <a:rPr lang="en-US" dirty="0"/>
              <a:t>Each ID stores a subset of the table (hence distributed)</a:t>
            </a:r>
          </a:p>
          <a:p>
            <a:pPr lvl="1"/>
            <a:r>
              <a:rPr lang="en-US" dirty="0"/>
              <a:t>How do we partition? We use XOR of ID and key as a hash</a:t>
            </a:r>
          </a:p>
          <a:p>
            <a:r>
              <a:rPr lang="en-US" dirty="0"/>
              <a:t>So do nodes store &lt;</a:t>
            </a:r>
            <a:r>
              <a:rPr lang="en-US" dirty="0" err="1"/>
              <a:t>key,value</a:t>
            </a:r>
            <a:r>
              <a:rPr lang="en-US" dirty="0"/>
              <a:t>&gt; pairs as a hash table?</a:t>
            </a:r>
          </a:p>
          <a:p>
            <a:pPr lvl="1"/>
            <a:r>
              <a:rPr lang="en-US" dirty="0"/>
              <a:t>They can, but don't need to. Often use linked lists.</a:t>
            </a:r>
          </a:p>
        </p:txBody>
      </p:sp>
      <p:sp>
        <p:nvSpPr>
          <p:cNvPr id="4" name="Footer Placeholder 3">
            <a:extLst>
              <a:ext uri="{FF2B5EF4-FFF2-40B4-BE49-F238E27FC236}">
                <a16:creationId xmlns:a16="http://schemas.microsoft.com/office/drawing/2014/main" id="{6EEC0870-6CD1-4C60-BD4B-8951EA45F67C}"/>
              </a:ext>
            </a:extLst>
          </p:cNvPr>
          <p:cNvSpPr>
            <a:spLocks noGrp="1"/>
          </p:cNvSpPr>
          <p:nvPr>
            <p:ph type="ftr" sz="quarter" idx="10"/>
          </p:nvPr>
        </p:nvSpPr>
        <p:spPr/>
        <p:txBody>
          <a:bodyPr/>
          <a:lstStyle/>
          <a:p>
            <a:pPr>
              <a:defRPr/>
            </a:pPr>
            <a:r>
              <a:rPr lang="en-AU" altLang="en-US"/>
              <a:t>Network Programming, Fall 2018 — </a:t>
            </a:r>
            <a:fld id="{AFCD6209-78AB-490B-9B75-D1CE6A9EA64D}" type="slidenum">
              <a:rPr lang="en-AU" altLang="en-US" smtClean="0"/>
              <a:pPr>
                <a:defRPr/>
              </a:pPr>
              <a:t>34</a:t>
            </a:fld>
            <a:endParaRPr lang="en-AU" altLang="en-US" dirty="0"/>
          </a:p>
        </p:txBody>
      </p:sp>
    </p:spTree>
    <p:extLst>
      <p:ext uri="{BB962C8B-B14F-4D97-AF65-F5344CB8AC3E}">
        <p14:creationId xmlns:p14="http://schemas.microsoft.com/office/powerpoint/2010/main" val="2769218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1DDD9-1BC9-413C-838F-7978D4C873FE}"/>
              </a:ext>
            </a:extLst>
          </p:cNvPr>
          <p:cNvSpPr>
            <a:spLocks noGrp="1"/>
          </p:cNvSpPr>
          <p:nvPr>
            <p:ph type="title"/>
          </p:nvPr>
        </p:nvSpPr>
        <p:spPr/>
        <p:txBody>
          <a:bodyPr/>
          <a:lstStyle/>
          <a:p>
            <a:r>
              <a:rPr lang="en-US" dirty="0"/>
              <a:t>Understanding </a:t>
            </a:r>
            <a:r>
              <a:rPr lang="en-US" dirty="0" err="1"/>
              <a:t>Kademlia</a:t>
            </a:r>
            <a:endParaRPr lang="en-US" dirty="0"/>
          </a:p>
        </p:txBody>
      </p:sp>
      <p:sp>
        <p:nvSpPr>
          <p:cNvPr id="3" name="Content Placeholder 2">
            <a:extLst>
              <a:ext uri="{FF2B5EF4-FFF2-40B4-BE49-F238E27FC236}">
                <a16:creationId xmlns:a16="http://schemas.microsoft.com/office/drawing/2014/main" id="{4F8E60E3-418A-43DB-A7CC-997E7F25FA32}"/>
              </a:ext>
            </a:extLst>
          </p:cNvPr>
          <p:cNvSpPr>
            <a:spLocks noGrp="1"/>
          </p:cNvSpPr>
          <p:nvPr>
            <p:ph idx="1"/>
          </p:nvPr>
        </p:nvSpPr>
        <p:spPr/>
        <p:txBody>
          <a:bodyPr/>
          <a:lstStyle/>
          <a:p>
            <a:r>
              <a:rPr lang="en-US" dirty="0"/>
              <a:t>For HW3 we're not making an exact implementation but…</a:t>
            </a:r>
          </a:p>
          <a:p>
            <a:pPr lvl="1"/>
            <a:r>
              <a:rPr lang="en-US" dirty="0"/>
              <a:t>[details in next week’s HW3 handout]</a:t>
            </a:r>
          </a:p>
          <a:p>
            <a:pPr lvl="1"/>
            <a:r>
              <a:rPr lang="en-US" dirty="0"/>
              <a:t>Will use Python / </a:t>
            </a:r>
            <a:r>
              <a:rPr lang="en-US" dirty="0" err="1"/>
              <a:t>gRPC</a:t>
            </a:r>
            <a:r>
              <a:rPr lang="en-US" dirty="0"/>
              <a:t> to do our RPCs</a:t>
            </a:r>
          </a:p>
          <a:p>
            <a:r>
              <a:rPr lang="en-US" dirty="0"/>
              <a:t>Real </a:t>
            </a:r>
            <a:r>
              <a:rPr lang="en-US" dirty="0" err="1"/>
              <a:t>Kad</a:t>
            </a:r>
            <a:endParaRPr lang="en-US" dirty="0"/>
          </a:p>
          <a:p>
            <a:pPr lvl="1"/>
            <a:r>
              <a:rPr lang="en-US" dirty="0"/>
              <a:t>UDP</a:t>
            </a:r>
          </a:p>
          <a:p>
            <a:pPr lvl="1"/>
            <a:r>
              <a:rPr lang="en-US" dirty="0"/>
              <a:t>Viewed as RPCs</a:t>
            </a:r>
          </a:p>
          <a:p>
            <a:endParaRPr lang="en-US" dirty="0"/>
          </a:p>
        </p:txBody>
      </p:sp>
      <p:sp>
        <p:nvSpPr>
          <p:cNvPr id="4" name="Footer Placeholder 3">
            <a:extLst>
              <a:ext uri="{FF2B5EF4-FFF2-40B4-BE49-F238E27FC236}">
                <a16:creationId xmlns:a16="http://schemas.microsoft.com/office/drawing/2014/main" id="{2D95B0AE-72F9-4B01-8EAD-E201A8F160FE}"/>
              </a:ext>
            </a:extLst>
          </p:cNvPr>
          <p:cNvSpPr>
            <a:spLocks noGrp="1"/>
          </p:cNvSpPr>
          <p:nvPr>
            <p:ph type="ftr" sz="quarter" idx="10"/>
          </p:nvPr>
        </p:nvSpPr>
        <p:spPr/>
        <p:txBody>
          <a:bodyPr/>
          <a:lstStyle/>
          <a:p>
            <a:pPr>
              <a:defRPr/>
            </a:pPr>
            <a:r>
              <a:rPr lang="en-AU" altLang="en-US"/>
              <a:t>Network Programming, Fall 2018 — </a:t>
            </a:r>
            <a:fld id="{AFCD6209-78AB-490B-9B75-D1CE6A9EA64D}" type="slidenum">
              <a:rPr lang="en-AU" altLang="en-US" smtClean="0"/>
              <a:pPr>
                <a:defRPr/>
              </a:pPr>
              <a:t>35</a:t>
            </a:fld>
            <a:endParaRPr lang="en-AU" altLang="en-US" dirty="0"/>
          </a:p>
        </p:txBody>
      </p:sp>
    </p:spTree>
    <p:extLst>
      <p:ext uri="{BB962C8B-B14F-4D97-AF65-F5344CB8AC3E}">
        <p14:creationId xmlns:p14="http://schemas.microsoft.com/office/powerpoint/2010/main" val="387041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1DDD9-1BC9-413C-838F-7978D4C873FE}"/>
              </a:ext>
            </a:extLst>
          </p:cNvPr>
          <p:cNvSpPr>
            <a:spLocks noGrp="1"/>
          </p:cNvSpPr>
          <p:nvPr>
            <p:ph type="title"/>
          </p:nvPr>
        </p:nvSpPr>
        <p:spPr/>
        <p:txBody>
          <a:bodyPr/>
          <a:lstStyle/>
          <a:p>
            <a:r>
              <a:rPr lang="en-US" dirty="0"/>
              <a:t>Understanding </a:t>
            </a:r>
            <a:r>
              <a:rPr lang="en-US" dirty="0" err="1"/>
              <a:t>Kademlia</a:t>
            </a:r>
            <a:endParaRPr lang="en-US" dirty="0"/>
          </a:p>
        </p:txBody>
      </p:sp>
      <p:sp>
        <p:nvSpPr>
          <p:cNvPr id="3" name="Content Placeholder 2">
            <a:extLst>
              <a:ext uri="{FF2B5EF4-FFF2-40B4-BE49-F238E27FC236}">
                <a16:creationId xmlns:a16="http://schemas.microsoft.com/office/drawing/2014/main" id="{4F8E60E3-418A-43DB-A7CC-997E7F25FA32}"/>
              </a:ext>
            </a:extLst>
          </p:cNvPr>
          <p:cNvSpPr>
            <a:spLocks noGrp="1"/>
          </p:cNvSpPr>
          <p:nvPr>
            <p:ph idx="1"/>
          </p:nvPr>
        </p:nvSpPr>
        <p:spPr/>
        <p:txBody>
          <a:bodyPr/>
          <a:lstStyle/>
          <a:p>
            <a:r>
              <a:rPr lang="en-US" dirty="0"/>
              <a:t>For HW3 we're not making an exact implementation but…</a:t>
            </a:r>
          </a:p>
          <a:p>
            <a:r>
              <a:rPr lang="en-US" dirty="0"/>
              <a:t>Every node generates an ID of length N</a:t>
            </a:r>
          </a:p>
          <a:p>
            <a:pPr lvl="1"/>
            <a:r>
              <a:rPr lang="en-US" dirty="0"/>
              <a:t>Fun fact - the behavior for ID collisions is undefined! </a:t>
            </a:r>
          </a:p>
          <a:p>
            <a:r>
              <a:rPr lang="en-US" dirty="0"/>
              <a:t>To compute </a:t>
            </a:r>
            <a:r>
              <a:rPr lang="en-US" b="1" dirty="0"/>
              <a:t>distance</a:t>
            </a:r>
            <a:r>
              <a:rPr lang="en-US" dirty="0"/>
              <a:t> between IDs, simply use the bitwise XOR. </a:t>
            </a:r>
          </a:p>
          <a:p>
            <a:pPr lvl="1"/>
            <a:r>
              <a:rPr lang="en-US" dirty="0"/>
              <a:t>In Python/C/C++ that's operator^</a:t>
            </a:r>
          </a:p>
          <a:p>
            <a:r>
              <a:rPr lang="en-US" dirty="0"/>
              <a:t>Keys are also length N. So we can compute node ID vs key </a:t>
            </a:r>
            <a:r>
              <a:rPr lang="en-US" b="1" dirty="0"/>
              <a:t>distance</a:t>
            </a:r>
            <a:r>
              <a:rPr lang="en-US" dirty="0"/>
              <a:t> the same way.</a:t>
            </a:r>
          </a:p>
        </p:txBody>
      </p:sp>
      <p:sp>
        <p:nvSpPr>
          <p:cNvPr id="4" name="Footer Placeholder 3">
            <a:extLst>
              <a:ext uri="{FF2B5EF4-FFF2-40B4-BE49-F238E27FC236}">
                <a16:creationId xmlns:a16="http://schemas.microsoft.com/office/drawing/2014/main" id="{2D95B0AE-72F9-4B01-8EAD-E201A8F160FE}"/>
              </a:ext>
            </a:extLst>
          </p:cNvPr>
          <p:cNvSpPr>
            <a:spLocks noGrp="1"/>
          </p:cNvSpPr>
          <p:nvPr>
            <p:ph type="ftr" sz="quarter" idx="10"/>
          </p:nvPr>
        </p:nvSpPr>
        <p:spPr/>
        <p:txBody>
          <a:bodyPr/>
          <a:lstStyle/>
          <a:p>
            <a:pPr>
              <a:defRPr/>
            </a:pPr>
            <a:r>
              <a:rPr lang="en-AU" altLang="en-US"/>
              <a:t>Network Programming, Fall 2018 — </a:t>
            </a:r>
            <a:fld id="{AFCD6209-78AB-490B-9B75-D1CE6A9EA64D}" type="slidenum">
              <a:rPr lang="en-AU" altLang="en-US" smtClean="0"/>
              <a:pPr>
                <a:defRPr/>
              </a:pPr>
              <a:t>36</a:t>
            </a:fld>
            <a:endParaRPr lang="en-AU" altLang="en-US" dirty="0"/>
          </a:p>
        </p:txBody>
      </p:sp>
    </p:spTree>
    <p:extLst>
      <p:ext uri="{BB962C8B-B14F-4D97-AF65-F5344CB8AC3E}">
        <p14:creationId xmlns:p14="http://schemas.microsoft.com/office/powerpoint/2010/main" val="1770549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0263-8333-42E9-BBB5-4950A6A86F19}"/>
              </a:ext>
            </a:extLst>
          </p:cNvPr>
          <p:cNvSpPr>
            <a:spLocks noGrp="1"/>
          </p:cNvSpPr>
          <p:nvPr>
            <p:ph type="title"/>
          </p:nvPr>
        </p:nvSpPr>
        <p:spPr/>
        <p:txBody>
          <a:bodyPr/>
          <a:lstStyle/>
          <a:p>
            <a:r>
              <a:rPr lang="en-US" dirty="0"/>
              <a:t>Node ID Generation</a:t>
            </a:r>
          </a:p>
        </p:txBody>
      </p:sp>
      <p:sp>
        <p:nvSpPr>
          <p:cNvPr id="3" name="Content Placeholder 2">
            <a:extLst>
              <a:ext uri="{FF2B5EF4-FFF2-40B4-BE49-F238E27FC236}">
                <a16:creationId xmlns:a16="http://schemas.microsoft.com/office/drawing/2014/main" id="{199954A4-F5FC-473D-B7C5-57744A66B433}"/>
              </a:ext>
            </a:extLst>
          </p:cNvPr>
          <p:cNvSpPr>
            <a:spLocks noGrp="1"/>
          </p:cNvSpPr>
          <p:nvPr>
            <p:ph idx="1"/>
          </p:nvPr>
        </p:nvSpPr>
        <p:spPr/>
        <p:txBody>
          <a:bodyPr/>
          <a:lstStyle/>
          <a:p>
            <a:r>
              <a:rPr lang="en-US" dirty="0"/>
              <a:t>In real </a:t>
            </a:r>
            <a:r>
              <a:rPr lang="en-US" dirty="0" err="1"/>
              <a:t>Kad</a:t>
            </a:r>
            <a:r>
              <a:rPr lang="en-US" dirty="0"/>
              <a:t>, just pick from 2^160 randomly</a:t>
            </a:r>
          </a:p>
          <a:p>
            <a:pPr lvl="1"/>
            <a:r>
              <a:rPr lang="en-US" dirty="0"/>
              <a:t>If there is a collision, nodes are probably too far to see each other (unless k is large)</a:t>
            </a:r>
          </a:p>
        </p:txBody>
      </p:sp>
      <p:sp>
        <p:nvSpPr>
          <p:cNvPr id="4" name="Footer Placeholder 3">
            <a:extLst>
              <a:ext uri="{FF2B5EF4-FFF2-40B4-BE49-F238E27FC236}">
                <a16:creationId xmlns:a16="http://schemas.microsoft.com/office/drawing/2014/main" id="{854BB0A2-5A1F-4846-978D-1437DD953201}"/>
              </a:ext>
            </a:extLst>
          </p:cNvPr>
          <p:cNvSpPr>
            <a:spLocks noGrp="1"/>
          </p:cNvSpPr>
          <p:nvPr>
            <p:ph type="ftr" sz="quarter" idx="10"/>
          </p:nvPr>
        </p:nvSpPr>
        <p:spPr/>
        <p:txBody>
          <a:bodyPr/>
          <a:lstStyle/>
          <a:p>
            <a:pPr>
              <a:defRPr/>
            </a:pPr>
            <a:r>
              <a:rPr lang="en-AU" altLang="en-US"/>
              <a:t>Network Programming, Fall 2018 — </a:t>
            </a:r>
            <a:fld id="{AFCD6209-78AB-490B-9B75-D1CE6A9EA64D}" type="slidenum">
              <a:rPr lang="en-AU" altLang="en-US" smtClean="0"/>
              <a:pPr>
                <a:defRPr/>
              </a:pPr>
              <a:t>37</a:t>
            </a:fld>
            <a:endParaRPr lang="en-AU" altLang="en-US" dirty="0"/>
          </a:p>
        </p:txBody>
      </p:sp>
    </p:spTree>
    <p:extLst>
      <p:ext uri="{BB962C8B-B14F-4D97-AF65-F5344CB8AC3E}">
        <p14:creationId xmlns:p14="http://schemas.microsoft.com/office/powerpoint/2010/main" val="558165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BAAC-B708-4894-BF29-F26B56CE0CFC}"/>
              </a:ext>
            </a:extLst>
          </p:cNvPr>
          <p:cNvSpPr>
            <a:spLocks noGrp="1"/>
          </p:cNvSpPr>
          <p:nvPr>
            <p:ph type="title"/>
          </p:nvPr>
        </p:nvSpPr>
        <p:spPr/>
        <p:txBody>
          <a:bodyPr/>
          <a:lstStyle/>
          <a:p>
            <a:r>
              <a:rPr lang="en-US" dirty="0"/>
              <a:t>OpenSSL SHA-1 Code (C, 1/2)</a:t>
            </a:r>
          </a:p>
        </p:txBody>
      </p:sp>
      <p:sp>
        <p:nvSpPr>
          <p:cNvPr id="3" name="Content Placeholder 2">
            <a:extLst>
              <a:ext uri="{FF2B5EF4-FFF2-40B4-BE49-F238E27FC236}">
                <a16:creationId xmlns:a16="http://schemas.microsoft.com/office/drawing/2014/main" id="{59AC6628-BBC7-433B-A2FC-0EB5C72D20DD}"/>
              </a:ext>
            </a:extLst>
          </p:cNvPr>
          <p:cNvSpPr>
            <a:spLocks noGrp="1"/>
          </p:cNvSpPr>
          <p:nvPr>
            <p:ph idx="1"/>
          </p:nvPr>
        </p:nvSpPr>
        <p:spPr/>
        <p:txBody>
          <a:bodyPr/>
          <a:lstStyle/>
          <a:p>
            <a:pPr marL="0" indent="0">
              <a:buNone/>
            </a:pPr>
            <a:r>
              <a:rPr lang="en-US" sz="2000" b="1" dirty="0">
                <a:latin typeface="Courier New" panose="02070309020205020404" pitchFamily="49" charset="0"/>
                <a:cs typeface="Courier New" panose="02070309020205020404" pitchFamily="49" charset="0"/>
              </a:rPr>
              <a:t>#include &lt;</a:t>
            </a:r>
            <a:r>
              <a:rPr lang="en-US" sz="2000" b="1" dirty="0" err="1">
                <a:latin typeface="Courier New" panose="02070309020205020404" pitchFamily="49" charset="0"/>
                <a:cs typeface="Courier New" panose="02070309020205020404" pitchFamily="49" charset="0"/>
              </a:rPr>
              <a:t>openssl</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evp.h</a:t>
            </a:r>
            <a:r>
              <a:rPr lang="en-US" sz="2000" b="1" dirty="0">
                <a:latin typeface="Courier New" panose="02070309020205020404" pitchFamily="49" charset="0"/>
                <a:cs typeface="Courier New" panose="02070309020205020404" pitchFamily="49" charset="0"/>
              </a:rPr>
              <a:t>&gt;</a:t>
            </a:r>
          </a:p>
          <a:p>
            <a:pPr marL="0" indent="0">
              <a:buNone/>
            </a:pPr>
            <a:r>
              <a:rPr lang="en-US" sz="2000" b="1" dirty="0">
                <a:latin typeface="Courier New" panose="02070309020205020404" pitchFamily="49" charset="0"/>
                <a:cs typeface="Courier New" panose="02070309020205020404" pitchFamily="49" charset="0"/>
              </a:rPr>
              <a:t>EVP_MD_CTX *</a:t>
            </a:r>
            <a:r>
              <a:rPr lang="en-US" sz="2000" b="1" dirty="0" err="1">
                <a:latin typeface="Courier New" panose="02070309020205020404" pitchFamily="49" charset="0"/>
                <a:cs typeface="Courier New" panose="02070309020205020404" pitchFamily="49" charset="0"/>
              </a:rPr>
              <a:t>mdctx</a:t>
            </a: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const EVP_MD *md;</a:t>
            </a:r>
          </a:p>
          <a:p>
            <a:pPr marL="0" indent="0">
              <a:buNone/>
            </a:pPr>
            <a:r>
              <a:rPr lang="en-US" sz="2000" b="1" dirty="0">
                <a:latin typeface="Courier New" panose="02070309020205020404" pitchFamily="49" charset="0"/>
                <a:cs typeface="Courier New" panose="02070309020205020404" pitchFamily="49" charset="0"/>
              </a:rPr>
              <a:t>char input[] = "12345";</a:t>
            </a:r>
          </a:p>
          <a:p>
            <a:pPr marL="0" indent="0">
              <a:buNone/>
            </a:pPr>
            <a:r>
              <a:rPr lang="en-US" sz="2000" b="1" dirty="0">
                <a:latin typeface="Courier New" panose="02070309020205020404" pitchFamily="49" charset="0"/>
                <a:cs typeface="Courier New" panose="02070309020205020404" pitchFamily="49" charset="0"/>
              </a:rPr>
              <a:t>unsigned char id[EVP_MAX_MD_SIZE];</a:t>
            </a:r>
          </a:p>
          <a:p>
            <a:pPr marL="0" indent="0">
              <a:buNone/>
            </a:pPr>
            <a:r>
              <a:rPr lang="en-US" sz="2000" b="1" dirty="0">
                <a:latin typeface="Courier New" panose="02070309020205020404" pitchFamily="49" charset="0"/>
                <a:cs typeface="Courier New" panose="02070309020205020404" pitchFamily="49" charset="0"/>
              </a:rPr>
              <a:t>int </a:t>
            </a:r>
            <a:r>
              <a:rPr lang="en-US" sz="2000" b="1" dirty="0" err="1">
                <a:latin typeface="Courier New" panose="02070309020205020404" pitchFamily="49" charset="0"/>
                <a:cs typeface="Courier New" panose="02070309020205020404" pitchFamily="49" charset="0"/>
              </a:rPr>
              <a:t>md_len</a:t>
            </a:r>
            <a:r>
              <a:rPr lang="en-US" sz="2000" b="1" dirty="0">
                <a:latin typeface="Courier New" panose="02070309020205020404" pitchFamily="49" charset="0"/>
                <a:cs typeface="Courier New" panose="02070309020205020404" pitchFamily="49" charset="0"/>
              </a:rPr>
              <a:t>;</a:t>
            </a: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//Create a context</a:t>
            </a:r>
          </a:p>
          <a:p>
            <a:pPr marL="0" indent="0">
              <a:buNone/>
            </a:pPr>
            <a:r>
              <a:rPr lang="en-US" sz="2000" b="1" dirty="0" err="1">
                <a:latin typeface="Courier New" panose="02070309020205020404" pitchFamily="49" charset="0"/>
                <a:cs typeface="Courier New" panose="02070309020205020404" pitchFamily="49" charset="0"/>
              </a:rPr>
              <a:t>mdctx</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EVP_MD_CTX_new</a:t>
            </a:r>
            <a:r>
              <a:rPr lang="en-US" sz="2000" b="1"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1F47A474-5E6D-4304-B5A4-A981B9C99242}"/>
              </a:ext>
            </a:extLst>
          </p:cNvPr>
          <p:cNvSpPr>
            <a:spLocks noGrp="1"/>
          </p:cNvSpPr>
          <p:nvPr>
            <p:ph type="ftr" sz="quarter" idx="10"/>
          </p:nvPr>
        </p:nvSpPr>
        <p:spPr/>
        <p:txBody>
          <a:bodyPr/>
          <a:lstStyle/>
          <a:p>
            <a:pPr>
              <a:defRPr/>
            </a:pPr>
            <a:r>
              <a:rPr lang="en-AU" altLang="en-US"/>
              <a:t>Network Programming, Fall 2018 — </a:t>
            </a:r>
            <a:fld id="{AFCD6209-78AB-490B-9B75-D1CE6A9EA64D}" type="slidenum">
              <a:rPr lang="en-AU" altLang="en-US" smtClean="0"/>
              <a:pPr>
                <a:defRPr/>
              </a:pPr>
              <a:t>38</a:t>
            </a:fld>
            <a:endParaRPr lang="en-AU" altLang="en-US" dirty="0"/>
          </a:p>
        </p:txBody>
      </p:sp>
    </p:spTree>
    <p:extLst>
      <p:ext uri="{BB962C8B-B14F-4D97-AF65-F5344CB8AC3E}">
        <p14:creationId xmlns:p14="http://schemas.microsoft.com/office/powerpoint/2010/main" val="2647531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BAAC-B708-4894-BF29-F26B56CE0CFC}"/>
              </a:ext>
            </a:extLst>
          </p:cNvPr>
          <p:cNvSpPr>
            <a:spLocks noGrp="1"/>
          </p:cNvSpPr>
          <p:nvPr>
            <p:ph type="title"/>
          </p:nvPr>
        </p:nvSpPr>
        <p:spPr/>
        <p:txBody>
          <a:bodyPr/>
          <a:lstStyle/>
          <a:p>
            <a:r>
              <a:rPr lang="en-US" dirty="0"/>
              <a:t>OpenSSL SHA-1 Code (C 2/2)</a:t>
            </a:r>
          </a:p>
        </p:txBody>
      </p:sp>
      <p:sp>
        <p:nvSpPr>
          <p:cNvPr id="3" name="Content Placeholder 2">
            <a:extLst>
              <a:ext uri="{FF2B5EF4-FFF2-40B4-BE49-F238E27FC236}">
                <a16:creationId xmlns:a16="http://schemas.microsoft.com/office/drawing/2014/main" id="{59AC6628-BBC7-433B-A2FC-0EB5C72D20DD}"/>
              </a:ext>
            </a:extLst>
          </p:cNvPr>
          <p:cNvSpPr>
            <a:spLocks noGrp="1"/>
          </p:cNvSpPr>
          <p:nvPr>
            <p:ph idx="1"/>
          </p:nvPr>
        </p:nvSpPr>
        <p:spPr/>
        <p:txBody>
          <a:bodyPr/>
          <a:lstStyle/>
          <a:p>
            <a:pPr marL="0" indent="0">
              <a:buNone/>
            </a:pPr>
            <a:r>
              <a:rPr lang="en-US" sz="2000" b="1" dirty="0">
                <a:latin typeface="Courier New" panose="02070309020205020404" pitchFamily="49" charset="0"/>
                <a:cs typeface="Courier New" panose="02070309020205020404" pitchFamily="49" charset="0"/>
              </a:rPr>
              <a:t>/*Initialize our digest to use the md TYPE object given by EVP_sha1 */</a:t>
            </a:r>
          </a:p>
          <a:p>
            <a:pPr marL="0" indent="0">
              <a:buNone/>
            </a:pPr>
            <a:r>
              <a:rPr lang="en-US" sz="2000" b="1" dirty="0">
                <a:latin typeface="Courier New" panose="02070309020205020404" pitchFamily="49" charset="0"/>
                <a:cs typeface="Courier New" panose="02070309020205020404" pitchFamily="49" charset="0"/>
              </a:rPr>
              <a:t>/*Need to do this every time we want to hash something */</a:t>
            </a:r>
          </a:p>
          <a:p>
            <a:pPr marL="0" indent="0">
              <a:buNone/>
            </a:pPr>
            <a:r>
              <a:rPr lang="en-US" sz="2000" b="1" dirty="0" err="1">
                <a:latin typeface="Courier New" panose="02070309020205020404" pitchFamily="49" charset="0"/>
                <a:cs typeface="Courier New" panose="02070309020205020404" pitchFamily="49" charset="0"/>
              </a:rPr>
              <a:t>EVP_DigestInit_ex</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mdctx</a:t>
            </a:r>
            <a:r>
              <a:rPr lang="en-US" sz="2000" b="1" dirty="0">
                <a:latin typeface="Courier New" panose="02070309020205020404" pitchFamily="49" charset="0"/>
                <a:cs typeface="Courier New" panose="02070309020205020404" pitchFamily="49" charset="0"/>
              </a:rPr>
              <a:t>, EVP_sha1(), NULL);</a:t>
            </a:r>
          </a:p>
          <a:p>
            <a:pPr marL="0" indent="0">
              <a:buNone/>
            </a:pPr>
            <a:r>
              <a:rPr lang="en-US" sz="2000" b="1" dirty="0">
                <a:latin typeface="Courier New" panose="02070309020205020404" pitchFamily="49" charset="0"/>
                <a:cs typeface="Courier New" panose="02070309020205020404" pitchFamily="49" charset="0"/>
              </a:rPr>
              <a:t>//Add to the hash</a:t>
            </a:r>
          </a:p>
          <a:p>
            <a:pPr marL="0" indent="0">
              <a:buNone/>
            </a:pPr>
            <a:r>
              <a:rPr lang="en-US" sz="2000" b="1" dirty="0" err="1">
                <a:latin typeface="Courier New" panose="02070309020205020404" pitchFamily="49" charset="0"/>
                <a:cs typeface="Courier New" panose="02070309020205020404" pitchFamily="49" charset="0"/>
              </a:rPr>
              <a:t>EVP_DigestUpdate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mdctx</a:t>
            </a:r>
            <a:r>
              <a:rPr lang="en-US" sz="2000" b="1" dirty="0">
                <a:latin typeface="Courier New" panose="02070309020205020404" pitchFamily="49" charset="0"/>
                <a:cs typeface="Courier New" panose="02070309020205020404" pitchFamily="49" charset="0"/>
              </a:rPr>
              <a:t>, input, </a:t>
            </a:r>
            <a:r>
              <a:rPr lang="en-US" sz="2000" b="1" dirty="0" err="1">
                <a:latin typeface="Courier New" panose="02070309020205020404" pitchFamily="49" charset="0"/>
                <a:cs typeface="Courier New" panose="02070309020205020404" pitchFamily="49" charset="0"/>
              </a:rPr>
              <a:t>strlen</a:t>
            </a:r>
            <a:r>
              <a:rPr lang="en-US" sz="2000" b="1" dirty="0">
                <a:latin typeface="Courier New" panose="02070309020205020404" pitchFamily="49" charset="0"/>
                <a:cs typeface="Courier New" panose="02070309020205020404" pitchFamily="49" charset="0"/>
              </a:rPr>
              <a:t>(input));</a:t>
            </a:r>
          </a:p>
          <a:p>
            <a:pPr marL="0" indent="0">
              <a:buNone/>
            </a:pPr>
            <a:r>
              <a:rPr lang="en-US" sz="2000" b="1" dirty="0">
                <a:latin typeface="Courier New" panose="02070309020205020404" pitchFamily="49" charset="0"/>
                <a:cs typeface="Courier New" panose="02070309020205020404" pitchFamily="49" charset="0"/>
              </a:rPr>
              <a:t>//Finalize the hash, store in </a:t>
            </a:r>
            <a:r>
              <a:rPr lang="en-US" sz="2000" b="1" dirty="0" err="1">
                <a:latin typeface="Courier New" panose="02070309020205020404" pitchFamily="49" charset="0"/>
                <a:cs typeface="Courier New" panose="02070309020205020404" pitchFamily="49" charset="0"/>
              </a:rPr>
              <a:t>md_value</a:t>
            </a:r>
            <a:endParaRPr lang="en-US" sz="2000" b="1" dirty="0">
              <a:latin typeface="Courier New" panose="02070309020205020404" pitchFamily="49" charset="0"/>
              <a:cs typeface="Courier New" panose="02070309020205020404" pitchFamily="49" charset="0"/>
            </a:endParaRPr>
          </a:p>
          <a:p>
            <a:pPr marL="0" indent="0">
              <a:buNone/>
            </a:pPr>
            <a:r>
              <a:rPr lang="en-US" sz="2000" b="1" dirty="0" err="1">
                <a:latin typeface="Courier New" panose="02070309020205020404" pitchFamily="49" charset="0"/>
                <a:cs typeface="Courier New" panose="02070309020205020404" pitchFamily="49" charset="0"/>
              </a:rPr>
              <a:t>EVP_DigestFinal_ex</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mdctx</a:t>
            </a:r>
            <a:r>
              <a:rPr lang="en-US" sz="2000" b="1" dirty="0">
                <a:latin typeface="Courier New" panose="02070309020205020404" pitchFamily="49" charset="0"/>
                <a:cs typeface="Courier New" panose="02070309020205020404" pitchFamily="49" charset="0"/>
              </a:rPr>
              <a:t>, id, &amp;</a:t>
            </a:r>
            <a:r>
              <a:rPr lang="en-US" sz="2000" b="1" dirty="0" err="1">
                <a:latin typeface="Courier New" panose="02070309020205020404" pitchFamily="49" charset="0"/>
                <a:cs typeface="Courier New" panose="02070309020205020404" pitchFamily="49" charset="0"/>
              </a:rPr>
              <a:t>md_len</a:t>
            </a:r>
            <a:r>
              <a:rPr lang="en-US" sz="2000" b="1" dirty="0">
                <a:latin typeface="Courier New" panose="02070309020205020404" pitchFamily="49" charset="0"/>
                <a:cs typeface="Courier New" panose="02070309020205020404" pitchFamily="49" charset="0"/>
              </a:rPr>
              <a:t>);</a:t>
            </a: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//Free the context</a:t>
            </a:r>
          </a:p>
          <a:p>
            <a:pPr marL="0" indent="0">
              <a:buNone/>
            </a:pPr>
            <a:r>
              <a:rPr lang="en-US" sz="2000" b="1" dirty="0" err="1">
                <a:latin typeface="Courier New" panose="02070309020205020404" pitchFamily="49" charset="0"/>
                <a:cs typeface="Courier New" panose="02070309020205020404" pitchFamily="49" charset="0"/>
              </a:rPr>
              <a:t>EVP_MD_CTX_free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mdctx</a:t>
            </a:r>
            <a:r>
              <a:rPr lang="en-US" sz="2000" b="1"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1F47A474-5E6D-4304-B5A4-A981B9C99242}"/>
              </a:ext>
            </a:extLst>
          </p:cNvPr>
          <p:cNvSpPr>
            <a:spLocks noGrp="1"/>
          </p:cNvSpPr>
          <p:nvPr>
            <p:ph type="ftr" sz="quarter" idx="10"/>
          </p:nvPr>
        </p:nvSpPr>
        <p:spPr/>
        <p:txBody>
          <a:bodyPr/>
          <a:lstStyle/>
          <a:p>
            <a:pPr>
              <a:defRPr/>
            </a:pPr>
            <a:r>
              <a:rPr lang="en-AU" altLang="en-US"/>
              <a:t>Network Programming, Fall 2018 — </a:t>
            </a:r>
            <a:fld id="{AFCD6209-78AB-490B-9B75-D1CE6A9EA64D}" type="slidenum">
              <a:rPr lang="en-AU" altLang="en-US" smtClean="0"/>
              <a:pPr>
                <a:defRPr/>
              </a:pPr>
              <a:t>39</a:t>
            </a:fld>
            <a:endParaRPr lang="en-AU" altLang="en-US" dirty="0"/>
          </a:p>
        </p:txBody>
      </p:sp>
    </p:spTree>
    <p:extLst>
      <p:ext uri="{BB962C8B-B14F-4D97-AF65-F5344CB8AC3E}">
        <p14:creationId xmlns:p14="http://schemas.microsoft.com/office/powerpoint/2010/main" val="155086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8259762" cy="769441"/>
          </a:xfrm>
        </p:spPr>
        <p:txBody>
          <a:bodyPr/>
          <a:lstStyle/>
          <a:p>
            <a:r>
              <a:rPr lang="en-US" dirty="0"/>
              <a:t>Problems</a:t>
            </a:r>
          </a:p>
        </p:txBody>
      </p:sp>
      <p:sp>
        <p:nvSpPr>
          <p:cNvPr id="3" name="Content Placeholder 2"/>
          <p:cNvSpPr>
            <a:spLocks noGrp="1"/>
          </p:cNvSpPr>
          <p:nvPr>
            <p:ph idx="1"/>
          </p:nvPr>
        </p:nvSpPr>
        <p:spPr/>
        <p:txBody>
          <a:bodyPr/>
          <a:lstStyle/>
          <a:p>
            <a:r>
              <a:rPr lang="en-US" dirty="0"/>
              <a:t>What if an endpoint goes down?</a:t>
            </a:r>
          </a:p>
          <a:p>
            <a:pPr lvl="1"/>
            <a:r>
              <a:rPr lang="en-US" dirty="0"/>
              <a:t>Gmail?  Facebook?  Twitter?</a:t>
            </a:r>
          </a:p>
          <a:p>
            <a:endParaRPr lang="en-US" dirty="0"/>
          </a:p>
          <a:p>
            <a:r>
              <a:rPr lang="en-US" dirty="0"/>
              <a:t>What if a state-level agency decides Facebook is bad?</a:t>
            </a:r>
          </a:p>
          <a:p>
            <a:pPr lvl="1"/>
            <a:r>
              <a:rPr lang="en-US" dirty="0"/>
              <a:t>Maybe Bhutan bans depression sites?</a:t>
            </a:r>
          </a:p>
          <a:p>
            <a:endParaRPr lang="en-US" dirty="0"/>
          </a:p>
          <a:p>
            <a:r>
              <a:rPr lang="en-US" dirty="0"/>
              <a:t>What about natural disasters?</a:t>
            </a:r>
          </a:p>
          <a:p>
            <a:pPr lvl="1"/>
            <a:r>
              <a:rPr lang="en-US" dirty="0"/>
              <a:t>I need to find my family/friends</a:t>
            </a:r>
          </a:p>
          <a:p>
            <a:endParaRPr lang="en-US" dirty="0"/>
          </a:p>
        </p:txBody>
      </p:sp>
      <p:sp>
        <p:nvSpPr>
          <p:cNvPr id="4" name="Footer Placeholder 3"/>
          <p:cNvSpPr>
            <a:spLocks noGrp="1"/>
          </p:cNvSpPr>
          <p:nvPr>
            <p:ph type="ftr" sz="quarter" idx="10"/>
          </p:nvPr>
        </p:nvSpPr>
        <p:spPr/>
        <p:txBody>
          <a:bodyPr/>
          <a:lstStyle/>
          <a:p>
            <a:pPr>
              <a:defRPr/>
            </a:pPr>
            <a:r>
              <a:rPr lang="en-AU" altLang="en-US" dirty="0"/>
              <a:t>Network Programming, Spring 2018 — </a:t>
            </a:r>
            <a:fld id="{06A7C952-D681-514E-92E7-23B389E9FB55}" type="slidenum">
              <a:rPr lang="en-AU" altLang="en-US" smtClean="0"/>
              <a:pPr>
                <a:defRPr/>
              </a:pPr>
              <a:t>4</a:t>
            </a:fld>
            <a:endParaRPr lang="en-AU" altLang="en-US" dirty="0"/>
          </a:p>
        </p:txBody>
      </p:sp>
    </p:spTree>
    <p:extLst>
      <p:ext uri="{BB962C8B-B14F-4D97-AF65-F5344CB8AC3E}">
        <p14:creationId xmlns:p14="http://schemas.microsoft.com/office/powerpoint/2010/main" val="1018328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3280-FC3A-49C9-BB59-AFBCDA17E404}"/>
              </a:ext>
            </a:extLst>
          </p:cNvPr>
          <p:cNvSpPr>
            <a:spLocks noGrp="1"/>
          </p:cNvSpPr>
          <p:nvPr>
            <p:ph type="title"/>
          </p:nvPr>
        </p:nvSpPr>
        <p:spPr/>
        <p:txBody>
          <a:bodyPr/>
          <a:lstStyle/>
          <a:p>
            <a:r>
              <a:rPr lang="en-US" dirty="0"/>
              <a:t>OpenSSL SHA-1 Code (Python 3)</a:t>
            </a:r>
          </a:p>
        </p:txBody>
      </p:sp>
      <p:sp>
        <p:nvSpPr>
          <p:cNvPr id="3" name="Content Placeholder 2">
            <a:extLst>
              <a:ext uri="{FF2B5EF4-FFF2-40B4-BE49-F238E27FC236}">
                <a16:creationId xmlns:a16="http://schemas.microsoft.com/office/drawing/2014/main" id="{8A6443F2-B747-4C26-A306-DCC25E690C41}"/>
              </a:ext>
            </a:extLst>
          </p:cNvPr>
          <p:cNvSpPr>
            <a:spLocks noGrp="1"/>
          </p:cNvSpPr>
          <p:nvPr>
            <p:ph idx="1"/>
          </p:nvPr>
        </p:nvSpPr>
        <p:spPr/>
        <p:txBody>
          <a:bodyPr/>
          <a:lstStyle/>
          <a:p>
            <a:pPr marL="0" indent="0">
              <a:buNone/>
            </a:pPr>
            <a:r>
              <a:rPr lang="en-US" dirty="0"/>
              <a:t>#!/</a:t>
            </a:r>
            <a:r>
              <a:rPr lang="en-US" dirty="0" err="1"/>
              <a:t>usr</a:t>
            </a:r>
            <a:r>
              <a:rPr lang="en-US" dirty="0"/>
              <a:t>/bin/env python3</a:t>
            </a:r>
          </a:p>
          <a:p>
            <a:pPr marL="0" indent="0">
              <a:buNone/>
            </a:pPr>
            <a:r>
              <a:rPr lang="en-US" dirty="0"/>
              <a:t>import </a:t>
            </a:r>
            <a:r>
              <a:rPr lang="en-US" dirty="0" err="1"/>
              <a:t>hashlib</a:t>
            </a:r>
            <a:endParaRPr lang="en-US" dirty="0"/>
          </a:p>
          <a:p>
            <a:pPr marL="0" indent="0">
              <a:buNone/>
            </a:pPr>
            <a:r>
              <a:rPr lang="en-US" dirty="0"/>
              <a:t>m = hashlib.sha1()</a:t>
            </a:r>
          </a:p>
          <a:p>
            <a:pPr marL="0" indent="0">
              <a:buNone/>
            </a:pPr>
            <a:r>
              <a:rPr lang="en-US" dirty="0" err="1"/>
              <a:t>m.update</a:t>
            </a:r>
            <a:r>
              <a:rPr lang="en-US" dirty="0"/>
              <a:t>(</a:t>
            </a:r>
            <a:r>
              <a:rPr lang="en-US" dirty="0" err="1"/>
              <a:t>b"This</a:t>
            </a:r>
            <a:r>
              <a:rPr lang="en-US" dirty="0"/>
              <a:t> is a str")</a:t>
            </a:r>
          </a:p>
          <a:p>
            <a:pPr marL="0" indent="0">
              <a:buNone/>
            </a:pPr>
            <a:r>
              <a:rPr lang="en-US" dirty="0" err="1"/>
              <a:t>m.update</a:t>
            </a:r>
            <a:r>
              <a:rPr lang="en-US" dirty="0"/>
              <a:t>(</a:t>
            </a:r>
            <a:r>
              <a:rPr lang="en-US" dirty="0" err="1"/>
              <a:t>b"ring</a:t>
            </a:r>
            <a:r>
              <a:rPr lang="en-US" dirty="0"/>
              <a:t> in two parts")</a:t>
            </a:r>
          </a:p>
          <a:p>
            <a:pPr marL="0" indent="0">
              <a:buNone/>
            </a:pPr>
            <a:r>
              <a:rPr lang="en-US" dirty="0" err="1"/>
              <a:t>m.digest</a:t>
            </a:r>
            <a:r>
              <a:rPr lang="en-US" dirty="0"/>
              <a:t>() #Gives the actual hash</a:t>
            </a:r>
          </a:p>
        </p:txBody>
      </p:sp>
      <p:sp>
        <p:nvSpPr>
          <p:cNvPr id="4" name="Footer Placeholder 3">
            <a:extLst>
              <a:ext uri="{FF2B5EF4-FFF2-40B4-BE49-F238E27FC236}">
                <a16:creationId xmlns:a16="http://schemas.microsoft.com/office/drawing/2014/main" id="{180D13AC-FDAC-4C4D-8709-94CD509D9B1F}"/>
              </a:ext>
            </a:extLst>
          </p:cNvPr>
          <p:cNvSpPr>
            <a:spLocks noGrp="1"/>
          </p:cNvSpPr>
          <p:nvPr>
            <p:ph type="ftr" sz="quarter" idx="10"/>
          </p:nvPr>
        </p:nvSpPr>
        <p:spPr/>
        <p:txBody>
          <a:bodyPr/>
          <a:lstStyle/>
          <a:p>
            <a:pPr>
              <a:defRPr/>
            </a:pPr>
            <a:r>
              <a:rPr lang="en-AU" altLang="en-US"/>
              <a:t>Network Programming, Fall 2018 — </a:t>
            </a:r>
            <a:fld id="{AFCD6209-78AB-490B-9B75-D1CE6A9EA64D}" type="slidenum">
              <a:rPr lang="en-AU" altLang="en-US" smtClean="0"/>
              <a:pPr>
                <a:defRPr/>
              </a:pPr>
              <a:t>40</a:t>
            </a:fld>
            <a:endParaRPr lang="en-AU" altLang="en-US" dirty="0"/>
          </a:p>
        </p:txBody>
      </p:sp>
    </p:spTree>
    <p:extLst>
      <p:ext uri="{BB962C8B-B14F-4D97-AF65-F5344CB8AC3E}">
        <p14:creationId xmlns:p14="http://schemas.microsoft.com/office/powerpoint/2010/main" val="1797224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09F6-8346-4278-BA56-67F9B1B6114B}"/>
              </a:ext>
            </a:extLst>
          </p:cNvPr>
          <p:cNvSpPr>
            <a:spLocks noGrp="1"/>
          </p:cNvSpPr>
          <p:nvPr>
            <p:ph type="title"/>
          </p:nvPr>
        </p:nvSpPr>
        <p:spPr/>
        <p:txBody>
          <a:bodyPr/>
          <a:lstStyle/>
          <a:p>
            <a:r>
              <a:rPr lang="en-US" dirty="0"/>
              <a:t>k and k-buckets</a:t>
            </a:r>
          </a:p>
        </p:txBody>
      </p:sp>
      <p:sp>
        <p:nvSpPr>
          <p:cNvPr id="3" name="Content Placeholder 2">
            <a:extLst>
              <a:ext uri="{FF2B5EF4-FFF2-40B4-BE49-F238E27FC236}">
                <a16:creationId xmlns:a16="http://schemas.microsoft.com/office/drawing/2014/main" id="{BA7E3D42-2B5B-471C-9CE9-575DA0EAE374}"/>
              </a:ext>
            </a:extLst>
          </p:cNvPr>
          <p:cNvSpPr>
            <a:spLocks noGrp="1"/>
          </p:cNvSpPr>
          <p:nvPr>
            <p:ph idx="1"/>
          </p:nvPr>
        </p:nvSpPr>
        <p:spPr/>
        <p:txBody>
          <a:bodyPr/>
          <a:lstStyle/>
          <a:p>
            <a:r>
              <a:rPr lang="en-US" sz="2800" dirty="0"/>
              <a:t>Routing is split up into k-buckets. There are </a:t>
            </a:r>
            <a:r>
              <a:rPr lang="en-US" sz="2800" b="1" dirty="0"/>
              <a:t>N</a:t>
            </a:r>
            <a:r>
              <a:rPr lang="en-US" sz="2800" dirty="0"/>
              <a:t> of them.</a:t>
            </a:r>
          </a:p>
          <a:p>
            <a:r>
              <a:rPr lang="en-US" sz="2800" dirty="0"/>
              <a:t>Each bucket 0≤i&lt;N holds nodes with </a:t>
            </a:r>
            <a:br>
              <a:rPr lang="en-US" sz="2800" dirty="0"/>
            </a:br>
            <a:r>
              <a:rPr lang="en-US" sz="2800" dirty="0"/>
              <a:t>2</a:t>
            </a:r>
            <a:r>
              <a:rPr lang="en-US" sz="2800" baseline="30000" dirty="0"/>
              <a:t>i</a:t>
            </a:r>
            <a:r>
              <a:rPr lang="en-US" sz="2800" dirty="0"/>
              <a:t> ≤ </a:t>
            </a:r>
            <a:r>
              <a:rPr lang="en-US" sz="2800" i="1" dirty="0"/>
              <a:t>distance</a:t>
            </a:r>
            <a:r>
              <a:rPr lang="en-US" sz="2800" dirty="0"/>
              <a:t> &lt; 2</a:t>
            </a:r>
            <a:r>
              <a:rPr lang="en-US" sz="2800" baseline="30000" dirty="0"/>
              <a:t>i+1</a:t>
            </a:r>
          </a:p>
          <a:p>
            <a:r>
              <a:rPr lang="en-US" sz="2800" dirty="0"/>
              <a:t>If a node is in bucket </a:t>
            </a:r>
            <a:r>
              <a:rPr lang="en-US" sz="2800" dirty="0" err="1"/>
              <a:t>i</a:t>
            </a:r>
            <a:r>
              <a:rPr lang="en-US" sz="2800" dirty="0"/>
              <a:t>, then bit </a:t>
            </a:r>
            <a:r>
              <a:rPr lang="en-US" sz="2800" dirty="0" err="1"/>
              <a:t>i</a:t>
            </a:r>
            <a:r>
              <a:rPr lang="en-US" sz="2800" dirty="0"/>
              <a:t> is the first bit that was different (lowest bit on the left)</a:t>
            </a:r>
          </a:p>
          <a:p>
            <a:r>
              <a:rPr lang="en-US" sz="2800" dirty="0"/>
              <a:t>For small </a:t>
            </a:r>
            <a:r>
              <a:rPr lang="en-US" sz="2800" dirty="0" err="1"/>
              <a:t>i</a:t>
            </a:r>
            <a:r>
              <a:rPr lang="en-US" sz="2800" dirty="0"/>
              <a:t>, there are very few possible values, probably an empty bucket.</a:t>
            </a:r>
          </a:p>
          <a:p>
            <a:r>
              <a:rPr lang="en-US" sz="2800" dirty="0"/>
              <a:t>For large </a:t>
            </a:r>
            <a:r>
              <a:rPr lang="en-US" sz="2800" dirty="0" err="1"/>
              <a:t>i</a:t>
            </a:r>
            <a:r>
              <a:rPr lang="en-US" sz="2800" dirty="0"/>
              <a:t>, there are many possible values. Don't want to store them all.</a:t>
            </a:r>
          </a:p>
          <a:p>
            <a:r>
              <a:rPr lang="en-US" sz="2800" dirty="0"/>
              <a:t>Only store up to k values</a:t>
            </a:r>
          </a:p>
        </p:txBody>
      </p:sp>
      <p:sp>
        <p:nvSpPr>
          <p:cNvPr id="4" name="Footer Placeholder 3">
            <a:extLst>
              <a:ext uri="{FF2B5EF4-FFF2-40B4-BE49-F238E27FC236}">
                <a16:creationId xmlns:a16="http://schemas.microsoft.com/office/drawing/2014/main" id="{792B484E-86B8-47CF-831E-539CB509DA4F}"/>
              </a:ext>
            </a:extLst>
          </p:cNvPr>
          <p:cNvSpPr>
            <a:spLocks noGrp="1"/>
          </p:cNvSpPr>
          <p:nvPr>
            <p:ph type="ftr" sz="quarter" idx="10"/>
          </p:nvPr>
        </p:nvSpPr>
        <p:spPr/>
        <p:txBody>
          <a:bodyPr/>
          <a:lstStyle/>
          <a:p>
            <a:pPr>
              <a:defRPr/>
            </a:pPr>
            <a:r>
              <a:rPr lang="en-AU" altLang="en-US"/>
              <a:t>Network Programming, Fall 2018 — </a:t>
            </a:r>
            <a:fld id="{AFCD6209-78AB-490B-9B75-D1CE6A9EA64D}" type="slidenum">
              <a:rPr lang="en-AU" altLang="en-US" smtClean="0"/>
              <a:pPr>
                <a:defRPr/>
              </a:pPr>
              <a:t>41</a:t>
            </a:fld>
            <a:endParaRPr lang="en-AU" altLang="en-US" dirty="0"/>
          </a:p>
        </p:txBody>
      </p:sp>
    </p:spTree>
    <p:extLst>
      <p:ext uri="{BB962C8B-B14F-4D97-AF65-F5344CB8AC3E}">
        <p14:creationId xmlns:p14="http://schemas.microsoft.com/office/powerpoint/2010/main" val="2199682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5380-74DF-4010-9545-C53E77C8C021}"/>
              </a:ext>
            </a:extLst>
          </p:cNvPr>
          <p:cNvSpPr>
            <a:spLocks noGrp="1"/>
          </p:cNvSpPr>
          <p:nvPr>
            <p:ph type="title"/>
          </p:nvPr>
        </p:nvSpPr>
        <p:spPr/>
        <p:txBody>
          <a:bodyPr/>
          <a:lstStyle/>
          <a:p>
            <a:r>
              <a:rPr lang="en-US" dirty="0"/>
              <a:t>k and k-buckets</a:t>
            </a:r>
          </a:p>
        </p:txBody>
      </p:sp>
      <p:sp>
        <p:nvSpPr>
          <p:cNvPr id="3" name="Content Placeholder 2">
            <a:extLst>
              <a:ext uri="{FF2B5EF4-FFF2-40B4-BE49-F238E27FC236}">
                <a16:creationId xmlns:a16="http://schemas.microsoft.com/office/drawing/2014/main" id="{99DD3D2B-F982-46BA-ACD8-F015E2EC46E8}"/>
              </a:ext>
            </a:extLst>
          </p:cNvPr>
          <p:cNvSpPr>
            <a:spLocks noGrp="1"/>
          </p:cNvSpPr>
          <p:nvPr>
            <p:ph idx="1"/>
          </p:nvPr>
        </p:nvSpPr>
        <p:spPr/>
        <p:txBody>
          <a:bodyPr/>
          <a:lstStyle/>
          <a:p>
            <a:r>
              <a:rPr lang="en-US" dirty="0"/>
              <a:t>How do we pick which ones to kick out?</a:t>
            </a:r>
          </a:p>
          <a:p>
            <a:r>
              <a:rPr lang="en-US" dirty="0"/>
              <a:t>Least Recently Used (LRU) list</a:t>
            </a:r>
          </a:p>
          <a:p>
            <a:pPr lvl="1"/>
            <a:r>
              <a:rPr lang="en-US" dirty="0"/>
              <a:t>If we follow the </a:t>
            </a:r>
            <a:r>
              <a:rPr lang="en-US" dirty="0" err="1">
                <a:hlinkClick r:id="rId2"/>
              </a:rPr>
              <a:t>Kad</a:t>
            </a:r>
            <a:r>
              <a:rPr lang="en-US" dirty="0">
                <a:hlinkClick r:id="rId2"/>
              </a:rPr>
              <a:t> paper </a:t>
            </a:r>
            <a:r>
              <a:rPr lang="en-US" dirty="0"/>
              <a:t>the most recently used is the tail and the least recently used is the head</a:t>
            </a:r>
          </a:p>
          <a:p>
            <a:pPr lvl="1"/>
            <a:r>
              <a:rPr lang="en-US" dirty="0"/>
              <a:t>Head or tail is fine, as long as it’s an LRU list</a:t>
            </a:r>
          </a:p>
          <a:p>
            <a:pPr lvl="1"/>
            <a:r>
              <a:rPr lang="en-US" dirty="0"/>
              <a:t>If you receive a message from a node, send it to the "most recent" end of the list</a:t>
            </a:r>
          </a:p>
          <a:p>
            <a:pPr lvl="1"/>
            <a:r>
              <a:rPr lang="en-US" dirty="0"/>
              <a:t>We don't want to update LRU when we send to a node, because it might turn out that node is dead. UDP means we won't get a "connection refused"</a:t>
            </a:r>
          </a:p>
        </p:txBody>
      </p:sp>
      <p:sp>
        <p:nvSpPr>
          <p:cNvPr id="4" name="Footer Placeholder 3">
            <a:extLst>
              <a:ext uri="{FF2B5EF4-FFF2-40B4-BE49-F238E27FC236}">
                <a16:creationId xmlns:a16="http://schemas.microsoft.com/office/drawing/2014/main" id="{D4172D1E-F9DC-46D0-85A4-E98FCC25C469}"/>
              </a:ext>
            </a:extLst>
          </p:cNvPr>
          <p:cNvSpPr>
            <a:spLocks noGrp="1"/>
          </p:cNvSpPr>
          <p:nvPr>
            <p:ph type="ftr" sz="quarter" idx="10"/>
          </p:nvPr>
        </p:nvSpPr>
        <p:spPr/>
        <p:txBody>
          <a:bodyPr/>
          <a:lstStyle/>
          <a:p>
            <a:pPr>
              <a:defRPr/>
            </a:pPr>
            <a:r>
              <a:rPr lang="en-AU" altLang="en-US"/>
              <a:t>Network Programming, Fall 2018 — </a:t>
            </a:r>
            <a:fld id="{AFCD6209-78AB-490B-9B75-D1CE6A9EA64D}" type="slidenum">
              <a:rPr lang="en-AU" altLang="en-US" smtClean="0"/>
              <a:pPr>
                <a:defRPr/>
              </a:pPr>
              <a:t>42</a:t>
            </a:fld>
            <a:endParaRPr lang="en-AU" altLang="en-US" dirty="0"/>
          </a:p>
        </p:txBody>
      </p:sp>
    </p:spTree>
    <p:extLst>
      <p:ext uri="{BB962C8B-B14F-4D97-AF65-F5344CB8AC3E}">
        <p14:creationId xmlns:p14="http://schemas.microsoft.com/office/powerpoint/2010/main" val="2598493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5380-74DF-4010-9545-C53E77C8C021}"/>
              </a:ext>
            </a:extLst>
          </p:cNvPr>
          <p:cNvSpPr>
            <a:spLocks noGrp="1"/>
          </p:cNvSpPr>
          <p:nvPr>
            <p:ph type="title"/>
          </p:nvPr>
        </p:nvSpPr>
        <p:spPr/>
        <p:txBody>
          <a:bodyPr/>
          <a:lstStyle/>
          <a:p>
            <a:r>
              <a:rPr lang="en-US" dirty="0"/>
              <a:t>k and k-buckets</a:t>
            </a:r>
          </a:p>
        </p:txBody>
      </p:sp>
      <p:sp>
        <p:nvSpPr>
          <p:cNvPr id="3" name="Content Placeholder 2">
            <a:extLst>
              <a:ext uri="{FF2B5EF4-FFF2-40B4-BE49-F238E27FC236}">
                <a16:creationId xmlns:a16="http://schemas.microsoft.com/office/drawing/2014/main" id="{99DD3D2B-F982-46BA-ACD8-F015E2EC46E8}"/>
              </a:ext>
            </a:extLst>
          </p:cNvPr>
          <p:cNvSpPr>
            <a:spLocks noGrp="1"/>
          </p:cNvSpPr>
          <p:nvPr>
            <p:ph idx="1"/>
          </p:nvPr>
        </p:nvSpPr>
        <p:spPr/>
        <p:txBody>
          <a:bodyPr/>
          <a:lstStyle/>
          <a:p>
            <a:r>
              <a:rPr lang="en-US" dirty="0"/>
              <a:t>Replacement Cache</a:t>
            </a:r>
          </a:p>
          <a:p>
            <a:pPr lvl="1"/>
            <a:r>
              <a:rPr lang="en-US" sz="2400" dirty="0"/>
              <a:t>We won't do this in HW3</a:t>
            </a:r>
          </a:p>
          <a:p>
            <a:pPr lvl="1"/>
            <a:r>
              <a:rPr lang="en-US" sz="2400" dirty="0"/>
              <a:t>In real </a:t>
            </a:r>
            <a:r>
              <a:rPr lang="en-US" sz="2400" dirty="0" err="1"/>
              <a:t>Kad</a:t>
            </a:r>
            <a:r>
              <a:rPr lang="en-US" sz="2400" dirty="0"/>
              <a:t>, can keep a number of nodes as "backup" - if a spot opens up in k-bucket, use a backup node</a:t>
            </a:r>
          </a:p>
          <a:p>
            <a:pPr lvl="1"/>
            <a:r>
              <a:rPr lang="en-US" sz="2400" dirty="0"/>
              <a:t>Instead, only kick out if node fails to respond to a PING</a:t>
            </a:r>
          </a:p>
          <a:p>
            <a:pPr lvl="1"/>
            <a:r>
              <a:rPr lang="en-US" sz="2400" dirty="0"/>
              <a:t>We won't even implement PING, real systems do though it may be very infrequent, e.g. once per 24 hours</a:t>
            </a:r>
          </a:p>
        </p:txBody>
      </p:sp>
      <p:sp>
        <p:nvSpPr>
          <p:cNvPr id="4" name="Footer Placeholder 3">
            <a:extLst>
              <a:ext uri="{FF2B5EF4-FFF2-40B4-BE49-F238E27FC236}">
                <a16:creationId xmlns:a16="http://schemas.microsoft.com/office/drawing/2014/main" id="{D4172D1E-F9DC-46D0-85A4-E98FCC25C469}"/>
              </a:ext>
            </a:extLst>
          </p:cNvPr>
          <p:cNvSpPr>
            <a:spLocks noGrp="1"/>
          </p:cNvSpPr>
          <p:nvPr>
            <p:ph type="ftr" sz="quarter" idx="10"/>
          </p:nvPr>
        </p:nvSpPr>
        <p:spPr/>
        <p:txBody>
          <a:bodyPr/>
          <a:lstStyle/>
          <a:p>
            <a:pPr>
              <a:defRPr/>
            </a:pPr>
            <a:r>
              <a:rPr lang="en-AU" altLang="en-US"/>
              <a:t>Network Programming, Fall 2018 — </a:t>
            </a:r>
            <a:fld id="{AFCD6209-78AB-490B-9B75-D1CE6A9EA64D}" type="slidenum">
              <a:rPr lang="en-AU" altLang="en-US" smtClean="0"/>
              <a:pPr>
                <a:defRPr/>
              </a:pPr>
              <a:t>43</a:t>
            </a:fld>
            <a:endParaRPr lang="en-AU" altLang="en-US" dirty="0"/>
          </a:p>
        </p:txBody>
      </p:sp>
    </p:spTree>
    <p:extLst>
      <p:ext uri="{BB962C8B-B14F-4D97-AF65-F5344CB8AC3E}">
        <p14:creationId xmlns:p14="http://schemas.microsoft.com/office/powerpoint/2010/main" val="761259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DECE-B229-4680-92C2-31D6D95933E6}"/>
              </a:ext>
            </a:extLst>
          </p:cNvPr>
          <p:cNvSpPr>
            <a:spLocks noGrp="1"/>
          </p:cNvSpPr>
          <p:nvPr>
            <p:ph type="title"/>
          </p:nvPr>
        </p:nvSpPr>
        <p:spPr/>
        <p:txBody>
          <a:bodyPr/>
          <a:lstStyle/>
          <a:p>
            <a:r>
              <a:rPr lang="en-US" dirty="0"/>
              <a:t>Visualizing k-buckets</a:t>
            </a:r>
          </a:p>
        </p:txBody>
      </p:sp>
      <p:pic>
        <p:nvPicPr>
          <p:cNvPr id="6" name="Content Placeholder 5">
            <a:extLst>
              <a:ext uri="{FF2B5EF4-FFF2-40B4-BE49-F238E27FC236}">
                <a16:creationId xmlns:a16="http://schemas.microsoft.com/office/drawing/2014/main" id="{54B7A9FC-12A6-4D35-B5F5-60D2B53C1EC8}"/>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594" y="1412777"/>
            <a:ext cx="7754822" cy="4131668"/>
          </a:xfrm>
        </p:spPr>
      </p:pic>
      <p:sp>
        <p:nvSpPr>
          <p:cNvPr id="4" name="Footer Placeholder 3">
            <a:extLst>
              <a:ext uri="{FF2B5EF4-FFF2-40B4-BE49-F238E27FC236}">
                <a16:creationId xmlns:a16="http://schemas.microsoft.com/office/drawing/2014/main" id="{36E92B3E-7FC6-4B44-800A-341148996BF5}"/>
              </a:ext>
            </a:extLst>
          </p:cNvPr>
          <p:cNvSpPr>
            <a:spLocks noGrp="1"/>
          </p:cNvSpPr>
          <p:nvPr>
            <p:ph type="ftr" sz="quarter" idx="10"/>
          </p:nvPr>
        </p:nvSpPr>
        <p:spPr/>
        <p:txBody>
          <a:bodyPr/>
          <a:lstStyle/>
          <a:p>
            <a:pPr>
              <a:defRPr/>
            </a:pPr>
            <a:r>
              <a:rPr lang="en-AU" altLang="en-US"/>
              <a:t>Network Programming, Fall 2018 — </a:t>
            </a:r>
            <a:fld id="{AFCD6209-78AB-490B-9B75-D1CE6A9EA64D}" type="slidenum">
              <a:rPr lang="en-AU" altLang="en-US" smtClean="0"/>
              <a:pPr>
                <a:defRPr/>
              </a:pPr>
              <a:t>44</a:t>
            </a:fld>
            <a:endParaRPr lang="en-AU" altLang="en-US" dirty="0"/>
          </a:p>
        </p:txBody>
      </p:sp>
      <p:sp>
        <p:nvSpPr>
          <p:cNvPr id="8" name="TextBox 7">
            <a:extLst>
              <a:ext uri="{FF2B5EF4-FFF2-40B4-BE49-F238E27FC236}">
                <a16:creationId xmlns:a16="http://schemas.microsoft.com/office/drawing/2014/main" id="{4DAC483A-68AF-43F8-BE0A-2EF5F0B59F76}"/>
              </a:ext>
            </a:extLst>
          </p:cNvPr>
          <p:cNvSpPr txBox="1"/>
          <p:nvPr/>
        </p:nvSpPr>
        <p:spPr>
          <a:xfrm>
            <a:off x="684213" y="5805264"/>
            <a:ext cx="8208267" cy="369332"/>
          </a:xfrm>
          <a:prstGeom prst="rect">
            <a:avLst/>
          </a:prstGeom>
          <a:noFill/>
        </p:spPr>
        <p:txBody>
          <a:bodyPr wrap="square" rtlCol="0">
            <a:spAutoFit/>
          </a:bodyPr>
          <a:lstStyle/>
          <a:p>
            <a:r>
              <a:rPr lang="en-US" dirty="0"/>
              <a:t>Source: </a:t>
            </a:r>
            <a:r>
              <a:rPr lang="en-US" dirty="0">
                <a:hlinkClick r:id="rId5"/>
              </a:rPr>
              <a:t>https://commons.wikimedia.org/wiki/File:Dht_example_SVG.svg</a:t>
            </a:r>
            <a:r>
              <a:rPr lang="en-US" dirty="0"/>
              <a:t> </a:t>
            </a:r>
          </a:p>
        </p:txBody>
      </p:sp>
    </p:spTree>
    <p:extLst>
      <p:ext uri="{BB962C8B-B14F-4D97-AF65-F5344CB8AC3E}">
        <p14:creationId xmlns:p14="http://schemas.microsoft.com/office/powerpoint/2010/main" val="2273053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2158-2C88-4EE8-B675-A25CC6A4B5FF}"/>
              </a:ext>
            </a:extLst>
          </p:cNvPr>
          <p:cNvSpPr>
            <a:spLocks noGrp="1"/>
          </p:cNvSpPr>
          <p:nvPr>
            <p:ph type="title"/>
          </p:nvPr>
        </p:nvSpPr>
        <p:spPr/>
        <p:txBody>
          <a:bodyPr/>
          <a:lstStyle/>
          <a:p>
            <a:r>
              <a:rPr lang="en-US" dirty="0"/>
              <a:t>Visualizing k-buckets</a:t>
            </a:r>
          </a:p>
        </p:txBody>
      </p:sp>
      <p:sp>
        <p:nvSpPr>
          <p:cNvPr id="3" name="Content Placeholder 2">
            <a:extLst>
              <a:ext uri="{FF2B5EF4-FFF2-40B4-BE49-F238E27FC236}">
                <a16:creationId xmlns:a16="http://schemas.microsoft.com/office/drawing/2014/main" id="{94ACD928-1883-4C07-B952-03C17C72453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4FB38BD-A737-427A-9825-44B17FA5A331}"/>
              </a:ext>
            </a:extLst>
          </p:cNvPr>
          <p:cNvSpPr>
            <a:spLocks noGrp="1"/>
          </p:cNvSpPr>
          <p:nvPr>
            <p:ph type="ftr" sz="quarter" idx="10"/>
          </p:nvPr>
        </p:nvSpPr>
        <p:spPr/>
        <p:txBody>
          <a:bodyPr/>
          <a:lstStyle/>
          <a:p>
            <a:pPr>
              <a:defRPr/>
            </a:pPr>
            <a:r>
              <a:rPr lang="en-AU" altLang="en-US"/>
              <a:t>Network Programming, Fall 2018 — </a:t>
            </a:r>
            <a:fld id="{AFCD6209-78AB-490B-9B75-D1CE6A9EA64D}" type="slidenum">
              <a:rPr lang="en-AU" altLang="en-US" smtClean="0"/>
              <a:pPr>
                <a:defRPr/>
              </a:pPr>
              <a:t>45</a:t>
            </a:fld>
            <a:endParaRPr lang="en-AU" altLang="en-US" dirty="0"/>
          </a:p>
        </p:txBody>
      </p:sp>
      <p:pic>
        <p:nvPicPr>
          <p:cNvPr id="5" name="Picture 4">
            <a:extLst>
              <a:ext uri="{FF2B5EF4-FFF2-40B4-BE49-F238E27FC236}">
                <a16:creationId xmlns:a16="http://schemas.microsoft.com/office/drawing/2014/main" id="{5A29C10D-C006-4933-B8E9-07BAD8E79FBD}"/>
              </a:ext>
            </a:extLst>
          </p:cNvPr>
          <p:cNvPicPr>
            <a:picLocks noChangeAspect="1"/>
          </p:cNvPicPr>
          <p:nvPr/>
        </p:nvPicPr>
        <p:blipFill>
          <a:blip r:embed="rId3"/>
          <a:stretch>
            <a:fillRect/>
          </a:stretch>
        </p:blipFill>
        <p:spPr>
          <a:xfrm>
            <a:off x="12500" y="1052512"/>
            <a:ext cx="9144000" cy="4248491"/>
          </a:xfrm>
          <a:prstGeom prst="rect">
            <a:avLst/>
          </a:prstGeom>
        </p:spPr>
      </p:pic>
      <p:sp>
        <p:nvSpPr>
          <p:cNvPr id="7" name="TextBox 6">
            <a:extLst>
              <a:ext uri="{FF2B5EF4-FFF2-40B4-BE49-F238E27FC236}">
                <a16:creationId xmlns:a16="http://schemas.microsoft.com/office/drawing/2014/main" id="{25ABEB59-E1C8-41C9-8ABD-F0F11788EC74}"/>
              </a:ext>
            </a:extLst>
          </p:cNvPr>
          <p:cNvSpPr txBox="1"/>
          <p:nvPr/>
        </p:nvSpPr>
        <p:spPr>
          <a:xfrm>
            <a:off x="755576" y="5589240"/>
            <a:ext cx="8064896" cy="369332"/>
          </a:xfrm>
          <a:prstGeom prst="rect">
            <a:avLst/>
          </a:prstGeom>
          <a:noFill/>
        </p:spPr>
        <p:txBody>
          <a:bodyPr wrap="square" rtlCol="0">
            <a:spAutoFit/>
          </a:bodyPr>
          <a:lstStyle/>
          <a:p>
            <a:r>
              <a:rPr lang="en-US" dirty="0"/>
              <a:t>Source: </a:t>
            </a:r>
            <a:r>
              <a:rPr lang="en-US" sz="1600" dirty="0">
                <a:hlinkClick r:id="rId4"/>
              </a:rPr>
              <a:t>https://pdos.csail.mit.edu/~petar/papers/maymounkov-kademlia-lncs.pdf</a:t>
            </a:r>
            <a:r>
              <a:rPr lang="en-US" sz="1600" dirty="0"/>
              <a:t> </a:t>
            </a:r>
            <a:endParaRPr lang="en-US" dirty="0"/>
          </a:p>
        </p:txBody>
      </p:sp>
    </p:spTree>
    <p:extLst>
      <p:ext uri="{BB962C8B-B14F-4D97-AF65-F5344CB8AC3E}">
        <p14:creationId xmlns:p14="http://schemas.microsoft.com/office/powerpoint/2010/main" val="2747547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EC56-DC99-43AA-8606-02AE2FBD6DBF}"/>
              </a:ext>
            </a:extLst>
          </p:cNvPr>
          <p:cNvSpPr>
            <a:spLocks noGrp="1"/>
          </p:cNvSpPr>
          <p:nvPr>
            <p:ph type="title"/>
          </p:nvPr>
        </p:nvSpPr>
        <p:spPr/>
        <p:txBody>
          <a:bodyPr/>
          <a:lstStyle/>
          <a:p>
            <a:r>
              <a:rPr lang="en-US" dirty="0" err="1"/>
              <a:t>Kademlia</a:t>
            </a:r>
            <a:r>
              <a:rPr lang="en-US" dirty="0"/>
              <a:t> Protocol</a:t>
            </a:r>
          </a:p>
        </p:txBody>
      </p:sp>
      <p:sp>
        <p:nvSpPr>
          <p:cNvPr id="3" name="Content Placeholder 2">
            <a:extLst>
              <a:ext uri="{FF2B5EF4-FFF2-40B4-BE49-F238E27FC236}">
                <a16:creationId xmlns:a16="http://schemas.microsoft.com/office/drawing/2014/main" id="{D29E3CAE-B358-444D-A413-659A126FF2B7}"/>
              </a:ext>
            </a:extLst>
          </p:cNvPr>
          <p:cNvSpPr>
            <a:spLocks noGrp="1"/>
          </p:cNvSpPr>
          <p:nvPr>
            <p:ph idx="1"/>
          </p:nvPr>
        </p:nvSpPr>
        <p:spPr/>
        <p:txBody>
          <a:bodyPr/>
          <a:lstStyle/>
          <a:p>
            <a:r>
              <a:rPr lang="en-US" dirty="0"/>
              <a:t>Four RPCs</a:t>
            </a:r>
          </a:p>
          <a:p>
            <a:pPr lvl="1"/>
            <a:r>
              <a:rPr lang="en-US" dirty="0"/>
              <a:t>FIND_NODE(id)</a:t>
            </a:r>
          </a:p>
          <a:p>
            <a:pPr lvl="2"/>
            <a:r>
              <a:rPr lang="en-US" dirty="0"/>
              <a:t>Returns (IP, UDP Port, Node ID) for k closest nodes to id that are known by the remote node</a:t>
            </a:r>
          </a:p>
          <a:p>
            <a:pPr lvl="1"/>
            <a:r>
              <a:rPr lang="en-US" dirty="0"/>
              <a:t>FIND_VALUE(key)</a:t>
            </a:r>
          </a:p>
          <a:p>
            <a:pPr lvl="2"/>
            <a:r>
              <a:rPr lang="en-US" dirty="0"/>
              <a:t>Same thing as FIND_NODE but if the node is storing a value for that key already, then it just returns the value</a:t>
            </a:r>
          </a:p>
          <a:p>
            <a:pPr lvl="1"/>
            <a:r>
              <a:rPr lang="en-US" dirty="0"/>
              <a:t>PING()</a:t>
            </a:r>
          </a:p>
          <a:p>
            <a:pPr lvl="2"/>
            <a:r>
              <a:rPr lang="en-US" dirty="0"/>
              <a:t>Check if a node is responding</a:t>
            </a:r>
          </a:p>
          <a:p>
            <a:pPr lvl="1"/>
            <a:r>
              <a:rPr lang="en-US" dirty="0"/>
              <a:t>STORE(</a:t>
            </a:r>
            <a:r>
              <a:rPr lang="en-US" dirty="0" err="1"/>
              <a:t>key,value</a:t>
            </a:r>
            <a:r>
              <a:rPr lang="en-US" dirty="0"/>
              <a:t>)</a:t>
            </a:r>
          </a:p>
          <a:p>
            <a:pPr lvl="2"/>
            <a:r>
              <a:rPr lang="en-US" dirty="0"/>
              <a:t>Store the </a:t>
            </a:r>
            <a:r>
              <a:rPr lang="en-US" dirty="0" err="1"/>
              <a:t>key,value</a:t>
            </a:r>
            <a:r>
              <a:rPr lang="en-US" dirty="0"/>
              <a:t> pair. Initiator asks k closest nodes to key.</a:t>
            </a:r>
          </a:p>
        </p:txBody>
      </p:sp>
      <p:sp>
        <p:nvSpPr>
          <p:cNvPr id="4" name="Footer Placeholder 3">
            <a:extLst>
              <a:ext uri="{FF2B5EF4-FFF2-40B4-BE49-F238E27FC236}">
                <a16:creationId xmlns:a16="http://schemas.microsoft.com/office/drawing/2014/main" id="{49AF1581-425C-4780-B955-1132DB22FF94}"/>
              </a:ext>
            </a:extLst>
          </p:cNvPr>
          <p:cNvSpPr>
            <a:spLocks noGrp="1"/>
          </p:cNvSpPr>
          <p:nvPr>
            <p:ph type="ftr" sz="quarter" idx="10"/>
          </p:nvPr>
        </p:nvSpPr>
        <p:spPr/>
        <p:txBody>
          <a:bodyPr/>
          <a:lstStyle/>
          <a:p>
            <a:pPr>
              <a:defRPr/>
            </a:pPr>
            <a:r>
              <a:rPr lang="en-AU" altLang="en-US"/>
              <a:t>Network Programming, Fall 2018 — </a:t>
            </a:r>
            <a:fld id="{AFCD6209-78AB-490B-9B75-D1CE6A9EA64D}" type="slidenum">
              <a:rPr lang="en-AU" altLang="en-US" smtClean="0"/>
              <a:pPr>
                <a:defRPr/>
              </a:pPr>
              <a:t>46</a:t>
            </a:fld>
            <a:endParaRPr lang="en-AU" altLang="en-US" dirty="0"/>
          </a:p>
        </p:txBody>
      </p:sp>
    </p:spTree>
    <p:extLst>
      <p:ext uri="{BB962C8B-B14F-4D97-AF65-F5344CB8AC3E}">
        <p14:creationId xmlns:p14="http://schemas.microsoft.com/office/powerpoint/2010/main" val="28066729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01F0-FCF3-4B9E-818D-4B883D818CB5}"/>
              </a:ext>
            </a:extLst>
          </p:cNvPr>
          <p:cNvSpPr>
            <a:spLocks noGrp="1"/>
          </p:cNvSpPr>
          <p:nvPr>
            <p:ph type="title"/>
          </p:nvPr>
        </p:nvSpPr>
        <p:spPr/>
        <p:txBody>
          <a:bodyPr/>
          <a:lstStyle/>
          <a:p>
            <a:r>
              <a:rPr lang="en-US" dirty="0"/>
              <a:t>Doing Lookups</a:t>
            </a:r>
          </a:p>
        </p:txBody>
      </p:sp>
      <p:sp>
        <p:nvSpPr>
          <p:cNvPr id="3" name="Content Placeholder 2">
            <a:extLst>
              <a:ext uri="{FF2B5EF4-FFF2-40B4-BE49-F238E27FC236}">
                <a16:creationId xmlns:a16="http://schemas.microsoft.com/office/drawing/2014/main" id="{AD0AAF43-C17C-42B9-81C2-3D65334EA8ED}"/>
              </a:ext>
            </a:extLst>
          </p:cNvPr>
          <p:cNvSpPr>
            <a:spLocks noGrp="1"/>
          </p:cNvSpPr>
          <p:nvPr>
            <p:ph idx="1"/>
          </p:nvPr>
        </p:nvSpPr>
        <p:spPr/>
        <p:txBody>
          <a:bodyPr/>
          <a:lstStyle/>
          <a:p>
            <a:r>
              <a:rPr lang="en-US" dirty="0"/>
              <a:t>“Concurrency” parameter </a:t>
            </a:r>
            <a:r>
              <a:rPr lang="el-GR" dirty="0"/>
              <a:t>α</a:t>
            </a:r>
            <a:endParaRPr lang="en-US" dirty="0"/>
          </a:p>
          <a:p>
            <a:r>
              <a:rPr lang="en-US" dirty="0"/>
              <a:t>Pick up to </a:t>
            </a:r>
            <a:r>
              <a:rPr lang="el-GR" dirty="0"/>
              <a:t>α</a:t>
            </a:r>
            <a:r>
              <a:rPr lang="en-US" dirty="0"/>
              <a:t> nodes from closest non-empty k-bucket (we may only know fewer than </a:t>
            </a:r>
            <a:r>
              <a:rPr lang="el-GR" dirty="0"/>
              <a:t>α</a:t>
            </a:r>
            <a:r>
              <a:rPr lang="en-US" dirty="0"/>
              <a:t>)</a:t>
            </a:r>
          </a:p>
          <a:p>
            <a:r>
              <a:rPr lang="en-US" dirty="0"/>
              <a:t>In parallel, make the same RPC (FIND_NODE or FIND_VALUE) to each of those nodes</a:t>
            </a:r>
          </a:p>
          <a:p>
            <a:r>
              <a:rPr lang="en-US" dirty="0"/>
              <a:t>RPCs will return nodes, update our buckets and repeat the search with another </a:t>
            </a:r>
            <a:r>
              <a:rPr lang="el-GR" dirty="0"/>
              <a:t>α</a:t>
            </a:r>
            <a:r>
              <a:rPr lang="en-US" dirty="0"/>
              <a:t> nodes (but do not ask nodes we already asked)</a:t>
            </a:r>
          </a:p>
          <a:p>
            <a:r>
              <a:rPr lang="en-US" dirty="0"/>
              <a:t>Stop when all k closest nodes have been asked</a:t>
            </a:r>
          </a:p>
        </p:txBody>
      </p:sp>
      <p:sp>
        <p:nvSpPr>
          <p:cNvPr id="4" name="Footer Placeholder 3">
            <a:extLst>
              <a:ext uri="{FF2B5EF4-FFF2-40B4-BE49-F238E27FC236}">
                <a16:creationId xmlns:a16="http://schemas.microsoft.com/office/drawing/2014/main" id="{09AB1DB5-248B-44D5-B621-678E119C54CC}"/>
              </a:ext>
            </a:extLst>
          </p:cNvPr>
          <p:cNvSpPr>
            <a:spLocks noGrp="1"/>
          </p:cNvSpPr>
          <p:nvPr>
            <p:ph type="ftr" sz="quarter" idx="10"/>
          </p:nvPr>
        </p:nvSpPr>
        <p:spPr/>
        <p:txBody>
          <a:bodyPr/>
          <a:lstStyle/>
          <a:p>
            <a:pPr>
              <a:defRPr/>
            </a:pPr>
            <a:r>
              <a:rPr lang="en-AU" altLang="en-US"/>
              <a:t>Network Programming, Spring 2018 — </a:t>
            </a:r>
            <a:fld id="{06A7C952-D681-514E-92E7-23B389E9FB55}" type="slidenum">
              <a:rPr lang="en-AU" altLang="en-US" smtClean="0"/>
              <a:pPr>
                <a:defRPr/>
              </a:pPr>
              <a:t>47</a:t>
            </a:fld>
            <a:endParaRPr lang="en-AU" altLang="en-US" dirty="0"/>
          </a:p>
        </p:txBody>
      </p:sp>
    </p:spTree>
    <p:extLst>
      <p:ext uri="{BB962C8B-B14F-4D97-AF65-F5344CB8AC3E}">
        <p14:creationId xmlns:p14="http://schemas.microsoft.com/office/powerpoint/2010/main" val="14684712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7A18-95FD-466E-9A0E-10C1AAA489E0}"/>
              </a:ext>
            </a:extLst>
          </p:cNvPr>
          <p:cNvSpPr>
            <a:spLocks noGrp="1"/>
          </p:cNvSpPr>
          <p:nvPr>
            <p:ph type="title"/>
          </p:nvPr>
        </p:nvSpPr>
        <p:spPr/>
        <p:txBody>
          <a:bodyPr/>
          <a:lstStyle/>
          <a:p>
            <a:r>
              <a:rPr lang="en-US" dirty="0" err="1"/>
              <a:t>Kademlia</a:t>
            </a:r>
            <a:r>
              <a:rPr lang="en-US" dirty="0"/>
              <a:t> Performance</a:t>
            </a:r>
          </a:p>
        </p:txBody>
      </p:sp>
      <p:sp>
        <p:nvSpPr>
          <p:cNvPr id="3" name="Content Placeholder 2">
            <a:extLst>
              <a:ext uri="{FF2B5EF4-FFF2-40B4-BE49-F238E27FC236}">
                <a16:creationId xmlns:a16="http://schemas.microsoft.com/office/drawing/2014/main" id="{6D063299-5B11-4255-B798-0C0009FB919E}"/>
              </a:ext>
            </a:extLst>
          </p:cNvPr>
          <p:cNvSpPr>
            <a:spLocks noGrp="1"/>
          </p:cNvSpPr>
          <p:nvPr>
            <p:ph idx="1"/>
          </p:nvPr>
        </p:nvSpPr>
        <p:spPr/>
        <p:txBody>
          <a:bodyPr/>
          <a:lstStyle/>
          <a:p>
            <a:r>
              <a:rPr lang="en-US" dirty="0"/>
              <a:t>Hopefully we can do a search in O(log N) time, proving this is a little tricky</a:t>
            </a:r>
          </a:p>
          <a:p>
            <a:r>
              <a:rPr lang="en-US" dirty="0"/>
              <a:t>α=1 behaves similar to Chord for searching performance</a:t>
            </a:r>
          </a:p>
          <a:p>
            <a:r>
              <a:rPr lang="en-US" dirty="0"/>
              <a:t>If node IDs are very far away, number of nodes is low, and N and k are not chosen well, it is possible not all nodes can reach each other.</a:t>
            </a:r>
          </a:p>
        </p:txBody>
      </p:sp>
      <p:sp>
        <p:nvSpPr>
          <p:cNvPr id="4" name="Footer Placeholder 3">
            <a:extLst>
              <a:ext uri="{FF2B5EF4-FFF2-40B4-BE49-F238E27FC236}">
                <a16:creationId xmlns:a16="http://schemas.microsoft.com/office/drawing/2014/main" id="{3B8EFCE9-5A9A-4E77-B0A5-04913C4911D7}"/>
              </a:ext>
            </a:extLst>
          </p:cNvPr>
          <p:cNvSpPr>
            <a:spLocks noGrp="1"/>
          </p:cNvSpPr>
          <p:nvPr>
            <p:ph type="ftr" sz="quarter" idx="10"/>
          </p:nvPr>
        </p:nvSpPr>
        <p:spPr/>
        <p:txBody>
          <a:bodyPr/>
          <a:lstStyle/>
          <a:p>
            <a:pPr>
              <a:defRPr/>
            </a:pPr>
            <a:r>
              <a:rPr lang="en-AU" altLang="en-US"/>
              <a:t>Network Programming, Spring 2018 — </a:t>
            </a:r>
            <a:fld id="{06A7C952-D681-514E-92E7-23B389E9FB55}" type="slidenum">
              <a:rPr lang="en-AU" altLang="en-US" smtClean="0"/>
              <a:pPr>
                <a:defRPr/>
              </a:pPr>
              <a:t>48</a:t>
            </a:fld>
            <a:endParaRPr lang="en-AU" altLang="en-US" dirty="0"/>
          </a:p>
        </p:txBody>
      </p:sp>
    </p:spTree>
    <p:extLst>
      <p:ext uri="{BB962C8B-B14F-4D97-AF65-F5344CB8AC3E}">
        <p14:creationId xmlns:p14="http://schemas.microsoft.com/office/powerpoint/2010/main" val="375279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6C8D-2CD8-D84F-9468-12BE118310E4}"/>
              </a:ext>
            </a:extLst>
          </p:cNvPr>
          <p:cNvSpPr>
            <a:spLocks noGrp="1"/>
          </p:cNvSpPr>
          <p:nvPr>
            <p:ph type="title"/>
          </p:nvPr>
        </p:nvSpPr>
        <p:spPr>
          <a:xfrm>
            <a:off x="684213" y="138609"/>
            <a:ext cx="8259762" cy="769441"/>
          </a:xfrm>
        </p:spPr>
        <p:txBody>
          <a:bodyPr/>
          <a:lstStyle/>
          <a:p>
            <a:r>
              <a:rPr lang="en-US" dirty="0"/>
              <a:t>Question</a:t>
            </a:r>
          </a:p>
        </p:txBody>
      </p:sp>
      <p:sp>
        <p:nvSpPr>
          <p:cNvPr id="3" name="Content Placeholder 2">
            <a:extLst>
              <a:ext uri="{FF2B5EF4-FFF2-40B4-BE49-F238E27FC236}">
                <a16:creationId xmlns:a16="http://schemas.microsoft.com/office/drawing/2014/main" id="{242370B7-9D15-4343-9F09-4D0753C025FF}"/>
              </a:ext>
            </a:extLst>
          </p:cNvPr>
          <p:cNvSpPr>
            <a:spLocks noGrp="1"/>
          </p:cNvSpPr>
          <p:nvPr>
            <p:ph idx="1"/>
          </p:nvPr>
        </p:nvSpPr>
        <p:spPr/>
        <p:txBody>
          <a:bodyPr/>
          <a:lstStyle/>
          <a:p>
            <a:r>
              <a:rPr lang="en-US" dirty="0"/>
              <a:t>For N=5, k=8, and a network with 32 nodes connected, which node IDs could be in bucket </a:t>
            </a:r>
            <a:r>
              <a:rPr lang="en-US" dirty="0" err="1"/>
              <a:t>i</a:t>
            </a:r>
            <a:r>
              <a:rPr lang="en-US" dirty="0"/>
              <a:t>=3 for the node with ID = 10110?</a:t>
            </a:r>
            <a:br>
              <a:rPr lang="en-US" dirty="0"/>
            </a:br>
            <a:br>
              <a:rPr lang="en-US" dirty="0"/>
            </a:br>
            <a:r>
              <a:rPr lang="en-US" dirty="0"/>
              <a:t>You can put your answers in binary, hex, or decimal. (Hint: there will be 8 </a:t>
            </a:r>
            <a:r>
              <a:rPr lang="en-US"/>
              <a:t>IDs)</a:t>
            </a:r>
            <a:endParaRPr lang="en-US" dirty="0"/>
          </a:p>
        </p:txBody>
      </p:sp>
      <p:sp>
        <p:nvSpPr>
          <p:cNvPr id="4" name="Footer Placeholder 3">
            <a:extLst>
              <a:ext uri="{FF2B5EF4-FFF2-40B4-BE49-F238E27FC236}">
                <a16:creationId xmlns:a16="http://schemas.microsoft.com/office/drawing/2014/main" id="{004604F7-776C-7241-88A1-13BD6E496024}"/>
              </a:ext>
            </a:extLst>
          </p:cNvPr>
          <p:cNvSpPr>
            <a:spLocks noGrp="1"/>
          </p:cNvSpPr>
          <p:nvPr>
            <p:ph type="ftr" sz="quarter" idx="10"/>
          </p:nvPr>
        </p:nvSpPr>
        <p:spPr/>
        <p:txBody>
          <a:bodyPr/>
          <a:lstStyle/>
          <a:p>
            <a:pPr>
              <a:defRPr/>
            </a:pPr>
            <a:r>
              <a:rPr lang="en-AU" altLang="en-US" dirty="0"/>
              <a:t>Network Programming, Spring 2018 — </a:t>
            </a:r>
            <a:fld id="{06A7C952-D681-514E-92E7-23B389E9FB55}" type="slidenum">
              <a:rPr lang="en-AU" altLang="en-US" smtClean="0"/>
              <a:pPr>
                <a:defRPr/>
              </a:pPr>
              <a:t>49</a:t>
            </a:fld>
            <a:endParaRPr lang="en-AU" altLang="en-US" dirty="0"/>
          </a:p>
        </p:txBody>
      </p:sp>
    </p:spTree>
    <p:extLst>
      <p:ext uri="{BB962C8B-B14F-4D97-AF65-F5344CB8AC3E}">
        <p14:creationId xmlns:p14="http://schemas.microsoft.com/office/powerpoint/2010/main" val="1657463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8259762" cy="769441"/>
          </a:xfrm>
        </p:spPr>
        <p:txBody>
          <a:bodyPr/>
          <a:lstStyle/>
          <a:p>
            <a:r>
              <a:rPr lang="en-US" dirty="0"/>
              <a:t>Peer-to-Peer</a:t>
            </a:r>
          </a:p>
        </p:txBody>
      </p:sp>
      <p:sp>
        <p:nvSpPr>
          <p:cNvPr id="3" name="Content Placeholder 2"/>
          <p:cNvSpPr>
            <a:spLocks noGrp="1"/>
          </p:cNvSpPr>
          <p:nvPr>
            <p:ph idx="1"/>
          </p:nvPr>
        </p:nvSpPr>
        <p:spPr/>
        <p:txBody>
          <a:bodyPr/>
          <a:lstStyle/>
          <a:p>
            <a:r>
              <a:rPr lang="en-US" dirty="0"/>
              <a:t>All peers are equal</a:t>
            </a:r>
          </a:p>
          <a:p>
            <a:pPr lvl="1"/>
            <a:r>
              <a:rPr lang="en-US" dirty="0"/>
              <a:t>Content providers</a:t>
            </a:r>
          </a:p>
          <a:p>
            <a:pPr lvl="1"/>
            <a:r>
              <a:rPr lang="en-US" dirty="0"/>
              <a:t>Routing partners</a:t>
            </a:r>
          </a:p>
          <a:p>
            <a:pPr lvl="1"/>
            <a:endParaRPr lang="en-US" dirty="0"/>
          </a:p>
          <a:p>
            <a:r>
              <a:rPr lang="en-US" dirty="0"/>
              <a:t>Pay to play</a:t>
            </a:r>
          </a:p>
          <a:p>
            <a:pPr lvl="1"/>
            <a:r>
              <a:rPr lang="en-US" dirty="0"/>
              <a:t>Each host generates workload</a:t>
            </a:r>
          </a:p>
          <a:p>
            <a:pPr lvl="1"/>
            <a:r>
              <a:rPr lang="en-US" dirty="0"/>
              <a:t>Each host also contributes resources</a:t>
            </a:r>
          </a:p>
          <a:p>
            <a:pPr lvl="1"/>
            <a:endParaRPr lang="en-US" dirty="0"/>
          </a:p>
          <a:p>
            <a:r>
              <a:rPr lang="en-US" dirty="0"/>
              <a:t>Conceptually, scales well</a:t>
            </a:r>
          </a:p>
        </p:txBody>
      </p:sp>
      <p:sp>
        <p:nvSpPr>
          <p:cNvPr id="4" name="Footer Placeholder 3"/>
          <p:cNvSpPr>
            <a:spLocks noGrp="1"/>
          </p:cNvSpPr>
          <p:nvPr>
            <p:ph type="ftr" sz="quarter" idx="10"/>
          </p:nvPr>
        </p:nvSpPr>
        <p:spPr/>
        <p:txBody>
          <a:bodyPr/>
          <a:lstStyle/>
          <a:p>
            <a:pPr>
              <a:defRPr/>
            </a:pPr>
            <a:r>
              <a:rPr lang="en-AU" altLang="en-US" dirty="0"/>
              <a:t>Network Programming, Spring 2018 — </a:t>
            </a:r>
            <a:fld id="{06A7C952-D681-514E-92E7-23B389E9FB55}" type="slidenum">
              <a:rPr lang="en-AU" altLang="en-US" smtClean="0"/>
              <a:pPr>
                <a:defRPr/>
              </a:pPr>
              <a:t>5</a:t>
            </a:fld>
            <a:endParaRPr lang="en-AU" altLang="en-US" dirty="0"/>
          </a:p>
        </p:txBody>
      </p:sp>
    </p:spTree>
    <p:extLst>
      <p:ext uri="{BB962C8B-B14F-4D97-AF65-F5344CB8AC3E}">
        <p14:creationId xmlns:p14="http://schemas.microsoft.com/office/powerpoint/2010/main" val="101011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8259762" cy="769441"/>
          </a:xfrm>
        </p:spPr>
        <p:txBody>
          <a:bodyPr/>
          <a:lstStyle/>
          <a:p>
            <a:r>
              <a:rPr lang="en-US" dirty="0"/>
              <a:t>Examples</a:t>
            </a:r>
          </a:p>
        </p:txBody>
      </p:sp>
      <p:sp>
        <p:nvSpPr>
          <p:cNvPr id="3" name="Content Placeholder 2"/>
          <p:cNvSpPr>
            <a:spLocks noGrp="1"/>
          </p:cNvSpPr>
          <p:nvPr>
            <p:ph idx="1"/>
          </p:nvPr>
        </p:nvSpPr>
        <p:spPr/>
        <p:txBody>
          <a:bodyPr/>
          <a:lstStyle/>
          <a:p>
            <a:r>
              <a:rPr lang="en-US" dirty="0"/>
              <a:t>Napster</a:t>
            </a:r>
          </a:p>
          <a:p>
            <a:pPr lvl="1"/>
            <a:r>
              <a:rPr lang="en-US" dirty="0"/>
              <a:t>P2P w/ a centralized server</a:t>
            </a:r>
          </a:p>
          <a:p>
            <a:pPr lvl="1"/>
            <a:r>
              <a:rPr lang="en-US" dirty="0"/>
              <a:t>Single point of failure!</a:t>
            </a:r>
          </a:p>
          <a:p>
            <a:r>
              <a:rPr lang="en-US" dirty="0"/>
              <a:t>Gnutella</a:t>
            </a:r>
          </a:p>
          <a:p>
            <a:pPr lvl="1"/>
            <a:r>
              <a:rPr lang="en-US" dirty="0"/>
              <a:t>Creates an overlay network</a:t>
            </a:r>
          </a:p>
          <a:p>
            <a:pPr lvl="1"/>
            <a:r>
              <a:rPr lang="en-US" dirty="0"/>
              <a:t>Floods content requests</a:t>
            </a:r>
          </a:p>
          <a:p>
            <a:pPr lvl="1"/>
            <a:r>
              <a:rPr lang="en-US" dirty="0"/>
              <a:t>No single point of failure, more resilient than Napster but scalability issues</a:t>
            </a:r>
          </a:p>
          <a:p>
            <a:pPr lvl="1"/>
            <a:endParaRPr lang="en-US" dirty="0"/>
          </a:p>
          <a:p>
            <a:r>
              <a:rPr lang="en-US" dirty="0"/>
              <a:t>Both have limitations!</a:t>
            </a:r>
          </a:p>
        </p:txBody>
      </p:sp>
      <p:sp>
        <p:nvSpPr>
          <p:cNvPr id="4" name="Footer Placeholder 3"/>
          <p:cNvSpPr>
            <a:spLocks noGrp="1"/>
          </p:cNvSpPr>
          <p:nvPr>
            <p:ph type="ftr" sz="quarter" idx="10"/>
          </p:nvPr>
        </p:nvSpPr>
        <p:spPr/>
        <p:txBody>
          <a:bodyPr/>
          <a:lstStyle/>
          <a:p>
            <a:pPr>
              <a:defRPr/>
            </a:pPr>
            <a:r>
              <a:rPr lang="en-AU" altLang="en-US" dirty="0"/>
              <a:t>Network Programming, Spring 2018 — </a:t>
            </a:r>
            <a:fld id="{06A7C952-D681-514E-92E7-23B389E9FB55}" type="slidenum">
              <a:rPr lang="en-AU" altLang="en-US" smtClean="0"/>
              <a:pPr>
                <a:defRPr/>
              </a:pPr>
              <a:t>6</a:t>
            </a:fld>
            <a:endParaRPr lang="en-AU" altLang="en-US" dirty="0"/>
          </a:p>
        </p:txBody>
      </p:sp>
    </p:spTree>
    <p:extLst>
      <p:ext uri="{BB962C8B-B14F-4D97-AF65-F5344CB8AC3E}">
        <p14:creationId xmlns:p14="http://schemas.microsoft.com/office/powerpoint/2010/main" val="42049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8259762" cy="769441"/>
          </a:xfrm>
        </p:spPr>
        <p:txBody>
          <a:bodyPr/>
          <a:lstStyle/>
          <a:p>
            <a:r>
              <a:rPr lang="en-US" dirty="0"/>
              <a:t>Distributed Hash Tables</a:t>
            </a:r>
          </a:p>
        </p:txBody>
      </p:sp>
      <p:sp>
        <p:nvSpPr>
          <p:cNvPr id="3" name="Content Placeholder 2"/>
          <p:cNvSpPr>
            <a:spLocks noGrp="1"/>
          </p:cNvSpPr>
          <p:nvPr>
            <p:ph idx="1"/>
          </p:nvPr>
        </p:nvSpPr>
        <p:spPr/>
        <p:txBody>
          <a:bodyPr/>
          <a:lstStyle/>
          <a:p>
            <a:r>
              <a:rPr lang="en-US" dirty="0"/>
              <a:t>Properties:</a:t>
            </a:r>
          </a:p>
          <a:p>
            <a:pPr lvl="1"/>
            <a:r>
              <a:rPr lang="en-US" dirty="0"/>
              <a:t>Decentralized</a:t>
            </a:r>
          </a:p>
          <a:p>
            <a:pPr lvl="1"/>
            <a:r>
              <a:rPr lang="en-US" dirty="0"/>
              <a:t>Fault Tolerant</a:t>
            </a:r>
          </a:p>
          <a:p>
            <a:pPr lvl="1"/>
            <a:r>
              <a:rPr lang="en-US" dirty="0"/>
              <a:t>Scalable</a:t>
            </a:r>
          </a:p>
          <a:p>
            <a:pPr lvl="1"/>
            <a:endParaRPr lang="en-US" dirty="0"/>
          </a:p>
          <a:p>
            <a:r>
              <a:rPr lang="en-US" dirty="0"/>
              <a:t>Generally use </a:t>
            </a:r>
            <a:r>
              <a:rPr lang="en-US" dirty="0" err="1"/>
              <a:t>keyspace</a:t>
            </a:r>
            <a:r>
              <a:rPr lang="en-US" dirty="0"/>
              <a:t> partitioning scheme</a:t>
            </a:r>
          </a:p>
          <a:p>
            <a:pPr lvl="1"/>
            <a:endParaRPr lang="en-US" dirty="0"/>
          </a:p>
          <a:p>
            <a:r>
              <a:rPr lang="en-US" dirty="0"/>
              <a:t>Each node maintains a (partial) routing table for the overlay network</a:t>
            </a:r>
          </a:p>
          <a:p>
            <a:endParaRPr lang="en-US" dirty="0"/>
          </a:p>
        </p:txBody>
      </p:sp>
      <p:sp>
        <p:nvSpPr>
          <p:cNvPr id="4" name="Footer Placeholder 3"/>
          <p:cNvSpPr>
            <a:spLocks noGrp="1"/>
          </p:cNvSpPr>
          <p:nvPr>
            <p:ph type="ftr" sz="quarter" idx="10"/>
          </p:nvPr>
        </p:nvSpPr>
        <p:spPr/>
        <p:txBody>
          <a:bodyPr/>
          <a:lstStyle/>
          <a:p>
            <a:pPr>
              <a:defRPr/>
            </a:pPr>
            <a:r>
              <a:rPr lang="en-AU" altLang="en-US" dirty="0"/>
              <a:t>Network Programming, Spring 2018 — </a:t>
            </a:r>
            <a:fld id="{06A7C952-D681-514E-92E7-23B389E9FB55}" type="slidenum">
              <a:rPr lang="en-AU" altLang="en-US" smtClean="0"/>
              <a:pPr>
                <a:defRPr/>
              </a:pPr>
              <a:t>7</a:t>
            </a:fld>
            <a:endParaRPr lang="en-AU" altLang="en-US" dirty="0"/>
          </a:p>
        </p:txBody>
      </p:sp>
    </p:spTree>
    <p:extLst>
      <p:ext uri="{BB962C8B-B14F-4D97-AF65-F5344CB8AC3E}">
        <p14:creationId xmlns:p14="http://schemas.microsoft.com/office/powerpoint/2010/main" val="359284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8259762" cy="769441"/>
          </a:xfrm>
        </p:spPr>
        <p:txBody>
          <a:bodyPr/>
          <a:lstStyle/>
          <a:p>
            <a:r>
              <a:rPr lang="en-US" dirty="0"/>
              <a:t>Routing in Overlay Network</a:t>
            </a:r>
          </a:p>
        </p:txBody>
      </p:sp>
      <p:pic>
        <p:nvPicPr>
          <p:cNvPr id="5" name="Content Placeholder 4"/>
          <p:cNvPicPr>
            <a:picLocks noGrp="1" noChangeAspect="1"/>
          </p:cNvPicPr>
          <p:nvPr>
            <p:ph idx="1"/>
          </p:nvPr>
        </p:nvPicPr>
        <p:blipFill>
          <a:blip r:embed="rId3"/>
          <a:stretch>
            <a:fillRect/>
          </a:stretch>
        </p:blipFill>
        <p:spPr>
          <a:xfrm>
            <a:off x="1688270" y="1121192"/>
            <a:ext cx="5815517" cy="5260558"/>
          </a:xfrm>
        </p:spPr>
      </p:pic>
      <p:sp>
        <p:nvSpPr>
          <p:cNvPr id="4" name="Footer Placeholder 3"/>
          <p:cNvSpPr>
            <a:spLocks noGrp="1"/>
          </p:cNvSpPr>
          <p:nvPr>
            <p:ph type="ftr" sz="quarter" idx="10"/>
          </p:nvPr>
        </p:nvSpPr>
        <p:spPr/>
        <p:txBody>
          <a:bodyPr/>
          <a:lstStyle/>
          <a:p>
            <a:pPr>
              <a:defRPr/>
            </a:pPr>
            <a:r>
              <a:rPr lang="en-AU" altLang="en-US" dirty="0"/>
              <a:t>Network Programming, Spring 2018 — </a:t>
            </a:r>
            <a:fld id="{06A7C952-D681-514E-92E7-23B389E9FB55}" type="slidenum">
              <a:rPr lang="en-AU" altLang="en-US" smtClean="0"/>
              <a:pPr>
                <a:defRPr/>
              </a:pPr>
              <a:t>8</a:t>
            </a:fld>
            <a:endParaRPr lang="en-AU" altLang="en-US" dirty="0"/>
          </a:p>
        </p:txBody>
      </p:sp>
    </p:spTree>
    <p:extLst>
      <p:ext uri="{BB962C8B-B14F-4D97-AF65-F5344CB8AC3E}">
        <p14:creationId xmlns:p14="http://schemas.microsoft.com/office/powerpoint/2010/main" val="196591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5C2D-0E9B-470C-8C26-E4BB5A028C96}"/>
              </a:ext>
            </a:extLst>
          </p:cNvPr>
          <p:cNvSpPr>
            <a:spLocks noGrp="1"/>
          </p:cNvSpPr>
          <p:nvPr>
            <p:ph type="title"/>
          </p:nvPr>
        </p:nvSpPr>
        <p:spPr/>
        <p:txBody>
          <a:bodyPr/>
          <a:lstStyle/>
          <a:p>
            <a:r>
              <a:rPr lang="en-US" dirty="0"/>
              <a:t>Chord</a:t>
            </a:r>
          </a:p>
        </p:txBody>
      </p:sp>
      <p:sp>
        <p:nvSpPr>
          <p:cNvPr id="3" name="Content Placeholder 2">
            <a:extLst>
              <a:ext uri="{FF2B5EF4-FFF2-40B4-BE49-F238E27FC236}">
                <a16:creationId xmlns:a16="http://schemas.microsoft.com/office/drawing/2014/main" id="{74F2C67A-9294-44E6-B9E8-3A5EA3DB1B19}"/>
              </a:ext>
            </a:extLst>
          </p:cNvPr>
          <p:cNvSpPr>
            <a:spLocks noGrp="1"/>
          </p:cNvSpPr>
          <p:nvPr>
            <p:ph idx="1"/>
          </p:nvPr>
        </p:nvSpPr>
        <p:spPr/>
        <p:txBody>
          <a:bodyPr/>
          <a:lstStyle/>
          <a:p>
            <a:r>
              <a:rPr lang="en-US" sz="2800" dirty="0"/>
              <a:t>ids are length m (so entire space is 0… 2</a:t>
            </a:r>
            <a:r>
              <a:rPr lang="en-US" sz="2800" baseline="30000" dirty="0"/>
              <a:t>m</a:t>
            </a:r>
            <a:r>
              <a:rPr lang="en-US" sz="2800" dirty="0"/>
              <a:t>-1)</a:t>
            </a:r>
          </a:p>
          <a:p>
            <a:pPr lvl="1"/>
            <a:r>
              <a:rPr lang="en-US" sz="2400" dirty="0"/>
              <a:t>Common value is 16-bits (64k keys/nodes)</a:t>
            </a:r>
          </a:p>
          <a:p>
            <a:r>
              <a:rPr lang="en-US" sz="2800" dirty="0"/>
              <a:t>Node a wants to try to find key k</a:t>
            </a:r>
          </a:p>
          <a:p>
            <a:r>
              <a:rPr lang="en-US" sz="2800" dirty="0"/>
              <a:t>Who is successor(k), the node responsible for k?</a:t>
            </a:r>
          </a:p>
          <a:p>
            <a:pPr lvl="1"/>
            <a:r>
              <a:rPr lang="en-US" sz="2400" dirty="0"/>
              <a:t>If a node j has ID k, then successor(k) = j</a:t>
            </a:r>
          </a:p>
          <a:p>
            <a:pPr lvl="1"/>
            <a:r>
              <a:rPr lang="en-US" sz="2400" dirty="0" err="1"/>
              <a:t>o.w</a:t>
            </a:r>
            <a:r>
              <a:rPr lang="en-US" sz="2400" dirty="0"/>
              <a:t>. node j’ (the first node going clockwise from where k would be, i.e. closest node with ID&gt;k) is the successor</a:t>
            </a:r>
          </a:p>
          <a:p>
            <a:r>
              <a:rPr lang="en-US" sz="2800" dirty="0"/>
              <a:t>If successor(k) ≠ a and ≠ a+1, ask a+1 to find the next node.</a:t>
            </a:r>
          </a:p>
          <a:p>
            <a:r>
              <a:rPr lang="en-US" sz="2800" dirty="0"/>
              <a:t>O(N) search, not great!</a:t>
            </a:r>
          </a:p>
        </p:txBody>
      </p:sp>
      <p:sp>
        <p:nvSpPr>
          <p:cNvPr id="4" name="Footer Placeholder 3">
            <a:extLst>
              <a:ext uri="{FF2B5EF4-FFF2-40B4-BE49-F238E27FC236}">
                <a16:creationId xmlns:a16="http://schemas.microsoft.com/office/drawing/2014/main" id="{C96ADF04-8579-408F-8C94-9B43FDD0D977}"/>
              </a:ext>
            </a:extLst>
          </p:cNvPr>
          <p:cNvSpPr>
            <a:spLocks noGrp="1"/>
          </p:cNvSpPr>
          <p:nvPr>
            <p:ph type="ftr" sz="quarter" idx="10"/>
          </p:nvPr>
        </p:nvSpPr>
        <p:spPr/>
        <p:txBody>
          <a:bodyPr/>
          <a:lstStyle/>
          <a:p>
            <a:pPr>
              <a:defRPr/>
            </a:pPr>
            <a:r>
              <a:rPr lang="en-AU" altLang="en-US"/>
              <a:t>Network Programming, Spring 2018 — </a:t>
            </a:r>
            <a:fld id="{06A7C952-D681-514E-92E7-23B389E9FB55}" type="slidenum">
              <a:rPr lang="en-AU" altLang="en-US" smtClean="0"/>
              <a:pPr>
                <a:defRPr/>
              </a:pPr>
              <a:t>9</a:t>
            </a:fld>
            <a:endParaRPr lang="en-AU" altLang="en-US" dirty="0"/>
          </a:p>
        </p:txBody>
      </p:sp>
    </p:spTree>
    <p:extLst>
      <p:ext uri="{BB962C8B-B14F-4D97-AF65-F5344CB8AC3E}">
        <p14:creationId xmlns:p14="http://schemas.microsoft.com/office/powerpoint/2010/main" val="4087496957"/>
      </p:ext>
    </p:extLst>
  </p:cSld>
  <p:clrMapOvr>
    <a:masterClrMapping/>
  </p:clrMapOvr>
</p:sld>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noFill/>
        <a:ln w="12700" cap="flat" cmpd="sng" algn="ctr">
          <a:solidFill>
            <a:schemeClr val="tx1"/>
          </a:solidFill>
          <a:prstDash val="solid"/>
          <a:round/>
          <a:headEnd type="none" w="med" len="med"/>
          <a:tailEnd type="triangle"/>
        </a:ln>
        <a:effectLst/>
      </a:spPr>
      <a:body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13051</TotalTime>
  <Words>5690</Words>
  <Application>Microsoft Office PowerPoint</Application>
  <PresentationFormat>On-screen Show (4:3)</PresentationFormat>
  <Paragraphs>645</Paragraphs>
  <Slides>49</Slides>
  <Notes>34</Notes>
  <HiddenSlides>2</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49</vt:i4>
      </vt:variant>
    </vt:vector>
  </HeadingPairs>
  <TitlesOfParts>
    <vt:vector size="63" baseType="lpstr">
      <vt:lpstr>Arial</vt:lpstr>
      <vt:lpstr>Calibri</vt:lpstr>
      <vt:lpstr>Comic Sans MS</vt:lpstr>
      <vt:lpstr>Corbel</vt:lpstr>
      <vt:lpstr>Courier New</vt:lpstr>
      <vt:lpstr>Gill Sans MT</vt:lpstr>
      <vt:lpstr>Symbol</vt:lpstr>
      <vt:lpstr>Tahoma</vt:lpstr>
      <vt:lpstr>Times New Roman</vt:lpstr>
      <vt:lpstr>Wingdings</vt:lpstr>
      <vt:lpstr>ZapfDingbats</vt:lpstr>
      <vt:lpstr>2_Blends</vt:lpstr>
      <vt:lpstr>Default Design</vt:lpstr>
      <vt:lpstr>Chart</vt:lpstr>
      <vt:lpstr>Peer-to-Peer Networking</vt:lpstr>
      <vt:lpstr>Interesting Approaches</vt:lpstr>
      <vt:lpstr>Motivation</vt:lpstr>
      <vt:lpstr>Problems</vt:lpstr>
      <vt:lpstr>Peer-to-Peer</vt:lpstr>
      <vt:lpstr>Examples</vt:lpstr>
      <vt:lpstr>Distributed Hash Tables</vt:lpstr>
      <vt:lpstr>Routing in Overlay Network</vt:lpstr>
      <vt:lpstr>Chord</vt:lpstr>
      <vt:lpstr>Chord – Finger Tables</vt:lpstr>
      <vt:lpstr>Gnutella</vt:lpstr>
      <vt:lpstr>Gnutella Routing</vt:lpstr>
      <vt:lpstr>Gnutella Downloads</vt:lpstr>
      <vt:lpstr>BitTorrent</vt:lpstr>
      <vt:lpstr>PowerPoint Presentation</vt:lpstr>
      <vt:lpstr>Chapter 2: outline</vt:lpstr>
      <vt:lpstr>Pure P2P architecture</vt:lpstr>
      <vt:lpstr>File distribution: client-server vs P2P</vt:lpstr>
      <vt:lpstr>Side Question</vt:lpstr>
      <vt:lpstr>File distribution time: client-server</vt:lpstr>
      <vt:lpstr>File distribution time: P2P</vt:lpstr>
      <vt:lpstr>PowerPoint Presentation</vt:lpstr>
      <vt:lpstr>P2P file distribution: BitTorrent </vt:lpstr>
      <vt:lpstr>PowerPoint Presentation</vt:lpstr>
      <vt:lpstr>BitTorrent: requesting, sending file chunks</vt:lpstr>
      <vt:lpstr>BitTorrent: tit-for-tat</vt:lpstr>
      <vt:lpstr>Blockchain</vt:lpstr>
      <vt:lpstr>Blockchain continued</vt:lpstr>
      <vt:lpstr>Blockchain illustrated</vt:lpstr>
      <vt:lpstr>Bitcoin</vt:lpstr>
      <vt:lpstr>InterPlanetary File System</vt:lpstr>
      <vt:lpstr>Video</vt:lpstr>
      <vt:lpstr>Kademlia</vt:lpstr>
      <vt:lpstr>DHT?</vt:lpstr>
      <vt:lpstr>Understanding Kademlia</vt:lpstr>
      <vt:lpstr>Understanding Kademlia</vt:lpstr>
      <vt:lpstr>Node ID Generation</vt:lpstr>
      <vt:lpstr>OpenSSL SHA-1 Code (C, 1/2)</vt:lpstr>
      <vt:lpstr>OpenSSL SHA-1 Code (C 2/2)</vt:lpstr>
      <vt:lpstr>OpenSSL SHA-1 Code (Python 3)</vt:lpstr>
      <vt:lpstr>k and k-buckets</vt:lpstr>
      <vt:lpstr>k and k-buckets</vt:lpstr>
      <vt:lpstr>k and k-buckets</vt:lpstr>
      <vt:lpstr>Visualizing k-buckets</vt:lpstr>
      <vt:lpstr>Visualizing k-buckets</vt:lpstr>
      <vt:lpstr>Kademlia Protocol</vt:lpstr>
      <vt:lpstr>Doing Lookups</vt:lpstr>
      <vt:lpstr>Kademlia Performance</vt:lpstr>
      <vt:lpstr>Question</vt:lpstr>
    </vt:vector>
  </TitlesOfParts>
  <Company>Ashenden Designs Pty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Programming P2P Lecture</dc:title>
  <dc:creator>Jasmine A. Plum</dc:creator>
  <cp:lastModifiedBy>MX Gem</cp:lastModifiedBy>
  <cp:revision>354</cp:revision>
  <dcterms:created xsi:type="dcterms:W3CDTF">2001-07-25T06:45:25Z</dcterms:created>
  <dcterms:modified xsi:type="dcterms:W3CDTF">2023-03-06T18:01:58Z</dcterms:modified>
</cp:coreProperties>
</file>