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71" r:id="rId4"/>
    <p:sldId id="274" r:id="rId5"/>
    <p:sldId id="272" r:id="rId6"/>
    <p:sldId id="275" r:id="rId7"/>
    <p:sldId id="283" r:id="rId8"/>
    <p:sldId id="277" r:id="rId9"/>
    <p:sldId id="278" r:id="rId10"/>
    <p:sldId id="273" r:id="rId11"/>
    <p:sldId id="279" r:id="rId12"/>
    <p:sldId id="280" r:id="rId13"/>
    <p:sldId id="281" r:id="rId14"/>
    <p:sldId id="282" r:id="rId15"/>
    <p:sldId id="284" r:id="rId1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B7600"/>
    <a:srgbClr val="800000"/>
    <a:srgbClr val="E2FA00"/>
    <a:srgbClr val="D4EA00"/>
    <a:srgbClr val="FFAC05"/>
    <a:srgbClr val="660066"/>
    <a:srgbClr val="FF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7" autoAdjust="0"/>
    <p:restoredTop sz="85381" autoAdjust="0"/>
  </p:normalViewPr>
  <p:slideViewPr>
    <p:cSldViewPr>
      <p:cViewPr varScale="1">
        <p:scale>
          <a:sx n="81" d="100"/>
          <a:sy n="81" d="100"/>
        </p:scale>
        <p:origin x="120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2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84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F522DE-2595-4211-9733-08C10CCE2945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6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Textmasterformate durch Klicken bearbeiten</a:t>
            </a:r>
          </a:p>
          <a:p>
            <a:pPr lvl="1"/>
            <a:r>
              <a:rPr lang="en-GB" smtClean="0"/>
              <a:t>Zweite Ebene</a:t>
            </a:r>
          </a:p>
          <a:p>
            <a:pPr lvl="2"/>
            <a:r>
              <a:rPr lang="en-GB" smtClean="0"/>
              <a:t>Dritte Ebene</a:t>
            </a:r>
          </a:p>
          <a:p>
            <a:pPr lvl="3"/>
            <a:r>
              <a:rPr lang="en-GB" smtClean="0"/>
              <a:t>Vierte Ebene</a:t>
            </a:r>
          </a:p>
          <a:p>
            <a:pPr lvl="4"/>
            <a:r>
              <a:rPr lang="en-GB" smtClean="0"/>
              <a:t>Fünfte Ebene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ACB795-123D-4B41-ABB8-5412373C4490}" type="slidenum">
              <a:rPr lang="en-GB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85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Die </a:t>
            </a:r>
            <a:r>
              <a:rPr lang="en-GB" dirty="0" err="1" smtClean="0"/>
              <a:t>angegebene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Gliederung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ist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nur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ein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Beispiel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sie</a:t>
            </a:r>
            <a:r>
              <a:rPr lang="en-GB" baseline="0" dirty="0" smtClean="0"/>
              <a:t> muss an die </a:t>
            </a:r>
            <a:r>
              <a:rPr lang="en-GB" baseline="0" dirty="0" err="1" smtClean="0"/>
              <a:t>Folien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angepasst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 (s. https://sdqweb.ipd.kit.edu/wiki/Vortragshinweise) und </a:t>
            </a:r>
            <a:r>
              <a:rPr lang="en-GB" baseline="0" dirty="0" err="1" smtClean="0"/>
              <a:t>manuell</a:t>
            </a:r>
            <a:r>
              <a:rPr lang="en-GB" baseline="0" dirty="0" smtClean="0"/>
              <a:t> auf </a:t>
            </a:r>
            <a:r>
              <a:rPr lang="en-GB" baseline="0" dirty="0" err="1" smtClean="0"/>
              <a:t>jede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Folie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kopiert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Das </a:t>
            </a:r>
            <a:r>
              <a:rPr lang="en-GB" baseline="0" dirty="0" err="1" smtClean="0"/>
              <a:t>aktuelle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Kapitel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sollte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fettgedruckt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werden</a:t>
            </a:r>
            <a:r>
              <a:rPr lang="en-GB" baseline="0" dirty="0" smtClean="0"/>
              <a:t>. Den </a:t>
            </a:r>
            <a:r>
              <a:rPr lang="en-GB" baseline="0" dirty="0" err="1" smtClean="0"/>
              <a:t>Abstand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der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kann</a:t>
            </a:r>
            <a:r>
              <a:rPr lang="en-GB" baseline="0" dirty="0" smtClean="0"/>
              <a:t> man gut in PowerPoint an </a:t>
            </a:r>
            <a:r>
              <a:rPr lang="en-GB" baseline="0" dirty="0" err="1" smtClean="0"/>
              <a:t>andere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Wortlängen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anpassen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dazu</a:t>
            </a:r>
            <a:r>
              <a:rPr lang="en-GB" baseline="0" dirty="0" smtClean="0"/>
              <a:t> </a:t>
            </a:r>
            <a:r>
              <a:rPr lang="en-GB" baseline="0" dirty="0" err="1" smtClean="0"/>
              <a:t>alle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Worte</a:t>
            </a:r>
            <a:r>
              <a:rPr lang="en-GB" baseline="0" dirty="0" smtClean="0"/>
              <a:t> und die </a:t>
            </a:r>
            <a:r>
              <a:rPr lang="en-GB" baseline="0" dirty="0" err="1" smtClean="0"/>
              <a:t>Pfeile</a:t>
            </a:r>
            <a:r>
              <a:rPr lang="en-GB" baseline="0" dirty="0" smtClean="0"/>
              <a:t> </a:t>
            </a:r>
            <a:r>
              <a:rPr lang="en-GB" baseline="0" dirty="0" err="1" smtClean="0"/>
              <a:t>markieren</a:t>
            </a:r>
            <a:r>
              <a:rPr lang="en-GB" baseline="0" dirty="0" smtClean="0"/>
              <a:t> und “</a:t>
            </a:r>
            <a:r>
              <a:rPr lang="en-GB" baseline="0" dirty="0" err="1" smtClean="0"/>
              <a:t>Anordnen</a:t>
            </a:r>
            <a:r>
              <a:rPr lang="en-GB" baseline="0" dirty="0" smtClean="0"/>
              <a:t> -&gt; </a:t>
            </a:r>
            <a:r>
              <a:rPr lang="en-GB" baseline="0" dirty="0" err="1" smtClean="0"/>
              <a:t>Ausrichten</a:t>
            </a:r>
            <a:r>
              <a:rPr lang="en-GB" baseline="0" dirty="0" smtClean="0"/>
              <a:t> -&gt; Horizontal </a:t>
            </a:r>
            <a:r>
              <a:rPr lang="en-GB" baseline="0" dirty="0" err="1" smtClean="0"/>
              <a:t>verteilen</a:t>
            </a:r>
            <a:r>
              <a:rPr lang="en-GB" baseline="0" dirty="0" smtClean="0"/>
              <a:t>”  </a:t>
            </a:r>
            <a:r>
              <a:rPr lang="en-GB" baseline="0" dirty="0" err="1" smtClean="0"/>
              <a:t>auswählen</a:t>
            </a:r>
            <a:r>
              <a:rPr lang="en-GB" baseline="0" dirty="0" smtClean="0"/>
              <a:t> (PowerPoint2007).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B795-123D-4B41-ABB8-5412373C449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2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14000" contrast="-4000"/>
            <a:grayscl/>
          </a:blip>
          <a:srcRect t="20958" b="21313"/>
          <a:stretch>
            <a:fillRect/>
          </a:stretch>
        </p:blipFill>
        <p:spPr bwMode="auto">
          <a:xfrm>
            <a:off x="87313" y="3479800"/>
            <a:ext cx="9056687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9" descr="II_rahmen_neu_tite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3175"/>
            <a:ext cx="9144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396874" y="6426253"/>
            <a:ext cx="56204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1000" dirty="0">
                <a:latin typeface="Arial" pitchFamily="34" charset="0"/>
              </a:rPr>
              <a:t>KIT – </a:t>
            </a:r>
            <a:r>
              <a:rPr lang="de-DE" sz="1000" dirty="0" smtClean="0">
                <a:latin typeface="Arial" pitchFamily="34" charset="0"/>
              </a:rPr>
              <a:t>Universität des Landes Baden-Württemberg und </a:t>
            </a:r>
            <a:br>
              <a:rPr lang="de-DE" sz="1000" dirty="0" smtClean="0">
                <a:latin typeface="Arial" pitchFamily="34" charset="0"/>
              </a:rPr>
            </a:br>
            <a:r>
              <a:rPr lang="de-DE" sz="1000" dirty="0" smtClean="0">
                <a:latin typeface="Arial" pitchFamily="34" charset="0"/>
              </a:rPr>
              <a:t>nationales Forschungszentrum in der Helmholtz-Gemeinschaft</a:t>
            </a:r>
            <a:endParaRPr lang="en-US" sz="1000" dirty="0">
              <a:latin typeface="Arial" pitchFamily="34" charset="0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385763" y="3289300"/>
            <a:ext cx="8532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>
                <a:solidFill>
                  <a:schemeClr val="bg1"/>
                </a:solidFill>
                <a:latin typeface="Arial" pitchFamily="34" charset="0"/>
              </a:rPr>
              <a:t/>
            </a:r>
            <a:br>
              <a:rPr lang="de-DE" sz="1000" dirty="0">
                <a:solidFill>
                  <a:schemeClr val="bg1"/>
                </a:solidFill>
                <a:latin typeface="Arial" pitchFamily="34" charset="0"/>
              </a:rPr>
            </a:br>
            <a:r>
              <a:rPr lang="de-DE" sz="1000" dirty="0" smtClean="0">
                <a:solidFill>
                  <a:schemeClr val="bg1"/>
                </a:solidFill>
                <a:latin typeface="Arial" pitchFamily="34" charset="0"/>
              </a:rPr>
              <a:t>INSTITUT FÜR Telematik, FAKULTÄT FÜR INFORMATIK</a:t>
            </a:r>
            <a:endParaRPr lang="de-DE" sz="1000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318375" y="6497638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>
                <a:solidFill>
                  <a:schemeClr val="bg1"/>
                </a:solidFill>
              </a:rPr>
              <a:t>www.kit.edu</a:t>
            </a:r>
          </a:p>
        </p:txBody>
      </p:sp>
      <p:pic>
        <p:nvPicPr>
          <p:cNvPr id="8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4" y="333375"/>
            <a:ext cx="1617664" cy="73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59563" y="333375"/>
            <a:ext cx="2089150" cy="575945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90525" y="333375"/>
            <a:ext cx="6116638" cy="575945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5288" y="1268413"/>
            <a:ext cx="8389937" cy="649287"/>
          </a:xfrm>
          <a:extLst>
            <a:ext uri="{909E8E84-426E-40DD-AFC4-6F175D3DCCD1}">
              <a14:hiddenFill xmlns:a14="http://schemas.microsoft.com/office/drawing/2010/main">
                <a:solidFill>
                  <a:srgbClr val="50AAE6"/>
                </a:solidFill>
              </a14:hiddenFill>
            </a:ext>
          </a:extLst>
        </p:spPr>
        <p:txBody>
          <a:bodyPr/>
          <a:lstStyle>
            <a:lvl1pPr>
              <a:lnSpc>
                <a:spcPct val="90000"/>
              </a:lnSpc>
              <a:defRPr sz="2600"/>
            </a:lvl1pPr>
          </a:lstStyle>
          <a:p>
            <a:pPr lvl="0"/>
            <a:r>
              <a:rPr lang="de-DE" noProof="0" smtClean="0"/>
              <a:t>Titel durch Klicken hinzufügen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6875" y="2232025"/>
            <a:ext cx="8370888" cy="620713"/>
          </a:xfrm>
        </p:spPr>
        <p:txBody>
          <a:bodyPr/>
          <a:lstStyle>
            <a:lvl1pPr marL="0" indent="0">
              <a:spcBef>
                <a:spcPct val="0"/>
              </a:spcBef>
              <a:buFontTx/>
              <a:buNone/>
              <a:defRPr sz="20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de-DE" noProof="0" smtClean="0"/>
              <a:t>Untertitel durch Klicken hinzufügen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spcBef>
                <a:spcPts val="700"/>
              </a:spcBef>
              <a:tabLst/>
              <a:defRPr/>
            </a:lvl1pPr>
            <a:lvl2pPr indent="-396000">
              <a:spcBef>
                <a:spcPts val="700"/>
              </a:spcBef>
              <a:defRPr/>
            </a:lvl2pPr>
            <a:lvl3pPr indent="-324000">
              <a:spcBef>
                <a:spcPts val="700"/>
              </a:spcBef>
              <a:defRPr/>
            </a:lvl3pPr>
            <a:lvl4pPr indent="-324000">
              <a:spcBef>
                <a:spcPts val="700"/>
              </a:spcBef>
              <a:defRPr/>
            </a:lvl4pPr>
            <a:lvl5pPr indent="-324000">
              <a:spcBef>
                <a:spcPts val="700"/>
              </a:spcBef>
              <a:defRPr/>
            </a:lvl5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xfrm>
            <a:off x="1295400" y="6400800"/>
            <a:ext cx="4542502" cy="360363"/>
          </a:xfrm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Dane: Web Latenz im Transmission Control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Dane: Web Latenz im TCP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 Web Latenz im TCP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Leube Dane: Web Latenz im TCP Protokoll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74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Click to add text</a:t>
            </a:r>
          </a:p>
          <a:p>
            <a:pPr lvl="1"/>
            <a:r>
              <a:rPr lang="de-DE" noProof="0" smtClean="0"/>
              <a:t>Second level</a:t>
            </a:r>
          </a:p>
          <a:p>
            <a:pPr lvl="2"/>
            <a:r>
              <a:rPr lang="de-DE" noProof="0" smtClean="0"/>
              <a:t>Third level</a:t>
            </a:r>
          </a:p>
          <a:p>
            <a:pPr lvl="3"/>
            <a:r>
              <a:rPr lang="de-DE" noProof="0" smtClean="0"/>
              <a:t>Fourth level</a:t>
            </a:r>
          </a:p>
          <a:p>
            <a:pPr lvl="4"/>
            <a:r>
              <a:rPr lang="de-DE" noProof="0" smtClean="0"/>
              <a:t>Fifth level</a:t>
            </a: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5850190" y="6433521"/>
            <a:ext cx="3183655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>
              <a:spcBef>
                <a:spcPct val="50000"/>
              </a:spcBef>
              <a:defRPr/>
            </a:pPr>
            <a:r>
              <a:rPr lang="de-DE" sz="1000" noProof="0" smtClean="0">
                <a:latin typeface="Arial" pitchFamily="34" charset="0"/>
              </a:rPr>
              <a:t>Software-Entwurf</a:t>
            </a:r>
            <a:r>
              <a:rPr lang="de-DE" sz="1000" baseline="0" noProof="0" smtClean="0">
                <a:latin typeface="Arial" pitchFamily="34" charset="0"/>
              </a:rPr>
              <a:t> und -Qualität</a:t>
            </a:r>
            <a:r>
              <a:rPr lang="de-DE" sz="1000" noProof="0" smtClean="0">
                <a:latin typeface="Arial" pitchFamily="34" charset="0"/>
              </a:rPr>
              <a:t/>
            </a:r>
            <a:br>
              <a:rPr lang="de-DE" sz="1000" noProof="0" smtClean="0">
                <a:latin typeface="Arial" pitchFamily="34" charset="0"/>
              </a:rPr>
            </a:br>
            <a:r>
              <a:rPr lang="de-DE" sz="1000" noProof="0" smtClean="0">
                <a:latin typeface="Arial" pitchFamily="34" charset="0"/>
              </a:rPr>
              <a:t>Institut für Programmstrukturen und Datenorganisation</a:t>
            </a:r>
            <a:endParaRPr lang="de-DE" sz="1000" noProof="0">
              <a:latin typeface="Arial" pitchFamily="34" charset="0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42673" y="6445250"/>
            <a:ext cx="3254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spcBef>
                <a:spcPct val="50000"/>
              </a:spcBef>
              <a:defRPr/>
            </a:pPr>
            <a:fld id="{8C0F9C85-1605-44FB-B89E-0505D1D630E7}" type="slidenum">
              <a:rPr lang="de-DE" sz="1000" b="1"/>
              <a:pPr>
                <a:spcBef>
                  <a:spcPct val="50000"/>
                </a:spcBef>
                <a:defRPr/>
              </a:pPr>
              <a:t>‹Nr.›</a:t>
            </a:fld>
            <a:endParaRPr lang="de-DE" sz="1000" b="1" dirty="0"/>
          </a:p>
        </p:txBody>
      </p:sp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504623" y="6445250"/>
            <a:ext cx="86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>
              <a:defRPr/>
            </a:pPr>
            <a:fld id="{FBF0773F-9DFE-4213-A82A-43FB290BE3C2}" type="datetime1">
              <a:rPr lang="de-DE" sz="1000">
                <a:latin typeface="Arial" pitchFamily="34" charset="0"/>
              </a:rPr>
              <a:pPr>
                <a:defRPr/>
              </a:pPr>
              <a:t>23.06.2015</a:t>
            </a:fld>
            <a:endParaRPr lang="de-DE" sz="1000" dirty="0">
              <a:latin typeface="Arial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88027" y="6445250"/>
            <a:ext cx="4542502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1033" name="Picture 9" descr="KITlogo_4c_frutige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667625" y="341313"/>
            <a:ext cx="10842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versioned\KlausSVN\Dissertation\presentations\Disputation\kit_logo_de_farbe_positiv.jp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760" y="341313"/>
            <a:ext cx="1083128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sz="2400">
          <a:solidFill>
            <a:schemeClr val="tx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2000">
          <a:solidFill>
            <a:schemeClr val="tx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sz="18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20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1676400"/>
            <a:ext cx="8534400" cy="1219200"/>
          </a:xfrm>
        </p:spPr>
        <p:txBody>
          <a:bodyPr/>
          <a:lstStyle/>
          <a:p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 smtClean="0"/>
              <a:t/>
            </a:r>
            <a:br>
              <a:rPr lang="de-DE" sz="2400" b="0" dirty="0" smtClean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de-DE" sz="2400" b="0" dirty="0"/>
              <a:t/>
            </a:r>
            <a:br>
              <a:rPr lang="de-DE" sz="2400" b="0" dirty="0"/>
            </a:br>
            <a:r>
              <a:rPr lang="en-US" sz="2400" b="0" dirty="0"/>
              <a:t> </a:t>
            </a:r>
            <a:r>
              <a:rPr lang="en-US" sz="2400" dirty="0" smtClean="0"/>
              <a:t>Hot Topics on Networking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de-DE" sz="2400" b="0" dirty="0" smtClean="0"/>
              <a:t>Web Latenz im TCP Protokoll</a:t>
            </a:r>
            <a:r>
              <a:rPr lang="de-DE" sz="2400" b="0" dirty="0"/>
              <a:t/>
            </a:r>
            <a:br>
              <a:rPr lang="de-DE" sz="2400" b="0" dirty="0"/>
            </a:br>
            <a:endParaRPr lang="de-DE" sz="2200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400050" y="2743200"/>
            <a:ext cx="8370887" cy="609600"/>
          </a:xfrm>
        </p:spPr>
        <p:txBody>
          <a:bodyPr/>
          <a:lstStyle/>
          <a:p>
            <a:pPr marL="0" indent="0">
              <a:buNone/>
            </a:pPr>
            <a:r>
              <a:rPr lang="de-DE" sz="1800" noProof="0" dirty="0" smtClean="0"/>
              <a:t>Dane Leube						23.06.2015</a:t>
            </a:r>
            <a:endParaRPr lang="de-DE" sz="1800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Fehlerkorrigierende Codes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XOR Darstellung</a:t>
            </a:r>
          </a:p>
          <a:p>
            <a:endParaRPr lang="de-DE" dirty="0"/>
          </a:p>
          <a:p>
            <a:r>
              <a:rPr lang="de-DE" dirty="0" smtClean="0"/>
              <a:t>Information A + Information B </a:t>
            </a:r>
            <a:r>
              <a:rPr lang="de-DE" dirty="0" smtClean="0">
                <a:sym typeface="Wingdings" panose="05000000000000000000" pitchFamily="2" charset="2"/>
              </a:rPr>
              <a:t> Hilfsinformation</a:t>
            </a:r>
            <a:endParaRPr lang="de-DE" dirty="0" smtClean="0"/>
          </a:p>
          <a:p>
            <a:r>
              <a:rPr lang="de-DE" dirty="0" smtClean="0"/>
              <a:t>0 XOR 1 </a:t>
            </a:r>
            <a:r>
              <a:rPr lang="de-DE" dirty="0" smtClean="0">
                <a:sym typeface="Wingdings" panose="05000000000000000000" pitchFamily="2" charset="2"/>
              </a:rPr>
              <a:t> 1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930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81000"/>
            <a:ext cx="4848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97" y="411178"/>
            <a:ext cx="4557903" cy="64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Redundanz</a:t>
            </a:r>
          </a:p>
          <a:p>
            <a:pPr lvl="1"/>
            <a:r>
              <a:rPr lang="de-DE" dirty="0" err="1" smtClean="0"/>
              <a:t>Reactive</a:t>
            </a:r>
            <a:r>
              <a:rPr lang="de-DE" dirty="0" smtClean="0"/>
              <a:t>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Corrective</a:t>
            </a:r>
            <a:r>
              <a:rPr lang="de-DE" dirty="0" smtClean="0">
                <a:sym typeface="Wingdings" panose="05000000000000000000" pitchFamily="2" charset="2"/>
              </a:rPr>
              <a:t>  </a:t>
            </a:r>
            <a:r>
              <a:rPr lang="de-DE" dirty="0" err="1" smtClean="0">
                <a:sym typeface="Wingdings" panose="05000000000000000000" pitchFamily="2" charset="2"/>
              </a:rPr>
              <a:t>Proactive</a:t>
            </a:r>
            <a:endParaRPr lang="de-DE" dirty="0" smtClean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Protokolländerungen</a:t>
            </a: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Wo sind Anpassungen notwendig?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smtClean="0">
                <a:sym typeface="Wingdings" panose="05000000000000000000" pitchFamily="2" charset="2"/>
              </a:rPr>
              <a:t>Sender                     			Empfänger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760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Kombination von </a:t>
            </a:r>
            <a:r>
              <a:rPr lang="de-DE" dirty="0" err="1" smtClean="0"/>
              <a:t>Corrective</a:t>
            </a:r>
            <a:r>
              <a:rPr lang="de-DE" dirty="0" smtClean="0"/>
              <a:t> und </a:t>
            </a:r>
            <a:r>
              <a:rPr lang="de-DE" dirty="0" err="1" smtClean="0"/>
              <a:t>Reactive</a:t>
            </a:r>
            <a:r>
              <a:rPr lang="de-DE" dirty="0" smtClean="0"/>
              <a:t> sinnvoll</a:t>
            </a:r>
          </a:p>
          <a:p>
            <a:endParaRPr lang="de-DE" dirty="0"/>
          </a:p>
          <a:p>
            <a:r>
              <a:rPr lang="de-DE" dirty="0" err="1" smtClean="0"/>
              <a:t>Proactive</a:t>
            </a:r>
            <a:r>
              <a:rPr lang="de-DE" dirty="0" smtClean="0"/>
              <a:t> zu viel Last </a:t>
            </a:r>
            <a:r>
              <a:rPr lang="de-DE" dirty="0" smtClean="0">
                <a:sym typeface="Wingdings" panose="05000000000000000000" pitchFamily="2" charset="2"/>
              </a:rPr>
              <a:t> Staukontrolle</a:t>
            </a:r>
            <a:endParaRPr lang="de-DE" dirty="0" smtClean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58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Zusammenfassung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</a:t>
            </a:r>
          </a:p>
          <a:p>
            <a:r>
              <a:rPr lang="de-DE" dirty="0" smtClean="0"/>
              <a:t>Mobile Devices</a:t>
            </a:r>
          </a:p>
          <a:p>
            <a:r>
              <a:rPr lang="de-DE" dirty="0" smtClean="0"/>
              <a:t>Rechneraufwand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96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Web </a:t>
            </a:r>
            <a:r>
              <a:rPr lang="en-GB" dirty="0" err="1" smtClean="0"/>
              <a:t>Latenz</a:t>
            </a:r>
            <a:r>
              <a:rPr lang="en-GB" dirty="0" smtClean="0"/>
              <a:t>? </a:t>
            </a:r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Dane Leube: Web Latenz im TCP Protokoll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2057400" y="2133600"/>
            <a:ext cx="426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Amazon hat berechnet, dass pro 100 </a:t>
            </a:r>
            <a:r>
              <a:rPr lang="de-DE" dirty="0" err="1" smtClean="0"/>
              <a:t>ms</a:t>
            </a:r>
            <a:r>
              <a:rPr lang="de-DE" dirty="0" smtClean="0"/>
              <a:t> Verzögerung ca. 1% an Umsatz verloren geht.</a:t>
            </a:r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Quelle: </a:t>
            </a:r>
            <a:r>
              <a:rPr lang="de-DE" dirty="0" err="1" smtClean="0"/>
              <a:t>Reducing</a:t>
            </a:r>
            <a:r>
              <a:rPr lang="de-DE" dirty="0" smtClean="0"/>
              <a:t> Web </a:t>
            </a:r>
            <a:r>
              <a:rPr lang="de-DE" dirty="0" err="1" smtClean="0"/>
              <a:t>Latency</a:t>
            </a:r>
            <a:r>
              <a:rPr lang="de-DE" dirty="0" smtClean="0"/>
              <a:t>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Virtue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Gentle</a:t>
            </a:r>
            <a:r>
              <a:rPr lang="de-DE" dirty="0" smtClean="0"/>
              <a:t> Aggression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80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Wichtige Begriffe</a:t>
            </a:r>
          </a:p>
          <a:p>
            <a:r>
              <a:rPr lang="de-DE" dirty="0" smtClean="0"/>
              <a:t>Problemanalyse</a:t>
            </a:r>
          </a:p>
          <a:p>
            <a:r>
              <a:rPr lang="de-DE" dirty="0" smtClean="0"/>
              <a:t>Zielsetzung</a:t>
            </a:r>
          </a:p>
          <a:p>
            <a:r>
              <a:rPr lang="de-DE" dirty="0" smtClean="0"/>
              <a:t>Lösungsansätze des Papers</a:t>
            </a:r>
          </a:p>
          <a:p>
            <a:r>
              <a:rPr lang="de-DE" dirty="0" smtClean="0"/>
              <a:t>Diskussion der Ansätze</a:t>
            </a:r>
          </a:p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dirty="0" smtClean="0"/>
              <a:t>Leube Dane: Web Latenz im TCP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393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Wichtige Begriffe für die 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RTO </a:t>
            </a:r>
            <a:r>
              <a:rPr lang="de-DE" dirty="0" smtClean="0">
                <a:sym typeface="Wingdings" panose="05000000000000000000" pitchFamily="2" charset="2"/>
              </a:rPr>
              <a:t> </a:t>
            </a:r>
            <a:r>
              <a:rPr lang="de-DE" dirty="0" err="1" smtClean="0">
                <a:sym typeface="Wingdings" panose="05000000000000000000" pitchFamily="2" charset="2"/>
              </a:rPr>
              <a:t>Retransmission</a:t>
            </a:r>
            <a:r>
              <a:rPr lang="de-DE" dirty="0" smtClean="0">
                <a:sym typeface="Wingdings" panose="05000000000000000000" pitchFamily="2" charset="2"/>
              </a:rPr>
              <a:t> Timeout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RTT  </a:t>
            </a:r>
            <a:r>
              <a:rPr lang="de-DE" dirty="0" smtClean="0">
                <a:sym typeface="Wingdings" panose="05000000000000000000" pitchFamily="2" charset="2"/>
              </a:rPr>
              <a:t> Round Trip Time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0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Problemstellung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81200"/>
            <a:ext cx="5044877" cy="26977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1828800" y="1554481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Tail</a:t>
            </a:r>
            <a:r>
              <a:rPr lang="de-DE" dirty="0" smtClean="0"/>
              <a:t> Loss – Warum kurze Verbindungen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9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Problemanalyse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Web Latenz im TCP Protokoll</a:t>
            </a:r>
            <a:endParaRPr lang="de-DE" dirty="0"/>
          </a:p>
          <a:p>
            <a:r>
              <a:rPr lang="de-DE" dirty="0" smtClean="0"/>
              <a:t>TCP als zuverlässiges Protokoll</a:t>
            </a:r>
          </a:p>
          <a:p>
            <a:r>
              <a:rPr lang="de-DE" dirty="0" smtClean="0"/>
              <a:t>Hauptproblem </a:t>
            </a:r>
            <a:r>
              <a:rPr lang="de-DE" dirty="0" err="1" smtClean="0"/>
              <a:t>Tail</a:t>
            </a:r>
            <a:r>
              <a:rPr lang="de-DE" dirty="0" smtClean="0"/>
              <a:t> </a:t>
            </a:r>
            <a:r>
              <a:rPr lang="de-DE" dirty="0" err="1" smtClean="0"/>
              <a:t>Losses</a:t>
            </a:r>
            <a:endParaRPr lang="de-DE" dirty="0" smtClean="0"/>
          </a:p>
          <a:p>
            <a:r>
              <a:rPr lang="de-DE" dirty="0" smtClean="0"/>
              <a:t>Standardisierung 1996 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de-DE" dirty="0" smtClean="0">
                <a:sym typeface="Wingdings" panose="05000000000000000000" pitchFamily="2" charset="2"/>
              </a:rPr>
              <a:t>Zu viele Altlasten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45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Zielsetzung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Triggern einer </a:t>
            </a:r>
            <a:r>
              <a:rPr lang="de-DE" dirty="0" err="1" smtClean="0"/>
              <a:t>Recovery</a:t>
            </a:r>
            <a:r>
              <a:rPr lang="de-DE" dirty="0" smtClean="0"/>
              <a:t> </a:t>
            </a:r>
            <a:r>
              <a:rPr lang="de-DE" dirty="0" smtClean="0"/>
              <a:t>kurz nach einer </a:t>
            </a:r>
            <a:r>
              <a:rPr lang="de-DE" dirty="0" smtClean="0"/>
              <a:t>RTT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41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Aus dem Paper:</a:t>
            </a:r>
          </a:p>
          <a:p>
            <a:r>
              <a:rPr lang="de-DE" dirty="0" err="1" smtClean="0"/>
              <a:t>Reactive</a:t>
            </a:r>
            <a:endParaRPr lang="de-DE" dirty="0" smtClean="0"/>
          </a:p>
          <a:p>
            <a:r>
              <a:rPr lang="de-DE" dirty="0" err="1" smtClean="0"/>
              <a:t>Corrective</a:t>
            </a:r>
            <a:endParaRPr lang="de-DE" dirty="0" smtClean="0"/>
          </a:p>
          <a:p>
            <a:r>
              <a:rPr lang="de-DE" dirty="0" err="1" smtClean="0"/>
              <a:t>Proactive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Name Vorname: Titel des Vortrags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73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smtClean="0"/>
              <a:t>Leube Dane: Web Latenz im Transmission Control Protokoll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97" y="411178"/>
            <a:ext cx="4557903" cy="64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-Masterslides-EN-SDQ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KIT-Masterslides-EN-SDQ-large-font</Template>
  <TotalTime>0</TotalTime>
  <Words>331</Words>
  <Application>Microsoft Office PowerPoint</Application>
  <PresentationFormat>Bildschirmpräsentation (4:3)</PresentationFormat>
  <Paragraphs>71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8" baseType="lpstr">
      <vt:lpstr>Arial</vt:lpstr>
      <vt:lpstr>Wingdings</vt:lpstr>
      <vt:lpstr>KIT-Masterslides-EN-SDQ</vt:lpstr>
      <vt:lpstr>      Hot Topics on Networking  Web Latenz im TCP Protokoll </vt:lpstr>
      <vt:lpstr>Web Latenz? </vt:lpstr>
      <vt:lpstr>Agenda</vt:lpstr>
      <vt:lpstr>Wichtige Begriffe für die Arbeit</vt:lpstr>
      <vt:lpstr>Problemstellung</vt:lpstr>
      <vt:lpstr>Problemanalyse</vt:lpstr>
      <vt:lpstr>Zielsetzung</vt:lpstr>
      <vt:lpstr>Lösungsansätze</vt:lpstr>
      <vt:lpstr>PowerPoint-Präsentation</vt:lpstr>
      <vt:lpstr>Fehlerkorrigierende Codes</vt:lpstr>
      <vt:lpstr>PowerPoint-Präsentation</vt:lpstr>
      <vt:lpstr>PowerPoint-Präsentation</vt:lpstr>
      <vt:lpstr>Diskussion</vt:lpstr>
      <vt:lpstr>Fazit</vt:lpstr>
      <vt:lpstr>Zusammenfassung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Android-App zur Abstimmungsvisualisierung </dc:title>
  <dc:creator>Klaus Krogmann</dc:creator>
  <cp:lastModifiedBy>Dane Leube</cp:lastModifiedBy>
  <cp:revision>1261</cp:revision>
  <cp:lastPrinted>1601-01-01T00:00:00Z</cp:lastPrinted>
  <dcterms:created xsi:type="dcterms:W3CDTF">1601-01-01T00:00:00Z</dcterms:created>
  <dcterms:modified xsi:type="dcterms:W3CDTF">2015-06-23T15:35:24Z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