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7" r:id="rId7"/>
    <p:sldId id="261" r:id="rId8"/>
    <p:sldId id="268" r:id="rId9"/>
    <p:sldId id="269" r:id="rId10"/>
    <p:sldId id="270" r:id="rId11"/>
    <p:sldId id="271" r:id="rId12"/>
    <p:sldId id="262" r:id="rId13"/>
    <p:sldId id="263" r:id="rId14"/>
    <p:sldId id="264" r:id="rId15"/>
    <p:sldId id="265" r:id="rId16"/>
    <p:sldId id="266"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102" y="3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001F5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767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465258"/>
          </a:solidFill>
        </p:spPr>
        <p:txBody>
          <a:bodyPr wrap="square" lIns="0" tIns="0" rIns="0" bIns="0" rtlCol="0"/>
          <a:lstStyle/>
          <a:p>
            <a:endParaRPr/>
          </a:p>
        </p:txBody>
      </p:sp>
      <p:sp>
        <p:nvSpPr>
          <p:cNvPr id="17" name="bg object 17"/>
          <p:cNvSpPr/>
          <p:nvPr/>
        </p:nvSpPr>
        <p:spPr>
          <a:xfrm>
            <a:off x="8039100"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959FA7"/>
          </a:solidFill>
        </p:spPr>
        <p:txBody>
          <a:bodyPr wrap="square" lIns="0" tIns="0" rIns="0" bIns="0" rtlCol="0"/>
          <a:lstStyle/>
          <a:p>
            <a:endParaRPr/>
          </a:p>
        </p:txBody>
      </p:sp>
      <p:sp>
        <p:nvSpPr>
          <p:cNvPr id="18" name="bg object 18"/>
          <p:cNvSpPr/>
          <p:nvPr/>
        </p:nvSpPr>
        <p:spPr>
          <a:xfrm>
            <a:off x="4238625" y="457200"/>
            <a:ext cx="3705225" cy="95250"/>
          </a:xfrm>
          <a:custGeom>
            <a:avLst/>
            <a:gdLst/>
            <a:ahLst/>
            <a:cxnLst/>
            <a:rect l="l" t="t" r="r" b="b"/>
            <a:pathLst>
              <a:path w="3705225" h="95250">
                <a:moveTo>
                  <a:pt x="3705225" y="0"/>
                </a:moveTo>
                <a:lnTo>
                  <a:pt x="0" y="0"/>
                </a:lnTo>
                <a:lnTo>
                  <a:pt x="0" y="95250"/>
                </a:lnTo>
                <a:lnTo>
                  <a:pt x="3705225" y="95250"/>
                </a:lnTo>
                <a:lnTo>
                  <a:pt x="3705225"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9963" y="6448061"/>
            <a:ext cx="1091837" cy="334460"/>
          </a:xfrm>
          <a:prstGeom prst="rect">
            <a:avLst/>
          </a:prstGeom>
        </p:spPr>
      </p:pic>
      <p:sp>
        <p:nvSpPr>
          <p:cNvPr id="2" name="Holder 2"/>
          <p:cNvSpPr>
            <a:spLocks noGrp="1"/>
          </p:cNvSpPr>
          <p:nvPr>
            <p:ph type="title"/>
          </p:nvPr>
        </p:nvSpPr>
        <p:spPr>
          <a:xfrm>
            <a:off x="5013070" y="3602418"/>
            <a:ext cx="2165858" cy="448945"/>
          </a:xfrm>
          <a:prstGeom prst="rect">
            <a:avLst/>
          </a:prstGeom>
        </p:spPr>
        <p:txBody>
          <a:bodyPr wrap="square" lIns="0" tIns="0" rIns="0" bIns="0">
            <a:spAutoFit/>
          </a:bodyPr>
          <a:lstStyle>
            <a:lvl1pPr>
              <a:defRPr sz="2750" b="1" i="0">
                <a:solidFill>
                  <a:srgbClr val="001F5F"/>
                </a:solidFill>
                <a:latin typeface="Arial"/>
                <a:cs typeface="Arial"/>
              </a:defRPr>
            </a:lvl1pPr>
          </a:lstStyle>
          <a:p>
            <a:endParaRPr/>
          </a:p>
        </p:txBody>
      </p:sp>
      <p:sp>
        <p:nvSpPr>
          <p:cNvPr id="3" name="Holder 3"/>
          <p:cNvSpPr>
            <a:spLocks noGrp="1"/>
          </p:cNvSpPr>
          <p:nvPr>
            <p:ph type="body" idx="1"/>
          </p:nvPr>
        </p:nvSpPr>
        <p:spPr>
          <a:xfrm>
            <a:off x="447675" y="3086100"/>
            <a:ext cx="11296650" cy="33337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837" y="2214675"/>
            <a:ext cx="11744325" cy="567463"/>
          </a:xfrm>
          <a:prstGeom prst="rect">
            <a:avLst/>
          </a:prstGeom>
        </p:spPr>
        <p:txBody>
          <a:bodyPr vert="horz" wrap="square" lIns="0" tIns="13335" rIns="0" bIns="0" rtlCol="0">
            <a:spAutoFit/>
          </a:bodyPr>
          <a:lstStyle/>
          <a:p>
            <a:pPr marL="12700">
              <a:lnSpc>
                <a:spcPct val="100000"/>
              </a:lnSpc>
              <a:spcBef>
                <a:spcPts val="105"/>
              </a:spcBef>
            </a:pPr>
            <a:r>
              <a:rPr lang="en-US" sz="3600" b="1" spc="5" dirty="0">
                <a:solidFill>
                  <a:srgbClr val="1CACE3"/>
                </a:solidFill>
                <a:latin typeface="Arial"/>
                <a:cs typeface="Arial"/>
              </a:rPr>
              <a:t>FANDANGO MOVIE RATING DESCRIPTION ANALYSIS</a:t>
            </a:r>
            <a:endParaRPr sz="3600" dirty="0">
              <a:latin typeface="Arial"/>
              <a:cs typeface="Arial"/>
            </a:endParaRPr>
          </a:p>
        </p:txBody>
      </p:sp>
      <p:sp>
        <p:nvSpPr>
          <p:cNvPr id="3" name="object 3"/>
          <p:cNvSpPr txBox="1">
            <a:spLocks noGrp="1"/>
          </p:cNvSpPr>
          <p:nvPr>
            <p:ph type="title"/>
          </p:nvPr>
        </p:nvSpPr>
        <p:spPr>
          <a:xfrm>
            <a:off x="3867150" y="1049655"/>
            <a:ext cx="4326890" cy="518159"/>
          </a:xfrm>
          <a:prstGeom prst="rect">
            <a:avLst/>
          </a:prstGeom>
        </p:spPr>
        <p:txBody>
          <a:bodyPr vert="horz" wrap="square" lIns="0" tIns="16510" rIns="0" bIns="0" rtlCol="0">
            <a:spAutoFit/>
          </a:bodyPr>
          <a:lstStyle/>
          <a:p>
            <a:pPr marL="12700">
              <a:lnSpc>
                <a:spcPct val="100000"/>
              </a:lnSpc>
              <a:spcBef>
                <a:spcPts val="130"/>
              </a:spcBef>
            </a:pPr>
            <a:r>
              <a:rPr sz="3200" spc="20" dirty="0">
                <a:solidFill>
                  <a:srgbClr val="1382AC"/>
                </a:solidFill>
              </a:rPr>
              <a:t>CAP</a:t>
            </a:r>
            <a:r>
              <a:rPr sz="3200" spc="35" dirty="0">
                <a:solidFill>
                  <a:srgbClr val="1382AC"/>
                </a:solidFill>
              </a:rPr>
              <a:t>S</a:t>
            </a:r>
            <a:r>
              <a:rPr sz="3200" spc="-10" dirty="0">
                <a:solidFill>
                  <a:srgbClr val="1382AC"/>
                </a:solidFill>
              </a:rPr>
              <a:t>T</a:t>
            </a:r>
            <a:r>
              <a:rPr sz="3200" spc="-20" dirty="0">
                <a:solidFill>
                  <a:srgbClr val="1382AC"/>
                </a:solidFill>
              </a:rPr>
              <a:t>O</a:t>
            </a:r>
            <a:r>
              <a:rPr sz="3200" spc="20" dirty="0">
                <a:solidFill>
                  <a:srgbClr val="1382AC"/>
                </a:solidFill>
              </a:rPr>
              <a:t>NE</a:t>
            </a:r>
            <a:r>
              <a:rPr sz="3200" spc="-200" dirty="0">
                <a:solidFill>
                  <a:srgbClr val="1382AC"/>
                </a:solidFill>
              </a:rPr>
              <a:t> </a:t>
            </a:r>
            <a:r>
              <a:rPr sz="3200" spc="35" dirty="0">
                <a:solidFill>
                  <a:srgbClr val="1382AC"/>
                </a:solidFill>
              </a:rPr>
              <a:t>P</a:t>
            </a:r>
            <a:r>
              <a:rPr sz="3200" spc="20" dirty="0">
                <a:solidFill>
                  <a:srgbClr val="1382AC"/>
                </a:solidFill>
              </a:rPr>
              <a:t>R</a:t>
            </a:r>
            <a:r>
              <a:rPr sz="3200" spc="-20" dirty="0">
                <a:solidFill>
                  <a:srgbClr val="1382AC"/>
                </a:solidFill>
              </a:rPr>
              <a:t>O</a:t>
            </a:r>
            <a:r>
              <a:rPr sz="3200" spc="15" dirty="0">
                <a:solidFill>
                  <a:srgbClr val="1382AC"/>
                </a:solidFill>
              </a:rPr>
              <a:t>J</a:t>
            </a:r>
            <a:r>
              <a:rPr sz="3200" spc="40" dirty="0">
                <a:solidFill>
                  <a:srgbClr val="1382AC"/>
                </a:solidFill>
              </a:rPr>
              <a:t>E</a:t>
            </a:r>
            <a:r>
              <a:rPr sz="3200" spc="20" dirty="0">
                <a:solidFill>
                  <a:srgbClr val="1382AC"/>
                </a:solidFill>
              </a:rPr>
              <a:t>CT</a:t>
            </a:r>
            <a:endParaRPr sz="3200"/>
          </a:p>
        </p:txBody>
      </p:sp>
      <p:sp>
        <p:nvSpPr>
          <p:cNvPr id="4" name="object 4"/>
          <p:cNvSpPr txBox="1"/>
          <p:nvPr/>
        </p:nvSpPr>
        <p:spPr>
          <a:xfrm>
            <a:off x="447675" y="3429000"/>
            <a:ext cx="11296650" cy="2185214"/>
          </a:xfrm>
          <a:prstGeom prst="rect">
            <a:avLst/>
          </a:prstGeom>
          <a:solidFill>
            <a:srgbClr val="465258"/>
          </a:solidFill>
        </p:spPr>
        <p:txBody>
          <a:bodyPr vert="horz" wrap="square" lIns="0" tIns="0" rIns="0" bIns="0" rtlCol="0">
            <a:spAutoFit/>
          </a:bodyPr>
          <a:lstStyle/>
          <a:p>
            <a:pPr>
              <a:lnSpc>
                <a:spcPct val="100000"/>
              </a:lnSpc>
            </a:pPr>
            <a:endParaRPr sz="2200" dirty="0">
              <a:latin typeface="Times New Roman"/>
              <a:cs typeface="Times New Roman"/>
            </a:endParaRPr>
          </a:p>
          <a:p>
            <a:pPr marL="2763520">
              <a:lnSpc>
                <a:spcPct val="100000"/>
              </a:lnSpc>
            </a:pPr>
            <a:r>
              <a:rPr sz="2000" b="1" spc="15" dirty="0">
                <a:solidFill>
                  <a:srgbClr val="1382AC"/>
                </a:solidFill>
                <a:latin typeface="Arial"/>
                <a:cs typeface="Arial"/>
              </a:rPr>
              <a:t>P</a:t>
            </a:r>
            <a:r>
              <a:rPr sz="2000" b="1" spc="40" dirty="0">
                <a:solidFill>
                  <a:srgbClr val="1382AC"/>
                </a:solidFill>
                <a:latin typeface="Arial"/>
                <a:cs typeface="Arial"/>
              </a:rPr>
              <a:t>r</a:t>
            </a:r>
            <a:r>
              <a:rPr sz="2000" b="1" spc="15" dirty="0">
                <a:solidFill>
                  <a:srgbClr val="1382AC"/>
                </a:solidFill>
                <a:latin typeface="Arial"/>
                <a:cs typeface="Arial"/>
              </a:rPr>
              <a:t>es</a:t>
            </a:r>
            <a:r>
              <a:rPr sz="2000" b="1" spc="5" dirty="0">
                <a:solidFill>
                  <a:srgbClr val="1382AC"/>
                </a:solidFill>
                <a:latin typeface="Arial"/>
                <a:cs typeface="Arial"/>
              </a:rPr>
              <a:t>e</a:t>
            </a:r>
            <a:r>
              <a:rPr sz="2000" b="1" spc="45" dirty="0">
                <a:solidFill>
                  <a:srgbClr val="1382AC"/>
                </a:solidFill>
                <a:latin typeface="Arial"/>
                <a:cs typeface="Arial"/>
              </a:rPr>
              <a:t>n</a:t>
            </a:r>
            <a:r>
              <a:rPr sz="2000" b="1" spc="10" dirty="0">
                <a:solidFill>
                  <a:srgbClr val="1382AC"/>
                </a:solidFill>
                <a:latin typeface="Arial"/>
                <a:cs typeface="Arial"/>
              </a:rPr>
              <a:t>ted</a:t>
            </a:r>
            <a:r>
              <a:rPr sz="2000" b="1" spc="-150" dirty="0">
                <a:solidFill>
                  <a:srgbClr val="1382AC"/>
                </a:solidFill>
                <a:latin typeface="Arial"/>
                <a:cs typeface="Arial"/>
              </a:rPr>
              <a:t> </a:t>
            </a:r>
            <a:r>
              <a:rPr sz="2000" b="1" spc="45" dirty="0">
                <a:solidFill>
                  <a:srgbClr val="1382AC"/>
                </a:solidFill>
                <a:latin typeface="Arial"/>
                <a:cs typeface="Arial"/>
              </a:rPr>
              <a:t>B</a:t>
            </a:r>
            <a:r>
              <a:rPr sz="2000" b="1" spc="10" dirty="0">
                <a:solidFill>
                  <a:srgbClr val="1382AC"/>
                </a:solidFill>
                <a:latin typeface="Arial"/>
                <a:cs typeface="Arial"/>
              </a:rPr>
              <a:t>y:</a:t>
            </a:r>
            <a:endParaRPr sz="2000" dirty="0">
              <a:latin typeface="Arial"/>
              <a:cs typeface="Arial"/>
            </a:endParaRPr>
          </a:p>
          <a:p>
            <a:pPr marL="2763520">
              <a:lnSpc>
                <a:spcPct val="100000"/>
              </a:lnSpc>
            </a:pPr>
            <a:r>
              <a:rPr lang="en-US" sz="2000" b="1" spc="10" dirty="0">
                <a:solidFill>
                  <a:srgbClr val="1382AC"/>
                </a:solidFill>
                <a:latin typeface="Arial"/>
                <a:cs typeface="Arial"/>
              </a:rPr>
              <a:t>	HOMAARTHINI N</a:t>
            </a:r>
          </a:p>
          <a:p>
            <a:pPr marL="2763520">
              <a:lnSpc>
                <a:spcPct val="100000"/>
              </a:lnSpc>
            </a:pPr>
            <a:r>
              <a:rPr lang="en-US" sz="2000" b="1" spc="-25" dirty="0">
                <a:solidFill>
                  <a:srgbClr val="1382AC"/>
                </a:solidFill>
                <a:latin typeface="Arial"/>
                <a:cs typeface="Arial"/>
              </a:rPr>
              <a:t>	Arunai Engineering College</a:t>
            </a:r>
          </a:p>
          <a:p>
            <a:pPr marL="2763520">
              <a:lnSpc>
                <a:spcPct val="100000"/>
              </a:lnSpc>
            </a:pPr>
            <a:r>
              <a:rPr lang="en-US" sz="2000" b="1" spc="-25" dirty="0">
                <a:solidFill>
                  <a:srgbClr val="1382AC"/>
                </a:solidFill>
                <a:latin typeface="Arial"/>
                <a:cs typeface="Arial"/>
              </a:rPr>
              <a:t>	</a:t>
            </a:r>
            <a:r>
              <a:rPr lang="en-US" sz="2000" b="1" spc="-25" dirty="0" err="1">
                <a:solidFill>
                  <a:srgbClr val="1382AC"/>
                </a:solidFill>
                <a:latin typeface="Arial"/>
                <a:cs typeface="Arial"/>
              </a:rPr>
              <a:t>Btech</a:t>
            </a:r>
            <a:r>
              <a:rPr lang="en-US" sz="2000" b="1" spc="-25" dirty="0">
                <a:solidFill>
                  <a:srgbClr val="1382AC"/>
                </a:solidFill>
                <a:latin typeface="Arial"/>
                <a:cs typeface="Arial"/>
              </a:rPr>
              <a:t> Biotechnology</a:t>
            </a:r>
          </a:p>
          <a:p>
            <a:pPr marL="2763520">
              <a:lnSpc>
                <a:spcPct val="100000"/>
              </a:lnSpc>
            </a:pPr>
            <a:endParaRPr lang="en-US" sz="2000" b="1" spc="-25" dirty="0">
              <a:solidFill>
                <a:srgbClr val="1382AC"/>
              </a:solidFill>
              <a:latin typeface="Arial"/>
              <a:cs typeface="Arial"/>
            </a:endParaRPr>
          </a:p>
          <a:p>
            <a:pPr marL="2763520">
              <a:lnSpc>
                <a:spcPct val="100000"/>
              </a:lnSpc>
            </a:pP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Content Placeholder 2">
            <a:extLst>
              <a:ext uri="{FF2B5EF4-FFF2-40B4-BE49-F238E27FC236}">
                <a16:creationId xmlns:a16="http://schemas.microsoft.com/office/drawing/2014/main" id="{21E12802-B472-212B-74D0-5648F032C94A}"/>
              </a:ext>
            </a:extLst>
          </p:cNvPr>
          <p:cNvSpPr txBox="1">
            <a:spLocks/>
          </p:cNvSpPr>
          <p:nvPr/>
        </p:nvSpPr>
        <p:spPr>
          <a:xfrm>
            <a:off x="533400" y="1187767"/>
            <a:ext cx="10515600" cy="5114926"/>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742950" lvl="1" indent="-285750" algn="l">
              <a:buFont typeface="+mj-lt"/>
              <a:buAutoNum type="arabicPeriod"/>
            </a:pPr>
            <a:endParaRPr lang="en-US" sz="2000" kern="0" dirty="0">
              <a:solidFill>
                <a:sysClr val="windowText" lastClr="000000"/>
              </a:solidFill>
              <a:latin typeface="Arial" panose="020B0604020202020204" pitchFamily="34" charset="0"/>
              <a:cs typeface="Arial" panose="020B0604020202020204" pitchFamily="34" charset="0"/>
            </a:endParaRPr>
          </a:p>
          <a:p>
            <a:pPr marL="0" indent="0" algn="l">
              <a:buNone/>
            </a:pPr>
            <a:r>
              <a:rPr lang="en-US" sz="2000" b="1" i="0" dirty="0">
                <a:effectLst/>
                <a:latin typeface="Arial" panose="020B0604020202020204" pitchFamily="34" charset="0"/>
                <a:cs typeface="Arial" panose="020B0604020202020204" pitchFamily="34" charset="0"/>
              </a:rPr>
              <a:t>Model Deployment:</a:t>
            </a:r>
            <a:endParaRPr lang="en-US"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Once the model is trained and evaluated, deploy it into production to make predictions on new data.</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Integrate the trained model into the movie rating analysis system's architecture, ensuring scalability, efficiency, and real-time performance</a:t>
            </a:r>
            <a:endParaRPr lang="en-US" sz="2000" kern="0" dirty="0">
              <a:solidFill>
                <a:sysClr val="windowText" lastClr="000000"/>
              </a:solidFill>
              <a:latin typeface="Arial" panose="020B0604020202020204" pitchFamily="34" charset="0"/>
              <a:cs typeface="Arial" panose="020B0604020202020204" pitchFamily="34" charset="0"/>
            </a:endParaRPr>
          </a:p>
          <a:p>
            <a:pPr marL="0" indent="0">
              <a:buNone/>
            </a:pPr>
            <a:r>
              <a:rPr lang="en-US" sz="2000" b="1" i="0" dirty="0">
                <a:effectLst/>
                <a:latin typeface="Arial" panose="020B0604020202020204" pitchFamily="34" charset="0"/>
                <a:cs typeface="Arial" panose="020B0604020202020204" pitchFamily="34" charset="0"/>
              </a:rPr>
              <a:t> </a:t>
            </a:r>
            <a:r>
              <a:rPr lang="en-US" sz="3200" dirty="0">
                <a:latin typeface="Söhne"/>
              </a:rPr>
              <a:t> </a:t>
            </a:r>
            <a:r>
              <a:rPr lang="en-US" sz="2000" b="1" dirty="0">
                <a:latin typeface="Arial" panose="020B0604020202020204" pitchFamily="34" charset="0"/>
                <a:cs typeface="Arial" panose="020B0604020202020204" pitchFamily="34" charset="0"/>
              </a:rPr>
              <a:t>P</a:t>
            </a:r>
            <a:r>
              <a:rPr lang="en-US" sz="2000" b="1" i="0" dirty="0">
                <a:effectLst/>
                <a:latin typeface="Arial" panose="020B0604020202020204" pitchFamily="34" charset="0"/>
                <a:cs typeface="Arial" panose="020B0604020202020204" pitchFamily="34" charset="0"/>
              </a:rPr>
              <a:t>rediction process:</a:t>
            </a:r>
          </a:p>
          <a:p>
            <a:pPr marL="0" indent="0" algn="l">
              <a:buNone/>
            </a:pPr>
            <a:r>
              <a:rPr lang="en-US" sz="2000" b="1" i="0" dirty="0">
                <a:effectLst/>
                <a:latin typeface="Arial" panose="020B0604020202020204" pitchFamily="34" charset="0"/>
                <a:cs typeface="Arial" panose="020B0604020202020204" pitchFamily="34" charset="0"/>
              </a:rPr>
              <a:t>Data Preparation:</a:t>
            </a:r>
            <a:endParaRPr lang="en-US"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2000" b="1" i="0" dirty="0">
                <a:effectLst/>
                <a:latin typeface="Arial" panose="020B0604020202020204" pitchFamily="34" charset="0"/>
                <a:cs typeface="Arial" panose="020B0604020202020204" pitchFamily="34" charset="0"/>
              </a:rPr>
              <a:t>User and Movie Representation:</a:t>
            </a:r>
            <a:endParaRPr lang="en-US"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Represent users and movies in a suitable format that can be fed into the prediction model. This may involve encoding categorical features, scaling numerical features, or creating user-item interaction matrices.</a:t>
            </a:r>
          </a:p>
        </p:txBody>
      </p:sp>
    </p:spTree>
    <p:extLst>
      <p:ext uri="{BB962C8B-B14F-4D97-AF65-F5344CB8AC3E}">
        <p14:creationId xmlns:p14="http://schemas.microsoft.com/office/powerpoint/2010/main" val="24563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Content Placeholder 2">
            <a:extLst>
              <a:ext uri="{FF2B5EF4-FFF2-40B4-BE49-F238E27FC236}">
                <a16:creationId xmlns:a16="http://schemas.microsoft.com/office/drawing/2014/main" id="{21E12802-B472-212B-74D0-5648F032C94A}"/>
              </a:ext>
            </a:extLst>
          </p:cNvPr>
          <p:cNvSpPr txBox="1">
            <a:spLocks/>
          </p:cNvSpPr>
          <p:nvPr/>
        </p:nvSpPr>
        <p:spPr>
          <a:xfrm>
            <a:off x="533400" y="1187767"/>
            <a:ext cx="10515600" cy="5114926"/>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742950" lvl="1" indent="-285750" algn="l">
              <a:buFont typeface="+mj-lt"/>
              <a:buAutoNum type="arabicPeriod"/>
            </a:pPr>
            <a:endParaRPr lang="en-US" sz="2000" kern="0" dirty="0">
              <a:solidFill>
                <a:sysClr val="windowText" lastClr="000000"/>
              </a:solidFill>
              <a:latin typeface="Arial" panose="020B0604020202020204" pitchFamily="34" charset="0"/>
              <a:cs typeface="Arial" panose="020B0604020202020204" pitchFamily="34" charset="0"/>
            </a:endParaRPr>
          </a:p>
          <a:p>
            <a:pPr marL="0" indent="0" algn="l">
              <a:buNone/>
            </a:pPr>
            <a:r>
              <a:rPr lang="en-US" sz="2000" b="1" i="0" dirty="0">
                <a:effectLst/>
                <a:latin typeface="Arial" panose="020B0604020202020204" pitchFamily="34" charset="0"/>
                <a:cs typeface="Arial" panose="020B0604020202020204" pitchFamily="34" charset="0"/>
              </a:rPr>
              <a:t>Model Selection:</a:t>
            </a:r>
            <a:endParaRPr lang="en-US"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2000" b="1" i="0" dirty="0">
                <a:effectLst/>
                <a:latin typeface="Arial" panose="020B0604020202020204" pitchFamily="34" charset="0"/>
                <a:cs typeface="Arial" panose="020B0604020202020204" pitchFamily="34" charset="0"/>
              </a:rPr>
              <a:t>Model Prediction:</a:t>
            </a:r>
            <a:endParaRPr lang="en-US"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Use the trained prediction model to make predictions or recommendations for users and movies.</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For collaborative filtering models, predict movie ratings based on similarities between users or items in the dataset.</a:t>
            </a:r>
            <a:endParaRPr lang="en-US" sz="2000" kern="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5194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199390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ES</a:t>
            </a:r>
            <a:r>
              <a:rPr sz="3950" spc="-5" dirty="0">
                <a:solidFill>
                  <a:srgbClr val="1CACE3"/>
                </a:solidFill>
              </a:rPr>
              <a:t>U</a:t>
            </a:r>
            <a:r>
              <a:rPr sz="3950" spc="-315" dirty="0">
                <a:solidFill>
                  <a:srgbClr val="1CACE3"/>
                </a:solidFill>
              </a:rPr>
              <a:t>L</a:t>
            </a:r>
            <a:r>
              <a:rPr sz="3950" spc="20" dirty="0">
                <a:solidFill>
                  <a:srgbClr val="1CACE3"/>
                </a:solidFill>
              </a:rPr>
              <a:t>T</a:t>
            </a:r>
            <a:endParaRPr sz="3950"/>
          </a:p>
        </p:txBody>
      </p:sp>
      <p:pic>
        <p:nvPicPr>
          <p:cNvPr id="3" name="Picture 2" descr="A graph with different colored bars&#10;&#10;Description automatically generated">
            <a:extLst>
              <a:ext uri="{FF2B5EF4-FFF2-40B4-BE49-F238E27FC236}">
                <a16:creationId xmlns:a16="http://schemas.microsoft.com/office/drawing/2014/main" id="{3D6B65C9-F630-55D8-8BC1-93E7BEBB1ACB}"/>
              </a:ext>
            </a:extLst>
          </p:cNvPr>
          <p:cNvPicPr>
            <a:picLocks noChangeAspect="1"/>
          </p:cNvPicPr>
          <p:nvPr/>
        </p:nvPicPr>
        <p:blipFill rotWithShape="1">
          <a:blip r:embed="rId2"/>
          <a:srcRect t="26881" r="2" b="2"/>
          <a:stretch/>
        </p:blipFill>
        <p:spPr>
          <a:xfrm>
            <a:off x="198742" y="2028574"/>
            <a:ext cx="3802338" cy="2043469"/>
          </a:xfrm>
          <a:prstGeom prst="rect">
            <a:avLst/>
          </a:prstGeom>
        </p:spPr>
      </p:pic>
      <p:pic>
        <p:nvPicPr>
          <p:cNvPr id="4" name="Picture 3" descr="A screenshot of a graph&#10;&#10;Description automatically generated">
            <a:extLst>
              <a:ext uri="{FF2B5EF4-FFF2-40B4-BE49-F238E27FC236}">
                <a16:creationId xmlns:a16="http://schemas.microsoft.com/office/drawing/2014/main" id="{4B11CB34-7778-5440-E223-C0124011FCBE}"/>
              </a:ext>
            </a:extLst>
          </p:cNvPr>
          <p:cNvPicPr>
            <a:picLocks noChangeAspect="1"/>
          </p:cNvPicPr>
          <p:nvPr/>
        </p:nvPicPr>
        <p:blipFill rotWithShape="1">
          <a:blip r:embed="rId3"/>
          <a:srcRect t="28237" r="2" b="18022"/>
          <a:stretch/>
        </p:blipFill>
        <p:spPr>
          <a:xfrm>
            <a:off x="4208848" y="2028574"/>
            <a:ext cx="3802338" cy="2043469"/>
          </a:xfrm>
          <a:prstGeom prst="rect">
            <a:avLst/>
          </a:prstGeom>
        </p:spPr>
      </p:pic>
      <p:pic>
        <p:nvPicPr>
          <p:cNvPr id="5" name="Picture 4" descr="A graph with blue bars and a line&#10;&#10;Description automatically generated">
            <a:extLst>
              <a:ext uri="{FF2B5EF4-FFF2-40B4-BE49-F238E27FC236}">
                <a16:creationId xmlns:a16="http://schemas.microsoft.com/office/drawing/2014/main" id="{8DCB6995-4C41-A9E4-C142-912AFCDB8410}"/>
              </a:ext>
            </a:extLst>
          </p:cNvPr>
          <p:cNvPicPr>
            <a:picLocks noChangeAspect="1"/>
          </p:cNvPicPr>
          <p:nvPr/>
        </p:nvPicPr>
        <p:blipFill rotWithShape="1">
          <a:blip r:embed="rId4"/>
          <a:srcRect t="3601" r="2" b="2"/>
          <a:stretch/>
        </p:blipFill>
        <p:spPr>
          <a:xfrm>
            <a:off x="8184248" y="2021786"/>
            <a:ext cx="3802338" cy="2043469"/>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25BF77A1-A366-EF8F-6137-B89DFD94CDA1}"/>
              </a:ext>
            </a:extLst>
          </p:cNvPr>
          <p:cNvPicPr>
            <a:picLocks noChangeAspect="1"/>
          </p:cNvPicPr>
          <p:nvPr/>
        </p:nvPicPr>
        <p:blipFill rotWithShape="1">
          <a:blip r:embed="rId5"/>
          <a:srcRect l="22270" r="1908" b="3"/>
          <a:stretch/>
        </p:blipFill>
        <p:spPr>
          <a:xfrm>
            <a:off x="185394" y="4257335"/>
            <a:ext cx="3802338" cy="2043469"/>
          </a:xfrm>
          <a:prstGeom prst="rect">
            <a:avLst/>
          </a:prstGeom>
        </p:spPr>
      </p:pic>
      <p:pic>
        <p:nvPicPr>
          <p:cNvPr id="7" name="Picture 6" descr="A graph of a line graph&#10;&#10;Description automatically generated with medium confidence">
            <a:extLst>
              <a:ext uri="{FF2B5EF4-FFF2-40B4-BE49-F238E27FC236}">
                <a16:creationId xmlns:a16="http://schemas.microsoft.com/office/drawing/2014/main" id="{3B6C41DE-F249-2AFC-EA80-9C98CDAE432F}"/>
              </a:ext>
            </a:extLst>
          </p:cNvPr>
          <p:cNvPicPr>
            <a:picLocks noChangeAspect="1"/>
          </p:cNvPicPr>
          <p:nvPr/>
        </p:nvPicPr>
        <p:blipFill rotWithShape="1">
          <a:blip r:embed="rId6"/>
          <a:srcRect l="24175" r="3" b="3"/>
          <a:stretch/>
        </p:blipFill>
        <p:spPr>
          <a:xfrm>
            <a:off x="4195500" y="4257335"/>
            <a:ext cx="3802338" cy="2043469"/>
          </a:xfrm>
          <a:prstGeom prst="rect">
            <a:avLst/>
          </a:prstGeom>
        </p:spPr>
      </p:pic>
      <p:pic>
        <p:nvPicPr>
          <p:cNvPr id="8" name="Content Placeholder 3" descr="A graph of a graph&#10;&#10;Description automatically generated with medium confidence">
            <a:extLst>
              <a:ext uri="{FF2B5EF4-FFF2-40B4-BE49-F238E27FC236}">
                <a16:creationId xmlns:a16="http://schemas.microsoft.com/office/drawing/2014/main" id="{F2207FB2-F8D2-8EE1-F096-8FA23268AD57}"/>
              </a:ext>
            </a:extLst>
          </p:cNvPr>
          <p:cNvPicPr>
            <a:picLocks noChangeAspect="1"/>
          </p:cNvPicPr>
          <p:nvPr/>
        </p:nvPicPr>
        <p:blipFill rotWithShape="1">
          <a:blip r:embed="rId7"/>
          <a:srcRect l="13391" r="10787" b="3"/>
          <a:stretch/>
        </p:blipFill>
        <p:spPr>
          <a:xfrm>
            <a:off x="8170900" y="4250547"/>
            <a:ext cx="3802338" cy="204346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02965" cy="632460"/>
          </a:xfrm>
          <a:prstGeom prst="rect">
            <a:avLst/>
          </a:prstGeom>
        </p:spPr>
        <p:txBody>
          <a:bodyPr vert="horz" wrap="square" lIns="0" tIns="16510" rIns="0" bIns="0" rtlCol="0">
            <a:spAutoFit/>
          </a:bodyPr>
          <a:lstStyle/>
          <a:p>
            <a:pPr marL="12700">
              <a:lnSpc>
                <a:spcPct val="100000"/>
              </a:lnSpc>
              <a:spcBef>
                <a:spcPts val="130"/>
              </a:spcBef>
            </a:pPr>
            <a:r>
              <a:rPr sz="3950" dirty="0">
                <a:solidFill>
                  <a:srgbClr val="1CACE3"/>
                </a:solidFill>
              </a:rPr>
              <a:t>CONCLUSION</a:t>
            </a:r>
            <a:endParaRPr sz="3950"/>
          </a:p>
        </p:txBody>
      </p:sp>
      <p:sp>
        <p:nvSpPr>
          <p:cNvPr id="3" name="Content Placeholder 2">
            <a:extLst>
              <a:ext uri="{FF2B5EF4-FFF2-40B4-BE49-F238E27FC236}">
                <a16:creationId xmlns:a16="http://schemas.microsoft.com/office/drawing/2014/main" id="{EE9AEE91-77BF-E5ED-EF1D-DA0824383A37}"/>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solidFill>
                  <a:sysClr val="windowText" lastClr="000000"/>
                </a:solidFill>
                <a:latin typeface="Arial" panose="020B0604020202020204" pitchFamily="34" charset="0"/>
                <a:cs typeface="Arial" panose="020B0604020202020204" pitchFamily="34" charset="0"/>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2000" b="1" kern="0" dirty="0">
              <a:solidFill>
                <a:sysClr val="windowText" lastClr="000000"/>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997" y="800988"/>
            <a:ext cx="3304540" cy="529590"/>
          </a:xfrm>
          <a:prstGeom prst="rect">
            <a:avLst/>
          </a:prstGeom>
        </p:spPr>
        <p:txBody>
          <a:bodyPr vert="horz" wrap="square" lIns="0" tIns="13335" rIns="0" bIns="0" rtlCol="0">
            <a:spAutoFit/>
          </a:bodyPr>
          <a:lstStyle/>
          <a:p>
            <a:pPr marL="12700">
              <a:lnSpc>
                <a:spcPct val="100000"/>
              </a:lnSpc>
              <a:spcBef>
                <a:spcPts val="105"/>
              </a:spcBef>
            </a:pPr>
            <a:r>
              <a:rPr sz="3300" spc="5" dirty="0">
                <a:solidFill>
                  <a:srgbClr val="1CACE3"/>
                </a:solidFill>
              </a:rPr>
              <a:t>FUTURE</a:t>
            </a:r>
            <a:r>
              <a:rPr sz="3300" spc="-110" dirty="0">
                <a:solidFill>
                  <a:srgbClr val="1CACE3"/>
                </a:solidFill>
              </a:rPr>
              <a:t> </a:t>
            </a:r>
            <a:r>
              <a:rPr sz="3300" spc="-15" dirty="0">
                <a:solidFill>
                  <a:srgbClr val="1CACE3"/>
                </a:solidFill>
              </a:rPr>
              <a:t>SCOPE</a:t>
            </a:r>
            <a:endParaRPr sz="3300"/>
          </a:p>
        </p:txBody>
      </p:sp>
      <p:sp>
        <p:nvSpPr>
          <p:cNvPr id="3" name="Content Placeholder 2">
            <a:extLst>
              <a:ext uri="{FF2B5EF4-FFF2-40B4-BE49-F238E27FC236}">
                <a16:creationId xmlns:a16="http://schemas.microsoft.com/office/drawing/2014/main" id="{E3C773EA-2AC1-6336-F6B1-FDDCB09C6DBC}"/>
              </a:ext>
            </a:extLst>
          </p:cNvPr>
          <p:cNvSpPr txBox="1">
            <a:spLocks/>
          </p:cNvSpPr>
          <p:nvPr/>
        </p:nvSpPr>
        <p:spPr>
          <a:xfrm>
            <a:off x="533400" y="1340356"/>
            <a:ext cx="10515600" cy="5070222"/>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b="1" kern="0" dirty="0">
                <a:solidFill>
                  <a:sysClr val="windowText" lastClr="000000"/>
                </a:solidFill>
                <a:latin typeface="Arial" panose="020B0604020202020204" pitchFamily="34" charset="0"/>
                <a:cs typeface="Arial" panose="020B0604020202020204" pitchFamily="34" charset="0"/>
              </a:rPr>
              <a:t>Augmented Reality (AR) and Virtual Reality (VR):</a:t>
            </a:r>
            <a:endParaRPr lang="en-US" kern="0" dirty="0">
              <a:solidFill>
                <a:sysClr val="windowText" lastClr="000000"/>
              </a:solidFill>
              <a:latin typeface="Arial" panose="020B0604020202020204" pitchFamily="34" charset="0"/>
              <a:cs typeface="Arial" panose="020B0604020202020204" pitchFamily="34" charset="0"/>
            </a:endParaRPr>
          </a:p>
          <a:p>
            <a:pPr lvl="1"/>
            <a:r>
              <a:rPr lang="en-US" kern="0" dirty="0">
                <a:solidFill>
                  <a:sysClr val="windowText" lastClr="000000"/>
                </a:solidFill>
                <a:latin typeface="Arial" panose="020B0604020202020204" pitchFamily="34" charset="0"/>
                <a:cs typeface="Arial" panose="020B0604020202020204" pitchFamily="34" charset="0"/>
              </a:rPr>
              <a:t>Exploring AR and VR technologies to create immersive movie discovery experiences, allowing users to explore virtual movie theaters, watch trailers, and interact with movie posters in real-time.</a:t>
            </a:r>
          </a:p>
          <a:p>
            <a:pPr lvl="1"/>
            <a:r>
              <a:rPr lang="en-US" kern="0" dirty="0">
                <a:solidFill>
                  <a:sysClr val="windowText" lastClr="000000"/>
                </a:solidFill>
                <a:latin typeface="Arial" panose="020B0604020202020204" pitchFamily="34" charset="0"/>
                <a:cs typeface="Arial" panose="020B0604020202020204" pitchFamily="34" charset="0"/>
              </a:rPr>
              <a:t>Implementing AR-powered recommendation systems that overlay movie recommendations onto real-world environments based on user preferences and context.</a:t>
            </a:r>
          </a:p>
          <a:p>
            <a:r>
              <a:rPr lang="en-US" b="1" kern="0" dirty="0">
                <a:solidFill>
                  <a:sysClr val="windowText" lastClr="000000"/>
                </a:solidFill>
                <a:latin typeface="Arial" panose="020B0604020202020204" pitchFamily="34" charset="0"/>
                <a:cs typeface="Arial" panose="020B0604020202020204" pitchFamily="34" charset="0"/>
              </a:rPr>
              <a:t>Predictive Analytics:</a:t>
            </a:r>
            <a:endParaRPr lang="en-US" kern="0" dirty="0">
              <a:solidFill>
                <a:sysClr val="windowText" lastClr="000000"/>
              </a:solidFill>
              <a:latin typeface="Arial" panose="020B0604020202020204" pitchFamily="34" charset="0"/>
              <a:cs typeface="Arial" panose="020B0604020202020204" pitchFamily="34" charset="0"/>
            </a:endParaRPr>
          </a:p>
          <a:p>
            <a:pPr lvl="1"/>
            <a:r>
              <a:rPr lang="en-US" kern="0" dirty="0">
                <a:solidFill>
                  <a:sysClr val="windowText" lastClr="000000"/>
                </a:solidFill>
                <a:latin typeface="Arial" panose="020B0604020202020204" pitchFamily="34" charset="0"/>
                <a:cs typeface="Arial" panose="020B0604020202020204" pitchFamily="34" charset="0"/>
              </a:rPr>
              <a:t>Harnessing predictive analytics techniques to anticipate user preferences and behavior, enabling proactive recommendation strategies that anticipate users' movie interests before they express them explicitly.</a:t>
            </a:r>
          </a:p>
          <a:p>
            <a:pPr lvl="1"/>
            <a:r>
              <a:rPr lang="en-US" kern="0" dirty="0">
                <a:solidFill>
                  <a:sysClr val="windowText" lastClr="000000"/>
                </a:solidFill>
                <a:latin typeface="Arial" panose="020B0604020202020204" pitchFamily="34" charset="0"/>
                <a:cs typeface="Arial" panose="020B0604020202020204" pitchFamily="34" charset="0"/>
              </a:rPr>
              <a:t>Integrating predictive models with streaming platforms to personalize content recommendations in real-time as users navigate through their movie-watching journey.</a:t>
            </a:r>
          </a:p>
          <a:p>
            <a:r>
              <a:rPr lang="en-US" b="1" kern="0" dirty="0">
                <a:solidFill>
                  <a:sysClr val="windowText" lastClr="000000"/>
                </a:solidFill>
                <a:latin typeface="Arial" panose="020B0604020202020204" pitchFamily="34" charset="0"/>
                <a:cs typeface="Arial" panose="020B0604020202020204" pitchFamily="34" charset="0"/>
              </a:rPr>
              <a:t>Interactive User Interfaces:</a:t>
            </a:r>
            <a:endParaRPr lang="en-US" kern="0" dirty="0">
              <a:solidFill>
                <a:sysClr val="windowText" lastClr="000000"/>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US" kern="0" dirty="0">
                <a:solidFill>
                  <a:sysClr val="windowText" lastClr="000000"/>
                </a:solidFill>
                <a:latin typeface="Arial" panose="020B0604020202020204" pitchFamily="34" charset="0"/>
                <a:cs typeface="Arial" panose="020B0604020202020204" pitchFamily="34" charset="0"/>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kern="0" dirty="0">
                <a:solidFill>
                  <a:sysClr val="windowText" lastClr="000000"/>
                </a:solidFill>
                <a:latin typeface="Arial" panose="020B0604020202020204" pitchFamily="34" charset="0"/>
                <a:cs typeface="Arial" panose="020B0604020202020204" pitchFamily="34" charset="0"/>
              </a:rPr>
              <a:t>Integrating chatbots or virtual assistants to engage with users in real-time, offering personalized recommendations, answering queries, and providing movie-related insights.</a:t>
            </a:r>
          </a:p>
          <a:p>
            <a:endParaRPr lang="en-US" kern="0" dirty="0">
              <a:solidFill>
                <a:sysClr val="windowText" lastClr="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3451860"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R</a:t>
            </a:r>
            <a:r>
              <a:rPr sz="3950" spc="-10" dirty="0">
                <a:solidFill>
                  <a:srgbClr val="1CACE3"/>
                </a:solidFill>
              </a:rPr>
              <a:t>E</a:t>
            </a:r>
            <a:r>
              <a:rPr sz="3950" spc="-15" dirty="0">
                <a:solidFill>
                  <a:srgbClr val="1CACE3"/>
                </a:solidFill>
              </a:rPr>
              <a:t>F</a:t>
            </a:r>
            <a:r>
              <a:rPr sz="3950" spc="-10" dirty="0">
                <a:solidFill>
                  <a:srgbClr val="1CACE3"/>
                </a:solidFill>
              </a:rPr>
              <a:t>E</a:t>
            </a:r>
            <a:r>
              <a:rPr sz="3950" spc="-5" dirty="0">
                <a:solidFill>
                  <a:srgbClr val="1CACE3"/>
                </a:solidFill>
              </a:rPr>
              <a:t>R</a:t>
            </a:r>
            <a:r>
              <a:rPr sz="3950" spc="-10" dirty="0">
                <a:solidFill>
                  <a:srgbClr val="1CACE3"/>
                </a:solidFill>
              </a:rPr>
              <a:t>E</a:t>
            </a:r>
            <a:r>
              <a:rPr sz="3950" spc="-5" dirty="0">
                <a:solidFill>
                  <a:srgbClr val="1CACE3"/>
                </a:solidFill>
              </a:rPr>
              <a:t>NC</a:t>
            </a:r>
            <a:r>
              <a:rPr sz="3950" spc="-10" dirty="0">
                <a:solidFill>
                  <a:srgbClr val="1CACE3"/>
                </a:solidFill>
              </a:rPr>
              <a:t>E</a:t>
            </a:r>
            <a:r>
              <a:rPr sz="3950" spc="20" dirty="0">
                <a:solidFill>
                  <a:srgbClr val="1CACE3"/>
                </a:solidFill>
              </a:rPr>
              <a:t>S</a:t>
            </a:r>
            <a:endParaRPr sz="3950"/>
          </a:p>
        </p:txBody>
      </p:sp>
      <p:sp>
        <p:nvSpPr>
          <p:cNvPr id="3" name="Content Placeholder 2">
            <a:extLst>
              <a:ext uri="{FF2B5EF4-FFF2-40B4-BE49-F238E27FC236}">
                <a16:creationId xmlns:a16="http://schemas.microsoft.com/office/drawing/2014/main" id="{6D7F49C5-65D9-7829-E6DB-E70192321B16}"/>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u="sng" kern="0">
                <a:solidFill>
                  <a:schemeClr val="accent6"/>
                </a:solidFill>
                <a:hlinkClick r:id="rId2">
                  <a:extLst>
                    <a:ext uri="{A12FA001-AC4F-418D-AE19-62706E023703}">
                      <ahyp:hlinkClr xmlns:ahyp="http://schemas.microsoft.com/office/drawing/2018/hyperlinkcolor" val="tx"/>
                    </a:ext>
                  </a:extLst>
                </a:hlinkClick>
              </a:rPr>
              <a:t>http://www.kaggle.com/datasets</a:t>
            </a:r>
            <a:endParaRPr lang="en-US" sz="2400" u="sng" kern="0">
              <a:solidFill>
                <a:schemeClr val="accent6"/>
              </a:solidFill>
            </a:endParaRPr>
          </a:p>
          <a:p>
            <a:r>
              <a:rPr lang="en-US" sz="2400" u="sng" kern="0">
                <a:solidFill>
                  <a:schemeClr val="accent6"/>
                </a:solidFill>
              </a:rPr>
              <a:t>http://pandas.pydata.org/pandas-docs/stable/user_guide/index.html</a:t>
            </a:r>
          </a:p>
          <a:p>
            <a:r>
              <a:rPr lang="en-US" sz="2400" u="sng" kern="0">
                <a:solidFill>
                  <a:schemeClr val="accent6"/>
                </a:solidFill>
                <a:hlinkClick r:id="rId3">
                  <a:extLst>
                    <a:ext uri="{A12FA001-AC4F-418D-AE19-62706E023703}">
                      <ahyp:hlinkClr xmlns:ahyp="http://schemas.microsoft.com/office/drawing/2018/hyperlinkcolor" val="tx"/>
                    </a:ext>
                  </a:extLst>
                </a:hlinkClick>
              </a:rPr>
              <a:t>http://seaborn.pydata.org/</a:t>
            </a:r>
            <a:endParaRPr lang="en-US" sz="2400" u="sng" kern="0">
              <a:solidFill>
                <a:schemeClr val="accent6"/>
              </a:solidFill>
            </a:endParaRPr>
          </a:p>
          <a:p>
            <a:r>
              <a:rPr lang="en-US" sz="2400" u="sng" kern="0">
                <a:solidFill>
                  <a:schemeClr val="accent6"/>
                </a:solidFill>
              </a:rPr>
              <a:t>http://matplotlib.org/stable/contents.html</a:t>
            </a:r>
            <a:endParaRPr lang="en-US" sz="2400" u="sng" kern="0" dirty="0">
              <a:solidFill>
                <a:schemeClr val="accent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50165">
              <a:lnSpc>
                <a:spcPct val="100000"/>
              </a:lnSpc>
              <a:spcBef>
                <a:spcPts val="125"/>
              </a:spcBef>
            </a:pPr>
            <a:r>
              <a:rPr spc="30" dirty="0"/>
              <a:t>THANK</a:t>
            </a:r>
            <a:r>
              <a:rPr spc="-145" dirty="0"/>
              <a:t> </a:t>
            </a:r>
            <a:r>
              <a:rPr spc="25"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005" y="1391602"/>
            <a:ext cx="1575435" cy="448945"/>
          </a:xfrm>
          <a:prstGeom prst="rect">
            <a:avLst/>
          </a:prstGeom>
        </p:spPr>
        <p:txBody>
          <a:bodyPr vert="horz" wrap="square" lIns="0" tIns="15875" rIns="0" bIns="0" rtlCol="0">
            <a:spAutoFit/>
          </a:bodyPr>
          <a:lstStyle/>
          <a:p>
            <a:pPr marL="12700">
              <a:lnSpc>
                <a:spcPct val="100000"/>
              </a:lnSpc>
              <a:spcBef>
                <a:spcPts val="125"/>
              </a:spcBef>
            </a:pPr>
            <a:r>
              <a:rPr spc="30" dirty="0"/>
              <a:t>OU</a:t>
            </a:r>
            <a:r>
              <a:rPr spc="40" dirty="0"/>
              <a:t>TL</a:t>
            </a:r>
            <a:r>
              <a:rPr spc="-95" dirty="0"/>
              <a:t>I</a:t>
            </a:r>
            <a:r>
              <a:rPr spc="30" dirty="0"/>
              <a:t>N</a:t>
            </a:r>
            <a:r>
              <a:rPr spc="15" dirty="0"/>
              <a:t>E</a:t>
            </a:r>
          </a:p>
        </p:txBody>
      </p:sp>
      <p:sp>
        <p:nvSpPr>
          <p:cNvPr id="3" name="object 3"/>
          <p:cNvSpPr txBox="1"/>
          <p:nvPr/>
        </p:nvSpPr>
        <p:spPr>
          <a:xfrm>
            <a:off x="917575" y="1952988"/>
            <a:ext cx="4178300" cy="3813175"/>
          </a:xfrm>
          <a:prstGeom prst="rect">
            <a:avLst/>
          </a:prstGeom>
        </p:spPr>
        <p:txBody>
          <a:bodyPr vert="horz" wrap="square" lIns="0" tIns="184785" rIns="0" bIns="0" rtlCol="0">
            <a:spAutoFit/>
          </a:bodyPr>
          <a:lstStyle/>
          <a:p>
            <a:pPr marL="317500" indent="-305435">
              <a:lnSpc>
                <a:spcPct val="100000"/>
              </a:lnSpc>
              <a:spcBef>
                <a:spcPts val="14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Problem</a:t>
            </a:r>
            <a:r>
              <a:rPr sz="2000" b="1" spc="-140" dirty="0">
                <a:solidFill>
                  <a:srgbClr val="404040"/>
                </a:solidFill>
                <a:latin typeface="Arial"/>
                <a:cs typeface="Arial"/>
              </a:rPr>
              <a:t> </a:t>
            </a:r>
            <a:r>
              <a:rPr sz="2000" b="1" spc="15" dirty="0">
                <a:solidFill>
                  <a:srgbClr val="404040"/>
                </a:solidFill>
                <a:latin typeface="Arial"/>
                <a:cs typeface="Arial"/>
              </a:rPr>
              <a:t>Statement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15" dirty="0">
                <a:solidFill>
                  <a:srgbClr val="404040"/>
                </a:solidFill>
                <a:latin typeface="Arial"/>
                <a:cs typeface="Arial"/>
              </a:rPr>
              <a:t>P</a:t>
            </a:r>
            <a:r>
              <a:rPr sz="2000" b="1" spc="40" dirty="0">
                <a:solidFill>
                  <a:srgbClr val="404040"/>
                </a:solidFill>
                <a:latin typeface="Arial"/>
                <a:cs typeface="Arial"/>
              </a:rPr>
              <a:t>r</a:t>
            </a:r>
            <a:r>
              <a:rPr sz="2000" b="1" spc="45" dirty="0">
                <a:solidFill>
                  <a:srgbClr val="404040"/>
                </a:solidFill>
                <a:latin typeface="Arial"/>
                <a:cs typeface="Arial"/>
              </a:rPr>
              <a:t>opo</a:t>
            </a:r>
            <a:r>
              <a:rPr sz="2000" b="1" spc="15" dirty="0">
                <a:solidFill>
                  <a:srgbClr val="404040"/>
                </a:solidFill>
                <a:latin typeface="Arial"/>
                <a:cs typeface="Arial"/>
              </a:rPr>
              <a:t>sed</a:t>
            </a:r>
            <a:r>
              <a:rPr sz="2000" b="1" spc="-225" dirty="0">
                <a:solidFill>
                  <a:srgbClr val="404040"/>
                </a:solidFill>
                <a:latin typeface="Arial"/>
                <a:cs typeface="Arial"/>
              </a:rPr>
              <a:t> </a:t>
            </a:r>
            <a:r>
              <a:rPr sz="2000" b="1" spc="15" dirty="0">
                <a:solidFill>
                  <a:srgbClr val="404040"/>
                </a:solidFill>
                <a:latin typeface="Arial"/>
                <a:cs typeface="Arial"/>
              </a:rPr>
              <a:t>Sy</a:t>
            </a:r>
            <a:r>
              <a:rPr sz="2000" b="1" spc="5" dirty="0">
                <a:solidFill>
                  <a:srgbClr val="404040"/>
                </a:solidFill>
                <a:latin typeface="Arial"/>
                <a:cs typeface="Arial"/>
              </a:rPr>
              <a:t>s</a:t>
            </a:r>
            <a:r>
              <a:rPr sz="2000" b="1" spc="10" dirty="0">
                <a:solidFill>
                  <a:srgbClr val="404040"/>
                </a:solidFill>
                <a:latin typeface="Arial"/>
                <a:cs typeface="Arial"/>
              </a:rPr>
              <a:t>te</a:t>
            </a:r>
            <a:r>
              <a:rPr sz="2000" b="1" spc="90" dirty="0">
                <a:solidFill>
                  <a:srgbClr val="404040"/>
                </a:solidFill>
                <a:latin typeface="Arial"/>
                <a:cs typeface="Arial"/>
              </a:rPr>
              <a:t>m</a:t>
            </a:r>
            <a:r>
              <a:rPr sz="2000" b="1" spc="35" dirty="0">
                <a:solidFill>
                  <a:srgbClr val="404040"/>
                </a:solidFill>
                <a:latin typeface="Arial"/>
                <a:cs typeface="Arial"/>
              </a:rPr>
              <a:t>/</a:t>
            </a:r>
            <a:r>
              <a:rPr sz="2000" b="1" spc="-65" dirty="0">
                <a:solidFill>
                  <a:srgbClr val="404040"/>
                </a:solidFill>
                <a:latin typeface="Arial"/>
                <a:cs typeface="Arial"/>
              </a:rPr>
              <a:t>S</a:t>
            </a:r>
            <a:r>
              <a:rPr sz="2000" b="1" spc="45" dirty="0">
                <a:solidFill>
                  <a:srgbClr val="404040"/>
                </a:solidFill>
                <a:latin typeface="Arial"/>
                <a:cs typeface="Arial"/>
              </a:rPr>
              <a:t>o</a:t>
            </a:r>
            <a:r>
              <a:rPr sz="2000" b="1" spc="-35" dirty="0">
                <a:solidFill>
                  <a:srgbClr val="404040"/>
                </a:solidFill>
                <a:latin typeface="Arial"/>
                <a:cs typeface="Arial"/>
              </a:rPr>
              <a:t>l</a:t>
            </a:r>
            <a:r>
              <a:rPr sz="2000" b="1" spc="-25" dirty="0">
                <a:solidFill>
                  <a:srgbClr val="404040"/>
                </a:solidFill>
                <a:latin typeface="Arial"/>
                <a:cs typeface="Arial"/>
              </a:rPr>
              <a:t>u</a:t>
            </a:r>
            <a:r>
              <a:rPr sz="2000" b="1" spc="5" dirty="0">
                <a:solidFill>
                  <a:srgbClr val="404040"/>
                </a:solidFill>
                <a:latin typeface="Arial"/>
                <a:cs typeface="Arial"/>
              </a:rPr>
              <a:t>t</a:t>
            </a:r>
            <a:r>
              <a:rPr sz="2000" b="1" spc="35" dirty="0">
                <a:solidFill>
                  <a:srgbClr val="404040"/>
                </a:solidFill>
                <a:latin typeface="Arial"/>
                <a:cs typeface="Arial"/>
              </a:rPr>
              <a:t>i</a:t>
            </a:r>
            <a:r>
              <a:rPr sz="2000" b="1" spc="-25" dirty="0">
                <a:solidFill>
                  <a:srgbClr val="404040"/>
                </a:solidFill>
                <a:latin typeface="Arial"/>
                <a:cs typeface="Arial"/>
              </a:rPr>
              <a:t>o</a:t>
            </a:r>
            <a:r>
              <a:rPr sz="2000" b="1" spc="15" dirty="0">
                <a:solidFill>
                  <a:srgbClr val="404040"/>
                </a:solidFill>
                <a:latin typeface="Arial"/>
                <a:cs typeface="Arial"/>
              </a:rPr>
              <a:t>n</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15" dirty="0">
                <a:solidFill>
                  <a:srgbClr val="404040"/>
                </a:solidFill>
                <a:latin typeface="Arial"/>
                <a:cs typeface="Arial"/>
              </a:rPr>
              <a:t>Sy</a:t>
            </a:r>
            <a:r>
              <a:rPr sz="2000" b="1" spc="5" dirty="0">
                <a:solidFill>
                  <a:srgbClr val="404040"/>
                </a:solidFill>
                <a:latin typeface="Arial"/>
                <a:cs typeface="Arial"/>
              </a:rPr>
              <a:t>s</a:t>
            </a:r>
            <a:r>
              <a:rPr sz="2000" b="1" spc="15" dirty="0">
                <a:solidFill>
                  <a:srgbClr val="404040"/>
                </a:solidFill>
                <a:latin typeface="Arial"/>
                <a:cs typeface="Arial"/>
              </a:rPr>
              <a:t>tem</a:t>
            </a:r>
            <a:r>
              <a:rPr sz="2000" b="1" spc="-35" dirty="0">
                <a:solidFill>
                  <a:srgbClr val="404040"/>
                </a:solidFill>
                <a:latin typeface="Arial"/>
                <a:cs typeface="Arial"/>
              </a:rPr>
              <a:t> </a:t>
            </a:r>
            <a:r>
              <a:rPr sz="2000" b="1" spc="50" dirty="0">
                <a:solidFill>
                  <a:srgbClr val="404040"/>
                </a:solidFill>
                <a:latin typeface="Arial"/>
                <a:cs typeface="Arial"/>
              </a:rPr>
              <a:t>D</a:t>
            </a:r>
            <a:r>
              <a:rPr sz="2000" b="1" spc="15" dirty="0">
                <a:solidFill>
                  <a:srgbClr val="404040"/>
                </a:solidFill>
                <a:latin typeface="Arial"/>
                <a:cs typeface="Arial"/>
              </a:rPr>
              <a:t>eve</a:t>
            </a:r>
            <a:r>
              <a:rPr sz="2000" b="1" spc="40" dirty="0">
                <a:solidFill>
                  <a:srgbClr val="404040"/>
                </a:solidFill>
                <a:latin typeface="Arial"/>
                <a:cs typeface="Arial"/>
              </a:rPr>
              <a:t>l</a:t>
            </a:r>
            <a:r>
              <a:rPr sz="2000" b="1" spc="50" dirty="0">
                <a:solidFill>
                  <a:srgbClr val="404040"/>
                </a:solidFill>
                <a:latin typeface="Arial"/>
                <a:cs typeface="Arial"/>
              </a:rPr>
              <a:t>o</a:t>
            </a:r>
            <a:r>
              <a:rPr sz="2000" b="1" spc="-25" dirty="0">
                <a:solidFill>
                  <a:srgbClr val="404040"/>
                </a:solidFill>
                <a:latin typeface="Arial"/>
                <a:cs typeface="Arial"/>
              </a:rPr>
              <a:t>p</a:t>
            </a:r>
            <a:r>
              <a:rPr sz="2000" b="1" spc="20" dirty="0">
                <a:solidFill>
                  <a:srgbClr val="404040"/>
                </a:solidFill>
                <a:latin typeface="Arial"/>
                <a:cs typeface="Arial"/>
              </a:rPr>
              <a:t>m</a:t>
            </a:r>
            <a:r>
              <a:rPr sz="2000" b="1" spc="-60" dirty="0">
                <a:solidFill>
                  <a:srgbClr val="404040"/>
                </a:solidFill>
                <a:latin typeface="Arial"/>
                <a:cs typeface="Arial"/>
              </a:rPr>
              <a:t>e</a:t>
            </a:r>
            <a:r>
              <a:rPr sz="2000" b="1" spc="50" dirty="0">
                <a:solidFill>
                  <a:srgbClr val="404040"/>
                </a:solidFill>
                <a:latin typeface="Arial"/>
                <a:cs typeface="Arial"/>
              </a:rPr>
              <a:t>n</a:t>
            </a:r>
            <a:r>
              <a:rPr sz="2000" b="1" spc="5" dirty="0">
                <a:solidFill>
                  <a:srgbClr val="404040"/>
                </a:solidFill>
                <a:latin typeface="Arial"/>
                <a:cs typeface="Arial"/>
              </a:rPr>
              <a:t>t</a:t>
            </a:r>
            <a:r>
              <a:rPr sz="2000" b="1" spc="-254" dirty="0">
                <a:solidFill>
                  <a:srgbClr val="404040"/>
                </a:solidFill>
                <a:latin typeface="Arial"/>
                <a:cs typeface="Arial"/>
              </a:rPr>
              <a:t> </a:t>
            </a:r>
            <a:r>
              <a:rPr sz="2000" b="1" spc="-25" dirty="0">
                <a:solidFill>
                  <a:srgbClr val="404040"/>
                </a:solidFill>
                <a:latin typeface="Arial"/>
                <a:cs typeface="Arial"/>
              </a:rPr>
              <a:t>A</a:t>
            </a:r>
            <a:r>
              <a:rPr sz="2000" b="1" spc="50" dirty="0">
                <a:solidFill>
                  <a:srgbClr val="404040"/>
                </a:solidFill>
                <a:latin typeface="Arial"/>
                <a:cs typeface="Arial"/>
              </a:rPr>
              <a:t>pp</a:t>
            </a:r>
            <a:r>
              <a:rPr sz="2000" b="1" spc="45" dirty="0">
                <a:solidFill>
                  <a:srgbClr val="404040"/>
                </a:solidFill>
                <a:latin typeface="Arial"/>
                <a:cs typeface="Arial"/>
              </a:rPr>
              <a:t>r</a:t>
            </a:r>
            <a:r>
              <a:rPr sz="2000" b="1" spc="50" dirty="0">
                <a:solidFill>
                  <a:srgbClr val="404040"/>
                </a:solidFill>
                <a:latin typeface="Arial"/>
                <a:cs typeface="Arial"/>
              </a:rPr>
              <a:t>o</a:t>
            </a:r>
            <a:r>
              <a:rPr sz="2000" b="1" spc="15" dirty="0">
                <a:solidFill>
                  <a:srgbClr val="404040"/>
                </a:solidFill>
                <a:latin typeface="Arial"/>
                <a:cs typeface="Arial"/>
              </a:rPr>
              <a:t>a</a:t>
            </a:r>
            <a:r>
              <a:rPr sz="2000" b="1" spc="-60" dirty="0">
                <a:solidFill>
                  <a:srgbClr val="404040"/>
                </a:solidFill>
                <a:latin typeface="Arial"/>
                <a:cs typeface="Arial"/>
              </a:rPr>
              <a:t>c</a:t>
            </a:r>
            <a:r>
              <a:rPr sz="2000" b="1" spc="15" dirty="0">
                <a:solidFill>
                  <a:srgbClr val="404040"/>
                </a:solidFill>
                <a:latin typeface="Arial"/>
                <a:cs typeface="Arial"/>
              </a:rPr>
              <a:t>h</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5" dirty="0">
                <a:solidFill>
                  <a:srgbClr val="404040"/>
                </a:solidFill>
                <a:latin typeface="Arial"/>
                <a:cs typeface="Arial"/>
              </a:rPr>
              <a:t>A</a:t>
            </a:r>
            <a:r>
              <a:rPr sz="2000" b="1" spc="35" dirty="0">
                <a:solidFill>
                  <a:srgbClr val="404040"/>
                </a:solidFill>
                <a:latin typeface="Arial"/>
                <a:cs typeface="Arial"/>
              </a:rPr>
              <a:t>l</a:t>
            </a:r>
            <a:r>
              <a:rPr sz="2000" b="1" spc="45" dirty="0">
                <a:solidFill>
                  <a:srgbClr val="404040"/>
                </a:solidFill>
                <a:latin typeface="Arial"/>
                <a:cs typeface="Arial"/>
              </a:rPr>
              <a:t>go</a:t>
            </a:r>
            <a:r>
              <a:rPr sz="2000" b="1" spc="40" dirty="0">
                <a:solidFill>
                  <a:srgbClr val="404040"/>
                </a:solidFill>
                <a:latin typeface="Arial"/>
                <a:cs typeface="Arial"/>
              </a:rPr>
              <a:t>r</a:t>
            </a:r>
            <a:r>
              <a:rPr sz="2000" b="1" spc="35" dirty="0">
                <a:solidFill>
                  <a:srgbClr val="404040"/>
                </a:solidFill>
                <a:latin typeface="Arial"/>
                <a:cs typeface="Arial"/>
              </a:rPr>
              <a:t>i</a:t>
            </a:r>
            <a:r>
              <a:rPr sz="2000" b="1" spc="5" dirty="0">
                <a:solidFill>
                  <a:srgbClr val="404040"/>
                </a:solidFill>
                <a:latin typeface="Arial"/>
                <a:cs typeface="Arial"/>
              </a:rPr>
              <a:t>t</a:t>
            </a:r>
            <a:r>
              <a:rPr sz="2000" b="1" spc="-25" dirty="0">
                <a:solidFill>
                  <a:srgbClr val="404040"/>
                </a:solidFill>
                <a:latin typeface="Arial"/>
                <a:cs typeface="Arial"/>
              </a:rPr>
              <a:t>h</a:t>
            </a:r>
            <a:r>
              <a:rPr sz="2000" b="1" spc="20" dirty="0">
                <a:solidFill>
                  <a:srgbClr val="404040"/>
                </a:solidFill>
                <a:latin typeface="Arial"/>
                <a:cs typeface="Arial"/>
              </a:rPr>
              <a:t>m</a:t>
            </a:r>
            <a:r>
              <a:rPr sz="2000" b="1" spc="-185" dirty="0">
                <a:solidFill>
                  <a:srgbClr val="404040"/>
                </a:solidFill>
                <a:latin typeface="Arial"/>
                <a:cs typeface="Arial"/>
              </a:rPr>
              <a:t> </a:t>
            </a:r>
            <a:r>
              <a:rPr sz="2000" b="1" spc="15" dirty="0">
                <a:solidFill>
                  <a:srgbClr val="404040"/>
                </a:solidFill>
                <a:latin typeface="Arial"/>
                <a:cs typeface="Arial"/>
              </a:rPr>
              <a:t>&amp;</a:t>
            </a:r>
            <a:r>
              <a:rPr sz="2000" b="1" spc="-75" dirty="0">
                <a:solidFill>
                  <a:srgbClr val="404040"/>
                </a:solidFill>
                <a:latin typeface="Arial"/>
                <a:cs typeface="Arial"/>
              </a:rPr>
              <a:t> </a:t>
            </a:r>
            <a:r>
              <a:rPr sz="2000" b="1" spc="45" dirty="0">
                <a:solidFill>
                  <a:srgbClr val="404040"/>
                </a:solidFill>
                <a:latin typeface="Arial"/>
                <a:cs typeface="Arial"/>
              </a:rPr>
              <a:t>D</a:t>
            </a:r>
            <a:r>
              <a:rPr sz="2000" b="1" spc="15" dirty="0">
                <a:solidFill>
                  <a:srgbClr val="404040"/>
                </a:solidFill>
                <a:latin typeface="Arial"/>
                <a:cs typeface="Arial"/>
              </a:rPr>
              <a:t>e</a:t>
            </a:r>
            <a:r>
              <a:rPr sz="2000" b="1" spc="45" dirty="0">
                <a:solidFill>
                  <a:srgbClr val="404040"/>
                </a:solidFill>
                <a:latin typeface="Arial"/>
                <a:cs typeface="Arial"/>
              </a:rPr>
              <a:t>p</a:t>
            </a:r>
            <a:r>
              <a:rPr sz="2000" b="1" spc="35" dirty="0">
                <a:solidFill>
                  <a:srgbClr val="404040"/>
                </a:solidFill>
                <a:latin typeface="Arial"/>
                <a:cs typeface="Arial"/>
              </a:rPr>
              <a:t>l</a:t>
            </a:r>
            <a:r>
              <a:rPr sz="2000" b="1" spc="45" dirty="0">
                <a:solidFill>
                  <a:srgbClr val="404040"/>
                </a:solidFill>
                <a:latin typeface="Arial"/>
                <a:cs typeface="Arial"/>
              </a:rPr>
              <a:t>o</a:t>
            </a:r>
            <a:r>
              <a:rPr sz="2000" b="1" spc="-65" dirty="0">
                <a:solidFill>
                  <a:srgbClr val="404040"/>
                </a:solidFill>
                <a:latin typeface="Arial"/>
                <a:cs typeface="Arial"/>
              </a:rPr>
              <a:t>y</a:t>
            </a:r>
            <a:r>
              <a:rPr sz="2000" b="1" spc="15" dirty="0">
                <a:solidFill>
                  <a:srgbClr val="404040"/>
                </a:solidFill>
                <a:latin typeface="Arial"/>
                <a:cs typeface="Arial"/>
              </a:rPr>
              <a:t>me</a:t>
            </a:r>
            <a:r>
              <a:rPr sz="2000" b="1" spc="45" dirty="0">
                <a:solidFill>
                  <a:srgbClr val="404040"/>
                </a:solidFill>
                <a:latin typeface="Arial"/>
                <a:cs typeface="Arial"/>
              </a:rPr>
              <a:t>n</a:t>
            </a:r>
            <a:r>
              <a:rPr sz="2000" b="1" spc="5" dirty="0">
                <a:solidFill>
                  <a:srgbClr val="404040"/>
                </a:solidFill>
                <a:latin typeface="Arial"/>
                <a:cs typeface="Arial"/>
              </a:rPr>
              <a:t>t</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5" dirty="0">
                <a:solidFill>
                  <a:srgbClr val="404040"/>
                </a:solidFill>
                <a:latin typeface="Arial"/>
                <a:cs typeface="Arial"/>
              </a:rPr>
              <a:t>Result</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20" dirty="0">
                <a:solidFill>
                  <a:srgbClr val="404040"/>
                </a:solidFill>
                <a:latin typeface="Arial"/>
                <a:cs typeface="Arial"/>
              </a:rPr>
              <a:t>Conclusion</a:t>
            </a:r>
            <a:endParaRPr sz="2000" dirty="0">
              <a:latin typeface="Arial"/>
              <a:cs typeface="Arial"/>
            </a:endParaRPr>
          </a:p>
          <a:p>
            <a:pPr marL="317500" indent="-305435">
              <a:lnSpc>
                <a:spcPct val="100000"/>
              </a:lnSpc>
              <a:spcBef>
                <a:spcPts val="1355"/>
              </a:spcBef>
              <a:buClr>
                <a:srgbClr val="1CACE3"/>
              </a:buClr>
              <a:buSzPct val="92500"/>
              <a:buFont typeface="Cambria"/>
              <a:buChar char="◾"/>
              <a:tabLst>
                <a:tab pos="317500" algn="l"/>
                <a:tab pos="318135" algn="l"/>
              </a:tabLst>
            </a:pPr>
            <a:r>
              <a:rPr sz="2000" b="1" spc="45" dirty="0">
                <a:solidFill>
                  <a:srgbClr val="404040"/>
                </a:solidFill>
                <a:latin typeface="Arial"/>
                <a:cs typeface="Arial"/>
              </a:rPr>
              <a:t>Fu</a:t>
            </a:r>
            <a:r>
              <a:rPr sz="2000" b="1" spc="5" dirty="0">
                <a:solidFill>
                  <a:srgbClr val="404040"/>
                </a:solidFill>
                <a:latin typeface="Arial"/>
                <a:cs typeface="Arial"/>
              </a:rPr>
              <a:t>t</a:t>
            </a:r>
            <a:r>
              <a:rPr sz="2000" b="1" spc="45" dirty="0">
                <a:solidFill>
                  <a:srgbClr val="404040"/>
                </a:solidFill>
                <a:latin typeface="Arial"/>
                <a:cs typeface="Arial"/>
              </a:rPr>
              <a:t>u</a:t>
            </a:r>
            <a:r>
              <a:rPr sz="2000" b="1" spc="40" dirty="0">
                <a:solidFill>
                  <a:srgbClr val="404040"/>
                </a:solidFill>
                <a:latin typeface="Arial"/>
                <a:cs typeface="Arial"/>
              </a:rPr>
              <a:t>r</a:t>
            </a:r>
            <a:r>
              <a:rPr sz="2000" b="1" spc="15" dirty="0">
                <a:solidFill>
                  <a:srgbClr val="404040"/>
                </a:solidFill>
                <a:latin typeface="Arial"/>
                <a:cs typeface="Arial"/>
              </a:rPr>
              <a:t>e</a:t>
            </a:r>
            <a:r>
              <a:rPr sz="2000" b="1" spc="-185" dirty="0">
                <a:solidFill>
                  <a:srgbClr val="404040"/>
                </a:solidFill>
                <a:latin typeface="Arial"/>
                <a:cs typeface="Arial"/>
              </a:rPr>
              <a:t> </a:t>
            </a:r>
            <a:r>
              <a:rPr sz="2000" b="1" spc="15" dirty="0">
                <a:solidFill>
                  <a:srgbClr val="404040"/>
                </a:solidFill>
                <a:latin typeface="Arial"/>
                <a:cs typeface="Arial"/>
              </a:rPr>
              <a:t>Sc</a:t>
            </a:r>
            <a:r>
              <a:rPr sz="2000" b="1" spc="45" dirty="0">
                <a:solidFill>
                  <a:srgbClr val="404040"/>
                </a:solidFill>
                <a:latin typeface="Arial"/>
                <a:cs typeface="Arial"/>
              </a:rPr>
              <a:t>op</a:t>
            </a:r>
            <a:r>
              <a:rPr sz="2000" b="1" spc="15" dirty="0">
                <a:solidFill>
                  <a:srgbClr val="404040"/>
                </a:solidFill>
                <a:latin typeface="Arial"/>
                <a:cs typeface="Arial"/>
              </a:rPr>
              <a:t>e</a:t>
            </a:r>
            <a:endParaRPr sz="2000" dirty="0">
              <a:latin typeface="Arial"/>
              <a:cs typeface="Arial"/>
            </a:endParaRPr>
          </a:p>
          <a:p>
            <a:pPr marL="317500" indent="-305435">
              <a:lnSpc>
                <a:spcPct val="100000"/>
              </a:lnSpc>
              <a:spcBef>
                <a:spcPts val="1280"/>
              </a:spcBef>
              <a:buClr>
                <a:srgbClr val="1CACE3"/>
              </a:buClr>
              <a:buSzPct val="92500"/>
              <a:buFont typeface="Cambria"/>
              <a:buChar char="◾"/>
              <a:tabLst>
                <a:tab pos="317500" algn="l"/>
                <a:tab pos="318135" algn="l"/>
              </a:tabLst>
            </a:pPr>
            <a:r>
              <a:rPr sz="2000" b="1" spc="20" dirty="0">
                <a:solidFill>
                  <a:srgbClr val="404040"/>
                </a:solidFill>
                <a:latin typeface="Arial"/>
                <a:cs typeface="Arial"/>
              </a:rPr>
              <a:t>References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9150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PROBLEM</a:t>
            </a:r>
            <a:r>
              <a:rPr sz="3950" spc="204" dirty="0">
                <a:solidFill>
                  <a:srgbClr val="1CACE3"/>
                </a:solidFill>
              </a:rPr>
              <a:t> </a:t>
            </a:r>
            <a:r>
              <a:rPr sz="3950" spc="-75" dirty="0">
                <a:solidFill>
                  <a:srgbClr val="1CACE3"/>
                </a:solidFill>
              </a:rPr>
              <a:t>STATEMENT</a:t>
            </a:r>
            <a:endParaRPr sz="3950" dirty="0"/>
          </a:p>
        </p:txBody>
      </p:sp>
      <p:sp>
        <p:nvSpPr>
          <p:cNvPr id="3" name="TextBox 2">
            <a:extLst>
              <a:ext uri="{FF2B5EF4-FFF2-40B4-BE49-F238E27FC236}">
                <a16:creationId xmlns:a16="http://schemas.microsoft.com/office/drawing/2014/main" id="{D83CE5A0-2DAF-7637-9A6B-534EC78E4487}"/>
              </a:ext>
            </a:extLst>
          </p:cNvPr>
          <p:cNvSpPr txBox="1"/>
          <p:nvPr/>
        </p:nvSpPr>
        <p:spPr>
          <a:xfrm>
            <a:off x="660400" y="1600200"/>
            <a:ext cx="10541000" cy="2554545"/>
          </a:xfrm>
          <a:prstGeom prst="rect">
            <a:avLst/>
          </a:prstGeom>
          <a:noFill/>
        </p:spPr>
        <p:txBody>
          <a:bodyPr wrap="square" rtlCol="0">
            <a:spAutoFit/>
          </a:bodyPr>
          <a:lstStyle/>
          <a:p>
            <a:pPr marL="0" indent="0">
              <a:buNone/>
            </a:pPr>
            <a:r>
              <a:rPr lang="en-US" sz="2000" b="0" i="0" dirty="0">
                <a:effectLst/>
                <a:latin typeface="Arial" panose="020B0604020202020204" pitchFamily="34" charset="0"/>
                <a:cs typeface="Arial" panose="020B0604020202020204" pitchFamily="34" charset="0"/>
              </a:rPr>
              <a:t>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0" i="0" dirty="0">
                <a:effectLst/>
                <a:latin typeface="Arial" panose="020B0604020202020204" pitchFamily="34" charset="0"/>
                <a:cs typeface="Arial" panose="020B0604020202020204" pitchFamily="34" charset="0"/>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5643245" cy="632460"/>
          </a:xfrm>
          <a:prstGeom prst="rect">
            <a:avLst/>
          </a:prstGeom>
        </p:spPr>
        <p:txBody>
          <a:bodyPr vert="horz" wrap="square" lIns="0" tIns="16510" rIns="0" bIns="0" rtlCol="0">
            <a:spAutoFit/>
          </a:bodyPr>
          <a:lstStyle/>
          <a:p>
            <a:pPr marL="12700">
              <a:lnSpc>
                <a:spcPct val="100000"/>
              </a:lnSpc>
              <a:spcBef>
                <a:spcPts val="130"/>
              </a:spcBef>
            </a:pPr>
            <a:r>
              <a:rPr sz="3950" spc="-5" dirty="0">
                <a:solidFill>
                  <a:srgbClr val="1CACE3"/>
                </a:solidFill>
              </a:rPr>
              <a:t>PROPOSED</a:t>
            </a:r>
            <a:r>
              <a:rPr sz="3950" spc="254" dirty="0">
                <a:solidFill>
                  <a:srgbClr val="1CACE3"/>
                </a:solidFill>
              </a:rPr>
              <a:t> </a:t>
            </a:r>
            <a:r>
              <a:rPr sz="3950" dirty="0">
                <a:solidFill>
                  <a:srgbClr val="1CACE3"/>
                </a:solidFill>
              </a:rPr>
              <a:t>SOLUTION</a:t>
            </a:r>
            <a:endParaRPr sz="3950"/>
          </a:p>
        </p:txBody>
      </p:sp>
      <p:sp>
        <p:nvSpPr>
          <p:cNvPr id="4" name="Content Placeholder 2">
            <a:extLst>
              <a:ext uri="{FF2B5EF4-FFF2-40B4-BE49-F238E27FC236}">
                <a16:creationId xmlns:a16="http://schemas.microsoft.com/office/drawing/2014/main" id="{0401CBB5-61A4-B198-CD54-22AE8C639B4C}"/>
              </a:ext>
            </a:extLst>
          </p:cNvPr>
          <p:cNvSpPr txBox="1">
            <a:spLocks/>
          </p:cNvSpPr>
          <p:nvPr/>
        </p:nvSpPr>
        <p:spPr>
          <a:xfrm>
            <a:off x="838200" y="1825625"/>
            <a:ext cx="105156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Implement robust algorithms to detect and filter out fake or manipulated ratings.</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Utilize cross-platform comparison and data integrity checks to ensure rating authenticity.</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Introduce user feedback mechanisms to report suspicious ratings and enhance transparency.</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Develop advanced user profiling techniques based on historical ratings, viewing history, and explicit user preferences.</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Utilize collaborative filtering, content-based filtering, and hybrid approaches to provide personalized movie recommendations.</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Incorporate context-aware recommendation strategies to account for diverse user preferences and viewing contexts.</a:t>
            </a:r>
          </a:p>
          <a:p>
            <a:endParaRPr lang="en-US" kern="0" dirty="0">
              <a:solidFill>
                <a:sysClr val="windowText" lastClr="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2C5FC9FB-1F04-B458-93D6-2E23A159A683}"/>
              </a:ext>
            </a:extLst>
          </p:cNvPr>
          <p:cNvSpPr txBox="1"/>
          <p:nvPr/>
        </p:nvSpPr>
        <p:spPr>
          <a:xfrm>
            <a:off x="660400" y="1600200"/>
            <a:ext cx="10312400" cy="532453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System Requirement </a:t>
            </a:r>
          </a:p>
          <a:p>
            <a:endParaRPr lang="en-US" sz="2000" dirty="0">
              <a:latin typeface="Arial" panose="020B0604020202020204" pitchFamily="34" charset="0"/>
              <a:cs typeface="Arial" panose="020B0604020202020204" pitchFamily="34" charset="0"/>
            </a:endParaRPr>
          </a:p>
          <a:p>
            <a:pPr algn="l"/>
            <a:r>
              <a:rPr lang="en-US" sz="2000" b="1" i="0" dirty="0">
                <a:effectLst/>
                <a:latin typeface="Arial" panose="020B0604020202020204" pitchFamily="34" charset="0"/>
                <a:cs typeface="Arial" panose="020B0604020202020204" pitchFamily="34" charset="0"/>
              </a:rPr>
              <a:t>Hardware :</a:t>
            </a:r>
          </a:p>
          <a:p>
            <a:pPr algn="l"/>
            <a:endParaRPr lang="en-US" sz="2000" b="0" i="0" dirty="0">
              <a:effectLst/>
              <a:latin typeface="Arial" panose="020B0604020202020204" pitchFamily="34" charset="0"/>
              <a:cs typeface="Arial" panose="020B0604020202020204" pitchFamily="34" charset="0"/>
            </a:endParaRPr>
          </a:p>
          <a:p>
            <a:pPr lvl="1"/>
            <a:r>
              <a:rPr lang="en-US" sz="2000" b="0" i="0" dirty="0">
                <a:effectLst/>
                <a:latin typeface="Arial" panose="020B0604020202020204" pitchFamily="34" charset="0"/>
                <a:cs typeface="Arial" panose="020B0604020202020204" pitchFamily="34" charset="0"/>
              </a:rPr>
              <a:t>High-performance servers to handle data processing, analysis, and storage.</a:t>
            </a:r>
          </a:p>
          <a:p>
            <a:pPr lvl="1"/>
            <a:r>
              <a:rPr lang="en-US" sz="2000" b="0" i="0" dirty="0">
                <a:effectLst/>
                <a:latin typeface="Arial" panose="020B0604020202020204" pitchFamily="34" charset="0"/>
                <a:cs typeface="Arial" panose="020B0604020202020204" pitchFamily="34" charset="0"/>
              </a:rPr>
              <a:t>Multi-core processors (e.g., Intel Xeon) for parallel processing of large datasets.</a:t>
            </a:r>
          </a:p>
          <a:p>
            <a:pPr lvl="1"/>
            <a:r>
              <a:rPr lang="en-US" sz="2000" b="0" i="0" dirty="0">
                <a:effectLst/>
                <a:latin typeface="Arial" panose="020B0604020202020204" pitchFamily="34" charset="0"/>
                <a:cs typeface="Arial" panose="020B0604020202020204" pitchFamily="34" charset="0"/>
              </a:rPr>
              <a:t>Sufficient RAM (Random Access Memory) to accommodate data processing and analysis tasks efficiently.</a:t>
            </a:r>
          </a:p>
          <a:p>
            <a:pPr algn="l"/>
            <a:r>
              <a:rPr lang="en-US" sz="2000" b="1" i="0" dirty="0">
                <a:effectLst/>
                <a:latin typeface="Arial" panose="020B0604020202020204" pitchFamily="34" charset="0"/>
                <a:cs typeface="Arial" panose="020B0604020202020204" pitchFamily="34" charset="0"/>
              </a:rPr>
              <a:t>Software :</a:t>
            </a:r>
            <a:endParaRPr lang="en-US" sz="2000" b="0" i="0" dirty="0">
              <a:effectLst/>
              <a:latin typeface="Arial" panose="020B0604020202020204" pitchFamily="34" charset="0"/>
              <a:cs typeface="Arial" panose="020B0604020202020204" pitchFamily="34" charset="0"/>
            </a:endParaRPr>
          </a:p>
          <a:p>
            <a:pPr marL="0" indent="0" algn="l">
              <a:buNone/>
            </a:pPr>
            <a:endParaRPr lang="en-US" sz="2000" b="0" i="0" dirty="0">
              <a:effectLst/>
              <a:latin typeface="Arial" panose="020B0604020202020204" pitchFamily="34" charset="0"/>
              <a:cs typeface="Arial" panose="020B0604020202020204" pitchFamily="34" charset="0"/>
            </a:endParaRPr>
          </a:p>
          <a:p>
            <a:pPr lvl="1"/>
            <a:r>
              <a:rPr lang="en-US" sz="2000" b="0" i="0" dirty="0">
                <a:effectLst/>
                <a:latin typeface="Arial" panose="020B0604020202020204" pitchFamily="34" charset="0"/>
                <a:cs typeface="Arial" panose="020B0604020202020204" pitchFamily="34" charset="0"/>
              </a:rPr>
              <a:t>Server-grade operating systems such as Linux (e.g., Ubuntu Server, CentOS) or Windows Server for hosting the movie rating analysis system.</a:t>
            </a:r>
          </a:p>
          <a:p>
            <a:pPr lvl="1"/>
            <a:r>
              <a:rPr lang="en-US" sz="2000" b="0" i="0" dirty="0">
                <a:effectLst/>
                <a:latin typeface="Arial" panose="020B0604020202020204" pitchFamily="34" charset="0"/>
                <a:cs typeface="Arial" panose="020B0604020202020204" pitchFamily="34" charset="0"/>
              </a:rPr>
              <a:t>Client devices may use various operating systems (e.g., Windows, macOS, Linux, Android, iOS) to access the system through web interfaces or applications.</a:t>
            </a:r>
          </a:p>
          <a:p>
            <a:pPr lvl="1"/>
            <a:r>
              <a:rPr lang="en-US" sz="2000" b="0" i="0" dirty="0">
                <a:effectLst/>
                <a:latin typeface="Arial" panose="020B0604020202020204" pitchFamily="34" charset="0"/>
                <a:cs typeface="Arial" panose="020B0604020202020204" pitchFamily="34" charset="0"/>
              </a:rPr>
              <a:t>Relational Database Management System (RDBMS) such as MySQL, PostgreSQL, or MariaDB for storing structured movie data.</a:t>
            </a:r>
          </a:p>
          <a:p>
            <a:endParaRPr lang="en-AE" sz="20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497205"/>
            <a:ext cx="5242560" cy="632460"/>
          </a:xfrm>
          <a:prstGeom prst="rect">
            <a:avLst/>
          </a:prstGeom>
        </p:spPr>
        <p:txBody>
          <a:bodyPr vert="horz" wrap="square" lIns="0" tIns="16510" rIns="0" bIns="0" rtlCol="0">
            <a:spAutoFit/>
          </a:bodyPr>
          <a:lstStyle/>
          <a:p>
            <a:pPr marL="12700">
              <a:lnSpc>
                <a:spcPct val="100000"/>
              </a:lnSpc>
              <a:spcBef>
                <a:spcPts val="130"/>
              </a:spcBef>
              <a:tabLst>
                <a:tab pos="2366645" algn="l"/>
              </a:tabLst>
            </a:pPr>
            <a:r>
              <a:rPr sz="3950" spc="-5" dirty="0">
                <a:solidFill>
                  <a:srgbClr val="1CACE3"/>
                </a:solidFill>
              </a:rPr>
              <a:t>SYSTEM	</a:t>
            </a:r>
            <a:r>
              <a:rPr sz="3950" spc="-15" dirty="0">
                <a:solidFill>
                  <a:srgbClr val="1CACE3"/>
                </a:solidFill>
              </a:rPr>
              <a:t>APPROACH</a:t>
            </a:r>
            <a:endParaRPr sz="3950"/>
          </a:p>
        </p:txBody>
      </p:sp>
      <p:sp>
        <p:nvSpPr>
          <p:cNvPr id="3" name="TextBox 2">
            <a:extLst>
              <a:ext uri="{FF2B5EF4-FFF2-40B4-BE49-F238E27FC236}">
                <a16:creationId xmlns:a16="http://schemas.microsoft.com/office/drawing/2014/main" id="{2C5FC9FB-1F04-B458-93D6-2E23A159A683}"/>
              </a:ext>
            </a:extLst>
          </p:cNvPr>
          <p:cNvSpPr txBox="1"/>
          <p:nvPr/>
        </p:nvSpPr>
        <p:spPr>
          <a:xfrm>
            <a:off x="660400" y="1600200"/>
            <a:ext cx="10312400" cy="3477875"/>
          </a:xfrm>
          <a:prstGeom prst="rect">
            <a:avLst/>
          </a:prstGeom>
          <a:noFill/>
        </p:spPr>
        <p:txBody>
          <a:bodyPr wrap="square" rtlCol="0">
            <a:spAutoFit/>
          </a:bodyPr>
          <a:lstStyle/>
          <a:p>
            <a:pPr marL="0" indent="0">
              <a:buNone/>
            </a:pPr>
            <a:r>
              <a:rPr lang="en-US" sz="2000" dirty="0">
                <a:latin typeface="Arial" panose="020B0604020202020204" pitchFamily="34" charset="0"/>
                <a:cs typeface="Arial" panose="020B0604020202020204" pitchFamily="34" charset="0"/>
              </a:rPr>
              <a:t>Library Requirement :</a:t>
            </a:r>
          </a:p>
          <a:p>
            <a:pPr algn="l">
              <a:buFont typeface="+mj-lt"/>
              <a:buAutoNum type="arabicPeriod"/>
            </a:pPr>
            <a:r>
              <a:rPr lang="en-US" sz="2000" b="1" i="0" dirty="0">
                <a:effectLst/>
                <a:latin typeface="Arial" panose="020B0604020202020204" pitchFamily="34" charset="0"/>
                <a:cs typeface="Arial" panose="020B0604020202020204" pitchFamily="34" charset="0"/>
              </a:rPr>
              <a:t>Data Collection and Processing:</a:t>
            </a:r>
            <a:endParaRPr lang="en-US" sz="2000" b="0" i="0" dirty="0">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1" i="0" dirty="0">
                <a:effectLst/>
                <a:latin typeface="Arial" panose="020B0604020202020204" pitchFamily="34" charset="0"/>
                <a:cs typeface="Arial" panose="020B0604020202020204" pitchFamily="34" charset="0"/>
              </a:rPr>
              <a:t>Pandas:</a:t>
            </a:r>
            <a:r>
              <a:rPr lang="en-US" sz="2000" b="0" i="0" dirty="0">
                <a:effectLst/>
                <a:latin typeface="Arial" panose="020B0604020202020204" pitchFamily="34" charset="0"/>
                <a:cs typeface="Arial" panose="020B0604020202020204" pitchFamily="34" charset="0"/>
              </a:rPr>
              <a:t> For data manipulation and analysis, such as cleaning and organizing collected movie data.</a:t>
            </a:r>
          </a:p>
          <a:p>
            <a:pPr marL="742950" lvl="1" indent="-285750" algn="l">
              <a:buFont typeface="+mj-lt"/>
              <a:buAutoNum type="arabicPeriod"/>
            </a:pPr>
            <a:r>
              <a:rPr lang="en-US" sz="2000" b="1" i="0" dirty="0">
                <a:effectLst/>
                <a:latin typeface="Arial" panose="020B0604020202020204" pitchFamily="34" charset="0"/>
                <a:cs typeface="Arial" panose="020B0604020202020204" pitchFamily="34" charset="0"/>
              </a:rPr>
              <a:t>NumPy:</a:t>
            </a:r>
            <a:r>
              <a:rPr lang="en-US" sz="2000" b="0" i="0" dirty="0">
                <a:effectLst/>
                <a:latin typeface="Arial" panose="020B0604020202020204" pitchFamily="34" charset="0"/>
                <a:cs typeface="Arial" panose="020B0604020202020204" pitchFamily="34" charset="0"/>
              </a:rPr>
              <a:t> For numerical computing tasks that may arise during data preprocessing.</a:t>
            </a:r>
          </a:p>
          <a:p>
            <a:pPr algn="l">
              <a:buFont typeface="+mj-lt"/>
              <a:buAutoNum type="arabicPeriod"/>
            </a:pPr>
            <a:r>
              <a:rPr lang="en-US" sz="2000" b="1" i="0" dirty="0">
                <a:effectLst/>
                <a:latin typeface="Arial" panose="020B0604020202020204" pitchFamily="34" charset="0"/>
                <a:cs typeface="Arial" panose="020B0604020202020204" pitchFamily="34" charset="0"/>
              </a:rPr>
              <a:t>Rating Verification and Authenticity:</a:t>
            </a:r>
            <a:endParaRPr lang="en-US" sz="2000" b="0" i="0" dirty="0">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1" i="0" dirty="0">
                <a:effectLst/>
                <a:latin typeface="Arial" panose="020B0604020202020204" pitchFamily="34" charset="0"/>
                <a:cs typeface="Arial" panose="020B0604020202020204" pitchFamily="34" charset="0"/>
              </a:rPr>
              <a:t>Scikit-learn:</a:t>
            </a:r>
            <a:r>
              <a:rPr lang="en-US" sz="2000" b="0" i="0" dirty="0">
                <a:effectLst/>
                <a:latin typeface="Arial" panose="020B0604020202020204" pitchFamily="34" charset="0"/>
                <a:cs typeface="Arial" panose="020B0604020202020204" pitchFamily="34" charset="0"/>
              </a:rPr>
              <a:t> For implementing machine learning models for detecting fake or manipulated ratings.</a:t>
            </a:r>
          </a:p>
          <a:p>
            <a:pPr marL="742950" lvl="1" indent="-285750" algn="l">
              <a:buFont typeface="+mj-lt"/>
              <a:buAutoNum type="arabicPeriod"/>
            </a:pPr>
            <a:r>
              <a:rPr lang="en-US" sz="2000" b="1" i="0" dirty="0">
                <a:effectLst/>
                <a:latin typeface="Arial" panose="020B0604020202020204" pitchFamily="34" charset="0"/>
                <a:cs typeface="Arial" panose="020B0604020202020204" pitchFamily="34" charset="0"/>
              </a:rPr>
              <a:t>NLTK (Natural Language Toolkit):</a:t>
            </a:r>
            <a:r>
              <a:rPr lang="en-US" sz="2000" b="0" i="0" dirty="0">
                <a:effectLst/>
                <a:latin typeface="Arial" panose="020B0604020202020204" pitchFamily="34" charset="0"/>
                <a:cs typeface="Arial" panose="020B0604020202020204" pitchFamily="34" charset="0"/>
              </a:rPr>
              <a:t> For text processing and sentiment analysis to identify biased or misleading reviews.</a:t>
            </a:r>
          </a:p>
          <a:p>
            <a:pPr marL="742950" lvl="1" indent="-285750" algn="l">
              <a:buFont typeface="+mj-lt"/>
              <a:buAutoNum type="arabicPeriod"/>
            </a:pPr>
            <a:r>
              <a:rPr lang="en-US" sz="2000" b="1" i="0" dirty="0">
                <a:effectLst/>
                <a:latin typeface="Arial" panose="020B0604020202020204" pitchFamily="34" charset="0"/>
                <a:cs typeface="Arial" panose="020B0604020202020204" pitchFamily="34" charset="0"/>
              </a:rPr>
              <a:t>Matplotlib or Seaborn:</a:t>
            </a:r>
            <a:r>
              <a:rPr lang="en-US" sz="2000" b="0" i="0" dirty="0">
                <a:effectLst/>
                <a:latin typeface="Arial" panose="020B0604020202020204" pitchFamily="34" charset="0"/>
                <a:cs typeface="Arial" panose="020B0604020202020204" pitchFamily="34" charset="0"/>
              </a:rPr>
              <a:t> For visualizing patterns and anomalies in rating data</a:t>
            </a:r>
            <a:endParaRPr lang="en-A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6848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4" name="Content Placeholder 2">
            <a:extLst>
              <a:ext uri="{FF2B5EF4-FFF2-40B4-BE49-F238E27FC236}">
                <a16:creationId xmlns:a16="http://schemas.microsoft.com/office/drawing/2014/main" id="{FB526BAD-D68D-44D2-E05A-D2E3C617729A}"/>
              </a:ext>
            </a:extLst>
          </p:cNvPr>
          <p:cNvSpPr txBox="1">
            <a:spLocks/>
          </p:cNvSpPr>
          <p:nvPr/>
        </p:nvSpPr>
        <p:spPr>
          <a:xfrm>
            <a:off x="838200" y="1690688"/>
            <a:ext cx="10515600" cy="4802187"/>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2000" b="1" kern="0" dirty="0">
                <a:solidFill>
                  <a:sysClr val="windowText" lastClr="000000"/>
                </a:solidFill>
                <a:latin typeface="Arial" panose="020B0604020202020204" pitchFamily="34" charset="0"/>
                <a:cs typeface="Arial" panose="020B0604020202020204" pitchFamily="34" charset="0"/>
              </a:rPr>
              <a:t>                                                  Algorithm Selection :</a:t>
            </a:r>
            <a:endParaRPr lang="en-US" sz="2000" kern="0" dirty="0">
              <a:solidFill>
                <a:sysClr val="windowText" lastClr="000000"/>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1" kern="0" dirty="0">
                <a:solidFill>
                  <a:sysClr val="windowText" lastClr="000000"/>
                </a:solidFill>
                <a:latin typeface="Arial" panose="020B0604020202020204" pitchFamily="34" charset="0"/>
                <a:cs typeface="Arial" panose="020B0604020202020204" pitchFamily="34" charset="0"/>
              </a:rPr>
              <a:t>Data Availability:</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 Consider the availability and quality of data (e.g., user-item interactions, item features) when selecting algorithms.</a:t>
            </a:r>
          </a:p>
          <a:p>
            <a:pPr algn="l">
              <a:buFont typeface="Arial" panose="020B0604020202020204" pitchFamily="34" charset="0"/>
              <a:buChar char="•"/>
            </a:pPr>
            <a:r>
              <a:rPr lang="en-US" sz="2000" b="1" kern="0" dirty="0">
                <a:solidFill>
                  <a:sysClr val="windowText" lastClr="000000"/>
                </a:solidFill>
                <a:latin typeface="Arial" panose="020B0604020202020204" pitchFamily="34" charset="0"/>
                <a:cs typeface="Arial" panose="020B0604020202020204" pitchFamily="34" charset="0"/>
              </a:rPr>
              <a:t>System Requirements:</a:t>
            </a:r>
            <a:r>
              <a:rPr lang="en-US" sz="2000" kern="0" dirty="0">
                <a:solidFill>
                  <a:sysClr val="windowText" lastClr="000000"/>
                </a:solidFill>
                <a:latin typeface="Arial" panose="020B0604020202020204" pitchFamily="34" charset="0"/>
                <a:cs typeface="Arial" panose="020B0604020202020204" pitchFamily="34" charset="0"/>
              </a:rPr>
              <a:t> </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Assess computational resources, scalability, and real-time performance requirements of the system.</a:t>
            </a:r>
          </a:p>
          <a:p>
            <a:pPr algn="l">
              <a:buFont typeface="Arial" panose="020B0604020202020204" pitchFamily="34" charset="0"/>
              <a:buChar char="•"/>
            </a:pPr>
            <a:r>
              <a:rPr lang="en-US" sz="2000" b="1" kern="0" dirty="0">
                <a:solidFill>
                  <a:sysClr val="windowText" lastClr="000000"/>
                </a:solidFill>
                <a:latin typeface="Arial" panose="020B0604020202020204" pitchFamily="34" charset="0"/>
                <a:cs typeface="Arial" panose="020B0604020202020204" pitchFamily="34" charset="0"/>
              </a:rPr>
              <a:t>User Experience:</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 Choose algorithms that provide personalized and diverse recommendations to enhance the user experience.</a:t>
            </a:r>
          </a:p>
          <a:p>
            <a:pPr algn="l">
              <a:buFont typeface="Arial" panose="020B0604020202020204" pitchFamily="34" charset="0"/>
              <a:buChar char="•"/>
            </a:pPr>
            <a:r>
              <a:rPr lang="en-US" sz="2000" b="1" kern="0" dirty="0">
                <a:solidFill>
                  <a:sysClr val="windowText" lastClr="000000"/>
                </a:solidFill>
                <a:latin typeface="Arial" panose="020B0604020202020204" pitchFamily="34" charset="0"/>
                <a:cs typeface="Arial" panose="020B0604020202020204" pitchFamily="34" charset="0"/>
              </a:rPr>
              <a:t>Evaluation Metrics:</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 Select algorithms based on performance metrics such as accuracy, coverage, and novelty.</a:t>
            </a:r>
          </a:p>
          <a:p>
            <a:pPr algn="l">
              <a:buFont typeface="Arial" panose="020B0604020202020204" pitchFamily="34" charset="0"/>
              <a:buChar char="•"/>
            </a:pPr>
            <a:r>
              <a:rPr lang="en-US" sz="2000" b="1" kern="0" dirty="0">
                <a:solidFill>
                  <a:sysClr val="windowText" lastClr="000000"/>
                </a:solidFill>
                <a:latin typeface="Arial" panose="020B0604020202020204" pitchFamily="34" charset="0"/>
                <a:cs typeface="Arial" panose="020B0604020202020204" pitchFamily="34" charset="0"/>
              </a:rPr>
              <a:t>Integration:</a:t>
            </a:r>
          </a:p>
          <a:p>
            <a:pPr algn="l">
              <a:buFont typeface="Arial" panose="020B0604020202020204" pitchFamily="34" charset="0"/>
              <a:buChar char="•"/>
            </a:pPr>
            <a:r>
              <a:rPr lang="en-US" sz="2000" kern="0" dirty="0">
                <a:solidFill>
                  <a:sysClr val="windowText" lastClr="000000"/>
                </a:solidFill>
                <a:latin typeface="Arial" panose="020B0604020202020204" pitchFamily="34" charset="0"/>
                <a:cs typeface="Arial" panose="020B0604020202020204" pitchFamily="34" charset="0"/>
              </a:rPr>
              <a:t> Ensure seamless integration with other system components such as data pipelines, user interfaces, and feedback mechanisms.</a:t>
            </a:r>
          </a:p>
          <a:p>
            <a:endParaRPr lang="en-US" sz="2000" kern="0" dirty="0">
              <a:solidFill>
                <a:sysClr val="windowText" lastClr="000000"/>
              </a:solidFill>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Content Placeholder 2">
            <a:extLst>
              <a:ext uri="{FF2B5EF4-FFF2-40B4-BE49-F238E27FC236}">
                <a16:creationId xmlns:a16="http://schemas.microsoft.com/office/drawing/2014/main" id="{21E12802-B472-212B-74D0-5648F032C94A}"/>
              </a:ext>
            </a:extLst>
          </p:cNvPr>
          <p:cNvSpPr txBox="1">
            <a:spLocks/>
          </p:cNvSpPr>
          <p:nvPr/>
        </p:nvSpPr>
        <p:spPr>
          <a:xfrm>
            <a:off x="533400" y="1187767"/>
            <a:ext cx="10515600" cy="4908233"/>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solidFill>
                  <a:sysClr val="windowText" lastClr="000000"/>
                </a:solidFill>
                <a:latin typeface="Arial" panose="020B0604020202020204" pitchFamily="34" charset="0"/>
                <a:cs typeface="Arial" panose="020B0604020202020204" pitchFamily="34" charset="0"/>
              </a:rPr>
              <a:t>                                                  Data Input</a:t>
            </a:r>
          </a:p>
          <a:p>
            <a:pPr algn="l">
              <a:buFont typeface="+mj-lt"/>
              <a:buAutoNum type="arabicPeriod"/>
            </a:pPr>
            <a:r>
              <a:rPr lang="en-US" sz="2000" b="1" kern="0" dirty="0">
                <a:solidFill>
                  <a:sysClr val="windowText" lastClr="000000"/>
                </a:solidFill>
                <a:latin typeface="Arial" panose="020B0604020202020204" pitchFamily="34" charset="0"/>
                <a:cs typeface="Arial" panose="020B0604020202020204" pitchFamily="34" charset="0"/>
              </a:rPr>
              <a:t>Data Collection:</a:t>
            </a:r>
            <a:endParaRPr lang="en-US" sz="2000" kern="0" dirty="0">
              <a:solidFill>
                <a:sysClr val="windowText" lastClr="000000"/>
              </a:solidFill>
              <a:latin typeface="Arial" panose="020B0604020202020204" pitchFamily="34" charset="0"/>
              <a:cs typeface="Arial" panose="020B0604020202020204" pitchFamily="34" charset="0"/>
            </a:endParaRPr>
          </a:p>
          <a:p>
            <a:pPr marL="742950" lvl="1" indent="-285750" algn="l">
              <a:buFont typeface="+mj-lt"/>
              <a:buAutoNum type="arabicPeriod"/>
            </a:pPr>
            <a:r>
              <a:rPr lang="en-US" sz="2000" kern="0" dirty="0">
                <a:solidFill>
                  <a:sysClr val="windowText" lastClr="000000"/>
                </a:solidFill>
                <a:latin typeface="Arial" panose="020B0604020202020204" pitchFamily="34" charset="0"/>
                <a:cs typeface="Arial" panose="020B0604020202020204" pitchFamily="34" charset="0"/>
              </a:rPr>
              <a:t>The system starts by collecting movie data from various sources such as APIs (e.g., IMDb, TMDB) and web scraping techniques.</a:t>
            </a:r>
          </a:p>
          <a:p>
            <a:pPr marL="742950" lvl="1" indent="-285750" algn="l">
              <a:buFont typeface="+mj-lt"/>
              <a:buAutoNum type="arabicPeriod"/>
            </a:pPr>
            <a:r>
              <a:rPr lang="en-US" sz="2000" kern="0" dirty="0">
                <a:solidFill>
                  <a:sysClr val="windowText" lastClr="000000"/>
                </a:solidFill>
                <a:latin typeface="Arial" panose="020B0604020202020204" pitchFamily="34" charset="0"/>
                <a:cs typeface="Arial" panose="020B0604020202020204" pitchFamily="34" charset="0"/>
              </a:rPr>
              <a:t>Data collection involves retrieving information such as movie titles, ratings, reviews, genres, cast, crew, release dates, and box office performance.</a:t>
            </a:r>
          </a:p>
          <a:p>
            <a:pPr algn="l">
              <a:buFont typeface="+mj-lt"/>
              <a:buAutoNum type="arabicPeriod"/>
            </a:pPr>
            <a:r>
              <a:rPr lang="en-US" sz="2000" b="1" kern="0" dirty="0">
                <a:solidFill>
                  <a:sysClr val="windowText" lastClr="000000"/>
                </a:solidFill>
                <a:latin typeface="Arial" panose="020B0604020202020204" pitchFamily="34" charset="0"/>
                <a:cs typeface="Arial" panose="020B0604020202020204" pitchFamily="34" charset="0"/>
              </a:rPr>
              <a:t>Data Preprocessing:</a:t>
            </a:r>
            <a:endParaRPr lang="en-US" sz="2000" kern="0" dirty="0">
              <a:solidFill>
                <a:sysClr val="windowText" lastClr="000000"/>
              </a:solidFill>
              <a:latin typeface="Arial" panose="020B0604020202020204" pitchFamily="34" charset="0"/>
              <a:cs typeface="Arial" panose="020B0604020202020204" pitchFamily="34" charset="0"/>
            </a:endParaRPr>
          </a:p>
          <a:p>
            <a:pPr marL="742950" lvl="1" indent="-285750" algn="l">
              <a:buFont typeface="+mj-lt"/>
              <a:buAutoNum type="arabicPeriod"/>
            </a:pPr>
            <a:r>
              <a:rPr lang="en-US" sz="2000" kern="0" dirty="0">
                <a:solidFill>
                  <a:sysClr val="windowText" lastClr="000000"/>
                </a:solidFill>
                <a:latin typeface="Arial" panose="020B0604020202020204" pitchFamily="34" charset="0"/>
                <a:cs typeface="Arial" panose="020B0604020202020204" pitchFamily="34" charset="0"/>
              </a:rPr>
              <a:t>The collected data undergoes preprocessing to clean and organize it for further analysis.</a:t>
            </a:r>
          </a:p>
          <a:p>
            <a:pPr marL="742950" lvl="1" indent="-285750" algn="l">
              <a:buFont typeface="+mj-lt"/>
              <a:buAutoNum type="arabicPeriod"/>
            </a:pPr>
            <a:r>
              <a:rPr lang="en-US" sz="2000" kern="0" dirty="0">
                <a:solidFill>
                  <a:sysClr val="windowText" lastClr="000000"/>
                </a:solidFill>
                <a:latin typeface="Arial" panose="020B0604020202020204" pitchFamily="34" charset="0"/>
                <a:cs typeface="Arial" panose="020B0604020202020204" pitchFamily="34" charset="0"/>
              </a:rPr>
              <a:t>Preprocessing tasks may include removing duplicate entries, handling missing values, standardizing data formats, and resolving inconsistencies.</a:t>
            </a:r>
          </a:p>
          <a:p>
            <a:pPr algn="l">
              <a:buFont typeface="+mj-lt"/>
              <a:buAutoNum type="arabicPeriod"/>
            </a:pPr>
            <a:r>
              <a:rPr lang="en-US" sz="2000" b="1" kern="0" dirty="0">
                <a:solidFill>
                  <a:sysClr val="windowText" lastClr="000000"/>
                </a:solidFill>
                <a:latin typeface="Arial" panose="020B0604020202020204" pitchFamily="34" charset="0"/>
                <a:cs typeface="Arial" panose="020B0604020202020204" pitchFamily="34" charset="0"/>
              </a:rPr>
              <a:t>Data Integration:</a:t>
            </a:r>
            <a:endParaRPr lang="en-US" sz="2000" kern="0" dirty="0">
              <a:solidFill>
                <a:sysClr val="windowText" lastClr="000000"/>
              </a:solidFill>
              <a:latin typeface="Arial" panose="020B0604020202020204" pitchFamily="34" charset="0"/>
              <a:cs typeface="Arial" panose="020B0604020202020204" pitchFamily="34" charset="0"/>
            </a:endParaRPr>
          </a:p>
          <a:p>
            <a:pPr marL="742950" lvl="1" indent="-285750" algn="l">
              <a:buFont typeface="+mj-lt"/>
              <a:buAutoNum type="arabicPeriod"/>
            </a:pPr>
            <a:r>
              <a:rPr lang="en-US" sz="2000" kern="0" dirty="0">
                <a:solidFill>
                  <a:sysClr val="windowText" lastClr="000000"/>
                </a:solidFill>
                <a:latin typeface="Arial" panose="020B0604020202020204" pitchFamily="34" charset="0"/>
                <a:cs typeface="Arial" panose="020B0604020202020204" pitchFamily="34" charset="0"/>
              </a:rPr>
              <a:t>Once preprocessed, the data from different sources is integrated into a unified dataset.</a:t>
            </a:r>
          </a:p>
          <a:p>
            <a:pPr marL="742950" lvl="1" indent="-285750" algn="l">
              <a:buFont typeface="+mj-lt"/>
              <a:buAutoNum type="arabicPeriod"/>
            </a:pPr>
            <a:r>
              <a:rPr lang="en-US" sz="2000" kern="0" dirty="0">
                <a:solidFill>
                  <a:sysClr val="windowText" lastClr="000000"/>
                </a:solidFill>
                <a:latin typeface="Arial" panose="020B0604020202020204" pitchFamily="34" charset="0"/>
                <a:cs typeface="Arial" panose="020B0604020202020204" pitchFamily="34" charset="0"/>
              </a:rPr>
              <a:t>Integration involves merging, joining, or combining data from various sources based on common identifiers such as movie titles or IDs.</a:t>
            </a:r>
            <a:endParaRPr lang="en-US" sz="2000" kern="0" dirty="0">
              <a:solidFill>
                <a:sysClr val="windowText" lastClr="000000"/>
              </a:solidFill>
            </a:endParaRPr>
          </a:p>
        </p:txBody>
      </p:sp>
    </p:spTree>
    <p:extLst>
      <p:ext uri="{BB962C8B-B14F-4D97-AF65-F5344CB8AC3E}">
        <p14:creationId xmlns:p14="http://schemas.microsoft.com/office/powerpoint/2010/main" val="180235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0400" y="555307"/>
            <a:ext cx="7243445" cy="632460"/>
          </a:xfrm>
          <a:prstGeom prst="rect">
            <a:avLst/>
          </a:prstGeom>
        </p:spPr>
        <p:txBody>
          <a:bodyPr vert="horz" wrap="square" lIns="0" tIns="16510" rIns="0" bIns="0" rtlCol="0">
            <a:spAutoFit/>
          </a:bodyPr>
          <a:lstStyle/>
          <a:p>
            <a:pPr marL="12700">
              <a:lnSpc>
                <a:spcPct val="100000"/>
              </a:lnSpc>
              <a:spcBef>
                <a:spcPts val="130"/>
              </a:spcBef>
            </a:pPr>
            <a:r>
              <a:rPr sz="3950" spc="-10" dirty="0">
                <a:solidFill>
                  <a:srgbClr val="1CACE3"/>
                </a:solidFill>
              </a:rPr>
              <a:t>ALGORITHM</a:t>
            </a:r>
            <a:r>
              <a:rPr sz="3950" spc="350" dirty="0">
                <a:solidFill>
                  <a:srgbClr val="1CACE3"/>
                </a:solidFill>
              </a:rPr>
              <a:t> </a:t>
            </a:r>
            <a:r>
              <a:rPr sz="3950" spc="20" dirty="0">
                <a:solidFill>
                  <a:srgbClr val="1CACE3"/>
                </a:solidFill>
              </a:rPr>
              <a:t>&amp;</a:t>
            </a:r>
            <a:r>
              <a:rPr sz="3950" spc="-20" dirty="0">
                <a:solidFill>
                  <a:srgbClr val="1CACE3"/>
                </a:solidFill>
              </a:rPr>
              <a:t> </a:t>
            </a:r>
            <a:r>
              <a:rPr sz="3950" spc="5" dirty="0">
                <a:solidFill>
                  <a:srgbClr val="1CACE3"/>
                </a:solidFill>
              </a:rPr>
              <a:t>DEPLOYMENT</a:t>
            </a:r>
            <a:endParaRPr sz="3950"/>
          </a:p>
        </p:txBody>
      </p:sp>
      <p:sp>
        <p:nvSpPr>
          <p:cNvPr id="3" name="Content Placeholder 2">
            <a:extLst>
              <a:ext uri="{FF2B5EF4-FFF2-40B4-BE49-F238E27FC236}">
                <a16:creationId xmlns:a16="http://schemas.microsoft.com/office/drawing/2014/main" id="{21E12802-B472-212B-74D0-5648F032C94A}"/>
              </a:ext>
            </a:extLst>
          </p:cNvPr>
          <p:cNvSpPr txBox="1">
            <a:spLocks/>
          </p:cNvSpPr>
          <p:nvPr/>
        </p:nvSpPr>
        <p:spPr>
          <a:xfrm>
            <a:off x="533400" y="1187767"/>
            <a:ext cx="10515600" cy="4908233"/>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742950" lvl="1" indent="-285750" algn="l">
              <a:buFont typeface="+mj-lt"/>
              <a:buAutoNum type="arabicPeriod"/>
            </a:pPr>
            <a:endParaRPr lang="en-US" sz="2000" kern="0" dirty="0">
              <a:solidFill>
                <a:sysClr val="windowText" lastClr="000000"/>
              </a:solidFill>
              <a:latin typeface="Arial" panose="020B0604020202020204" pitchFamily="34" charset="0"/>
              <a:cs typeface="Arial" panose="020B0604020202020204" pitchFamily="34" charset="0"/>
            </a:endParaRPr>
          </a:p>
          <a:p>
            <a:pPr algn="l"/>
            <a:r>
              <a:rPr lang="en-US" sz="2000" b="1" kern="0" dirty="0">
                <a:solidFill>
                  <a:sysClr val="windowText" lastClr="000000"/>
                </a:solidFill>
                <a:latin typeface="Arial" panose="020B0604020202020204" pitchFamily="34" charset="0"/>
                <a:cs typeface="Arial" panose="020B0604020202020204" pitchFamily="34" charset="0"/>
              </a:rPr>
              <a:t>4. Data Storage:</a:t>
            </a:r>
            <a:endParaRPr lang="en-US" sz="2000" kern="0" dirty="0">
              <a:solidFill>
                <a:sysClr val="windowText" lastClr="000000"/>
              </a:solidFill>
              <a:latin typeface="Arial" panose="020B0604020202020204" pitchFamily="34" charset="0"/>
              <a:cs typeface="Arial" panose="020B0604020202020204" pitchFamily="34" charset="0"/>
            </a:endParaRPr>
          </a:p>
          <a:p>
            <a:pPr marL="742950" lvl="1" indent="-285750" algn="l">
              <a:buFont typeface="+mj-lt"/>
              <a:buAutoNum type="arabicPeriod"/>
            </a:pPr>
            <a:r>
              <a:rPr lang="en-US" sz="2000" kern="0" dirty="0">
                <a:solidFill>
                  <a:sysClr val="windowText" lastClr="000000"/>
                </a:solidFill>
                <a:latin typeface="Arial" panose="020B0604020202020204" pitchFamily="34" charset="0"/>
                <a:cs typeface="Arial" panose="020B0604020202020204" pitchFamily="34" charset="0"/>
              </a:rPr>
              <a:t>The integrated dataset is stored in a database management system (DBMS) for efficient storage and retrieval.</a:t>
            </a:r>
          </a:p>
          <a:p>
            <a:pPr marL="742950" lvl="1" indent="-285750" algn="l">
              <a:buFont typeface="+mj-lt"/>
              <a:buAutoNum type="arabicPeriod"/>
            </a:pPr>
            <a:r>
              <a:rPr lang="en-US" sz="2000" kern="0" dirty="0">
                <a:solidFill>
                  <a:sysClr val="windowText" lastClr="000000"/>
                </a:solidFill>
                <a:latin typeface="Arial" panose="020B0604020202020204" pitchFamily="34" charset="0"/>
                <a:cs typeface="Arial" panose="020B0604020202020204" pitchFamily="34" charset="0"/>
              </a:rPr>
              <a:t>The DBMS may be relational (e.g., MySQL, PostgreSQL) or NoSQL (e.g., MongoDB, Cassandra) depending on the nature of the data and querying requirements.</a:t>
            </a:r>
          </a:p>
          <a:p>
            <a:pPr marL="0" indent="0" algn="l">
              <a:buNone/>
            </a:pPr>
            <a:r>
              <a:rPr lang="en-US" sz="2000" b="1" dirty="0">
                <a:latin typeface="Arial" panose="020B0604020202020204" pitchFamily="34" charset="0"/>
                <a:cs typeface="Arial" panose="020B0604020202020204" pitchFamily="34" charset="0"/>
              </a:rPr>
              <a:t> Training process</a:t>
            </a:r>
          </a:p>
          <a:p>
            <a:pPr marL="0" indent="0" algn="l">
              <a:buNone/>
            </a:pPr>
            <a:r>
              <a:rPr lang="en-US" sz="2000" b="1" i="0" dirty="0">
                <a:effectLst/>
                <a:latin typeface="Arial" panose="020B0604020202020204" pitchFamily="34" charset="0"/>
                <a:cs typeface="Arial" panose="020B0604020202020204" pitchFamily="34" charset="0"/>
              </a:rPr>
              <a:t>Model Training:</a:t>
            </a:r>
            <a:endParaRPr lang="en-US"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Split the dataset into training and validation sets to train and evaluate the model's performance.</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Train the selected algorithm on the training dataset using appropriate training techniques .</a:t>
            </a:r>
          </a:p>
          <a:p>
            <a:pPr marL="0" indent="0" algn="l">
              <a:buNone/>
            </a:pPr>
            <a:r>
              <a:rPr lang="en-US" sz="2000" b="1" i="0" dirty="0">
                <a:effectLst/>
                <a:latin typeface="Arial" panose="020B0604020202020204" pitchFamily="34" charset="0"/>
                <a:cs typeface="Arial" panose="020B0604020202020204" pitchFamily="34" charset="0"/>
              </a:rPr>
              <a:t> Evaluation:</a:t>
            </a:r>
            <a:endParaRPr lang="en-US" sz="20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Evaluate the trained model's performance on the validation dataset using suitable evaluation metrics .</a:t>
            </a:r>
          </a:p>
          <a:p>
            <a:pPr algn="l">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Compare the performance of different models and algorithms to select the best-performing one for movie rating analysis.</a:t>
            </a:r>
          </a:p>
          <a:p>
            <a:pPr marL="0" indent="0" algn="l">
              <a:buNone/>
            </a:pPr>
            <a:r>
              <a:rPr lang="en-US" sz="2000" b="1" i="0" dirty="0">
                <a:effectLst/>
                <a:latin typeface="Arial" panose="020B0604020202020204" pitchFamily="34" charset="0"/>
                <a:cs typeface="Arial" panose="020B0604020202020204" pitchFamily="34" charset="0"/>
              </a:rPr>
              <a:t> </a:t>
            </a:r>
            <a:endParaRPr lang="en-US" sz="2000" kern="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8565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1325</Words>
  <Application>Microsoft Office PowerPoint</Application>
  <PresentationFormat>Widescreen</PresentationFormat>
  <Paragraphs>121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Söhne</vt:lpstr>
      <vt:lpstr>Times New Roman</vt:lpstr>
      <vt:lpstr>Office Theme</vt:lpstr>
      <vt:lpstr>CAPSTONE PROJECT</vt:lpstr>
      <vt:lpstr>OUTLINE</vt:lpstr>
      <vt:lpstr>PROBLEM STATEMENT</vt:lpstr>
      <vt:lpstr>PROPOSED SOLUTION</vt:lpstr>
      <vt:lpstr>SYSTEM APPROACH</vt:lpstr>
      <vt:lpstr>SYSTEM APPROACH</vt:lpstr>
      <vt:lpstr>ALGORITHM &amp; DEPLOYMENT</vt:lpstr>
      <vt:lpstr>ALGORITHM &amp; DEPLOYMENT</vt:lpstr>
      <vt:lpstr>ALGORITHM &amp; DEPLOYMENT</vt:lpstr>
      <vt:lpstr>ALGORITHM &amp; DEPLOYMENT</vt:lpstr>
      <vt:lpstr>ALGORITHM &amp; DEPLOYMENT</vt:lpstr>
      <vt:lpstr>RESULT</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cp:lastModifiedBy>Nagamuni S</cp:lastModifiedBy>
  <cp:revision>3</cp:revision>
  <dcterms:created xsi:type="dcterms:W3CDTF">2024-04-03T05:55:20Z</dcterms:created>
  <dcterms:modified xsi:type="dcterms:W3CDTF">2024-04-03T11:28:43Z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2024-04-02T00:00:00Z</vt:filetime>
  </property>
  <property fmtid="{D5CDD505-2E9C-101B-9397-08002B2CF9AE}" pid="3" name="LastSaved">
    <vt:filetime>2024-04-03T00:00:00Z</vt:filetime>
  </property>
</Properties>
</file>