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60.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55.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19.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36.xml.rels" ContentType="application/vnd.openxmlformats-package.relationships+xml"/>
  <Override PartName="/ppt/slideLayouts/_rels/slideLayout42.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38.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40.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35.xml.rels" ContentType="application/vnd.openxmlformats-package.relationships+xml"/>
  <Override PartName="/ppt/slideLayouts/_rels/slideLayout7.xml.rels" ContentType="application/vnd.openxmlformats-package.relationships+xml"/>
  <Override PartName="/ppt/slideLayouts/_rels/slideLayout43.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54.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54.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52.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60.xml" ContentType="application/vnd.openxmlformats-officedocument.presentationml.slideLayout+xml"/>
  <Override PartName="/ppt/slideLayouts/slideLayout53.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media/image10.gif" ContentType="image/gif"/>
  <Override PartName="/ppt/media/image11.gif" ContentType="image/gif"/>
  <Override PartName="/ppt/media/image7.gif" ContentType="image/gif"/>
  <Override PartName="/ppt/media/image6.png" ContentType="image/png"/>
  <Override PartName="/ppt/media/image8.png" ContentType="image/png"/>
  <Override PartName="/ppt/media/image16.png" ContentType="image/png"/>
  <Override PartName="/ppt/media/image15.png" ContentType="image/png"/>
  <Override PartName="/ppt/media/image18.png" ContentType="image/png"/>
  <Override PartName="/ppt/media/image13.png" ContentType="image/png"/>
  <Override PartName="/ppt/media/image4.jpeg" ContentType="image/jpeg"/>
  <Override PartName="/ppt/media/image14.png" ContentType="image/png"/>
  <Override PartName="/ppt/media/image1.jpeg" ContentType="image/jpeg"/>
  <Override PartName="/ppt/media/image17.png" ContentType="image/png"/>
  <Override PartName="/ppt/media/image5.jpeg" ContentType="image/jpeg"/>
  <Override PartName="/ppt/media/image3.jpeg" ContentType="image/jpeg"/>
  <Override PartName="/ppt/media/image2.jpeg" ContentType="image/jpeg"/>
  <Override PartName="/ppt/media/image9.jpeg" ContentType="image/jpeg"/>
  <Override PartName="/ppt/media/image12.png" ContentType="image/png"/>
  <Override PartName="/ppt/notesSlides/_rels/notesSlide23.xml.rels" ContentType="application/vnd.openxmlformats-package.relationships+xml"/>
  <Override PartName="/ppt/notesSlides/_rels/notesSlide1.xml.rels" ContentType="application/vnd.openxmlformats-package.relationships+xml"/>
  <Override PartName="/ppt/notesSlides/_rels/notesSlide17.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30.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26.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2.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34.xml.rels" ContentType="application/vnd.openxmlformats-package.relationships+xml"/>
  <Override PartName="/ppt/notesSlides/_rels/notesSlide32.xml.rels" ContentType="application/vnd.openxmlformats-package.relationships+xml"/>
  <Override PartName="/ppt/notesSlides/_rels/notesSlide5.xml.rels" ContentType="application/vnd.openxmlformats-package.relationships+xml"/>
  <Override PartName="/ppt/notesSlides/_rels/notesSlide33.xml.rels" ContentType="application/vnd.openxmlformats-package.relationships+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notesSlide23.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notesSlides/notesSlide28.xml" ContentType="application/vnd.openxmlformats-officedocument.presentationml.notesSlide+xml"/>
  <Override PartName="/ppt/notesSlides/notesSlide33.xml" ContentType="application/vnd.openxmlformats-officedocument.presentationml.notesSlide+xml"/>
  <Override PartName="/ppt/notesSlides/notesSlide26.xml" ContentType="application/vnd.openxmlformats-officedocument.presentationml.notesSlide+xml"/>
  <Override PartName="/ppt/notesSlides/notesSlide34.xml" ContentType="application/vnd.openxmlformats-officedocument.presentationml.notesSlide+xml"/>
  <Override PartName="/ppt/notesSlides/notesSlide29.xml" ContentType="application/vnd.openxmlformats-officedocument.presentationml.notes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5.xml" ContentType="application/vnd.openxmlformats-officedocument.presentationml.slideMaster+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3.xml.rels" ContentType="application/vnd.openxmlformats-package.relationships+xml"/>
  <Override PartName="/ppt/slides/_rels/slide32.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Arial"/>
              </a:rPr>
              <a:t>Clic</a:t>
            </a:r>
            <a:r>
              <a:rPr b="0" lang="en-US" sz="1800" spc="-1" strike="noStrike">
                <a:solidFill>
                  <a:srgbClr val="000000"/>
                </a:solidFill>
                <a:latin typeface="Arial"/>
              </a:rPr>
              <a:t>k to </a:t>
            </a:r>
            <a:r>
              <a:rPr b="0" lang="en-US" sz="1800" spc="-1" strike="noStrike">
                <a:solidFill>
                  <a:srgbClr val="000000"/>
                </a:solidFill>
                <a:latin typeface="Arial"/>
              </a:rPr>
              <a:t>mo</a:t>
            </a:r>
            <a:r>
              <a:rPr b="0" lang="en-US" sz="1800" spc="-1" strike="noStrike">
                <a:solidFill>
                  <a:srgbClr val="000000"/>
                </a:solidFill>
                <a:latin typeface="Arial"/>
              </a:rPr>
              <a:t>ve </a:t>
            </a:r>
            <a:r>
              <a:rPr b="0" lang="en-US" sz="1800" spc="-1" strike="noStrike">
                <a:solidFill>
                  <a:srgbClr val="000000"/>
                </a:solidFill>
                <a:latin typeface="Arial"/>
              </a:rPr>
              <a:t>the </a:t>
            </a:r>
            <a:r>
              <a:rPr b="0" lang="en-US" sz="1800" spc="-1" strike="noStrike">
                <a:solidFill>
                  <a:srgbClr val="000000"/>
                </a:solidFill>
                <a:latin typeface="Arial"/>
              </a:rPr>
              <a:t>slid</a:t>
            </a:r>
            <a:r>
              <a:rPr b="0" lang="en-US" sz="1800" spc="-1" strike="noStrike">
                <a:solidFill>
                  <a:srgbClr val="000000"/>
                </a:solidFill>
                <a:latin typeface="Arial"/>
              </a:rPr>
              <a:t>e</a:t>
            </a:r>
            <a:endParaRPr b="0" lang="en-US" sz="1800" spc="-1" strike="noStrike">
              <a:solidFill>
                <a:srgbClr val="000000"/>
              </a:solidFill>
              <a:latin typeface="Arial"/>
            </a:endParaRPr>
          </a:p>
        </p:txBody>
      </p:sp>
      <p:sp>
        <p:nvSpPr>
          <p:cNvPr id="191"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92"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93"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94"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9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1DE1D42-4EA1-4EB8-878C-D8BB241CE98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685800" y="1143000"/>
            <a:ext cx="5486040" cy="3085920"/>
          </a:xfrm>
          <a:prstGeom prst="rect">
            <a:avLst/>
          </a:prstGeom>
        </p:spPr>
      </p:sp>
      <p:sp>
        <p:nvSpPr>
          <p:cNvPr id="40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0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CB7B0D4-6A13-46D5-891C-2D4E718BCF9D}" type="slidenum">
              <a:rPr b="0" lang="en-US" sz="1200" spc="-1" strike="noStrike">
                <a:latin typeface="Times New Roman"/>
              </a:rPr>
              <a:t>1</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685800" y="1143000"/>
            <a:ext cx="5486040" cy="3085920"/>
          </a:xfrm>
          <a:prstGeom prst="rect">
            <a:avLst/>
          </a:prstGeom>
        </p:spPr>
      </p:sp>
      <p:sp>
        <p:nvSpPr>
          <p:cNvPr id="421"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US" sz="1200" spc="-1" strike="noStrike">
                <a:latin typeface="Arial"/>
              </a:rPr>
              <a:t>Tuy nhiên, 2 cách trên đều có nhưng hạn chế như sau:</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Việc giao dịch vẫn còn tốn nhiều thời gian</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Người mua vs người bán phải tự liên hệ để trao đổi, gặp mặt trức tiếp để giao dịch -&gt; tồn thời gian đi lại</a:t>
            </a:r>
            <a:endParaRPr b="0" lang="en-US" sz="1200" spc="-1" strike="noStrike">
              <a:latin typeface="Arial"/>
            </a:endParaRPr>
          </a:p>
          <a:p>
            <a:pPr>
              <a:lnSpc>
                <a:spcPct val="100000"/>
              </a:lnSpc>
            </a:pP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Giao dịch chuyển tiền thì không được an toàn, người mua vs người bán đều lo sợ đối phương là lừa đảo</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Người bán sẽ lo người mua sẽ không chuyển tiền nếu họ đổi tên trước</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Người mua sẽ lo người  bán không đổi tên nếu họ chuyển tiền trc.</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2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5A69749-FE0C-4467-AEFA-ECDDA96900EA}"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685800" y="1143000"/>
            <a:ext cx="5486040" cy="3085920"/>
          </a:xfrm>
          <a:prstGeom prst="rect">
            <a:avLst/>
          </a:prstGeom>
        </p:spPr>
      </p:sp>
      <p:sp>
        <p:nvSpPr>
          <p:cNvPr id="424"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1" lang="en-US" sz="1200" spc="-1" strike="noStrike">
                <a:latin typeface="Arial"/>
              </a:rPr>
              <a:t>Context</a:t>
            </a:r>
            <a:r>
              <a:rPr b="0" lang="en-US" sz="1200" spc="-1" strike="noStrike">
                <a:latin typeface="Arial"/>
              </a:rPr>
              <a:t>: </a:t>
            </a:r>
            <a:endParaRPr b="0" lang="en-US" sz="1200" spc="-1" strike="noStrike">
              <a:latin typeface="Arial"/>
            </a:endParaRPr>
          </a:p>
          <a:p>
            <a:pPr marL="380880" indent="-380520">
              <a:lnSpc>
                <a:spcPct val="100000"/>
              </a:lnSpc>
              <a:buClr>
                <a:srgbClr val="000000"/>
              </a:buClr>
              <a:buFont typeface="Arial"/>
              <a:buChar char="•"/>
            </a:pPr>
            <a:r>
              <a:rPr b="0" lang="en-US" sz="1200" spc="-1" strike="noStrike">
                <a:latin typeface="Arial"/>
              </a:rPr>
              <a:t>There are many cases people book a plan, a train or a bus in advance but later on cannot. In these cases, people can resell or give out tickets to other people who might need to travel on the same route with some flexibility in time or other factors.</a:t>
            </a:r>
            <a:endParaRPr b="0" lang="en-US" sz="1200" spc="-1" strike="noStrike">
              <a:latin typeface="Arial"/>
            </a:endParaRPr>
          </a:p>
          <a:p>
            <a:pPr marL="380880" indent="-380520">
              <a:lnSpc>
                <a:spcPct val="100000"/>
              </a:lnSpc>
              <a:buClr>
                <a:srgbClr val="000000"/>
              </a:buClr>
              <a:buFont typeface="Arial"/>
              <a:buChar char="•"/>
            </a:pPr>
            <a:r>
              <a:rPr b="0" lang="en-US" sz="1200" spc="-1" strike="noStrike">
                <a:latin typeface="Arial"/>
              </a:rPr>
              <a:t>There are people who are willing to save some money in exchange for flexibility in some factors in travelling such as longer travel time, flexibility in departure time, connecting transportation through a transit point instead of direct transportation.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latin typeface="Arial"/>
              </a:rPr>
              <a:t>Nhu cầu mua bán lại vé ngày này khá phổ biến, 2 cách phổ biến nhất hiện nay để bán lại vé là:</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Người bán thì dăng vé của mình lên các trang mạng xã hội và người mua thì vào đây để tìm kiếm vé</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Cách khác là mọi người có thể lên các trang web mua bán vé hiện nay để mua bán vé.</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2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40075C4-AA1D-4897-998D-0AE01F52D02B}"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685800" y="1143000"/>
            <a:ext cx="5486040" cy="3085920"/>
          </a:xfrm>
          <a:prstGeom prst="rect">
            <a:avLst/>
          </a:prstGeom>
        </p:spPr>
      </p:sp>
      <p:sp>
        <p:nvSpPr>
          <p:cNvPr id="427"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1" lang="en-US" sz="1200" spc="-1" strike="noStrike">
                <a:latin typeface="Arial"/>
              </a:rPr>
              <a:t>Context</a:t>
            </a:r>
            <a:r>
              <a:rPr b="0" lang="en-US" sz="1200" spc="-1" strike="noStrike">
                <a:latin typeface="Arial"/>
              </a:rPr>
              <a:t>: </a:t>
            </a:r>
            <a:endParaRPr b="0" lang="en-US" sz="1200" spc="-1" strike="noStrike">
              <a:latin typeface="Arial"/>
            </a:endParaRPr>
          </a:p>
          <a:p>
            <a:pPr marL="380880" indent="-380520">
              <a:lnSpc>
                <a:spcPct val="100000"/>
              </a:lnSpc>
              <a:buClr>
                <a:srgbClr val="000000"/>
              </a:buClr>
              <a:buFont typeface="Arial"/>
              <a:buChar char="•"/>
            </a:pPr>
            <a:r>
              <a:rPr b="0" lang="en-US" sz="1200" spc="-1" strike="noStrike">
                <a:latin typeface="Arial"/>
              </a:rPr>
              <a:t>There are many cases people book a plan, a train or a bus in advance but later on cannot. In these cases, people can resell or give out tickets to other people who might need to travel on the same route with some flexibility in time or other factors.</a:t>
            </a:r>
            <a:endParaRPr b="0" lang="en-US" sz="1200" spc="-1" strike="noStrike">
              <a:latin typeface="Arial"/>
            </a:endParaRPr>
          </a:p>
          <a:p>
            <a:pPr marL="380880" indent="-380520">
              <a:lnSpc>
                <a:spcPct val="100000"/>
              </a:lnSpc>
              <a:buClr>
                <a:srgbClr val="000000"/>
              </a:buClr>
              <a:buFont typeface="Arial"/>
              <a:buChar char="•"/>
            </a:pPr>
            <a:r>
              <a:rPr b="0" lang="en-US" sz="1200" spc="-1" strike="noStrike">
                <a:latin typeface="Arial"/>
              </a:rPr>
              <a:t>There are people who are willing to save some money in exchange for flexibility in some factors in travelling such as longer travel time, flexibility in departure time, connecting transportation through a transit point instead of direct transportation.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latin typeface="Arial"/>
              </a:rPr>
              <a:t>Nhu cầu mua bán lại vé ngày này khá phổ biến, 2 cách phổ biến nhất hiện nay để bán lại vé là:</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Người bán thì dăng vé của mình lên các trang mạng xã hội và người mua thì vào đây để tìm kiếm vé</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Cách khác là mọi người có thể lên các trang web mua bán vé hiện nay để mua bán vé.</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2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34F0669-4151-46DE-A9E5-8C0AB863C8AC}"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685800" y="1143000"/>
            <a:ext cx="5486040" cy="3085920"/>
          </a:xfrm>
          <a:prstGeom prst="rect">
            <a:avLst/>
          </a:prstGeom>
        </p:spPr>
      </p:sp>
      <p:sp>
        <p:nvSpPr>
          <p:cNvPr id="430"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US" sz="1200" spc="-1" strike="noStrike">
                <a:latin typeface="Arial"/>
              </a:rPr>
              <a:t>Tuy nhiên, 2 cách trên đều có nhưng hạn chế như sau:</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Việc giao dịch vẫn còn tốn nhiều thời gian</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Người mua vs người bán phải tự liên hệ để trao đổi, gặp mặt trức tiếp để giao dịch -&gt; tồn thời gian đi lại</a:t>
            </a:r>
            <a:endParaRPr b="0" lang="en-US" sz="1200" spc="-1" strike="noStrike">
              <a:latin typeface="Arial"/>
            </a:endParaRPr>
          </a:p>
          <a:p>
            <a:pPr>
              <a:lnSpc>
                <a:spcPct val="100000"/>
              </a:lnSpc>
            </a:pP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Giao dịch chuyển tiền thì không được an toàn, người mua vs người bán đều lo sợ đối phương là lừa đảo</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Người bán sẽ lo người mua sẽ không chuyển tiền nếu họ đổi tên trước</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Người mua sẽ lo người  bán không đổi tên nếu họ chuyển tiền trc.</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3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CBFF4FE-154C-44D4-90A9-8F4BD05BB8B5}"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685800" y="1143000"/>
            <a:ext cx="5486040" cy="3085920"/>
          </a:xfrm>
          <a:prstGeom prst="rect">
            <a:avLst/>
          </a:prstGeom>
        </p:spPr>
      </p:sp>
      <p:sp>
        <p:nvSpPr>
          <p:cNvPr id="433"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US" sz="1200" spc="-1" strike="noStrike">
                <a:latin typeface="Arial"/>
              </a:rPr>
              <a:t>Tuy nhiên, 2 cách trên đều có nhưng hạn chế như sau:</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Việc giao dịch vẫn còn tốn nhiều thời gian</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Người mua vs người bán phải tự liên hệ để trao đổi, gặp mặt trức tiếp để giao dịch -&gt; tồn thời gian đi lại</a:t>
            </a:r>
            <a:endParaRPr b="0" lang="en-US" sz="1200" spc="-1" strike="noStrike">
              <a:latin typeface="Arial"/>
            </a:endParaRPr>
          </a:p>
          <a:p>
            <a:pPr>
              <a:lnSpc>
                <a:spcPct val="100000"/>
              </a:lnSpc>
            </a:pP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Giao dịch chuyển tiền thì không được an toàn, người mua vs người bán đều lo sợ đối phương là lừa đảo</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Người bán sẽ lo người mua sẽ không chuyển tiền nếu họ đổi tên trước</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Người mua sẽ lo người  bán không đổi tên nếu họ chuyển tiền trc.</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3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BBFE74A-C7AB-4EF6-BADE-40F3673E6922}"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685800" y="1143000"/>
            <a:ext cx="5486040" cy="3085920"/>
          </a:xfrm>
          <a:prstGeom prst="rect">
            <a:avLst/>
          </a:prstGeom>
        </p:spPr>
      </p:sp>
      <p:sp>
        <p:nvSpPr>
          <p:cNvPr id="436"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US" sz="1200" spc="-1" strike="noStrike">
                <a:latin typeface="Arial"/>
              </a:rPr>
              <a:t>Tuy nhiên, 2 cách trên đều có nhưng hạn chế như sau:</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Việc giao dịch vẫn còn tốn nhiều thời gian</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Người mua vs người bán phải tự liên hệ để trao đổi, gặp mặt trức tiếp để giao dịch -&gt; tồn thời gian đi lại</a:t>
            </a:r>
            <a:endParaRPr b="0" lang="en-US" sz="1200" spc="-1" strike="noStrike">
              <a:latin typeface="Arial"/>
            </a:endParaRPr>
          </a:p>
          <a:p>
            <a:pPr>
              <a:lnSpc>
                <a:spcPct val="100000"/>
              </a:lnSpc>
            </a:pP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Giao dịch chuyển tiền thì không được an toàn, người mua vs người bán đều lo sợ đối phương là lừa đảo</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Người bán sẽ lo người mua sẽ không chuyển tiền nếu họ đổi tên trước</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Người mua sẽ lo người  bán không đổi tên nếu họ chuyển tiền trc.</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3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B5ACDB4-CFE8-491C-8296-AD3FED3B520A}"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685800" y="1143000"/>
            <a:ext cx="5486040" cy="3085920"/>
          </a:xfrm>
          <a:prstGeom prst="rect">
            <a:avLst/>
          </a:prstGeom>
        </p:spPr>
      </p:sp>
      <p:sp>
        <p:nvSpPr>
          <p:cNvPr id="439"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4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6705EF2-DABE-47E8-88DA-358A90C347D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685800" y="1143000"/>
            <a:ext cx="5486040" cy="3085920"/>
          </a:xfrm>
          <a:prstGeom prst="rect">
            <a:avLst/>
          </a:prstGeom>
        </p:spPr>
      </p:sp>
      <p:sp>
        <p:nvSpPr>
          <p:cNvPr id="442"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4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67DA76B-926D-45B2-8C30-F15E0FFDD475}"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685800" y="1143000"/>
            <a:ext cx="5486040" cy="3085920"/>
          </a:xfrm>
          <a:prstGeom prst="rect">
            <a:avLst/>
          </a:prstGeom>
        </p:spPr>
      </p:sp>
      <p:sp>
        <p:nvSpPr>
          <p:cNvPr id="445"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4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EE8A2F0-1030-4D4E-887B-2304D20EDF7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685800" y="1143000"/>
            <a:ext cx="5486040" cy="3085920"/>
          </a:xfrm>
          <a:prstGeom prst="rect">
            <a:avLst/>
          </a:prstGeom>
        </p:spPr>
      </p:sp>
      <p:sp>
        <p:nvSpPr>
          <p:cNvPr id="448"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4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D314168-8FC3-4944-959C-780CE1BBEE1D}"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685800" y="1143000"/>
            <a:ext cx="5486040" cy="3085920"/>
          </a:xfrm>
          <a:prstGeom prst="rect">
            <a:avLst/>
          </a:prstGeom>
        </p:spPr>
      </p:sp>
      <p:sp>
        <p:nvSpPr>
          <p:cNvPr id="451"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5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56CE021-BFAE-4F2D-A2B3-B4FE1417C0AE}"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sldImg"/>
          </p:nvPr>
        </p:nvSpPr>
        <p:spPr>
          <a:xfrm>
            <a:off x="685800" y="1143000"/>
            <a:ext cx="5486040" cy="3085920"/>
          </a:xfrm>
          <a:prstGeom prst="rect">
            <a:avLst/>
          </a:prstGeom>
        </p:spPr>
      </p:sp>
      <p:sp>
        <p:nvSpPr>
          <p:cNvPr id="454"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5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2C42C62-405E-499C-820B-332EAE44F11B}"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685800" y="1143000"/>
            <a:ext cx="5486040" cy="3085920"/>
          </a:xfrm>
          <a:prstGeom prst="rect">
            <a:avLst/>
          </a:prstGeom>
        </p:spPr>
      </p:sp>
      <p:sp>
        <p:nvSpPr>
          <p:cNvPr id="457"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5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C7A331C-B4CF-4761-B3A5-DE4104ABA6E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sldImg"/>
          </p:nvPr>
        </p:nvSpPr>
        <p:spPr>
          <a:xfrm>
            <a:off x="685800" y="1143000"/>
            <a:ext cx="5486040" cy="3085920"/>
          </a:xfrm>
          <a:prstGeom prst="rect">
            <a:avLst/>
          </a:prstGeom>
        </p:spPr>
      </p:sp>
      <p:sp>
        <p:nvSpPr>
          <p:cNvPr id="460"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6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49A76FA-1FB0-4F52-9AE7-EA3492F9157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sldImg"/>
          </p:nvPr>
        </p:nvSpPr>
        <p:spPr>
          <a:xfrm>
            <a:off x="685800" y="1143000"/>
            <a:ext cx="5486040" cy="3085920"/>
          </a:xfrm>
          <a:prstGeom prst="rect">
            <a:avLst/>
          </a:prstGeom>
        </p:spPr>
      </p:sp>
      <p:sp>
        <p:nvSpPr>
          <p:cNvPr id="463"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6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9375BD4-EA69-4443-BC4A-0204DAF90B7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sldImg"/>
          </p:nvPr>
        </p:nvSpPr>
        <p:spPr>
          <a:xfrm>
            <a:off x="685800" y="1143000"/>
            <a:ext cx="5486040" cy="3085920"/>
          </a:xfrm>
          <a:prstGeom prst="rect">
            <a:avLst/>
          </a:prstGeom>
        </p:spPr>
      </p:sp>
      <p:sp>
        <p:nvSpPr>
          <p:cNvPr id="466"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6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79724D3-831D-4723-8FC7-3604B0F9106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sldImg"/>
          </p:nvPr>
        </p:nvSpPr>
        <p:spPr>
          <a:xfrm>
            <a:off x="685800" y="1143000"/>
            <a:ext cx="5486040" cy="3085920"/>
          </a:xfrm>
          <a:prstGeom prst="rect">
            <a:avLst/>
          </a:prstGeom>
        </p:spPr>
      </p:sp>
      <p:sp>
        <p:nvSpPr>
          <p:cNvPr id="469"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7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BD9EA4A-2330-4628-9271-4C4F0E102B6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sldImg"/>
          </p:nvPr>
        </p:nvSpPr>
        <p:spPr>
          <a:xfrm>
            <a:off x="685800" y="1143000"/>
            <a:ext cx="5486040" cy="3085920"/>
          </a:xfrm>
          <a:prstGeom prst="rect">
            <a:avLst/>
          </a:prstGeom>
        </p:spPr>
      </p:sp>
      <p:sp>
        <p:nvSpPr>
          <p:cNvPr id="472"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7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1C6D420-96A9-4F61-8AB1-FC4F0472AA8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sldImg"/>
          </p:nvPr>
        </p:nvSpPr>
        <p:spPr>
          <a:xfrm>
            <a:off x="685800" y="1143000"/>
            <a:ext cx="5486040" cy="3085920"/>
          </a:xfrm>
          <a:prstGeom prst="rect">
            <a:avLst/>
          </a:prstGeom>
        </p:spPr>
      </p:sp>
      <p:sp>
        <p:nvSpPr>
          <p:cNvPr id="475"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7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E3CC2BA-5A56-485E-A64F-3AA8C7C2FDB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sldImg"/>
          </p:nvPr>
        </p:nvSpPr>
        <p:spPr>
          <a:xfrm>
            <a:off x="685800" y="1143000"/>
            <a:ext cx="5486040" cy="3085920"/>
          </a:xfrm>
          <a:prstGeom prst="rect">
            <a:avLst/>
          </a:prstGeom>
        </p:spPr>
      </p:sp>
      <p:sp>
        <p:nvSpPr>
          <p:cNvPr id="478"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Giải pháp cho các hạn chế trên đó là chúng tôi xây dung 1 hệ thông,</a:t>
            </a:r>
            <a:endParaRPr b="0" lang="en-US" sz="1200" spc="-1" strike="noStrike">
              <a:latin typeface="Arial"/>
            </a:endParaRPr>
          </a:p>
          <a:p>
            <a:pPr>
              <a:lnSpc>
                <a:spcPct val="100000"/>
              </a:lnSpc>
            </a:pPr>
            <a:r>
              <a:rPr b="0" lang="en-US" sz="1200" spc="-1" strike="noStrike">
                <a:latin typeface="Arial"/>
              </a:rPr>
              <a:t>Ứng dung cái mà sẽ kết nối các người mua, người bán lại với nhau</a:t>
            </a:r>
            <a:endParaRPr b="0" lang="en-US" sz="1200" spc="-1" strike="noStrike">
              <a:latin typeface="Arial"/>
            </a:endParaRPr>
          </a:p>
          <a:p>
            <a:pPr>
              <a:lnSpc>
                <a:spcPct val="100000"/>
              </a:lnSpc>
            </a:pPr>
            <a:r>
              <a:rPr b="0" lang="en-US" sz="1200" spc="-1" strike="noStrike">
                <a:latin typeface="Arial"/>
              </a:rPr>
              <a:t>Và người mua vs người bán sẽ giao dịch mua bán lại vé thông qua hệ thống này.</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7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736B8D4-0CD5-41DD-B69C-7B073568C29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sldImg"/>
          </p:nvPr>
        </p:nvSpPr>
        <p:spPr>
          <a:xfrm>
            <a:off x="685800" y="1143000"/>
            <a:ext cx="5486040" cy="3085920"/>
          </a:xfrm>
          <a:prstGeom prst="rect">
            <a:avLst/>
          </a:prstGeom>
        </p:spPr>
      </p:sp>
      <p:sp>
        <p:nvSpPr>
          <p:cNvPr id="481" name="PlaceHolder 2"/>
          <p:cNvSpPr>
            <a:spLocks noGrp="1"/>
          </p:cNvSpPr>
          <p:nvPr>
            <p:ph type="body"/>
          </p:nvPr>
        </p:nvSpPr>
        <p:spPr>
          <a:xfrm>
            <a:off x="685800" y="4400640"/>
            <a:ext cx="5486040" cy="3600000"/>
          </a:xfrm>
          <a:prstGeom prst="rect">
            <a:avLst/>
          </a:prstGeom>
        </p:spPr>
        <p:txBody>
          <a:bodyPr>
            <a:noAutofit/>
          </a:bodyPr>
          <a:p>
            <a:pPr>
              <a:lnSpc>
                <a:spcPct val="100000"/>
              </a:lnSpc>
            </a:pPr>
            <a:endParaRPr b="0" lang="en-US" sz="2000" spc="-1" strike="noStrike">
              <a:latin typeface="Arial"/>
            </a:endParaRPr>
          </a:p>
          <a:p>
            <a:pPr>
              <a:lnSpc>
                <a:spcPct val="100000"/>
              </a:lnSpc>
            </a:pPr>
            <a:r>
              <a:rPr b="0" lang="en-US" sz="1200" spc="-1" strike="noStrike">
                <a:latin typeface="Arial"/>
              </a:rPr>
              <a:t>Các chứng năng chính của hệ thống bao gồm:</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Cho người bán đăng và bán vé của mình</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Người mua có thể search và mua những chuyến đi có thể gồm 1 hoặc nhiều vé</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Các chức năng cho phép nhân viên hổ trợ khách hàng trong quy trình mua bán lại vé</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Các chức năng dành cho quản trị viên</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8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2D2E956-AC35-44EE-897C-216422D7F9E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sldImg"/>
          </p:nvPr>
        </p:nvSpPr>
        <p:spPr>
          <a:xfrm>
            <a:off x="685800" y="1143000"/>
            <a:ext cx="5486040" cy="3085920"/>
          </a:xfrm>
          <a:prstGeom prst="rect">
            <a:avLst/>
          </a:prstGeom>
        </p:spPr>
      </p:sp>
      <p:sp>
        <p:nvSpPr>
          <p:cNvPr id="48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8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CA3FE8D-C8C1-4157-BCB6-6975603F1A6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685800" y="1143000"/>
            <a:ext cx="5486040" cy="3085920"/>
          </a:xfrm>
          <a:prstGeom prst="rect">
            <a:avLst/>
          </a:prstGeom>
        </p:spPr>
      </p:sp>
      <p:sp>
        <p:nvSpPr>
          <p:cNvPr id="40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0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4266771-17A5-4055-A111-F27162BDE6BA}"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sldImg"/>
          </p:nvPr>
        </p:nvSpPr>
        <p:spPr>
          <a:xfrm>
            <a:off x="685800" y="1143000"/>
            <a:ext cx="5486040" cy="3085920"/>
          </a:xfrm>
          <a:prstGeom prst="rect">
            <a:avLst/>
          </a:prstGeom>
        </p:spPr>
      </p:sp>
      <p:sp>
        <p:nvSpPr>
          <p:cNvPr id="40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1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0E957E3-E769-48CC-AA4C-1A1E03D3CDB6}"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685800" y="1143000"/>
            <a:ext cx="5486040" cy="3085920"/>
          </a:xfrm>
          <a:prstGeom prst="rect">
            <a:avLst/>
          </a:prstGeom>
        </p:spPr>
      </p:sp>
      <p:sp>
        <p:nvSpPr>
          <p:cNvPr id="41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1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C5C1126-7E5B-4D9C-A633-21DC4C293B24}"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sldImg"/>
          </p:nvPr>
        </p:nvSpPr>
        <p:spPr>
          <a:xfrm>
            <a:off x="685800" y="1143000"/>
            <a:ext cx="5486040" cy="3085920"/>
          </a:xfrm>
          <a:prstGeom prst="rect">
            <a:avLst/>
          </a:prstGeom>
        </p:spPr>
      </p:sp>
      <p:sp>
        <p:nvSpPr>
          <p:cNvPr id="415"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1" lang="en-US" sz="1200" spc="-1" strike="noStrike">
                <a:latin typeface="Arial"/>
              </a:rPr>
              <a:t>Context</a:t>
            </a:r>
            <a:r>
              <a:rPr b="0" lang="en-US" sz="1200" spc="-1" strike="noStrike">
                <a:latin typeface="Arial"/>
              </a:rPr>
              <a:t>: </a:t>
            </a:r>
            <a:endParaRPr b="0" lang="en-US" sz="1200" spc="-1" strike="noStrike">
              <a:latin typeface="Arial"/>
            </a:endParaRPr>
          </a:p>
          <a:p>
            <a:pPr marL="380880" indent="-380520">
              <a:lnSpc>
                <a:spcPct val="100000"/>
              </a:lnSpc>
              <a:buClr>
                <a:srgbClr val="000000"/>
              </a:buClr>
              <a:buFont typeface="Arial"/>
              <a:buChar char="•"/>
            </a:pPr>
            <a:r>
              <a:rPr b="0" lang="en-US" sz="1200" spc="-1" strike="noStrike">
                <a:latin typeface="Arial"/>
              </a:rPr>
              <a:t>There are many cases people book a plan, a train or a bus in advance but later on cannot. In these cases, people can resell or give out tickets to other people who might need to travel on the same route with some flexibility in time or other factors.</a:t>
            </a:r>
            <a:endParaRPr b="0" lang="en-US" sz="1200" spc="-1" strike="noStrike">
              <a:latin typeface="Arial"/>
            </a:endParaRPr>
          </a:p>
          <a:p>
            <a:pPr marL="380880" indent="-380520">
              <a:lnSpc>
                <a:spcPct val="100000"/>
              </a:lnSpc>
              <a:buClr>
                <a:srgbClr val="000000"/>
              </a:buClr>
              <a:buFont typeface="Arial"/>
              <a:buChar char="•"/>
            </a:pPr>
            <a:r>
              <a:rPr b="0" lang="en-US" sz="1200" spc="-1" strike="noStrike">
                <a:latin typeface="Arial"/>
              </a:rPr>
              <a:t>There are people who are willing to save some money in exchange for flexibility in some factors in travelling such as longer travel time, flexibility in departure time, connecting transportation through a transit point instead of direct transportation.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latin typeface="Arial"/>
              </a:rPr>
              <a:t>Nhu cầu mua bán lại vé ngày này khá phổ biến, 2 cách phổ biến nhất hiện nay để bán lại vé là:</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Người bán thì dăng vé của mình lên các trang mạng xã hội và người mua thì vào đây để tìm kiếm vé</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Cách khác là mọi người có thể lên các trang web mua bán vé hiện nay để mua bán vé.</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1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974AAE1-0BF5-4E96-9C0A-8BE3F3F09171}"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685800" y="1143000"/>
            <a:ext cx="5486040" cy="3085920"/>
          </a:xfrm>
          <a:prstGeom prst="rect">
            <a:avLst/>
          </a:prstGeom>
        </p:spPr>
      </p:sp>
      <p:sp>
        <p:nvSpPr>
          <p:cNvPr id="418" name="PlaceHolder 2"/>
          <p:cNvSpPr>
            <a:spLocks noGrp="1"/>
          </p:cNvSpPr>
          <p:nvPr>
            <p:ph type="body"/>
          </p:nvPr>
        </p:nvSpPr>
        <p:spPr>
          <a:xfrm>
            <a:off x="685800" y="4400640"/>
            <a:ext cx="5486040" cy="3600000"/>
          </a:xfrm>
          <a:prstGeom prst="rect">
            <a:avLst/>
          </a:prstGeom>
        </p:spPr>
        <p:txBody>
          <a:bodyPr>
            <a:noAutofit/>
          </a:bodyPr>
          <a:p>
            <a:pPr>
              <a:lnSpc>
                <a:spcPct val="100000"/>
              </a:lnSpc>
            </a:pPr>
            <a:r>
              <a:rPr b="0" lang="en-US" sz="1200" spc="-1" strike="noStrike">
                <a:latin typeface="Arial"/>
              </a:rPr>
              <a:t>Tuy nhiên, 2 cách trên đều có nhưng hạn chế như sau:</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Việc giao dịch vẫn còn tốn nhiều thời gian</a:t>
            </a: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Người mua vs người bán phải tự liên hệ để trao đổi, gặp mặt trức tiếp để giao dịch -&gt; tồn thời gian đi lại</a:t>
            </a:r>
            <a:endParaRPr b="0" lang="en-US" sz="1200" spc="-1" strike="noStrike">
              <a:latin typeface="Arial"/>
            </a:endParaRPr>
          </a:p>
          <a:p>
            <a:pPr>
              <a:lnSpc>
                <a:spcPct val="100000"/>
              </a:lnSpc>
            </a:pPr>
            <a:endParaRPr b="0" lang="en-US" sz="1200" spc="-1" strike="noStrike">
              <a:latin typeface="Arial"/>
            </a:endParaRPr>
          </a:p>
          <a:p>
            <a:pPr marL="171360" indent="-171000">
              <a:lnSpc>
                <a:spcPct val="100000"/>
              </a:lnSpc>
              <a:buClr>
                <a:srgbClr val="000000"/>
              </a:buClr>
              <a:buFont typeface="Arial"/>
              <a:buChar char="•"/>
            </a:pPr>
            <a:r>
              <a:rPr b="0" lang="en-US" sz="1200" spc="-1" strike="noStrike">
                <a:latin typeface="Arial"/>
              </a:rPr>
              <a:t>Giao dịch chuyển tiền thì không được an toàn, người mua vs người bán đều lo sợ đối phương là lừa đảo</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Người bán sẽ lo người mua sẽ không chuyển tiền nếu họ đổi tên trước</a:t>
            </a:r>
            <a:endParaRPr b="0" lang="en-US" sz="1200" spc="-1" strike="noStrike">
              <a:latin typeface="Arial"/>
            </a:endParaRPr>
          </a:p>
          <a:p>
            <a:pPr lvl="1" marL="628560" indent="-171000">
              <a:lnSpc>
                <a:spcPct val="100000"/>
              </a:lnSpc>
              <a:buClr>
                <a:srgbClr val="000000"/>
              </a:buClr>
              <a:buFont typeface="Arial"/>
              <a:buChar char="•"/>
            </a:pPr>
            <a:r>
              <a:rPr b="0" lang="en-US" sz="1200" spc="-1" strike="noStrike">
                <a:latin typeface="Arial"/>
              </a:rPr>
              <a:t>Người mua sẽ lo người  bán không đổi tên nếu họ chuyển tiền trc.</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41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D813AAD-04C7-464A-87F6-895BF115A42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0" y="627480"/>
            <a:ext cx="9143640" cy="532800"/>
          </a:xfrm>
          <a:prstGeom prst="rect">
            <a:avLst/>
          </a:prstGeom>
        </p:spPr>
        <p:txBody>
          <a:bodyPr lIns="90000" rIns="90000" tIns="45000" bIns="45000" anchor="ctr">
            <a:noAutofit/>
          </a:bodyPr>
          <a:p>
            <a:pPr algn="ctr">
              <a:lnSpc>
                <a:spcPct val="100000"/>
              </a:lnSpc>
            </a:pPr>
            <a:r>
              <a:rPr b="1" lang="en-US" sz="3600" spc="-1" strike="noStrike">
                <a:solidFill>
                  <a:srgbClr val="404040"/>
                </a:solidFill>
                <a:latin typeface="Arial"/>
                <a:ea typeface="맑은 고딕"/>
              </a:rPr>
              <a:t>FREE PPT TEMPLATES</a:t>
            </a:r>
            <a:endParaRPr b="0" lang="en-US" sz="3600" spc="-1" strike="noStrike">
              <a:solidFill>
                <a:srgbClr val="000000"/>
              </a:solidFill>
              <a:latin typeface="Arial"/>
            </a:endParaRPr>
          </a:p>
        </p:txBody>
      </p:sp>
      <p:sp>
        <p:nvSpPr>
          <p:cNvPr id="1" name="PlaceHolder 2"/>
          <p:cNvSpPr>
            <a:spLocks noGrp="1"/>
          </p:cNvSpPr>
          <p:nvPr>
            <p:ph type="body"/>
          </p:nvPr>
        </p:nvSpPr>
        <p:spPr>
          <a:xfrm>
            <a:off x="0" y="1203480"/>
            <a:ext cx="9143640" cy="431640"/>
          </a:xfrm>
          <a:prstGeom prst="rect">
            <a:avLst/>
          </a:prstGeom>
        </p:spPr>
        <p:txBody>
          <a:bodyPr lIns="108000" rIns="90000" tIns="45000" bIns="45000" anchor="ctr">
            <a:noAutofit/>
          </a:bodyPr>
          <a:p>
            <a:pPr algn="ctr">
              <a:lnSpc>
                <a:spcPct val="100000"/>
              </a:lnSpc>
              <a:spcBef>
                <a:spcPts val="241"/>
              </a:spcBef>
            </a:pPr>
            <a:r>
              <a:rPr b="1" lang="en-US" sz="1200" spc="-1" strike="noStrike">
                <a:solidFill>
                  <a:srgbClr val="000000"/>
                </a:solidFill>
                <a:latin typeface="Arial"/>
                <a:ea typeface="Arial Unicode MS"/>
              </a:rPr>
              <a:t>INSTERT THE TITLE</a:t>
            </a:r>
            <a:endParaRPr b="0" lang="en-US" sz="1200" spc="-1" strike="noStrike">
              <a:solidFill>
                <a:srgbClr val="000000"/>
              </a:solidFill>
              <a:latin typeface="Arial"/>
            </a:endParaRPr>
          </a:p>
          <a:p>
            <a:pPr algn="ctr">
              <a:lnSpc>
                <a:spcPct val="100000"/>
              </a:lnSpc>
              <a:spcBef>
                <a:spcPts val="241"/>
              </a:spcBef>
            </a:pPr>
            <a:r>
              <a:rPr b="1" lang="en-US" sz="1200" spc="-1" strike="noStrike">
                <a:solidFill>
                  <a:srgbClr val="000000"/>
                </a:solidFill>
                <a:latin typeface="Arial"/>
                <a:ea typeface="Arial Unicode MS"/>
              </a:rPr>
              <a:t>OF YOUR PRESENTATION HERE</a:t>
            </a:r>
            <a:endParaRPr b="0" lang="en-US"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1619640" y="0"/>
            <a:ext cx="7524000" cy="884160"/>
          </a:xfrm>
          <a:prstGeom prst="rect">
            <a:avLst/>
          </a:prstGeom>
        </p:spPr>
        <p:txBody>
          <a:bodyPr lIns="90000" rIns="90000" tIns="45000" bIns="45000" anchor="ctr">
            <a:noAutofit/>
          </a:bodyPr>
          <a:p>
            <a:pPr>
              <a:lnSpc>
                <a:spcPct val="100000"/>
              </a:lnSpc>
            </a:pPr>
            <a:r>
              <a:rPr b="0" lang="en-US" sz="4400" spc="-1" strike="noStrike">
                <a:solidFill>
                  <a:srgbClr val="404040"/>
                </a:solidFill>
                <a:latin typeface="Arial"/>
                <a:ea typeface="Arial Unicode MS"/>
              </a:rPr>
              <a:t>F</a:t>
            </a:r>
            <a:r>
              <a:rPr b="0" lang="en-US" sz="4400" spc="-1" strike="noStrike">
                <a:solidFill>
                  <a:srgbClr val="404040"/>
                </a:solidFill>
                <a:latin typeface="Arial"/>
                <a:ea typeface="Arial Unicode MS"/>
              </a:rPr>
              <a:t>r</a:t>
            </a:r>
            <a:r>
              <a:rPr b="0" lang="en-US" sz="4400" spc="-1" strike="noStrike">
                <a:solidFill>
                  <a:srgbClr val="404040"/>
                </a:solidFill>
                <a:latin typeface="Arial"/>
                <a:ea typeface="Arial Unicode MS"/>
              </a:rPr>
              <a:t>e</a:t>
            </a:r>
            <a:r>
              <a:rPr b="0" lang="en-US" sz="4400" spc="-1" strike="noStrike">
                <a:solidFill>
                  <a:srgbClr val="404040"/>
                </a:solidFill>
                <a:latin typeface="Arial"/>
                <a:ea typeface="Arial Unicode MS"/>
              </a:rPr>
              <a:t>e </a:t>
            </a:r>
            <a:r>
              <a:rPr b="0" lang="en-US" sz="4400" spc="-1" strike="noStrike">
                <a:solidFill>
                  <a:srgbClr val="404040"/>
                </a:solidFill>
                <a:latin typeface="Arial"/>
                <a:ea typeface="Arial Unicode MS"/>
              </a:rPr>
              <a:t>P</a:t>
            </a:r>
            <a:r>
              <a:rPr b="0" lang="en-US" sz="4400" spc="-1" strike="noStrike">
                <a:solidFill>
                  <a:srgbClr val="404040"/>
                </a:solidFill>
                <a:latin typeface="Arial"/>
                <a:ea typeface="Arial Unicode MS"/>
              </a:rPr>
              <a:t>P</a:t>
            </a:r>
            <a:r>
              <a:rPr b="0" lang="en-US" sz="4400" spc="-1" strike="noStrike">
                <a:solidFill>
                  <a:srgbClr val="404040"/>
                </a:solidFill>
                <a:latin typeface="Arial"/>
                <a:ea typeface="Arial Unicode MS"/>
              </a:rPr>
              <a:t>T </a:t>
            </a:r>
            <a:r>
              <a:rPr b="0" lang="en-US" sz="4400" spc="-1" strike="noStrike">
                <a:solidFill>
                  <a:srgbClr val="404040"/>
                </a:solidFill>
                <a:latin typeface="Arial"/>
                <a:ea typeface="Arial Unicode MS"/>
              </a:rPr>
              <a:t>_ </a:t>
            </a:r>
            <a:r>
              <a:rPr b="0" lang="en-US" sz="4400" spc="-1" strike="noStrike">
                <a:solidFill>
                  <a:srgbClr val="404040"/>
                </a:solidFill>
                <a:latin typeface="Arial"/>
                <a:ea typeface="Arial Unicode MS"/>
              </a:rPr>
              <a:t>C</a:t>
            </a:r>
            <a:r>
              <a:rPr b="0" lang="en-US" sz="4400" spc="-1" strike="noStrike">
                <a:solidFill>
                  <a:srgbClr val="404040"/>
                </a:solidFill>
                <a:latin typeface="Arial"/>
                <a:ea typeface="Arial Unicode MS"/>
              </a:rPr>
              <a:t>li</a:t>
            </a:r>
            <a:r>
              <a:rPr b="0" lang="en-US" sz="4400" spc="-1" strike="noStrike">
                <a:solidFill>
                  <a:srgbClr val="404040"/>
                </a:solidFill>
                <a:latin typeface="Arial"/>
                <a:ea typeface="Arial Unicode MS"/>
              </a:rPr>
              <a:t>c</a:t>
            </a:r>
            <a:r>
              <a:rPr b="0" lang="en-US" sz="4400" spc="-1" strike="noStrike">
                <a:solidFill>
                  <a:srgbClr val="404040"/>
                </a:solidFill>
                <a:latin typeface="Arial"/>
                <a:ea typeface="Arial Unicode MS"/>
              </a:rPr>
              <a:t>k </a:t>
            </a:r>
            <a:r>
              <a:rPr b="0" lang="en-US" sz="4400" spc="-1" strike="noStrike">
                <a:solidFill>
                  <a:srgbClr val="404040"/>
                </a:solidFill>
                <a:latin typeface="Arial"/>
                <a:ea typeface="Arial Unicode MS"/>
              </a:rPr>
              <a:t>t</a:t>
            </a:r>
            <a:r>
              <a:rPr b="0" lang="en-US" sz="4400" spc="-1" strike="noStrike">
                <a:solidFill>
                  <a:srgbClr val="404040"/>
                </a:solidFill>
                <a:latin typeface="Arial"/>
                <a:ea typeface="Arial Unicode MS"/>
              </a:rPr>
              <a:t>o </a:t>
            </a:r>
            <a:r>
              <a:rPr b="0" lang="en-US" sz="4400" spc="-1" strike="noStrike">
                <a:solidFill>
                  <a:srgbClr val="404040"/>
                </a:solidFill>
                <a:latin typeface="Arial"/>
                <a:ea typeface="Arial Unicode MS"/>
              </a:rPr>
              <a:t>a</a:t>
            </a:r>
            <a:r>
              <a:rPr b="0" lang="en-US" sz="4400" spc="-1" strike="noStrike">
                <a:solidFill>
                  <a:srgbClr val="404040"/>
                </a:solidFill>
                <a:latin typeface="Arial"/>
                <a:ea typeface="Arial Unicode MS"/>
              </a:rPr>
              <a:t>d</a:t>
            </a:r>
            <a:r>
              <a:rPr b="0" lang="en-US" sz="4400" spc="-1" strike="noStrike">
                <a:solidFill>
                  <a:srgbClr val="404040"/>
                </a:solidFill>
                <a:latin typeface="Arial"/>
                <a:ea typeface="Arial Unicode MS"/>
              </a:rPr>
              <a:t>d </a:t>
            </a:r>
            <a:r>
              <a:rPr b="0" lang="en-US" sz="4400" spc="-1" strike="noStrike">
                <a:solidFill>
                  <a:srgbClr val="404040"/>
                </a:solidFill>
                <a:latin typeface="Arial"/>
                <a:ea typeface="Arial Unicode MS"/>
              </a:rPr>
              <a:t>ti</a:t>
            </a:r>
            <a:r>
              <a:rPr b="0" lang="en-US" sz="4400" spc="-1" strike="noStrike">
                <a:solidFill>
                  <a:srgbClr val="404040"/>
                </a:solidFill>
                <a:latin typeface="Arial"/>
                <a:ea typeface="Arial Unicode MS"/>
              </a:rPr>
              <a:t>tl</a:t>
            </a:r>
            <a:r>
              <a:rPr b="0" lang="en-US" sz="4400" spc="-1" strike="noStrike">
                <a:solidFill>
                  <a:srgbClr val="404040"/>
                </a:solidFill>
                <a:latin typeface="Arial"/>
                <a:ea typeface="Arial Unicode MS"/>
              </a:rPr>
              <a:t>e</a:t>
            </a:r>
            <a:endParaRPr b="0" lang="en-US" sz="4400" spc="-1" strike="noStrike">
              <a:solidFill>
                <a:srgbClr val="000000"/>
              </a:solidFill>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a:t>
            </a:r>
            <a:r>
              <a:rPr b="0" lang="en-US" sz="1800" spc="-1" strike="noStrike">
                <a:solidFill>
                  <a:srgbClr val="000000"/>
                </a:solidFill>
                <a:latin typeface="Arial"/>
              </a:rPr>
              <a:t>k to </a:t>
            </a:r>
            <a:r>
              <a:rPr b="0" lang="en-US" sz="1800" spc="-1" strike="noStrike">
                <a:solidFill>
                  <a:srgbClr val="000000"/>
                </a:solidFill>
                <a:latin typeface="Arial"/>
              </a:rPr>
              <a:t>edit </a:t>
            </a:r>
            <a:r>
              <a:rPr b="0" lang="en-US" sz="1800" spc="-1" strike="noStrike">
                <a:solidFill>
                  <a:srgbClr val="000000"/>
                </a:solidFill>
                <a:latin typeface="Arial"/>
              </a:rPr>
              <a:t>the </a:t>
            </a:r>
            <a:r>
              <a:rPr b="0" lang="en-US" sz="1800" spc="-1" strike="noStrike">
                <a:solidFill>
                  <a:srgbClr val="000000"/>
                </a:solidFill>
                <a:latin typeface="Arial"/>
              </a:rPr>
              <a:t>title </a:t>
            </a:r>
            <a:r>
              <a:rPr b="0" lang="en-US" sz="1800" spc="-1" strike="noStrike">
                <a:solidFill>
                  <a:srgbClr val="000000"/>
                </a:solidFill>
                <a:latin typeface="Arial"/>
              </a:rPr>
              <a:t>text </a:t>
            </a:r>
            <a:r>
              <a:rPr b="0" lang="en-US" sz="1800" spc="-1" strike="noStrike">
                <a:solidFill>
                  <a:srgbClr val="000000"/>
                </a:solidFill>
                <a:latin typeface="Arial"/>
              </a:rPr>
              <a:t>for</a:t>
            </a:r>
            <a:r>
              <a:rPr b="0" lang="en-US" sz="1800" spc="-1" strike="noStrike">
                <a:solidFill>
                  <a:srgbClr val="000000"/>
                </a:solidFill>
                <a:latin typeface="Arial"/>
              </a:rPr>
              <a:t>mat</a:t>
            </a:r>
            <a:endParaRPr b="0" lang="en-US" sz="1800" spc="-1" strike="noStrike">
              <a:solidFill>
                <a:srgbClr val="000000"/>
              </a:solidFill>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0" y="0"/>
            <a:ext cx="9143640" cy="884160"/>
          </a:xfrm>
          <a:prstGeom prst="rect">
            <a:avLst/>
          </a:prstGeom>
        </p:spPr>
        <p:txBody>
          <a:bodyPr lIns="90000" rIns="90000" tIns="45000" bIns="45000" anchor="ctr">
            <a:noAutofit/>
          </a:bodyPr>
          <a:p>
            <a:pPr algn="ctr">
              <a:lnSpc>
                <a:spcPct val="100000"/>
              </a:lnSpc>
            </a:pPr>
            <a:r>
              <a:rPr b="0" lang="en-US" sz="4400" spc="-1" strike="noStrike">
                <a:solidFill>
                  <a:srgbClr val="404040"/>
                </a:solidFill>
                <a:latin typeface="Arial"/>
                <a:ea typeface="Arial Unicode MS"/>
              </a:rPr>
              <a:t> </a:t>
            </a:r>
            <a:r>
              <a:rPr b="0" lang="en-US" sz="4400" spc="-1" strike="noStrike">
                <a:solidFill>
                  <a:srgbClr val="404040"/>
                </a:solidFill>
                <a:latin typeface="Arial"/>
                <a:ea typeface="Arial Unicode MS"/>
              </a:rPr>
              <a:t>Free PPT _ Click to add </a:t>
            </a:r>
            <a:r>
              <a:rPr b="0" lang="en-US" sz="4400" spc="-1" strike="noStrike">
                <a:solidFill>
                  <a:srgbClr val="404040"/>
                </a:solidFill>
                <a:latin typeface="Arial"/>
                <a:ea typeface="Arial Unicode MS"/>
              </a:rPr>
              <a:t>title</a:t>
            </a:r>
            <a:endParaRPr b="0" lang="en-US" sz="4400" spc="-1" strike="noStrike">
              <a:solidFill>
                <a:srgbClr val="000000"/>
              </a:solidFill>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7.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4.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gif"/><Relationship Id="rId3" Type="http://schemas.openxmlformats.org/officeDocument/2006/relationships/slideLayout" Target="../slideLayouts/slideLayout37.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37.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image" Target="../media/image11.gif"/><Relationship Id="rId3" Type="http://schemas.openxmlformats.org/officeDocument/2006/relationships/slideLayout" Target="../slideLayouts/slideLayout37.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18360" y="466560"/>
            <a:ext cx="9143640" cy="710640"/>
          </a:xfrm>
          <a:prstGeom prst="rect">
            <a:avLst/>
          </a:prstGeom>
          <a:noFill/>
          <a:ln>
            <a:noFill/>
          </a:ln>
        </p:spPr>
        <p:txBody>
          <a:bodyPr lIns="90000" rIns="90000" tIns="45000" bIns="45000" anchor="ctr">
            <a:noAutofit/>
          </a:bodyPr>
          <a:p>
            <a:pPr algn="ctr">
              <a:lnSpc>
                <a:spcPct val="100000"/>
              </a:lnSpc>
            </a:pPr>
            <a:r>
              <a:rPr b="1" lang="en-US" sz="4000" spc="-1" strike="noStrike">
                <a:solidFill>
                  <a:srgbClr val="c00000"/>
                </a:solidFill>
                <a:latin typeface="Arial"/>
                <a:ea typeface="Cambria"/>
              </a:rPr>
              <a:t>Coroutine in Kotlin</a:t>
            </a:r>
            <a:endParaRPr b="0" lang="en-US" sz="4000" spc="-1" strike="noStrike">
              <a:solidFill>
                <a:srgbClr val="000000"/>
              </a:solidFill>
              <a:latin typeface="Arial"/>
            </a:endParaRPr>
          </a:p>
        </p:txBody>
      </p:sp>
      <p:sp>
        <p:nvSpPr>
          <p:cNvPr id="197" name="TextShape 2"/>
          <p:cNvSpPr txBox="1"/>
          <p:nvPr/>
        </p:nvSpPr>
        <p:spPr>
          <a:xfrm>
            <a:off x="0" y="1079280"/>
            <a:ext cx="9143640" cy="575640"/>
          </a:xfrm>
          <a:prstGeom prst="rect">
            <a:avLst/>
          </a:prstGeom>
          <a:noFill/>
          <a:ln>
            <a:noFill/>
          </a:ln>
        </p:spPr>
        <p:txBody>
          <a:bodyPr lIns="108000" rIns="90000" tIns="45000" bIns="45000" anchor="ctr">
            <a:normAutofit/>
          </a:bodyPr>
          <a:p>
            <a:endParaRPr b="0" lang="en-US" sz="3200" spc="-1" strike="noStrike">
              <a:solidFill>
                <a:srgbClr val="000000"/>
              </a:solidFill>
              <a:latin typeface="Arial"/>
            </a:endParaRPr>
          </a:p>
        </p:txBody>
      </p:sp>
      <p:sp>
        <p:nvSpPr>
          <p:cNvPr id="198" name="CustomShape 3"/>
          <p:cNvSpPr/>
          <p:nvPr/>
        </p:nvSpPr>
        <p:spPr>
          <a:xfrm>
            <a:off x="395640" y="1657080"/>
            <a:ext cx="6482880" cy="2653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262626"/>
                </a:solidFill>
                <a:latin typeface="Arial"/>
                <a:ea typeface="Cambria"/>
              </a:rPr>
              <a:t>MEMBERS</a:t>
            </a:r>
            <a:r>
              <a:rPr b="0" lang="en-US" sz="2000" spc="-1" strike="noStrike">
                <a:solidFill>
                  <a:srgbClr val="262626"/>
                </a:solidFill>
                <a:latin typeface="Arial"/>
                <a:ea typeface="Cambria"/>
              </a:rPr>
              <a:t>: </a:t>
            </a:r>
            <a:r>
              <a:rPr b="0" lang="en-US" sz="2000" spc="-1" strike="noStrike">
                <a:solidFill>
                  <a:srgbClr val="262626"/>
                </a:solidFill>
                <a:latin typeface="Arial"/>
                <a:ea typeface="Cambria"/>
              </a:rPr>
              <a:t>	</a:t>
            </a:r>
            <a:r>
              <a:rPr b="0" lang="en-US" sz="2000" spc="-1" strike="noStrike">
                <a:solidFill>
                  <a:srgbClr val="262626"/>
                </a:solidFill>
                <a:latin typeface="Arial"/>
                <a:ea typeface="Cambria"/>
              </a:rPr>
              <a:t>Android Team</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Comparation</a:t>
            </a:r>
            <a:endParaRPr b="0" lang="en-US" sz="3600" spc="-1" strike="noStrike">
              <a:solidFill>
                <a:srgbClr val="000000"/>
              </a:solidFill>
              <a:latin typeface="Arial"/>
            </a:endParaRPr>
          </a:p>
        </p:txBody>
      </p:sp>
      <p:sp>
        <p:nvSpPr>
          <p:cNvPr id="270" name="CustomShape 2"/>
          <p:cNvSpPr/>
          <p:nvPr/>
        </p:nvSpPr>
        <p:spPr>
          <a:xfrm>
            <a:off x="683640" y="630720"/>
            <a:ext cx="2880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Blocking vs. Non-blocking </a:t>
            </a:r>
            <a:endParaRPr b="0" lang="en-US" sz="1800" spc="-1" strike="noStrike">
              <a:latin typeface="Arial"/>
            </a:endParaRPr>
          </a:p>
        </p:txBody>
      </p:sp>
      <p:sp>
        <p:nvSpPr>
          <p:cNvPr id="271"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272"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273" name="CustomShape 5"/>
          <p:cNvSpPr/>
          <p:nvPr/>
        </p:nvSpPr>
        <p:spPr>
          <a:xfrm>
            <a:off x="827640" y="1707480"/>
            <a:ext cx="3672000" cy="1186920"/>
          </a:xfrm>
          <a:prstGeom prst="rect">
            <a:avLst/>
          </a:prstGeom>
          <a:noFill/>
          <a:ln>
            <a:noFill/>
          </a:ln>
        </p:spPr>
        <p:style>
          <a:lnRef idx="0"/>
          <a:fillRef idx="0"/>
          <a:effectRef idx="0"/>
          <a:fontRef idx="minor"/>
        </p:style>
        <p:txBody>
          <a:bodyPr lIns="90000" rIns="90000" tIns="45000" bIns="45000">
            <a:spAutoFit/>
          </a:bodyPr>
          <a:p>
            <a:pPr marL="285840" indent="-285480">
              <a:lnSpc>
                <a:spcPct val="200000"/>
              </a:lnSpc>
              <a:buClr>
                <a:srgbClr val="000000"/>
              </a:buClr>
              <a:buFont typeface="Wingdings" charset="2"/>
              <a:buChar char=""/>
            </a:pPr>
            <a:r>
              <a:rPr b="0" lang="en-US" sz="1800" spc="-1" strike="noStrike">
                <a:solidFill>
                  <a:srgbClr val="000000"/>
                </a:solidFill>
                <a:latin typeface="Arial"/>
                <a:ea typeface="Arial Unicode MS"/>
              </a:rPr>
              <a:t>Sequence of commands</a:t>
            </a:r>
            <a:endParaRPr b="0" lang="en-US" sz="1800" spc="-1" strike="noStrike">
              <a:latin typeface="Arial"/>
            </a:endParaRPr>
          </a:p>
          <a:p>
            <a:pPr marL="285840" indent="-285480">
              <a:lnSpc>
                <a:spcPct val="200000"/>
              </a:lnSpc>
              <a:buClr>
                <a:srgbClr val="000000"/>
              </a:buClr>
              <a:buFont typeface="Wingdings" charset="2"/>
              <a:buChar char=""/>
            </a:pPr>
            <a:r>
              <a:rPr b="0" lang="en-US" sz="1800" spc="-1" strike="noStrike">
                <a:solidFill>
                  <a:srgbClr val="000000"/>
                </a:solidFill>
                <a:latin typeface="Arial"/>
                <a:ea typeface="Arial Unicode MS"/>
              </a:rPr>
              <a:t>Become a blocker</a:t>
            </a:r>
            <a:endParaRPr b="0" lang="en-US" sz="1800" spc="-1" strike="noStrike">
              <a:latin typeface="Arial"/>
            </a:endParaRPr>
          </a:p>
        </p:txBody>
      </p:sp>
      <p:sp>
        <p:nvSpPr>
          <p:cNvPr id="274" name="Line 6"/>
          <p:cNvSpPr/>
          <p:nvPr/>
        </p:nvSpPr>
        <p:spPr>
          <a:xfrm>
            <a:off x="4860000" y="1497240"/>
            <a:ext cx="0" cy="2874600"/>
          </a:xfrm>
          <a:prstGeom prst="line">
            <a:avLst/>
          </a:prstGeom>
          <a:ln>
            <a:solidFill>
              <a:srgbClr val="e52344"/>
            </a:solidFill>
            <a:round/>
          </a:ln>
        </p:spPr>
        <p:style>
          <a:lnRef idx="1">
            <a:schemeClr val="accent1"/>
          </a:lnRef>
          <a:fillRef idx="0">
            <a:schemeClr val="accent1"/>
          </a:fillRef>
          <a:effectRef idx="0">
            <a:schemeClr val="accent1"/>
          </a:effectRef>
          <a:fontRef idx="minor"/>
        </p:style>
      </p:sp>
      <p:sp>
        <p:nvSpPr>
          <p:cNvPr id="275" name="CustomShape 7"/>
          <p:cNvSpPr/>
          <p:nvPr/>
        </p:nvSpPr>
        <p:spPr>
          <a:xfrm>
            <a:off x="5364000" y="1707480"/>
            <a:ext cx="3960000" cy="3107880"/>
          </a:xfrm>
          <a:prstGeom prst="rect">
            <a:avLst/>
          </a:prstGeom>
          <a:noFill/>
          <a:ln>
            <a:noFill/>
          </a:ln>
        </p:spPr>
        <p:style>
          <a:lnRef idx="0"/>
          <a:fillRef idx="0"/>
          <a:effectRef idx="0"/>
          <a:fontRef idx="minor"/>
        </p:style>
        <p:txBody>
          <a:bodyPr lIns="90000" rIns="90000" tIns="45000" bIns="45000">
            <a:spAutoFit/>
          </a:bodyPr>
          <a:p>
            <a:pPr marL="285840" indent="-285480">
              <a:lnSpc>
                <a:spcPct val="200000"/>
              </a:lnSpc>
              <a:buClr>
                <a:srgbClr val="000000"/>
              </a:buClr>
              <a:buFont typeface="Wingdings" charset="2"/>
              <a:buChar char=""/>
            </a:pPr>
            <a:r>
              <a:rPr b="0" lang="en-US" sz="1800" spc="-1" strike="noStrike">
                <a:solidFill>
                  <a:srgbClr val="000000"/>
                </a:solidFill>
                <a:latin typeface="Arial"/>
                <a:ea typeface="Arial Unicode MS"/>
              </a:rPr>
              <a:t>Asynchronous code in a sequence manner</a:t>
            </a:r>
            <a:endParaRPr b="0" lang="en-US" sz="1800" spc="-1" strike="noStrike">
              <a:latin typeface="Arial"/>
            </a:endParaRPr>
          </a:p>
          <a:p>
            <a:pPr marL="285840" indent="-285480">
              <a:lnSpc>
                <a:spcPct val="200000"/>
              </a:lnSpc>
              <a:buClr>
                <a:srgbClr val="000000"/>
              </a:buClr>
              <a:buFont typeface="Wingdings" charset="2"/>
              <a:buChar char=""/>
            </a:pPr>
            <a:r>
              <a:rPr b="0" lang="en-US" sz="1800" spc="-1" strike="noStrike">
                <a:solidFill>
                  <a:srgbClr val="000000"/>
                </a:solidFill>
                <a:latin typeface="Arial"/>
                <a:ea typeface="Arial Unicode MS"/>
              </a:rPr>
              <a:t>Can excute when previous command is called</a:t>
            </a:r>
            <a:endParaRPr b="0" lang="en-US" sz="1800" spc="-1" strike="noStrike">
              <a:latin typeface="Arial"/>
            </a:endParaRPr>
          </a:p>
          <a:p>
            <a:pPr>
              <a:lnSpc>
                <a:spcPct val="200000"/>
              </a:lnSpc>
            </a:pPr>
            <a:endParaRPr b="0" lang="en-US" sz="1800" spc="-1" strike="noStrike">
              <a:latin typeface="Arial"/>
            </a:endParaRPr>
          </a:p>
          <a:p>
            <a:pPr>
              <a:lnSpc>
                <a:spcPct val="100000"/>
              </a:lnSpc>
            </a:pPr>
            <a:endParaRPr b="0" lang="en-US" sz="1800" spc="-1" strike="noStrike">
              <a:latin typeface="Arial"/>
            </a:endParaRPr>
          </a:p>
        </p:txBody>
      </p:sp>
      <p:sp>
        <p:nvSpPr>
          <p:cNvPr id="276" name="CustomShape 8"/>
          <p:cNvSpPr/>
          <p:nvPr/>
        </p:nvSpPr>
        <p:spPr>
          <a:xfrm>
            <a:off x="1927080" y="1050120"/>
            <a:ext cx="2448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Blocking </a:t>
            </a:r>
            <a:endParaRPr b="0" lang="en-US" sz="1800" spc="-1" strike="noStrike">
              <a:latin typeface="Arial"/>
            </a:endParaRPr>
          </a:p>
        </p:txBody>
      </p:sp>
      <p:sp>
        <p:nvSpPr>
          <p:cNvPr id="277" name="CustomShape 9"/>
          <p:cNvSpPr/>
          <p:nvPr/>
        </p:nvSpPr>
        <p:spPr>
          <a:xfrm>
            <a:off x="6372360" y="1050120"/>
            <a:ext cx="2445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Non-blocking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Comparation</a:t>
            </a:r>
            <a:endParaRPr b="0" lang="en-US" sz="3600" spc="-1" strike="noStrike">
              <a:solidFill>
                <a:srgbClr val="000000"/>
              </a:solidFill>
              <a:latin typeface="Arial"/>
            </a:endParaRPr>
          </a:p>
        </p:txBody>
      </p:sp>
      <p:sp>
        <p:nvSpPr>
          <p:cNvPr id="279" name="CustomShape 2"/>
          <p:cNvSpPr/>
          <p:nvPr/>
        </p:nvSpPr>
        <p:spPr>
          <a:xfrm>
            <a:off x="683640" y="630720"/>
            <a:ext cx="3059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Thread First</a:t>
            </a:r>
            <a:endParaRPr b="0" lang="en-US" sz="1800" spc="-1" strike="noStrike">
              <a:latin typeface="Arial"/>
            </a:endParaRPr>
          </a:p>
        </p:txBody>
      </p:sp>
      <p:sp>
        <p:nvSpPr>
          <p:cNvPr id="280"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281"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pic>
        <p:nvPicPr>
          <p:cNvPr id="282" name="Picture 1" descr=""/>
          <p:cNvPicPr/>
          <p:nvPr/>
        </p:nvPicPr>
        <p:blipFill>
          <a:blip r:embed="rId1"/>
          <a:stretch/>
        </p:blipFill>
        <p:spPr>
          <a:xfrm>
            <a:off x="120960" y="1168920"/>
            <a:ext cx="6125040" cy="2666880"/>
          </a:xfrm>
          <a:prstGeom prst="rect">
            <a:avLst/>
          </a:prstGeom>
          <a:ln>
            <a:noFill/>
          </a:ln>
        </p:spPr>
      </p:pic>
      <p:pic>
        <p:nvPicPr>
          <p:cNvPr id="283" name="Picture 2" descr=""/>
          <p:cNvPicPr/>
          <p:nvPr/>
        </p:nvPicPr>
        <p:blipFill>
          <a:blip r:embed="rId2"/>
          <a:stretch/>
        </p:blipFill>
        <p:spPr>
          <a:xfrm>
            <a:off x="6502680" y="3162960"/>
            <a:ext cx="2520000" cy="7005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Comparation</a:t>
            </a:r>
            <a:endParaRPr b="0" lang="en-US" sz="3600" spc="-1" strike="noStrike">
              <a:solidFill>
                <a:srgbClr val="000000"/>
              </a:solidFill>
              <a:latin typeface="Arial"/>
            </a:endParaRPr>
          </a:p>
        </p:txBody>
      </p:sp>
      <p:sp>
        <p:nvSpPr>
          <p:cNvPr id="285" name="CustomShape 2"/>
          <p:cNvSpPr/>
          <p:nvPr/>
        </p:nvSpPr>
        <p:spPr>
          <a:xfrm>
            <a:off x="683640" y="630720"/>
            <a:ext cx="3059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Coroutines</a:t>
            </a:r>
            <a:endParaRPr b="0" lang="en-US" sz="1800" spc="-1" strike="noStrike">
              <a:latin typeface="Arial"/>
            </a:endParaRPr>
          </a:p>
        </p:txBody>
      </p:sp>
      <p:sp>
        <p:nvSpPr>
          <p:cNvPr id="286"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287"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pic>
        <p:nvPicPr>
          <p:cNvPr id="288" name="Picture 1" descr=""/>
          <p:cNvPicPr/>
          <p:nvPr/>
        </p:nvPicPr>
        <p:blipFill>
          <a:blip r:embed="rId1"/>
          <a:stretch/>
        </p:blipFill>
        <p:spPr>
          <a:xfrm>
            <a:off x="683640" y="1000080"/>
            <a:ext cx="4543560" cy="3753000"/>
          </a:xfrm>
          <a:prstGeom prst="rect">
            <a:avLst/>
          </a:prstGeom>
          <a:ln>
            <a:noFill/>
          </a:ln>
        </p:spPr>
      </p:pic>
      <p:pic>
        <p:nvPicPr>
          <p:cNvPr id="289" name="Picture 2" descr=""/>
          <p:cNvPicPr/>
          <p:nvPr/>
        </p:nvPicPr>
        <p:blipFill>
          <a:blip r:embed="rId2"/>
          <a:stretch/>
        </p:blipFill>
        <p:spPr>
          <a:xfrm>
            <a:off x="5364000" y="2876760"/>
            <a:ext cx="3619800" cy="7617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Comparation</a:t>
            </a:r>
            <a:endParaRPr b="0" lang="en-US" sz="3600" spc="-1" strike="noStrike">
              <a:solidFill>
                <a:srgbClr val="000000"/>
              </a:solidFill>
              <a:latin typeface="Arial"/>
            </a:endParaRPr>
          </a:p>
        </p:txBody>
      </p:sp>
      <p:sp>
        <p:nvSpPr>
          <p:cNvPr id="291" name="CustomShape 2"/>
          <p:cNvSpPr/>
          <p:nvPr/>
        </p:nvSpPr>
        <p:spPr>
          <a:xfrm>
            <a:off x="683640" y="630720"/>
            <a:ext cx="2880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Coroutine vs. Callback</a:t>
            </a:r>
            <a:endParaRPr b="0" lang="en-US" sz="1800" spc="-1" strike="noStrike">
              <a:latin typeface="Arial"/>
            </a:endParaRPr>
          </a:p>
        </p:txBody>
      </p:sp>
      <p:sp>
        <p:nvSpPr>
          <p:cNvPr id="292"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293"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294" name="CustomShape 5"/>
          <p:cNvSpPr/>
          <p:nvPr/>
        </p:nvSpPr>
        <p:spPr>
          <a:xfrm>
            <a:off x="723960" y="1257480"/>
            <a:ext cx="8313840" cy="118764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In “long-running task”, using callback pattern to handle without blocking main thread</a:t>
            </a:r>
            <a:endParaRPr b="0" lang="en-US" sz="1800" spc="-1" strike="noStrike">
              <a:latin typeface="Arial"/>
            </a:endParaRPr>
          </a:p>
          <a:p>
            <a:pPr>
              <a:lnSpc>
                <a:spcPct val="100000"/>
              </a:lnSpc>
            </a:pPr>
            <a:endParaRPr b="0" lang="en-US" sz="1800" spc="-1" strike="noStrike">
              <a:latin typeface="Arial"/>
            </a:endParaRPr>
          </a:p>
        </p:txBody>
      </p:sp>
      <p:pic>
        <p:nvPicPr>
          <p:cNvPr id="295" name="Picture 1" descr=""/>
          <p:cNvPicPr/>
          <p:nvPr/>
        </p:nvPicPr>
        <p:blipFill>
          <a:blip r:embed="rId1"/>
          <a:stretch/>
        </p:blipFill>
        <p:spPr>
          <a:xfrm>
            <a:off x="1259640" y="2355840"/>
            <a:ext cx="6896880" cy="20188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Comparation</a:t>
            </a:r>
            <a:endParaRPr b="0" lang="en-US" sz="3600" spc="-1" strike="noStrike">
              <a:solidFill>
                <a:srgbClr val="000000"/>
              </a:solidFill>
              <a:latin typeface="Arial"/>
            </a:endParaRPr>
          </a:p>
        </p:txBody>
      </p:sp>
      <p:sp>
        <p:nvSpPr>
          <p:cNvPr id="297" name="CustomShape 2"/>
          <p:cNvSpPr/>
          <p:nvPr/>
        </p:nvSpPr>
        <p:spPr>
          <a:xfrm>
            <a:off x="683640" y="630720"/>
            <a:ext cx="2880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Coroutine vs. Callback</a:t>
            </a:r>
            <a:endParaRPr b="0" lang="en-US" sz="1800" spc="-1" strike="noStrike">
              <a:latin typeface="Arial"/>
            </a:endParaRPr>
          </a:p>
        </p:txBody>
      </p:sp>
      <p:sp>
        <p:nvSpPr>
          <p:cNvPr id="298"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299"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00" name="CustomShape 5"/>
          <p:cNvSpPr/>
          <p:nvPr/>
        </p:nvSpPr>
        <p:spPr>
          <a:xfrm>
            <a:off x="827640" y="1707480"/>
            <a:ext cx="4032000" cy="1186920"/>
          </a:xfrm>
          <a:prstGeom prst="rect">
            <a:avLst/>
          </a:prstGeom>
          <a:noFill/>
          <a:ln>
            <a:noFill/>
          </a:ln>
        </p:spPr>
        <p:style>
          <a:lnRef idx="0"/>
          <a:fillRef idx="0"/>
          <a:effectRef idx="0"/>
          <a:fontRef idx="minor"/>
        </p:style>
        <p:txBody>
          <a:bodyPr lIns="90000" rIns="90000" tIns="45000" bIns="45000">
            <a:spAutoFit/>
          </a:bodyPr>
          <a:p>
            <a:pPr marL="285840" indent="-285480">
              <a:lnSpc>
                <a:spcPct val="200000"/>
              </a:lnSpc>
              <a:buClr>
                <a:srgbClr val="000000"/>
              </a:buClr>
              <a:buFont typeface="Wingdings" charset="2"/>
              <a:buChar char=""/>
            </a:pPr>
            <a:r>
              <a:rPr b="0" lang="en-US" sz="1800" spc="-1" strike="noStrike">
                <a:solidFill>
                  <a:srgbClr val="000000"/>
                </a:solidFill>
                <a:latin typeface="Arial"/>
                <a:ea typeface="Arial Unicode MS"/>
              </a:rPr>
              <a:t>Handling without block main thread</a:t>
            </a:r>
            <a:endParaRPr b="0" lang="en-US" sz="1800" spc="-1" strike="noStrike">
              <a:latin typeface="Arial"/>
            </a:endParaRPr>
          </a:p>
          <a:p>
            <a:pPr>
              <a:lnSpc>
                <a:spcPct val="200000"/>
              </a:lnSpc>
            </a:pPr>
            <a:endParaRPr b="0" lang="en-US" sz="1800" spc="-1" strike="noStrike">
              <a:latin typeface="Arial"/>
            </a:endParaRPr>
          </a:p>
        </p:txBody>
      </p:sp>
      <p:sp>
        <p:nvSpPr>
          <p:cNvPr id="301" name="Line 6"/>
          <p:cNvSpPr/>
          <p:nvPr/>
        </p:nvSpPr>
        <p:spPr>
          <a:xfrm>
            <a:off x="4860000" y="1497240"/>
            <a:ext cx="0" cy="2874600"/>
          </a:xfrm>
          <a:prstGeom prst="line">
            <a:avLst/>
          </a:prstGeom>
          <a:ln>
            <a:solidFill>
              <a:srgbClr val="e52344"/>
            </a:solidFill>
            <a:round/>
          </a:ln>
        </p:spPr>
        <p:style>
          <a:lnRef idx="1">
            <a:schemeClr val="accent1"/>
          </a:lnRef>
          <a:fillRef idx="0">
            <a:schemeClr val="accent1"/>
          </a:fillRef>
          <a:effectRef idx="0">
            <a:schemeClr val="accent1"/>
          </a:effectRef>
          <a:fontRef idx="minor"/>
        </p:style>
      </p:sp>
      <p:sp>
        <p:nvSpPr>
          <p:cNvPr id="302" name="CustomShape 7"/>
          <p:cNvSpPr/>
          <p:nvPr/>
        </p:nvSpPr>
        <p:spPr>
          <a:xfrm>
            <a:off x="1927080" y="1050120"/>
            <a:ext cx="2448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Advantage </a:t>
            </a:r>
            <a:endParaRPr b="0" lang="en-US" sz="1800" spc="-1" strike="noStrike">
              <a:latin typeface="Arial"/>
            </a:endParaRPr>
          </a:p>
        </p:txBody>
      </p:sp>
      <p:sp>
        <p:nvSpPr>
          <p:cNvPr id="303" name="CustomShape 8"/>
          <p:cNvSpPr/>
          <p:nvPr/>
        </p:nvSpPr>
        <p:spPr>
          <a:xfrm>
            <a:off x="6156000" y="1123560"/>
            <a:ext cx="2445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Disadvantage</a:t>
            </a:r>
            <a:endParaRPr b="0" lang="en-US" sz="1800" spc="-1" strike="noStrike">
              <a:latin typeface="Arial"/>
            </a:endParaRPr>
          </a:p>
        </p:txBody>
      </p:sp>
      <p:sp>
        <p:nvSpPr>
          <p:cNvPr id="304" name="CustomShape 9"/>
          <p:cNvSpPr/>
          <p:nvPr/>
        </p:nvSpPr>
        <p:spPr>
          <a:xfrm>
            <a:off x="5292000" y="1745280"/>
            <a:ext cx="3672000" cy="1735560"/>
          </a:xfrm>
          <a:prstGeom prst="rect">
            <a:avLst/>
          </a:prstGeom>
          <a:noFill/>
          <a:ln>
            <a:noFill/>
          </a:ln>
        </p:spPr>
        <p:style>
          <a:lnRef idx="0"/>
          <a:fillRef idx="0"/>
          <a:effectRef idx="0"/>
          <a:fontRef idx="minor"/>
        </p:style>
        <p:txBody>
          <a:bodyPr lIns="90000" rIns="90000" tIns="45000" bIns="45000">
            <a:spAutoFit/>
          </a:bodyPr>
          <a:p>
            <a:pPr marL="285840" indent="-285480">
              <a:lnSpc>
                <a:spcPct val="200000"/>
              </a:lnSpc>
              <a:buClr>
                <a:srgbClr val="000000"/>
              </a:buClr>
              <a:buFont typeface="Wingdings" charset="2"/>
              <a:buChar char=""/>
            </a:pPr>
            <a:r>
              <a:rPr b="0" lang="en-US" sz="1800" spc="-1" strike="noStrike">
                <a:solidFill>
                  <a:srgbClr val="000000"/>
                </a:solidFill>
                <a:latin typeface="Arial"/>
                <a:ea typeface="Arial Unicode MS"/>
              </a:rPr>
              <a:t>Khó đọc, khó debug</a:t>
            </a:r>
            <a:endParaRPr b="0" lang="en-US" sz="1800" spc="-1" strike="noStrike">
              <a:latin typeface="Arial"/>
            </a:endParaRPr>
          </a:p>
          <a:p>
            <a:pPr marL="285840" indent="-285480">
              <a:lnSpc>
                <a:spcPct val="200000"/>
              </a:lnSpc>
              <a:buClr>
                <a:srgbClr val="000000"/>
              </a:buClr>
              <a:buFont typeface="Wingdings" charset="2"/>
              <a:buChar char=""/>
            </a:pPr>
            <a:r>
              <a:rPr b="0" lang="en-US" sz="1800" spc="-1" strike="noStrike">
                <a:solidFill>
                  <a:srgbClr val="000000"/>
                </a:solidFill>
                <a:latin typeface="Arial"/>
                <a:ea typeface="Arial Unicode MS"/>
              </a:rPr>
              <a:t>Không cho sử dụng 1 số function như exceptions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Comparation</a:t>
            </a:r>
            <a:endParaRPr b="0" lang="en-US" sz="3600" spc="-1" strike="noStrike">
              <a:solidFill>
                <a:srgbClr val="000000"/>
              </a:solidFill>
              <a:latin typeface="Arial"/>
            </a:endParaRPr>
          </a:p>
        </p:txBody>
      </p:sp>
      <p:sp>
        <p:nvSpPr>
          <p:cNvPr id="306" name="CustomShape 2"/>
          <p:cNvSpPr/>
          <p:nvPr/>
        </p:nvSpPr>
        <p:spPr>
          <a:xfrm>
            <a:off x="683640" y="630720"/>
            <a:ext cx="2880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Coroutine vs. Callback</a:t>
            </a:r>
            <a:endParaRPr b="0" lang="en-US" sz="1800" spc="-1" strike="noStrike">
              <a:latin typeface="Arial"/>
            </a:endParaRPr>
          </a:p>
        </p:txBody>
      </p:sp>
      <p:sp>
        <p:nvSpPr>
          <p:cNvPr id="307"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08"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09" name="CustomShape 5"/>
          <p:cNvSpPr/>
          <p:nvPr/>
        </p:nvSpPr>
        <p:spPr>
          <a:xfrm>
            <a:off x="799920" y="1371600"/>
            <a:ext cx="8316000" cy="50112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Convert Callback contruce to be sequence, dễ đọc </a:t>
            </a:r>
            <a:endParaRPr b="0" lang="en-US" sz="1800" spc="-1" strike="noStrike">
              <a:latin typeface="Arial"/>
            </a:endParaRPr>
          </a:p>
        </p:txBody>
      </p:sp>
      <p:pic>
        <p:nvPicPr>
          <p:cNvPr id="310" name="Picture 2" descr=""/>
          <p:cNvPicPr/>
          <p:nvPr/>
        </p:nvPicPr>
        <p:blipFill>
          <a:blip r:embed="rId1"/>
          <a:stretch/>
        </p:blipFill>
        <p:spPr>
          <a:xfrm>
            <a:off x="1099800" y="1995840"/>
            <a:ext cx="6944400" cy="24955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0" y="1203480"/>
            <a:ext cx="9143640" cy="2304000"/>
          </a:xfrm>
          <a:prstGeom prst="rect">
            <a:avLst/>
          </a:prstGeom>
          <a:solidFill>
            <a:srgbClr val="f07624"/>
          </a:solidFill>
          <a:ln>
            <a:noFill/>
          </a:ln>
        </p:spPr>
        <p:style>
          <a:lnRef idx="2">
            <a:schemeClr val="accent1">
              <a:shade val="50000"/>
            </a:schemeClr>
          </a:lnRef>
          <a:fillRef idx="1">
            <a:schemeClr val="accent1"/>
          </a:fillRef>
          <a:effectRef idx="0">
            <a:schemeClr val="accent1"/>
          </a:effectRef>
          <a:fontRef idx="minor"/>
        </p:style>
      </p:sp>
      <p:sp>
        <p:nvSpPr>
          <p:cNvPr id="312" name="CustomShape 2"/>
          <p:cNvSpPr/>
          <p:nvPr/>
        </p:nvSpPr>
        <p:spPr>
          <a:xfrm>
            <a:off x="2267640" y="2355840"/>
            <a:ext cx="4752000" cy="541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000" spc="-1" strike="noStrike">
                <a:solidFill>
                  <a:srgbClr val="ffffff"/>
                </a:solidFill>
                <a:latin typeface="Arial"/>
                <a:ea typeface="Arial Unicode MS"/>
              </a:rPr>
              <a:t>NEW CONCEPTS</a:t>
            </a:r>
            <a:endParaRPr b="0" lang="en-US" sz="4000" spc="-1" strike="noStrike">
              <a:latin typeface="Arial"/>
            </a:endParaRPr>
          </a:p>
        </p:txBody>
      </p:sp>
      <p:sp>
        <p:nvSpPr>
          <p:cNvPr id="313" name="CustomShape 3"/>
          <p:cNvSpPr/>
          <p:nvPr/>
        </p:nvSpPr>
        <p:spPr>
          <a:xfrm>
            <a:off x="4140000" y="1491480"/>
            <a:ext cx="731520" cy="778320"/>
          </a:xfrm>
          <a:custGeom>
            <a:avLst/>
            <a:gdLst/>
            <a:ah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New concepts</a:t>
            </a:r>
            <a:endParaRPr b="0" lang="en-US" sz="3600" spc="-1" strike="noStrike">
              <a:solidFill>
                <a:srgbClr val="000000"/>
              </a:solidFill>
              <a:latin typeface="Arial"/>
            </a:endParaRPr>
          </a:p>
        </p:txBody>
      </p:sp>
      <p:sp>
        <p:nvSpPr>
          <p:cNvPr id="315"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CoroutineScope - GlobalScope</a:t>
            </a:r>
            <a:endParaRPr b="0" lang="en-US" sz="1800" spc="-1" strike="noStrike">
              <a:latin typeface="Arial"/>
            </a:endParaRPr>
          </a:p>
        </p:txBody>
      </p:sp>
      <p:sp>
        <p:nvSpPr>
          <p:cNvPr id="316"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17"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18" name="CustomShape 5"/>
          <p:cNvSpPr/>
          <p:nvPr/>
        </p:nvSpPr>
        <p:spPr>
          <a:xfrm>
            <a:off x="683640" y="1411560"/>
            <a:ext cx="7632360" cy="132408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Interfaces provide scope for coroutine</a:t>
            </a:r>
            <a:endParaRPr b="0" lang="en-US" sz="1800" spc="-1" strike="noStrike">
              <a:latin typeface="Arial"/>
            </a:endParaRPr>
          </a:p>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Reference for coroutine context</a:t>
            </a:r>
            <a:endParaRPr b="0" lang="en-US" sz="1800" spc="-1" strike="noStrike">
              <a:latin typeface="Arial"/>
            </a:endParaRPr>
          </a:p>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GlobalScope use for top-level coroutine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New concepts</a:t>
            </a:r>
            <a:endParaRPr b="0" lang="en-US" sz="3600" spc="-1" strike="noStrike">
              <a:solidFill>
                <a:srgbClr val="000000"/>
              </a:solidFill>
              <a:latin typeface="Arial"/>
            </a:endParaRPr>
          </a:p>
        </p:txBody>
      </p:sp>
      <p:sp>
        <p:nvSpPr>
          <p:cNvPr id="320"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Context</a:t>
            </a:r>
            <a:endParaRPr b="0" lang="en-US" sz="1800" spc="-1" strike="noStrike">
              <a:latin typeface="Arial"/>
            </a:endParaRPr>
          </a:p>
        </p:txBody>
      </p:sp>
      <p:sp>
        <p:nvSpPr>
          <p:cNvPr id="321"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22"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23" name="CustomShape 5"/>
          <p:cNvSpPr/>
          <p:nvPr/>
        </p:nvSpPr>
        <p:spPr>
          <a:xfrm>
            <a:off x="683640" y="1411560"/>
            <a:ext cx="7632360" cy="91260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Dispatchers</a:t>
            </a:r>
            <a:endParaRPr b="0" lang="en-US" sz="1800" spc="-1" strike="noStrike">
              <a:latin typeface="Arial"/>
            </a:endParaRPr>
          </a:p>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Job</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New concepts</a:t>
            </a:r>
            <a:endParaRPr b="0" lang="en-US" sz="3600" spc="-1" strike="noStrike">
              <a:solidFill>
                <a:srgbClr val="000000"/>
              </a:solidFill>
              <a:latin typeface="Arial"/>
            </a:endParaRPr>
          </a:p>
        </p:txBody>
      </p:sp>
      <p:sp>
        <p:nvSpPr>
          <p:cNvPr id="325"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Context – Dispatchers </a:t>
            </a:r>
            <a:endParaRPr b="0" lang="en-US" sz="1800" spc="-1" strike="noStrike">
              <a:latin typeface="Arial"/>
            </a:endParaRPr>
          </a:p>
        </p:txBody>
      </p:sp>
      <p:sp>
        <p:nvSpPr>
          <p:cNvPr id="326"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27"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28" name="CustomShape 5"/>
          <p:cNvSpPr/>
          <p:nvPr/>
        </p:nvSpPr>
        <p:spPr>
          <a:xfrm>
            <a:off x="683640" y="1411560"/>
            <a:ext cx="7632360" cy="50112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Dispatcher mô tả một loại thread n</a:t>
            </a:r>
            <a:r>
              <a:rPr b="0" lang="vi-VN" sz="1800" spc="-1" strike="noStrike">
                <a:solidFill>
                  <a:srgbClr val="000000"/>
                </a:solidFill>
                <a:latin typeface="Arial"/>
                <a:ea typeface="Arial Unicode MS"/>
              </a:rPr>
              <a:t>ơ</a:t>
            </a:r>
            <a:r>
              <a:rPr b="0" lang="en-US" sz="1800" spc="-1" strike="noStrike">
                <a:solidFill>
                  <a:srgbClr val="000000"/>
                </a:solidFill>
                <a:latin typeface="Arial"/>
                <a:ea typeface="Arial Unicode MS"/>
              </a:rPr>
              <a:t>i coroutine chạy</a:t>
            </a:r>
            <a:endParaRPr b="0" lang="en-US" sz="1800" spc="-1" strike="noStrike">
              <a:latin typeface="Arial"/>
            </a:endParaRPr>
          </a:p>
        </p:txBody>
      </p:sp>
      <p:graphicFrame>
        <p:nvGraphicFramePr>
          <p:cNvPr id="329" name="Table 6"/>
          <p:cNvGraphicFramePr/>
          <p:nvPr/>
        </p:nvGraphicFramePr>
        <p:xfrm>
          <a:off x="1562040" y="2039040"/>
          <a:ext cx="6057720" cy="1821960"/>
        </p:xfrm>
        <a:graphic>
          <a:graphicData uri="http://schemas.openxmlformats.org/drawingml/2006/table">
            <a:tbl>
              <a:tblPr/>
              <a:tblGrid>
                <a:gridCol w="1929600"/>
                <a:gridCol w="4128120"/>
              </a:tblGrid>
              <a:tr h="36612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62949"/>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62949"/>
                    </a:solidFill>
                  </a:tcPr>
                </a:tc>
              </a:tr>
              <a:tr h="366120">
                <a:tc>
                  <a:txBody>
                    <a:bodyPr>
                      <a:noAutofit/>
                    </a:bodyPr>
                    <a:p>
                      <a:pPr>
                        <a:lnSpc>
                          <a:spcPct val="100000"/>
                        </a:lnSpc>
                      </a:pPr>
                      <a:r>
                        <a:rPr b="0" lang="en-US" sz="1800" spc="-1" strike="noStrike">
                          <a:solidFill>
                            <a:srgbClr val="000000"/>
                          </a:solidFill>
                          <a:latin typeface="Arial"/>
                          <a:ea typeface="Arial Unicode MS"/>
                        </a:rPr>
                        <a:t>Main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r>
              <a:tr h="366120">
                <a:tc>
                  <a:txBody>
                    <a:bodyPr>
                      <a:noAutofit/>
                    </a:bodyPr>
                    <a:p>
                      <a:pPr>
                        <a:lnSpc>
                          <a:spcPct val="100000"/>
                        </a:lnSpc>
                      </a:pPr>
                      <a:r>
                        <a:rPr b="0" lang="en-US" sz="1800" spc="-1" strike="noStrike">
                          <a:solidFill>
                            <a:srgbClr val="000000"/>
                          </a:solidFill>
                          <a:latin typeface="Arial"/>
                          <a:ea typeface="Arial Unicode MS"/>
                        </a:rPr>
                        <a:t>IO</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e7e8"/>
                    </a:solidFill>
                  </a:tcPr>
                </a:tc>
              </a:tr>
              <a:tr h="366120">
                <a:tc>
                  <a:txBody>
                    <a:bodyPr>
                      <a:noAutofit/>
                    </a:bodyPr>
                    <a:p>
                      <a:pPr>
                        <a:lnSpc>
                          <a:spcPct val="100000"/>
                        </a:lnSpc>
                      </a:pPr>
                      <a:r>
                        <a:rPr b="0" lang="en-US" sz="1800" spc="-1" strike="noStrike">
                          <a:solidFill>
                            <a:srgbClr val="000000"/>
                          </a:solidFill>
                          <a:latin typeface="Arial"/>
                          <a:ea typeface="Arial Unicode MS"/>
                        </a:rPr>
                        <a:t>Default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r>
              <a:tr h="366120">
                <a:tc>
                  <a:txBody>
                    <a:bodyPr>
                      <a:noAutofit/>
                    </a:bodyPr>
                    <a:p>
                      <a:pPr>
                        <a:lnSpc>
                          <a:spcPct val="100000"/>
                        </a:lnSpc>
                      </a:pPr>
                      <a:r>
                        <a:rPr b="0" lang="en-US" sz="1800" spc="-1" strike="noStrike">
                          <a:solidFill>
                            <a:srgbClr val="000000"/>
                          </a:solidFill>
                          <a:latin typeface="Arial"/>
                          <a:ea typeface="Arial Unicode MS"/>
                        </a:rPr>
                        <a:t>Unconfined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e7e8"/>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1763640" y="-41040"/>
            <a:ext cx="7524000" cy="884160"/>
          </a:xfrm>
          <a:prstGeom prst="rect">
            <a:avLst/>
          </a:prstGeom>
          <a:noFill/>
          <a:ln>
            <a:noFill/>
          </a:ln>
        </p:spPr>
        <p:txBody>
          <a:bodyPr lIns="90000" rIns="90000" tIns="45000" bIns="45000" anchor="ctr">
            <a:noAutofit/>
          </a:bodyPr>
          <a:p>
            <a:pPr>
              <a:lnSpc>
                <a:spcPct val="100000"/>
              </a:lnSpc>
            </a:pPr>
            <a:r>
              <a:rPr b="1" lang="en-US" sz="4000" spc="-1" strike="noStrike">
                <a:solidFill>
                  <a:srgbClr val="c00000"/>
                </a:solidFill>
                <a:latin typeface="Arial"/>
                <a:ea typeface="Arial Unicode MS"/>
              </a:rPr>
              <a:t>Agenda</a:t>
            </a:r>
            <a:endParaRPr b="0" lang="en-US" sz="4000" spc="-1" strike="noStrike">
              <a:solidFill>
                <a:srgbClr val="000000"/>
              </a:solidFill>
              <a:latin typeface="Arial"/>
            </a:endParaRPr>
          </a:p>
        </p:txBody>
      </p:sp>
      <p:sp>
        <p:nvSpPr>
          <p:cNvPr id="200" name="CustomShape 2"/>
          <p:cNvSpPr/>
          <p:nvPr/>
        </p:nvSpPr>
        <p:spPr>
          <a:xfrm>
            <a:off x="1805400" y="1368360"/>
            <a:ext cx="1116000" cy="57564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01" name="CustomShape 3"/>
          <p:cNvSpPr/>
          <p:nvPr/>
        </p:nvSpPr>
        <p:spPr>
          <a:xfrm>
            <a:off x="2758320" y="1371960"/>
            <a:ext cx="6048000" cy="575640"/>
          </a:xfrm>
          <a:custGeom>
            <a:avLst/>
            <a:gdLst/>
            <a:ah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60">
            <a:solidFill>
              <a:schemeClr val="accent1"/>
            </a:solidFill>
            <a:round/>
          </a:ln>
        </p:spPr>
        <p:style>
          <a:lnRef idx="2">
            <a:schemeClr val="accent1">
              <a:shade val="50000"/>
            </a:schemeClr>
          </a:lnRef>
          <a:fillRef idx="1">
            <a:schemeClr val="accent1"/>
          </a:fillRef>
          <a:effectRef idx="0">
            <a:schemeClr val="accent1"/>
          </a:effectRef>
          <a:fontRef idx="minor"/>
        </p:style>
      </p:sp>
      <p:sp>
        <p:nvSpPr>
          <p:cNvPr id="202" name="CustomShape 4"/>
          <p:cNvSpPr/>
          <p:nvPr/>
        </p:nvSpPr>
        <p:spPr>
          <a:xfrm>
            <a:off x="1979640" y="1442520"/>
            <a:ext cx="604440" cy="427320"/>
          </a:xfrm>
          <a:prstGeom prst="rect">
            <a:avLst/>
          </a:prstGeom>
          <a:noFill/>
          <a:ln>
            <a:noFill/>
          </a:ln>
        </p:spPr>
        <p:style>
          <a:lnRef idx="0"/>
          <a:fillRef idx="0"/>
          <a:effectRef idx="0"/>
          <a:fontRef idx="minor"/>
        </p:style>
        <p:txBody>
          <a:bodyPr lIns="90000" rIns="90000" tIns="0" bIns="0" anchor="ctr">
            <a:spAutoFit/>
          </a:bodyPr>
          <a:p>
            <a:pPr>
              <a:lnSpc>
                <a:spcPct val="100000"/>
              </a:lnSpc>
            </a:pPr>
            <a:r>
              <a:rPr b="1" lang="en-US" sz="2800" spc="-1" strike="noStrike">
                <a:solidFill>
                  <a:srgbClr val="ffffff"/>
                </a:solidFill>
                <a:latin typeface="Arial"/>
                <a:ea typeface="Arial Unicode MS"/>
              </a:rPr>
              <a:t>01</a:t>
            </a:r>
            <a:endParaRPr b="0" lang="en-US" sz="2800" spc="-1" strike="noStrike">
              <a:latin typeface="Arial"/>
            </a:endParaRPr>
          </a:p>
        </p:txBody>
      </p:sp>
      <p:sp>
        <p:nvSpPr>
          <p:cNvPr id="203" name="CustomShape 5"/>
          <p:cNvSpPr/>
          <p:nvPr/>
        </p:nvSpPr>
        <p:spPr>
          <a:xfrm>
            <a:off x="1812960" y="2075400"/>
            <a:ext cx="1116000" cy="57564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04" name="CustomShape 6"/>
          <p:cNvSpPr/>
          <p:nvPr/>
        </p:nvSpPr>
        <p:spPr>
          <a:xfrm>
            <a:off x="2758320" y="2069640"/>
            <a:ext cx="6048000" cy="575640"/>
          </a:xfrm>
          <a:custGeom>
            <a:avLst/>
            <a:gdLst/>
            <a:ah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60">
            <a:solidFill>
              <a:schemeClr val="accent2"/>
            </a:solidFill>
            <a:round/>
          </a:ln>
        </p:spPr>
        <p:style>
          <a:lnRef idx="2">
            <a:schemeClr val="accent1">
              <a:shade val="50000"/>
            </a:schemeClr>
          </a:lnRef>
          <a:fillRef idx="1">
            <a:schemeClr val="accent1"/>
          </a:fillRef>
          <a:effectRef idx="0">
            <a:schemeClr val="accent1"/>
          </a:effectRef>
          <a:fontRef idx="minor"/>
        </p:style>
      </p:sp>
      <p:sp>
        <p:nvSpPr>
          <p:cNvPr id="205" name="CustomShape 7"/>
          <p:cNvSpPr/>
          <p:nvPr/>
        </p:nvSpPr>
        <p:spPr>
          <a:xfrm>
            <a:off x="1978200" y="2149560"/>
            <a:ext cx="604440" cy="427320"/>
          </a:xfrm>
          <a:prstGeom prst="rect">
            <a:avLst/>
          </a:prstGeom>
          <a:noFill/>
          <a:ln>
            <a:noFill/>
          </a:ln>
        </p:spPr>
        <p:style>
          <a:lnRef idx="0"/>
          <a:fillRef idx="0"/>
          <a:effectRef idx="0"/>
          <a:fontRef idx="minor"/>
        </p:style>
        <p:txBody>
          <a:bodyPr lIns="90000" rIns="90000" tIns="0" bIns="0" anchor="ctr">
            <a:spAutoFit/>
          </a:bodyPr>
          <a:p>
            <a:pPr>
              <a:lnSpc>
                <a:spcPct val="100000"/>
              </a:lnSpc>
            </a:pPr>
            <a:r>
              <a:rPr b="1" lang="en-US" sz="2800" spc="-1" strike="noStrike">
                <a:solidFill>
                  <a:srgbClr val="ffffff"/>
                </a:solidFill>
                <a:latin typeface="Arial"/>
                <a:ea typeface="Arial Unicode MS"/>
              </a:rPr>
              <a:t>02</a:t>
            </a:r>
            <a:endParaRPr b="0" lang="en-US" sz="2800" spc="-1" strike="noStrike">
              <a:latin typeface="Arial"/>
            </a:endParaRPr>
          </a:p>
        </p:txBody>
      </p:sp>
      <p:sp>
        <p:nvSpPr>
          <p:cNvPr id="206" name="CustomShape 8"/>
          <p:cNvSpPr/>
          <p:nvPr/>
        </p:nvSpPr>
        <p:spPr>
          <a:xfrm>
            <a:off x="1821960" y="2767680"/>
            <a:ext cx="1116000" cy="57564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07" name="CustomShape 9"/>
          <p:cNvSpPr/>
          <p:nvPr/>
        </p:nvSpPr>
        <p:spPr>
          <a:xfrm>
            <a:off x="2758320" y="2767680"/>
            <a:ext cx="6048000" cy="575640"/>
          </a:xfrm>
          <a:custGeom>
            <a:avLst/>
            <a:gdLst/>
            <a:ah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60">
            <a:solidFill>
              <a:schemeClr val="accent3"/>
            </a:solidFill>
            <a:round/>
          </a:ln>
        </p:spPr>
        <p:style>
          <a:lnRef idx="2">
            <a:schemeClr val="accent1">
              <a:shade val="50000"/>
            </a:schemeClr>
          </a:lnRef>
          <a:fillRef idx="1">
            <a:schemeClr val="accent1"/>
          </a:fillRef>
          <a:effectRef idx="0">
            <a:schemeClr val="accent1"/>
          </a:effectRef>
          <a:fontRef idx="minor"/>
        </p:style>
      </p:sp>
      <p:sp>
        <p:nvSpPr>
          <p:cNvPr id="208" name="CustomShape 10"/>
          <p:cNvSpPr/>
          <p:nvPr/>
        </p:nvSpPr>
        <p:spPr>
          <a:xfrm>
            <a:off x="1979640" y="2836800"/>
            <a:ext cx="604440" cy="427320"/>
          </a:xfrm>
          <a:prstGeom prst="rect">
            <a:avLst/>
          </a:prstGeom>
          <a:noFill/>
          <a:ln>
            <a:noFill/>
          </a:ln>
        </p:spPr>
        <p:style>
          <a:lnRef idx="0"/>
          <a:fillRef idx="0"/>
          <a:effectRef idx="0"/>
          <a:fontRef idx="minor"/>
        </p:style>
        <p:txBody>
          <a:bodyPr lIns="90000" rIns="90000" tIns="0" bIns="0" anchor="ctr">
            <a:spAutoFit/>
          </a:bodyPr>
          <a:p>
            <a:pPr>
              <a:lnSpc>
                <a:spcPct val="100000"/>
              </a:lnSpc>
            </a:pPr>
            <a:r>
              <a:rPr b="1" lang="en-US" sz="2800" spc="-1" strike="noStrike">
                <a:solidFill>
                  <a:srgbClr val="ffffff"/>
                </a:solidFill>
                <a:latin typeface="Arial"/>
                <a:ea typeface="Arial Unicode MS"/>
              </a:rPr>
              <a:t>03</a:t>
            </a:r>
            <a:endParaRPr b="0" lang="en-US" sz="2800" spc="-1" strike="noStrike">
              <a:latin typeface="Arial"/>
            </a:endParaRPr>
          </a:p>
        </p:txBody>
      </p:sp>
      <p:sp>
        <p:nvSpPr>
          <p:cNvPr id="209" name="CustomShape 11"/>
          <p:cNvSpPr/>
          <p:nvPr/>
        </p:nvSpPr>
        <p:spPr>
          <a:xfrm>
            <a:off x="1835640" y="3471840"/>
            <a:ext cx="1116000" cy="57564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10" name="CustomShape 12"/>
          <p:cNvSpPr/>
          <p:nvPr/>
        </p:nvSpPr>
        <p:spPr>
          <a:xfrm>
            <a:off x="2758320" y="3465360"/>
            <a:ext cx="6048000" cy="575640"/>
          </a:xfrm>
          <a:custGeom>
            <a:avLst/>
            <a:gdLst/>
            <a:ah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60">
            <a:solidFill>
              <a:schemeClr val="accent4"/>
            </a:solidFill>
            <a:round/>
          </a:ln>
        </p:spPr>
        <p:style>
          <a:lnRef idx="2">
            <a:schemeClr val="accent1">
              <a:shade val="50000"/>
            </a:schemeClr>
          </a:lnRef>
          <a:fillRef idx="1">
            <a:schemeClr val="accent1"/>
          </a:fillRef>
          <a:effectRef idx="0">
            <a:schemeClr val="accent1"/>
          </a:effectRef>
          <a:fontRef idx="minor"/>
        </p:style>
      </p:sp>
      <p:sp>
        <p:nvSpPr>
          <p:cNvPr id="211" name="CustomShape 13"/>
          <p:cNvSpPr/>
          <p:nvPr/>
        </p:nvSpPr>
        <p:spPr>
          <a:xfrm>
            <a:off x="1978200" y="3497040"/>
            <a:ext cx="604440" cy="427320"/>
          </a:xfrm>
          <a:prstGeom prst="rect">
            <a:avLst/>
          </a:prstGeom>
          <a:noFill/>
          <a:ln>
            <a:noFill/>
          </a:ln>
        </p:spPr>
        <p:style>
          <a:lnRef idx="0"/>
          <a:fillRef idx="0"/>
          <a:effectRef idx="0"/>
          <a:fontRef idx="minor"/>
        </p:style>
        <p:txBody>
          <a:bodyPr lIns="90000" rIns="90000" tIns="0" bIns="0" anchor="ctr">
            <a:spAutoFit/>
          </a:bodyPr>
          <a:p>
            <a:pPr>
              <a:lnSpc>
                <a:spcPct val="100000"/>
              </a:lnSpc>
            </a:pPr>
            <a:r>
              <a:rPr b="1" lang="en-US" sz="2800" spc="-1" strike="noStrike">
                <a:solidFill>
                  <a:srgbClr val="ffffff"/>
                </a:solidFill>
                <a:latin typeface="Arial"/>
                <a:ea typeface="Arial Unicode MS"/>
              </a:rPr>
              <a:t>04</a:t>
            </a:r>
            <a:endParaRPr b="0" lang="en-US" sz="2800" spc="-1" strike="noStrike">
              <a:latin typeface="Arial"/>
            </a:endParaRPr>
          </a:p>
        </p:txBody>
      </p:sp>
      <p:grpSp>
        <p:nvGrpSpPr>
          <p:cNvPr id="212" name="Group 14"/>
          <p:cNvGrpSpPr/>
          <p:nvPr/>
        </p:nvGrpSpPr>
        <p:grpSpPr>
          <a:xfrm>
            <a:off x="3133080" y="1391040"/>
            <a:ext cx="6469920" cy="569520"/>
            <a:chOff x="3133080" y="1391040"/>
            <a:chExt cx="6469920" cy="569520"/>
          </a:xfrm>
        </p:grpSpPr>
        <p:sp>
          <p:nvSpPr>
            <p:cNvPr id="213" name="CustomShape 15"/>
            <p:cNvSpPr/>
            <p:nvPr/>
          </p:nvSpPr>
          <p:spPr>
            <a:xfrm>
              <a:off x="3142800" y="1391040"/>
              <a:ext cx="646020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Arial"/>
                  <a:ea typeface="Arial Unicode MS"/>
                </a:rPr>
                <a:t>INTRODUCTION</a:t>
              </a:r>
              <a:endParaRPr b="0" lang="en-US" sz="1600" spc="-1" strike="noStrike">
                <a:latin typeface="Arial"/>
              </a:endParaRPr>
            </a:p>
          </p:txBody>
        </p:sp>
        <p:sp>
          <p:nvSpPr>
            <p:cNvPr id="214" name="CustomShape 16"/>
            <p:cNvSpPr/>
            <p:nvPr/>
          </p:nvSpPr>
          <p:spPr>
            <a:xfrm>
              <a:off x="3133080" y="1657080"/>
              <a:ext cx="646020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404040"/>
                  </a:solidFill>
                  <a:latin typeface="Arial"/>
                  <a:ea typeface="Arial Unicode MS"/>
                </a:rPr>
                <a:t>Brief description. Problem definition, proposed solution, boundary</a:t>
              </a:r>
              <a:endParaRPr b="0" lang="en-US" sz="1400" spc="-1" strike="noStrike">
                <a:latin typeface="Arial"/>
              </a:endParaRPr>
            </a:p>
          </p:txBody>
        </p:sp>
      </p:grpSp>
      <p:grpSp>
        <p:nvGrpSpPr>
          <p:cNvPr id="215" name="Group 17"/>
          <p:cNvGrpSpPr/>
          <p:nvPr/>
        </p:nvGrpSpPr>
        <p:grpSpPr>
          <a:xfrm>
            <a:off x="3125880" y="2084040"/>
            <a:ext cx="6460200" cy="579240"/>
            <a:chOff x="3125880" y="2084040"/>
            <a:chExt cx="6460200" cy="579240"/>
          </a:xfrm>
        </p:grpSpPr>
        <p:sp>
          <p:nvSpPr>
            <p:cNvPr id="216" name="CustomShape 18"/>
            <p:cNvSpPr/>
            <p:nvPr/>
          </p:nvSpPr>
          <p:spPr>
            <a:xfrm>
              <a:off x="3125880" y="2084040"/>
              <a:ext cx="646020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Arial"/>
                  <a:ea typeface="Arial Unicode MS"/>
                </a:rPr>
                <a:t>COMPARATION</a:t>
              </a:r>
              <a:endParaRPr b="0" lang="en-US" sz="1600" spc="-1" strike="noStrike">
                <a:latin typeface="Arial"/>
              </a:endParaRPr>
            </a:p>
          </p:txBody>
        </p:sp>
        <p:sp>
          <p:nvSpPr>
            <p:cNvPr id="217" name="CustomShape 19"/>
            <p:cNvSpPr/>
            <p:nvPr/>
          </p:nvSpPr>
          <p:spPr>
            <a:xfrm>
              <a:off x="3125880" y="2359800"/>
              <a:ext cx="646020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404040"/>
                  </a:solidFill>
                  <a:latin typeface="Arial"/>
                  <a:ea typeface="Arial Unicode MS"/>
                </a:rPr>
                <a:t>Design &amp; Implement System</a:t>
              </a:r>
              <a:endParaRPr b="0" lang="en-US" sz="1400" spc="-1" strike="noStrike">
                <a:latin typeface="Arial"/>
              </a:endParaRPr>
            </a:p>
          </p:txBody>
        </p:sp>
      </p:grpSp>
      <p:grpSp>
        <p:nvGrpSpPr>
          <p:cNvPr id="218" name="Group 20"/>
          <p:cNvGrpSpPr/>
          <p:nvPr/>
        </p:nvGrpSpPr>
        <p:grpSpPr>
          <a:xfrm>
            <a:off x="3133080" y="2792880"/>
            <a:ext cx="6460200" cy="579240"/>
            <a:chOff x="3133080" y="2792880"/>
            <a:chExt cx="6460200" cy="579240"/>
          </a:xfrm>
        </p:grpSpPr>
        <p:sp>
          <p:nvSpPr>
            <p:cNvPr id="219" name="CustomShape 21"/>
            <p:cNvSpPr/>
            <p:nvPr/>
          </p:nvSpPr>
          <p:spPr>
            <a:xfrm>
              <a:off x="3133080" y="2792880"/>
              <a:ext cx="646020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Arial"/>
                  <a:ea typeface="Arial Unicode MS"/>
                </a:rPr>
                <a:t>NEW CONCEPTS</a:t>
              </a:r>
              <a:endParaRPr b="0" lang="en-US" sz="1600" spc="-1" strike="noStrike">
                <a:latin typeface="Arial"/>
              </a:endParaRPr>
            </a:p>
          </p:txBody>
        </p:sp>
        <p:sp>
          <p:nvSpPr>
            <p:cNvPr id="220" name="CustomShape 22"/>
            <p:cNvSpPr/>
            <p:nvPr/>
          </p:nvSpPr>
          <p:spPr>
            <a:xfrm>
              <a:off x="3133080" y="3068640"/>
              <a:ext cx="646020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404040"/>
                  </a:solidFill>
                  <a:latin typeface="Arial"/>
                  <a:ea typeface="Arial Unicode MS"/>
                </a:rPr>
                <a:t>Benefits and Drawbacks</a:t>
              </a:r>
              <a:endParaRPr b="0" lang="en-US" sz="1400" spc="-1" strike="noStrike">
                <a:latin typeface="Arial"/>
              </a:endParaRPr>
            </a:p>
          </p:txBody>
        </p:sp>
      </p:grpSp>
      <p:grpSp>
        <p:nvGrpSpPr>
          <p:cNvPr id="221" name="Group 23"/>
          <p:cNvGrpSpPr/>
          <p:nvPr/>
        </p:nvGrpSpPr>
        <p:grpSpPr>
          <a:xfrm>
            <a:off x="3133080" y="3507840"/>
            <a:ext cx="6460200" cy="579240"/>
            <a:chOff x="3133080" y="3507840"/>
            <a:chExt cx="6460200" cy="579240"/>
          </a:xfrm>
        </p:grpSpPr>
        <p:sp>
          <p:nvSpPr>
            <p:cNvPr id="222" name="CustomShape 24"/>
            <p:cNvSpPr/>
            <p:nvPr/>
          </p:nvSpPr>
          <p:spPr>
            <a:xfrm>
              <a:off x="3133080" y="3507840"/>
              <a:ext cx="646020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Arial"/>
                  <a:ea typeface="Arial Unicode MS"/>
                </a:rPr>
                <a:t>EXCEPTIONS HANDLING</a:t>
              </a:r>
              <a:endParaRPr b="0" lang="en-US" sz="1600" spc="-1" strike="noStrike">
                <a:latin typeface="Arial"/>
              </a:endParaRPr>
            </a:p>
          </p:txBody>
        </p:sp>
        <p:sp>
          <p:nvSpPr>
            <p:cNvPr id="223" name="CustomShape 25"/>
            <p:cNvSpPr/>
            <p:nvPr/>
          </p:nvSpPr>
          <p:spPr>
            <a:xfrm>
              <a:off x="3133080" y="3783600"/>
              <a:ext cx="646020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404040"/>
                  </a:solidFill>
                  <a:latin typeface="Arial"/>
                  <a:ea typeface="Arial Unicode MS"/>
                </a:rPr>
                <a:t>Our plan in future</a:t>
              </a:r>
              <a:endParaRPr b="0" lang="en-US" sz="1400" spc="-1" strike="noStrike">
                <a:latin typeface="Arial"/>
              </a:endParaRPr>
            </a:p>
          </p:txBody>
        </p:sp>
      </p:grpSp>
      <p:sp>
        <p:nvSpPr>
          <p:cNvPr id="224" name="CustomShape 26"/>
          <p:cNvSpPr/>
          <p:nvPr/>
        </p:nvSpPr>
        <p:spPr>
          <a:xfrm>
            <a:off x="1828800" y="4234680"/>
            <a:ext cx="1116000" cy="57564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25" name="CustomShape 27"/>
          <p:cNvSpPr/>
          <p:nvPr/>
        </p:nvSpPr>
        <p:spPr>
          <a:xfrm>
            <a:off x="1955880" y="4291560"/>
            <a:ext cx="604440" cy="427320"/>
          </a:xfrm>
          <a:prstGeom prst="rect">
            <a:avLst/>
          </a:prstGeom>
          <a:noFill/>
          <a:ln>
            <a:noFill/>
          </a:ln>
        </p:spPr>
        <p:style>
          <a:lnRef idx="0"/>
          <a:fillRef idx="0"/>
          <a:effectRef idx="0"/>
          <a:fontRef idx="minor"/>
        </p:style>
        <p:txBody>
          <a:bodyPr lIns="90000" rIns="90000" tIns="0" bIns="0" anchor="ctr">
            <a:spAutoFit/>
          </a:bodyPr>
          <a:p>
            <a:pPr>
              <a:lnSpc>
                <a:spcPct val="100000"/>
              </a:lnSpc>
            </a:pPr>
            <a:r>
              <a:rPr b="1" lang="en-US" sz="2800" spc="-1" strike="noStrike">
                <a:solidFill>
                  <a:srgbClr val="ffffff"/>
                </a:solidFill>
                <a:latin typeface="Arial"/>
                <a:ea typeface="Arial Unicode MS"/>
              </a:rPr>
              <a:t>04</a:t>
            </a:r>
            <a:endParaRPr b="0" lang="en-US" sz="2800" spc="-1" strike="noStrike">
              <a:latin typeface="Arial"/>
            </a:endParaRPr>
          </a:p>
        </p:txBody>
      </p:sp>
      <p:sp>
        <p:nvSpPr>
          <p:cNvPr id="226" name="CustomShape 28"/>
          <p:cNvSpPr/>
          <p:nvPr/>
        </p:nvSpPr>
        <p:spPr>
          <a:xfrm>
            <a:off x="2730240" y="4234680"/>
            <a:ext cx="6048000" cy="575640"/>
          </a:xfrm>
          <a:custGeom>
            <a:avLst/>
            <a:gdLst/>
            <a:ah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60">
            <a:solidFill>
              <a:schemeClr val="accent4"/>
            </a:solidFill>
            <a:round/>
          </a:ln>
        </p:spPr>
        <p:style>
          <a:lnRef idx="2">
            <a:schemeClr val="accent1">
              <a:shade val="50000"/>
            </a:schemeClr>
          </a:lnRef>
          <a:fillRef idx="1">
            <a:schemeClr val="accent1"/>
          </a:fillRef>
          <a:effectRef idx="0">
            <a:schemeClr val="accent1"/>
          </a:effectRef>
          <a:fontRef idx="minor"/>
        </p:style>
      </p:sp>
      <p:grpSp>
        <p:nvGrpSpPr>
          <p:cNvPr id="227" name="Group 29"/>
          <p:cNvGrpSpPr/>
          <p:nvPr/>
        </p:nvGrpSpPr>
        <p:grpSpPr>
          <a:xfrm>
            <a:off x="3108960" y="4225680"/>
            <a:ext cx="6460200" cy="579240"/>
            <a:chOff x="3108960" y="4225680"/>
            <a:chExt cx="6460200" cy="579240"/>
          </a:xfrm>
        </p:grpSpPr>
        <p:sp>
          <p:nvSpPr>
            <p:cNvPr id="228" name="CustomShape 30"/>
            <p:cNvSpPr/>
            <p:nvPr/>
          </p:nvSpPr>
          <p:spPr>
            <a:xfrm>
              <a:off x="3108960" y="4225680"/>
              <a:ext cx="646020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Arial"/>
                  <a:ea typeface="Arial Unicode MS"/>
                </a:rPr>
                <a:t>MORE AND M</a:t>
              </a:r>
              <a:endParaRPr b="0" lang="en-US" sz="1600" spc="-1" strike="noStrike">
                <a:latin typeface="Arial"/>
              </a:endParaRPr>
            </a:p>
          </p:txBody>
        </p:sp>
        <p:sp>
          <p:nvSpPr>
            <p:cNvPr id="229" name="CustomShape 31"/>
            <p:cNvSpPr/>
            <p:nvPr/>
          </p:nvSpPr>
          <p:spPr>
            <a:xfrm>
              <a:off x="3108960" y="4501440"/>
              <a:ext cx="646020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404040"/>
                  </a:solidFill>
                  <a:latin typeface="Arial"/>
                  <a:ea typeface="Arial Unicode MS"/>
                </a:rPr>
                <a:t>Our plan in future</a:t>
              </a: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New concepts</a:t>
            </a:r>
            <a:endParaRPr b="0" lang="en-US" sz="3600" spc="-1" strike="noStrike">
              <a:solidFill>
                <a:srgbClr val="000000"/>
              </a:solidFill>
              <a:latin typeface="Arial"/>
            </a:endParaRPr>
          </a:p>
        </p:txBody>
      </p:sp>
      <p:sp>
        <p:nvSpPr>
          <p:cNvPr id="331"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Context – Job </a:t>
            </a:r>
            <a:endParaRPr b="0" lang="en-US" sz="1800" spc="-1" strike="noStrike">
              <a:latin typeface="Arial"/>
            </a:endParaRPr>
          </a:p>
        </p:txBody>
      </p:sp>
      <p:sp>
        <p:nvSpPr>
          <p:cNvPr id="332"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33"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34" name="CustomShape 5"/>
          <p:cNvSpPr/>
          <p:nvPr/>
        </p:nvSpPr>
        <p:spPr>
          <a:xfrm>
            <a:off x="683640" y="1411560"/>
            <a:ext cx="7632360" cy="91260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Job hold coroutine’s information, provide function to manage coroutine</a:t>
            </a:r>
            <a:endParaRPr b="0" lang="en-US" sz="1800" spc="-1" strike="noStrike">
              <a:latin typeface="Arial"/>
            </a:endParaRPr>
          </a:p>
          <a:p>
            <a:pPr>
              <a:lnSpc>
                <a:spcPct val="15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New concepts</a:t>
            </a:r>
            <a:endParaRPr b="0" lang="en-US" sz="3600" spc="-1" strike="noStrike">
              <a:solidFill>
                <a:srgbClr val="000000"/>
              </a:solidFill>
              <a:latin typeface="Arial"/>
            </a:endParaRPr>
          </a:p>
        </p:txBody>
      </p:sp>
      <p:sp>
        <p:nvSpPr>
          <p:cNvPr id="336"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Deferred </a:t>
            </a:r>
            <a:endParaRPr b="0" lang="en-US" sz="1800" spc="-1" strike="noStrike">
              <a:latin typeface="Arial"/>
            </a:endParaRPr>
          </a:p>
        </p:txBody>
      </p:sp>
      <p:sp>
        <p:nvSpPr>
          <p:cNvPr id="337"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38"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39" name="CustomShape 5"/>
          <p:cNvSpPr/>
          <p:nvPr/>
        </p:nvSpPr>
        <p:spPr>
          <a:xfrm>
            <a:off x="683640" y="1411560"/>
            <a:ext cx="7632360" cy="214704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Is nonblocking</a:t>
            </a:r>
            <a:endParaRPr b="0" lang="en-US" sz="1800" spc="-1" strike="noStrike">
              <a:latin typeface="Arial"/>
            </a:endParaRPr>
          </a:p>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Cũng đại diện cho Job</a:t>
            </a:r>
            <a:endParaRPr b="0" lang="en-US" sz="1800" spc="-1" strike="noStrike">
              <a:latin typeface="Arial"/>
            </a:endParaRPr>
          </a:p>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Provide await()</a:t>
            </a:r>
            <a:endParaRPr b="0" lang="en-US" sz="1800" spc="-1" strike="noStrike">
              <a:latin typeface="Arial"/>
            </a:endParaRPr>
          </a:p>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Kết hợp</a:t>
            </a:r>
            <a:endParaRPr b="0" lang="en-US" sz="1800" spc="-1" strike="noStrike">
              <a:latin typeface="Arial"/>
            </a:endParaRPr>
          </a:p>
          <a:p>
            <a:pPr>
              <a:lnSpc>
                <a:spcPct val="15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New concepts</a:t>
            </a:r>
            <a:endParaRPr b="0" lang="en-US" sz="3600" spc="-1" strike="noStrike">
              <a:solidFill>
                <a:srgbClr val="000000"/>
              </a:solidFill>
              <a:latin typeface="Arial"/>
            </a:endParaRPr>
          </a:p>
        </p:txBody>
      </p:sp>
      <p:sp>
        <p:nvSpPr>
          <p:cNvPr id="341"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Builders</a:t>
            </a:r>
            <a:endParaRPr b="0" lang="en-US" sz="1800" spc="-1" strike="noStrike">
              <a:latin typeface="Arial"/>
            </a:endParaRPr>
          </a:p>
        </p:txBody>
      </p:sp>
      <p:sp>
        <p:nvSpPr>
          <p:cNvPr id="342"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43"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44" name="CustomShape 5"/>
          <p:cNvSpPr/>
          <p:nvPr/>
        </p:nvSpPr>
        <p:spPr>
          <a:xfrm>
            <a:off x="683640" y="1411560"/>
            <a:ext cx="7632360" cy="91260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Is nonblocking</a:t>
            </a:r>
            <a:endParaRPr b="0" lang="en-US" sz="1800" spc="-1" strike="noStrike">
              <a:latin typeface="Arial"/>
            </a:endParaRPr>
          </a:p>
          <a:p>
            <a:pPr>
              <a:lnSpc>
                <a:spcPct val="150000"/>
              </a:lnSpc>
            </a:pPr>
            <a:endParaRPr b="0" lang="en-US" sz="1800" spc="-1" strike="noStrike">
              <a:latin typeface="Arial"/>
            </a:endParaRPr>
          </a:p>
        </p:txBody>
      </p:sp>
      <p:graphicFrame>
        <p:nvGraphicFramePr>
          <p:cNvPr id="345" name="Table 6"/>
          <p:cNvGraphicFramePr/>
          <p:nvPr/>
        </p:nvGraphicFramePr>
        <p:xfrm>
          <a:off x="1379880" y="2211840"/>
          <a:ext cx="6095520" cy="1854000"/>
        </p:xfrm>
        <a:graphic>
          <a:graphicData uri="http://schemas.openxmlformats.org/drawingml/2006/table">
            <a:tbl>
              <a:tblPr/>
              <a:tblGrid>
                <a:gridCol w="1607760"/>
                <a:gridCol w="4488120"/>
              </a:tblGrid>
              <a:tr h="3708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62949"/>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62949"/>
                    </a:solidFill>
                  </a:tcPr>
                </a:tc>
              </a:tr>
              <a:tr h="370800">
                <a:tc>
                  <a:txBody>
                    <a:bodyPr>
                      <a:noAutofit/>
                    </a:bodyPr>
                    <a:p>
                      <a:pPr>
                        <a:lnSpc>
                          <a:spcPct val="100000"/>
                        </a:lnSpc>
                      </a:pPr>
                      <a:r>
                        <a:rPr b="0" lang="en-US" sz="1800" spc="-1" strike="noStrike">
                          <a:solidFill>
                            <a:srgbClr val="000000"/>
                          </a:solidFill>
                          <a:latin typeface="Arial"/>
                          <a:ea typeface="Arial Unicode MS"/>
                        </a:rPr>
                        <a:t>Launch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r>
              <a:tr h="370800">
                <a:tc>
                  <a:txBody>
                    <a:bodyPr>
                      <a:noAutofit/>
                    </a:bodyPr>
                    <a:p>
                      <a:pPr>
                        <a:lnSpc>
                          <a:spcPct val="100000"/>
                        </a:lnSpc>
                      </a:pPr>
                      <a:r>
                        <a:rPr b="0" lang="en-US" sz="1800" spc="-1" strike="noStrike">
                          <a:solidFill>
                            <a:srgbClr val="000000"/>
                          </a:solidFill>
                          <a:latin typeface="Arial"/>
                          <a:ea typeface="Arial Unicode MS"/>
                        </a:rPr>
                        <a:t>Async</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e7e8"/>
                    </a:solidFill>
                  </a:tcPr>
                </a:tc>
              </a:tr>
              <a:tr h="370800">
                <a:tc>
                  <a:txBody>
                    <a:bodyPr>
                      <a:noAutofit/>
                    </a:bodyPr>
                    <a:p>
                      <a:pPr>
                        <a:lnSpc>
                          <a:spcPct val="100000"/>
                        </a:lnSpc>
                      </a:pPr>
                      <a:r>
                        <a:rPr b="0" lang="en-US" sz="1800" spc="-1" strike="noStrike">
                          <a:solidFill>
                            <a:srgbClr val="000000"/>
                          </a:solidFill>
                          <a:latin typeface="Arial"/>
                          <a:ea typeface="Arial Unicode MS"/>
                        </a:rPr>
                        <a:t>Produce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r>
              <a:tr h="370800">
                <a:tc>
                  <a:txBody>
                    <a:bodyPr>
                      <a:noAutofit/>
                    </a:bodyPr>
                    <a:p>
                      <a:pPr>
                        <a:lnSpc>
                          <a:spcPct val="100000"/>
                        </a:lnSpc>
                      </a:pPr>
                      <a:r>
                        <a:rPr b="0" lang="en-US" sz="1800" spc="-1" strike="noStrike">
                          <a:solidFill>
                            <a:srgbClr val="000000"/>
                          </a:solidFill>
                          <a:latin typeface="Arial"/>
                          <a:ea typeface="Arial Unicode MS"/>
                        </a:rPr>
                        <a:t>runblocking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e7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e7e8"/>
                    </a:solidFill>
                  </a:tcPr>
                </a:tc>
              </a:tr>
            </a:tbl>
          </a:graphicData>
        </a:graphic>
      </p:graphicFrame>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New concepts</a:t>
            </a:r>
            <a:endParaRPr b="0" lang="en-US" sz="3600" spc="-1" strike="noStrike">
              <a:solidFill>
                <a:srgbClr val="000000"/>
              </a:solidFill>
              <a:latin typeface="Arial"/>
            </a:endParaRPr>
          </a:p>
        </p:txBody>
      </p:sp>
      <p:sp>
        <p:nvSpPr>
          <p:cNvPr id="347"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Suspending functions</a:t>
            </a:r>
            <a:endParaRPr b="0" lang="en-US" sz="1800" spc="-1" strike="noStrike">
              <a:latin typeface="Arial"/>
            </a:endParaRPr>
          </a:p>
        </p:txBody>
      </p:sp>
      <p:sp>
        <p:nvSpPr>
          <p:cNvPr id="348"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49"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50" name="CustomShape 5"/>
          <p:cNvSpPr/>
          <p:nvPr/>
        </p:nvSpPr>
        <p:spPr>
          <a:xfrm>
            <a:off x="683640" y="1131480"/>
            <a:ext cx="7632360" cy="91260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 </a:t>
            </a:r>
            <a:r>
              <a:rPr b="0" lang="en-US" sz="1800" spc="-1" strike="noStrike">
                <a:solidFill>
                  <a:srgbClr val="000000"/>
                </a:solidFill>
                <a:latin typeface="Arial"/>
                <a:ea typeface="Arial Unicode MS"/>
              </a:rPr>
              <a:t>Functions can pause and resume anytime</a:t>
            </a:r>
            <a:endParaRPr b="0" lang="en-US" sz="1800" spc="-1" strike="noStrike">
              <a:latin typeface="Arial"/>
            </a:endParaRPr>
          </a:p>
          <a:p>
            <a:pPr>
              <a:lnSpc>
                <a:spcPct val="150000"/>
              </a:lnSpc>
            </a:pPr>
            <a:endParaRPr b="0" lang="en-US" sz="1800" spc="-1" strike="noStrike">
              <a:latin typeface="Arial"/>
            </a:endParaRPr>
          </a:p>
        </p:txBody>
      </p:sp>
      <p:graphicFrame>
        <p:nvGraphicFramePr>
          <p:cNvPr id="351" name="Table 6"/>
          <p:cNvGraphicFramePr/>
          <p:nvPr/>
        </p:nvGraphicFramePr>
        <p:xfrm>
          <a:off x="1259640" y="2169000"/>
          <a:ext cx="6095520" cy="1482840"/>
        </p:xfrm>
        <a:graphic>
          <a:graphicData uri="http://schemas.openxmlformats.org/drawingml/2006/table">
            <a:tbl>
              <a:tblPr/>
              <a:tblGrid>
                <a:gridCol w="3047760"/>
                <a:gridCol w="3047760"/>
              </a:tblGrid>
              <a:tr h="370800">
                <a:tc>
                  <a:txBody>
                    <a:bodyPr>
                      <a:noAutofit/>
                    </a:bodyPr>
                    <a:p>
                      <a:pPr>
                        <a:lnSpc>
                          <a:spcPct val="100000"/>
                        </a:lnSpc>
                      </a:pPr>
                      <a:r>
                        <a:rPr b="1" lang="en-US" sz="1800" spc="-1" strike="noStrike">
                          <a:solidFill>
                            <a:srgbClr val="ffffff"/>
                          </a:solidFill>
                          <a:latin typeface="Arial"/>
                          <a:ea typeface="Arial Unicode MS"/>
                        </a:rPr>
                        <a:t>withContext()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ae8e9"/>
                    </a:solidFill>
                  </a:tcPr>
                </a:tc>
                <a:tc>
                  <a:txBody>
                    <a:bodyPr>
                      <a:noAutofit/>
                    </a:bodyPr>
                    <a:p>
                      <a:pPr>
                        <a:lnSpc>
                          <a:spcPct val="100000"/>
                        </a:lnSpc>
                      </a:pPr>
                      <a:r>
                        <a:rPr b="1" lang="en-US" sz="1800" spc="-1" strike="noStrike">
                          <a:solidFill>
                            <a:srgbClr val="ffffff"/>
                          </a:solidFill>
                          <a:latin typeface="Arial"/>
                          <a:ea typeface="Arial Unicode MS"/>
                        </a:rPr>
                        <a:t>withTimeout()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ae8e9"/>
                    </a:solidFill>
                  </a:tcPr>
                </a:tc>
              </a:tr>
              <a:tr h="370800">
                <a:tc>
                  <a:txBody>
                    <a:bodyPr>
                      <a:noAutofit/>
                    </a:bodyPr>
                    <a:p>
                      <a:pPr>
                        <a:lnSpc>
                          <a:spcPct val="100000"/>
                        </a:lnSpc>
                      </a:pPr>
                      <a:r>
                        <a:rPr b="0" lang="en-US" sz="1800" spc="-1" strike="noStrike">
                          <a:solidFill>
                            <a:srgbClr val="000000"/>
                          </a:solidFill>
                          <a:latin typeface="Arial"/>
                          <a:ea typeface="Arial Unicode MS"/>
                        </a:rPr>
                        <a:t>withTimeoutOrNull()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c>
                  <a:txBody>
                    <a:bodyPr>
                      <a:noAutofit/>
                    </a:bodyPr>
                    <a:p>
                      <a:pPr>
                        <a:lnSpc>
                          <a:spcPct val="100000"/>
                        </a:lnSpc>
                      </a:pPr>
                      <a:r>
                        <a:rPr b="0" lang="en-US" sz="1800" spc="-1" strike="noStrike">
                          <a:solidFill>
                            <a:srgbClr val="000000"/>
                          </a:solidFill>
                          <a:latin typeface="Arial"/>
                          <a:ea typeface="Arial Unicode MS"/>
                        </a:rPr>
                        <a:t>join()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r>
              <a:tr h="370800">
                <a:tc>
                  <a:txBody>
                    <a:bodyPr>
                      <a:noAutofit/>
                    </a:bodyPr>
                    <a:p>
                      <a:pPr>
                        <a:lnSpc>
                          <a:spcPct val="100000"/>
                        </a:lnSpc>
                      </a:pPr>
                      <a:r>
                        <a:rPr b="0" lang="en-US" sz="1800" spc="-1" strike="noStrike">
                          <a:solidFill>
                            <a:srgbClr val="000000"/>
                          </a:solidFill>
                          <a:latin typeface="Arial"/>
                          <a:ea typeface="Arial Unicode MS"/>
                        </a:rPr>
                        <a:t>delay()</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e8e9"/>
                    </a:solidFill>
                  </a:tcPr>
                </a:tc>
                <a:tc>
                  <a:txBody>
                    <a:bodyPr>
                      <a:noAutofit/>
                    </a:bodyPr>
                    <a:p>
                      <a:pPr>
                        <a:lnSpc>
                          <a:spcPct val="100000"/>
                        </a:lnSpc>
                      </a:pPr>
                      <a:r>
                        <a:rPr b="0" lang="en-US" sz="1800" spc="-1" strike="noStrike">
                          <a:solidFill>
                            <a:srgbClr val="000000"/>
                          </a:solidFill>
                          <a:latin typeface="Arial"/>
                          <a:ea typeface="Arial Unicode MS"/>
                        </a:rPr>
                        <a:t>await()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e7e8"/>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0" y="1203480"/>
            <a:ext cx="9143640" cy="2304000"/>
          </a:xfrm>
          <a:prstGeom prst="rect">
            <a:avLst/>
          </a:prstGeom>
          <a:solidFill>
            <a:srgbClr val="f07624"/>
          </a:solidFill>
          <a:ln>
            <a:noFill/>
          </a:ln>
        </p:spPr>
        <p:style>
          <a:lnRef idx="2">
            <a:schemeClr val="accent1">
              <a:shade val="50000"/>
            </a:schemeClr>
          </a:lnRef>
          <a:fillRef idx="1">
            <a:schemeClr val="accent1"/>
          </a:fillRef>
          <a:effectRef idx="0">
            <a:schemeClr val="accent1"/>
          </a:effectRef>
          <a:fontRef idx="minor"/>
        </p:style>
      </p:sp>
      <p:sp>
        <p:nvSpPr>
          <p:cNvPr id="353" name="CustomShape 2"/>
          <p:cNvSpPr/>
          <p:nvPr/>
        </p:nvSpPr>
        <p:spPr>
          <a:xfrm>
            <a:off x="0" y="2355840"/>
            <a:ext cx="9143640" cy="541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000" spc="-1" strike="noStrike">
                <a:solidFill>
                  <a:srgbClr val="ffffff"/>
                </a:solidFill>
                <a:latin typeface="Arial"/>
                <a:ea typeface="Arial Unicode MS"/>
              </a:rPr>
              <a:t>EXCEPTIONS HANDLING</a:t>
            </a:r>
            <a:endParaRPr b="0" lang="en-US" sz="4000" spc="-1" strike="noStrike">
              <a:latin typeface="Arial"/>
            </a:endParaRPr>
          </a:p>
        </p:txBody>
      </p:sp>
      <p:sp>
        <p:nvSpPr>
          <p:cNvPr id="354" name="CustomShape 3"/>
          <p:cNvSpPr/>
          <p:nvPr/>
        </p:nvSpPr>
        <p:spPr>
          <a:xfrm>
            <a:off x="4140000" y="1491480"/>
            <a:ext cx="731520" cy="778320"/>
          </a:xfrm>
          <a:custGeom>
            <a:avLst/>
            <a:gdLst/>
            <a:ah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683640" y="133920"/>
            <a:ext cx="583236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Exceptions Handling</a:t>
            </a:r>
            <a:endParaRPr b="0" lang="en-US" sz="3600" spc="-1" strike="noStrike">
              <a:solidFill>
                <a:srgbClr val="000000"/>
              </a:solidFill>
              <a:latin typeface="Arial"/>
            </a:endParaRPr>
          </a:p>
        </p:txBody>
      </p:sp>
      <p:sp>
        <p:nvSpPr>
          <p:cNvPr id="356"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Basic catch</a:t>
            </a:r>
            <a:endParaRPr b="0" lang="en-US" sz="1800" spc="-1" strike="noStrike">
              <a:latin typeface="Arial"/>
            </a:endParaRPr>
          </a:p>
        </p:txBody>
      </p:sp>
      <p:sp>
        <p:nvSpPr>
          <p:cNvPr id="357"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58"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59" name="CustomShape 5"/>
          <p:cNvSpPr/>
          <p:nvPr/>
        </p:nvSpPr>
        <p:spPr>
          <a:xfrm>
            <a:off x="683640" y="1131480"/>
            <a:ext cx="7632360" cy="91260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 </a:t>
            </a:r>
            <a:r>
              <a:rPr b="0" lang="en-US" sz="1800" spc="-1" strike="noStrike">
                <a:solidFill>
                  <a:srgbClr val="000000"/>
                </a:solidFill>
                <a:latin typeface="Arial"/>
                <a:ea typeface="Arial Unicode MS"/>
              </a:rPr>
              <a:t>Functions can pause and resume anytime</a:t>
            </a:r>
            <a:endParaRPr b="0" lang="en-US" sz="1800" spc="-1" strike="noStrike">
              <a:latin typeface="Arial"/>
            </a:endParaRPr>
          </a:p>
          <a:p>
            <a:pPr>
              <a:lnSpc>
                <a:spcPct val="150000"/>
              </a:lnSpc>
            </a:pPr>
            <a:endParaRPr b="0" lang="en-US" sz="1800" spc="-1" strike="noStrike">
              <a:latin typeface="Arial"/>
            </a:endParaRPr>
          </a:p>
        </p:txBody>
      </p:sp>
      <p:graphicFrame>
        <p:nvGraphicFramePr>
          <p:cNvPr id="360" name="Table 6"/>
          <p:cNvGraphicFramePr/>
          <p:nvPr/>
        </p:nvGraphicFramePr>
        <p:xfrm>
          <a:off x="1259640" y="2169000"/>
          <a:ext cx="6095520" cy="1482840"/>
        </p:xfrm>
        <a:graphic>
          <a:graphicData uri="http://schemas.openxmlformats.org/drawingml/2006/table">
            <a:tbl>
              <a:tblPr/>
              <a:tblGrid>
                <a:gridCol w="3047760"/>
                <a:gridCol w="3047760"/>
              </a:tblGrid>
              <a:tr h="370800">
                <a:tc>
                  <a:txBody>
                    <a:bodyPr>
                      <a:noAutofit/>
                    </a:bodyPr>
                    <a:p>
                      <a:pPr>
                        <a:lnSpc>
                          <a:spcPct val="100000"/>
                        </a:lnSpc>
                      </a:pPr>
                      <a:r>
                        <a:rPr b="1" lang="en-US" sz="1800" spc="-1" strike="noStrike">
                          <a:solidFill>
                            <a:srgbClr val="ffffff"/>
                          </a:solidFill>
                          <a:latin typeface="Arial"/>
                          <a:ea typeface="Arial Unicode MS"/>
                        </a:rPr>
                        <a:t>withContext()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ae8e9"/>
                    </a:solidFill>
                  </a:tcPr>
                </a:tc>
                <a:tc>
                  <a:txBody>
                    <a:bodyPr>
                      <a:noAutofit/>
                    </a:bodyPr>
                    <a:p>
                      <a:pPr>
                        <a:lnSpc>
                          <a:spcPct val="100000"/>
                        </a:lnSpc>
                      </a:pPr>
                      <a:r>
                        <a:rPr b="1" lang="en-US" sz="1800" spc="-1" strike="noStrike">
                          <a:solidFill>
                            <a:srgbClr val="ffffff"/>
                          </a:solidFill>
                          <a:latin typeface="Arial"/>
                          <a:ea typeface="Arial Unicode MS"/>
                        </a:rPr>
                        <a:t>withTimeout()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ae8e9"/>
                    </a:solidFill>
                  </a:tcPr>
                </a:tc>
              </a:tr>
              <a:tr h="370800">
                <a:tc>
                  <a:txBody>
                    <a:bodyPr>
                      <a:noAutofit/>
                    </a:bodyPr>
                    <a:p>
                      <a:pPr>
                        <a:lnSpc>
                          <a:spcPct val="100000"/>
                        </a:lnSpc>
                      </a:pPr>
                      <a:r>
                        <a:rPr b="0" lang="en-US" sz="1800" spc="-1" strike="noStrike">
                          <a:solidFill>
                            <a:srgbClr val="000000"/>
                          </a:solidFill>
                          <a:latin typeface="Arial"/>
                          <a:ea typeface="Arial Unicode MS"/>
                        </a:rPr>
                        <a:t>withTimeoutOrNull()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c>
                  <a:txBody>
                    <a:bodyPr>
                      <a:noAutofit/>
                    </a:bodyPr>
                    <a:p>
                      <a:pPr>
                        <a:lnSpc>
                          <a:spcPct val="100000"/>
                        </a:lnSpc>
                      </a:pPr>
                      <a:r>
                        <a:rPr b="0" lang="en-US" sz="1800" spc="-1" strike="noStrike">
                          <a:solidFill>
                            <a:srgbClr val="000000"/>
                          </a:solidFill>
                          <a:latin typeface="Arial"/>
                          <a:ea typeface="Arial Unicode MS"/>
                        </a:rPr>
                        <a:t>join()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r>
              <a:tr h="370800">
                <a:tc>
                  <a:txBody>
                    <a:bodyPr>
                      <a:noAutofit/>
                    </a:bodyPr>
                    <a:p>
                      <a:pPr>
                        <a:lnSpc>
                          <a:spcPct val="100000"/>
                        </a:lnSpc>
                      </a:pPr>
                      <a:r>
                        <a:rPr b="0" lang="en-US" sz="1800" spc="-1" strike="noStrike">
                          <a:solidFill>
                            <a:srgbClr val="000000"/>
                          </a:solidFill>
                          <a:latin typeface="Arial"/>
                          <a:ea typeface="Arial Unicode MS"/>
                        </a:rPr>
                        <a:t>delay()</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e8e9"/>
                    </a:solidFill>
                  </a:tcPr>
                </a:tc>
                <a:tc>
                  <a:txBody>
                    <a:bodyPr>
                      <a:noAutofit/>
                    </a:bodyPr>
                    <a:p>
                      <a:pPr>
                        <a:lnSpc>
                          <a:spcPct val="100000"/>
                        </a:lnSpc>
                      </a:pPr>
                      <a:r>
                        <a:rPr b="0" lang="en-US" sz="1800" spc="-1" strike="noStrike">
                          <a:solidFill>
                            <a:srgbClr val="000000"/>
                          </a:solidFill>
                          <a:latin typeface="Arial"/>
                          <a:ea typeface="Arial Unicode MS"/>
                        </a:rPr>
                        <a:t>await()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ae7e8"/>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5cdcf"/>
                    </a:solid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683640" y="133920"/>
            <a:ext cx="504036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Exceptions Handling</a:t>
            </a:r>
            <a:endParaRPr b="0" lang="en-US" sz="3600" spc="-1" strike="noStrike">
              <a:solidFill>
                <a:srgbClr val="000000"/>
              </a:solidFill>
              <a:latin typeface="Arial"/>
            </a:endParaRPr>
          </a:p>
        </p:txBody>
      </p:sp>
      <p:sp>
        <p:nvSpPr>
          <p:cNvPr id="362"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CoroutineExceptionHandler</a:t>
            </a:r>
            <a:endParaRPr b="0" lang="en-US" sz="1800" spc="-1" strike="noStrike">
              <a:latin typeface="Arial"/>
            </a:endParaRPr>
          </a:p>
        </p:txBody>
      </p:sp>
      <p:sp>
        <p:nvSpPr>
          <p:cNvPr id="363"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64"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65" name="CustomShape 5"/>
          <p:cNvSpPr/>
          <p:nvPr/>
        </p:nvSpPr>
        <p:spPr>
          <a:xfrm>
            <a:off x="683640" y="1131480"/>
            <a:ext cx="7632360" cy="173556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 </a:t>
            </a:r>
            <a:r>
              <a:rPr b="0" lang="en-US" sz="1800" spc="-1" strike="noStrike">
                <a:solidFill>
                  <a:srgbClr val="000000"/>
                </a:solidFill>
                <a:latin typeface="Arial"/>
                <a:ea typeface="Arial Unicode MS"/>
              </a:rPr>
              <a:t>Generic catch block</a:t>
            </a:r>
            <a:endParaRPr b="0" lang="en-US" sz="1800" spc="-1" strike="noStrike">
              <a:latin typeface="Arial"/>
            </a:endParaRPr>
          </a:p>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Exception sẽ được bắt và trả về cho một hàm callback là override  handleException(</a:t>
            </a:r>
            <a:endParaRPr b="0" lang="en-US" sz="1800" spc="-1" strike="noStrike">
              <a:latin typeface="Arial"/>
            </a:endParaRPr>
          </a:p>
          <a:p>
            <a:pPr>
              <a:lnSpc>
                <a:spcPct val="15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0" y="1203480"/>
            <a:ext cx="9143640" cy="2304000"/>
          </a:xfrm>
          <a:prstGeom prst="rect">
            <a:avLst/>
          </a:prstGeom>
          <a:solidFill>
            <a:srgbClr val="f07624"/>
          </a:solidFill>
          <a:ln>
            <a:noFill/>
          </a:ln>
        </p:spPr>
        <p:style>
          <a:lnRef idx="2">
            <a:schemeClr val="accent1">
              <a:shade val="50000"/>
            </a:schemeClr>
          </a:lnRef>
          <a:fillRef idx="1">
            <a:schemeClr val="accent1"/>
          </a:fillRef>
          <a:effectRef idx="0">
            <a:schemeClr val="accent1"/>
          </a:effectRef>
          <a:fontRef idx="minor"/>
        </p:style>
      </p:sp>
      <p:sp>
        <p:nvSpPr>
          <p:cNvPr id="367" name="CustomShape 2"/>
          <p:cNvSpPr/>
          <p:nvPr/>
        </p:nvSpPr>
        <p:spPr>
          <a:xfrm>
            <a:off x="0" y="2355840"/>
            <a:ext cx="9143640" cy="541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000" spc="-1" strike="noStrike">
                <a:solidFill>
                  <a:srgbClr val="ffffff"/>
                </a:solidFill>
                <a:latin typeface="Arial"/>
                <a:ea typeface="Arial Unicode MS"/>
              </a:rPr>
              <a:t>HIGH LEVEL</a:t>
            </a:r>
            <a:endParaRPr b="0" lang="en-US" sz="4000" spc="-1" strike="noStrike">
              <a:latin typeface="Arial"/>
            </a:endParaRPr>
          </a:p>
        </p:txBody>
      </p:sp>
      <p:sp>
        <p:nvSpPr>
          <p:cNvPr id="368" name="CustomShape 3"/>
          <p:cNvSpPr/>
          <p:nvPr/>
        </p:nvSpPr>
        <p:spPr>
          <a:xfrm>
            <a:off x="4140000" y="1491480"/>
            <a:ext cx="731520" cy="778320"/>
          </a:xfrm>
          <a:custGeom>
            <a:avLst/>
            <a:gdLst/>
            <a:ah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High level</a:t>
            </a:r>
            <a:endParaRPr b="0" lang="en-US" sz="3600" spc="-1" strike="noStrike">
              <a:solidFill>
                <a:srgbClr val="000000"/>
              </a:solidFill>
              <a:latin typeface="Arial"/>
            </a:endParaRPr>
          </a:p>
        </p:txBody>
      </p:sp>
      <p:sp>
        <p:nvSpPr>
          <p:cNvPr id="370"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SupervisorJob - supervisorScope</a:t>
            </a:r>
            <a:endParaRPr b="0" lang="en-US" sz="1800" spc="-1" strike="noStrike">
              <a:latin typeface="Arial"/>
            </a:endParaRPr>
          </a:p>
        </p:txBody>
      </p:sp>
      <p:sp>
        <p:nvSpPr>
          <p:cNvPr id="371"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72"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73" name="CustomShape 5"/>
          <p:cNvSpPr/>
          <p:nvPr/>
        </p:nvSpPr>
        <p:spPr>
          <a:xfrm>
            <a:off x="683640" y="1131480"/>
            <a:ext cx="7632360" cy="297000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 </a:t>
            </a:r>
            <a:r>
              <a:rPr b="0" lang="vi-VN" sz="1800" spc="-1" strike="noStrike">
                <a:solidFill>
                  <a:srgbClr val="000000"/>
                </a:solidFill>
                <a:latin typeface="Arial"/>
                <a:ea typeface="Arial Unicode MS"/>
              </a:rPr>
              <a:t>Thông thường, khi 1 coroutine con xảy ra Exception, tất cả các  coroutine con khác cũng sẽ bị stop. Nếu muốn 1 coroutine con có xảy  ra Exception thì các coroutine con khác vẫn hoạt động bình thường, ta  có thể sử dụng SupervisorJob thay vì Job</a:t>
            </a:r>
            <a:endParaRPr b="0" lang="en-US" sz="1800" spc="-1" strike="noStrike">
              <a:latin typeface="Arial"/>
            </a:endParaRPr>
          </a:p>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Khi SupervisorJob cancel thì tất cả con của nó sẽ bị cancel</a:t>
            </a:r>
            <a:endParaRPr b="0" lang="en-US" sz="1800" spc="-1" strike="noStrike">
              <a:latin typeface="Arial"/>
            </a:endParaRPr>
          </a:p>
          <a:p>
            <a:pPr marL="285840" indent="-285480">
              <a:lnSpc>
                <a:spcPct val="150000"/>
              </a:lnSpc>
              <a:buClr>
                <a:srgbClr val="000000"/>
              </a:buClr>
              <a:buFont typeface="Wingdings" charset="2"/>
              <a:buChar char=""/>
            </a:pPr>
            <a:r>
              <a:rPr b="0" lang="vi-VN" sz="1800" spc="-1" strike="noStrike">
                <a:solidFill>
                  <a:srgbClr val="000000"/>
                </a:solidFill>
                <a:latin typeface="Arial"/>
                <a:ea typeface="Arial Unicode MS"/>
              </a:rPr>
              <a:t>Ngoài ra, ta cũng có supervisorScope, tác dụng của nó tương tự như  SupervisorJob</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High level</a:t>
            </a:r>
            <a:endParaRPr b="0" lang="en-US" sz="3600" spc="-1" strike="noStrike">
              <a:solidFill>
                <a:srgbClr val="000000"/>
              </a:solidFill>
              <a:latin typeface="Arial"/>
            </a:endParaRPr>
          </a:p>
        </p:txBody>
      </p:sp>
      <p:sp>
        <p:nvSpPr>
          <p:cNvPr id="375"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viewModelScope</a:t>
            </a:r>
            <a:endParaRPr b="0" lang="en-US" sz="1800" spc="-1" strike="noStrike">
              <a:latin typeface="Arial"/>
            </a:endParaRPr>
          </a:p>
        </p:txBody>
      </p:sp>
      <p:sp>
        <p:nvSpPr>
          <p:cNvPr id="376"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77"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78" name="CustomShape 5"/>
          <p:cNvSpPr/>
          <p:nvPr/>
        </p:nvSpPr>
        <p:spPr>
          <a:xfrm>
            <a:off x="683640" y="1131480"/>
            <a:ext cx="8460000" cy="255852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Following Android Architecture Component - MVVM Architecture</a:t>
            </a:r>
            <a:endParaRPr b="0" lang="en-US" sz="1800" spc="-1" strike="noStrike">
              <a:latin typeface="Arial"/>
            </a:endParaRPr>
          </a:p>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Sử dụng viewModelScope trong ViewModel:</a:t>
            </a:r>
            <a:endParaRPr b="0" lang="en-US" sz="1800" spc="-1" strike="noStrike">
              <a:latin typeface="Arial"/>
            </a:endParaRPr>
          </a:p>
          <a:p>
            <a:pPr lvl="1" marL="743040" indent="-285480">
              <a:lnSpc>
                <a:spcPct val="150000"/>
              </a:lnSpc>
              <a:buClr>
                <a:srgbClr val="000000"/>
              </a:buClr>
              <a:buFont typeface="Courier New"/>
              <a:buChar char="o"/>
            </a:pPr>
            <a:r>
              <a:rPr b="0" lang="vi-VN" sz="1800" spc="-1" strike="noStrike">
                <a:solidFill>
                  <a:srgbClr val="000000"/>
                </a:solidFill>
                <a:latin typeface="Arial"/>
                <a:ea typeface="Arial Unicode MS"/>
              </a:rPr>
              <a:t>Điều này giúp cho bất cứ coroutines nào chạy trong scope này đều được tự động hủy khi ViewModel isCleared mà không cần override onCleared()</a:t>
            </a:r>
            <a:endParaRPr b="0" lang="en-US" sz="1800" spc="-1" strike="noStrike">
              <a:latin typeface="Arial"/>
            </a:endParaRPr>
          </a:p>
          <a:p>
            <a:pPr lvl="1" marL="743040" indent="-285480">
              <a:lnSpc>
                <a:spcPct val="150000"/>
              </a:lnSpc>
              <a:buClr>
                <a:srgbClr val="000000"/>
              </a:buClr>
              <a:buFont typeface="Courier New"/>
              <a:buChar char="o"/>
            </a:pPr>
            <a:r>
              <a:rPr b="0" lang="en-US" sz="1800" spc="-1" strike="noStrike">
                <a:solidFill>
                  <a:srgbClr val="000000"/>
                </a:solidFill>
                <a:latin typeface="Arial"/>
                <a:ea typeface="Arial Unicode MS"/>
              </a:rPr>
              <a:t>Điều này cũng thuận lợi khi ta muốn hoàn thành coroutines chỉ khi ViewModel hoạt động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0" y="1203480"/>
            <a:ext cx="914364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31" name="CustomShape 2"/>
          <p:cNvSpPr/>
          <p:nvPr/>
        </p:nvSpPr>
        <p:spPr>
          <a:xfrm>
            <a:off x="2267640" y="2355840"/>
            <a:ext cx="4608000" cy="541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000" spc="-1" strike="noStrike">
                <a:solidFill>
                  <a:srgbClr val="ffffff"/>
                </a:solidFill>
                <a:latin typeface="Arial"/>
                <a:ea typeface="Arial Unicode MS"/>
              </a:rPr>
              <a:t>INTRODUCTION</a:t>
            </a:r>
            <a:endParaRPr b="0" lang="en-US" sz="4000" spc="-1" strike="noStrike">
              <a:latin typeface="Arial"/>
            </a:endParaRPr>
          </a:p>
        </p:txBody>
      </p:sp>
      <p:sp>
        <p:nvSpPr>
          <p:cNvPr id="232" name="CustomShape 3"/>
          <p:cNvSpPr/>
          <p:nvPr/>
        </p:nvSpPr>
        <p:spPr>
          <a:xfrm>
            <a:off x="4140000" y="1491480"/>
            <a:ext cx="731520" cy="778320"/>
          </a:xfrm>
          <a:custGeom>
            <a:avLst/>
            <a:gdLst/>
            <a:ah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High level</a:t>
            </a:r>
            <a:endParaRPr b="0" lang="en-US" sz="3600" spc="-1" strike="noStrike">
              <a:solidFill>
                <a:srgbClr val="000000"/>
              </a:solidFill>
              <a:latin typeface="Arial"/>
            </a:endParaRPr>
          </a:p>
        </p:txBody>
      </p:sp>
      <p:sp>
        <p:nvSpPr>
          <p:cNvPr id="380"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lifecycleScope </a:t>
            </a:r>
            <a:endParaRPr b="0" lang="en-US" sz="1800" spc="-1" strike="noStrike">
              <a:latin typeface="Arial"/>
            </a:endParaRPr>
          </a:p>
        </p:txBody>
      </p:sp>
      <p:sp>
        <p:nvSpPr>
          <p:cNvPr id="381"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82"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83" name="CustomShape 5"/>
          <p:cNvSpPr/>
          <p:nvPr/>
        </p:nvSpPr>
        <p:spPr>
          <a:xfrm>
            <a:off x="683640" y="1131480"/>
            <a:ext cx="8460000" cy="338148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vi-VN" sz="1800" spc="-1" strike="noStrike">
                <a:solidFill>
                  <a:srgbClr val="000000"/>
                </a:solidFill>
                <a:latin typeface="Arial"/>
                <a:ea typeface="Arial Unicode MS"/>
              </a:rPr>
              <a:t>Google cũng giới thiệu thêm một scope tiện dụng được gọi là  lifecycleScope, một lifecycleScope được định nghĩa cho mỗi Lifecycle  object</a:t>
            </a:r>
            <a:r>
              <a:rPr b="0" lang="en-US" sz="1800" spc="-1" strike="noStrike">
                <a:solidFill>
                  <a:srgbClr val="000000"/>
                </a:solidFill>
                <a:latin typeface="Arial"/>
                <a:ea typeface="Arial Unicode MS"/>
              </a:rPr>
              <a:t>Khi SupervisorJob cancel thì tất cả con của nó sẽ bị cancel</a:t>
            </a:r>
            <a:endParaRPr b="0" lang="en-US" sz="1800" spc="-1" strike="noStrike">
              <a:latin typeface="Arial"/>
            </a:endParaRPr>
          </a:p>
          <a:p>
            <a:pPr marL="285840" indent="-285480">
              <a:lnSpc>
                <a:spcPct val="150000"/>
              </a:lnSpc>
              <a:buClr>
                <a:srgbClr val="000000"/>
              </a:buClr>
              <a:buFont typeface="Wingdings" charset="2"/>
              <a:buChar char=""/>
            </a:pPr>
            <a:r>
              <a:rPr b="0" lang="vi-VN" sz="1800" spc="-1" strike="noStrike">
                <a:solidFill>
                  <a:srgbClr val="000000"/>
                </a:solidFill>
                <a:latin typeface="Arial"/>
                <a:ea typeface="Arial Unicode MS"/>
              </a:rPr>
              <a:t>Bất cứ coroutines nào chạy trong scope này đều sẽ cancel khi  Lifecycle destroyed</a:t>
            </a:r>
            <a:endParaRPr b="0" lang="en-US" sz="1800" spc="-1" strike="noStrike">
              <a:latin typeface="Arial"/>
            </a:endParaRPr>
          </a:p>
          <a:p>
            <a:pPr marL="285840" indent="-285480">
              <a:lnSpc>
                <a:spcPct val="150000"/>
              </a:lnSpc>
              <a:buClr>
                <a:srgbClr val="000000"/>
              </a:buClr>
              <a:buFont typeface="Wingdings" charset="2"/>
              <a:buChar char=""/>
            </a:pPr>
            <a:r>
              <a:rPr b="0" lang="vi-VN" sz="1800" spc="-1" strike="noStrike">
                <a:solidFill>
                  <a:srgbClr val="000000"/>
                </a:solidFill>
                <a:latin typeface="Arial"/>
                <a:ea typeface="Arial Unicode MS"/>
              </a:rPr>
              <a:t>Đôi khi chúng ta cần tạo coroutines trong objects với một lifecycle,  như activities hay fragments</a:t>
            </a:r>
            <a:endParaRPr b="0" lang="en-US" sz="1800" spc="-1" strike="noStrike">
              <a:latin typeface="Arial"/>
            </a:endParaRPr>
          </a:p>
          <a:p>
            <a:pPr marL="285840" indent="-285480">
              <a:lnSpc>
                <a:spcPct val="150000"/>
              </a:lnSpc>
              <a:buClr>
                <a:srgbClr val="000000"/>
              </a:buClr>
              <a:buFont typeface="Wingdings" charset="2"/>
              <a:buChar char=""/>
            </a:pPr>
            <a:r>
              <a:rPr b="0" lang="vi-VN" sz="1800" spc="-1" strike="noStrike">
                <a:solidFill>
                  <a:srgbClr val="000000"/>
                </a:solidFill>
                <a:latin typeface="Arial"/>
                <a:ea typeface="Arial Unicode MS"/>
              </a:rPr>
              <a:t>Tất cả coroutines sẽ được cancel tại onDestroy (Activity và Fragment)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High level</a:t>
            </a:r>
            <a:endParaRPr b="0" lang="en-US" sz="3600" spc="-1" strike="noStrike">
              <a:solidFill>
                <a:srgbClr val="000000"/>
              </a:solidFill>
              <a:latin typeface="Arial"/>
            </a:endParaRPr>
          </a:p>
        </p:txBody>
      </p:sp>
      <p:sp>
        <p:nvSpPr>
          <p:cNvPr id="385"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lifecycleScope </a:t>
            </a:r>
            <a:endParaRPr b="0" lang="en-US" sz="1800" spc="-1" strike="noStrike">
              <a:latin typeface="Arial"/>
            </a:endParaRPr>
          </a:p>
        </p:txBody>
      </p:sp>
      <p:sp>
        <p:nvSpPr>
          <p:cNvPr id="386"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87"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88" name="CustomShape 5"/>
          <p:cNvSpPr/>
          <p:nvPr/>
        </p:nvSpPr>
        <p:spPr>
          <a:xfrm>
            <a:off x="683640" y="1131480"/>
            <a:ext cx="8460000" cy="297000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vi-VN" sz="1800" spc="-1" strike="noStrike">
                <a:solidFill>
                  <a:srgbClr val="000000"/>
                </a:solidFill>
                <a:latin typeface="Arial"/>
                <a:ea typeface="Arial Unicode MS"/>
              </a:rPr>
              <a:t>Ở đây, ta có thêm 3 builder mới:</a:t>
            </a:r>
            <a:endParaRPr b="0" lang="en-US" sz="1800" spc="-1" strike="noStrike">
              <a:latin typeface="Arial"/>
            </a:endParaRPr>
          </a:p>
          <a:p>
            <a:pPr lvl="1" marL="743040" indent="-285480">
              <a:lnSpc>
                <a:spcPct val="150000"/>
              </a:lnSpc>
              <a:buClr>
                <a:srgbClr val="000000"/>
              </a:buClr>
              <a:buFont typeface="Courier New"/>
              <a:buChar char="o"/>
            </a:pPr>
            <a:r>
              <a:rPr b="0" lang="vi-VN" sz="1800" spc="-1" strike="noStrike">
                <a:solidFill>
                  <a:srgbClr val="000000"/>
                </a:solidFill>
                <a:latin typeface="Arial"/>
                <a:ea typeface="Arial Unicode MS"/>
              </a:rPr>
              <a:t>launchWhenCreated: khi có những long running task chỉ xảy ra trong    lifecycle của activity hoặc fragment, coroutine này sẽ chạy khi    activity hoặc fragment created vào lần đầu tiên</a:t>
            </a:r>
            <a:endParaRPr b="0" lang="en-US" sz="1800" spc="-1" strike="noStrike">
              <a:latin typeface="Arial"/>
            </a:endParaRPr>
          </a:p>
          <a:p>
            <a:pPr lvl="1" marL="743040" indent="-285480">
              <a:lnSpc>
                <a:spcPct val="150000"/>
              </a:lnSpc>
              <a:buClr>
                <a:srgbClr val="000000"/>
              </a:buClr>
              <a:buFont typeface="Courier New"/>
              <a:buChar char="o"/>
            </a:pPr>
            <a:r>
              <a:rPr b="0" lang="vi-VN" sz="1800" spc="-1" strike="noStrike">
                <a:solidFill>
                  <a:srgbClr val="000000"/>
                </a:solidFill>
                <a:latin typeface="Arial"/>
                <a:ea typeface="Arial Unicode MS"/>
              </a:rPr>
              <a:t>launchWhenStarted: coroutine này sẽ chạy khi activity hoặc fragment    started</a:t>
            </a:r>
            <a:endParaRPr b="0" lang="en-US" sz="1800" spc="-1" strike="noStrike">
              <a:latin typeface="Arial"/>
            </a:endParaRPr>
          </a:p>
          <a:p>
            <a:pPr lvl="1" marL="743040" indent="-285480">
              <a:lnSpc>
                <a:spcPct val="150000"/>
              </a:lnSpc>
              <a:buClr>
                <a:srgbClr val="000000"/>
              </a:buClr>
              <a:buFont typeface="Courier New"/>
              <a:buChar char="o"/>
            </a:pPr>
            <a:r>
              <a:rPr b="0" lang="en-US" sz="1800" spc="-1" strike="noStrike">
                <a:solidFill>
                  <a:srgbClr val="000000"/>
                </a:solidFill>
                <a:latin typeface="Arial"/>
                <a:ea typeface="Arial Unicode MS"/>
              </a:rPr>
              <a:t>launchWhenResumed: chạy coroutine ngay khi app is up and running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High level</a:t>
            </a:r>
            <a:endParaRPr b="0" lang="en-US" sz="3600" spc="-1" strike="noStrike">
              <a:solidFill>
                <a:srgbClr val="000000"/>
              </a:solidFill>
              <a:latin typeface="Arial"/>
            </a:endParaRPr>
          </a:p>
        </p:txBody>
      </p:sp>
      <p:sp>
        <p:nvSpPr>
          <p:cNvPr id="390" name="CustomShape 2"/>
          <p:cNvSpPr/>
          <p:nvPr/>
        </p:nvSpPr>
        <p:spPr>
          <a:xfrm>
            <a:off x="683640" y="630720"/>
            <a:ext cx="3744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liveData Builder</a:t>
            </a:r>
            <a:endParaRPr b="0" lang="en-US" sz="1800" spc="-1" strike="noStrike">
              <a:latin typeface="Arial"/>
            </a:endParaRPr>
          </a:p>
        </p:txBody>
      </p:sp>
      <p:sp>
        <p:nvSpPr>
          <p:cNvPr id="391"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92"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93" name="CustomShape 5"/>
          <p:cNvSpPr/>
          <p:nvPr/>
        </p:nvSpPr>
        <p:spPr>
          <a:xfrm>
            <a:off x="683640" y="1707480"/>
            <a:ext cx="7632360" cy="2147040"/>
          </a:xfrm>
          <a:prstGeom prst="rect">
            <a:avLst/>
          </a:prstGeom>
          <a:noFill/>
          <a:ln>
            <a:noFill/>
          </a:ln>
        </p:spPr>
        <p:style>
          <a:lnRef idx="0"/>
          <a:fillRef idx="0"/>
          <a:effectRef idx="0"/>
          <a:fontRef idx="minor"/>
        </p:style>
        <p:txBody>
          <a:bodyPr lIns="90000" rIns="90000" tIns="45000" bIns="45000">
            <a:spAutoFit/>
          </a:bodyPr>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block mới này sẽ tự động thực thi khi live data hoạt động, nó tự động  quyết định khi nào stop và cancel coroutines bên trong nó dựa trên  lifecycle owner.</a:t>
            </a:r>
            <a:endParaRPr b="0" lang="en-US" sz="1800" spc="-1" strike="noStrike">
              <a:latin typeface="Arial"/>
            </a:endParaRPr>
          </a:p>
          <a:p>
            <a:pPr marL="285840" indent="-285480">
              <a:lnSpc>
                <a:spcPct val="150000"/>
              </a:lnSpc>
              <a:buClr>
                <a:srgbClr val="000000"/>
              </a:buClr>
              <a:buFont typeface="Wingdings" charset="2"/>
              <a:buChar char=""/>
            </a:pPr>
            <a:r>
              <a:rPr b="0" lang="en-US" sz="1800" spc="-1" strike="noStrike">
                <a:solidFill>
                  <a:srgbClr val="000000"/>
                </a:solidFill>
                <a:latin typeface="Arial"/>
                <a:ea typeface="Arial Unicode MS"/>
              </a:rPr>
              <a:t>Bên trong Live Data building block, ta có thể sử dụng emit() function  để set value cho LiveData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Introduction</a:t>
            </a:r>
            <a:endParaRPr b="0" lang="en-US" sz="3600" spc="-1" strike="noStrike">
              <a:solidFill>
                <a:srgbClr val="000000"/>
              </a:solidFill>
              <a:latin typeface="Arial"/>
            </a:endParaRPr>
          </a:p>
        </p:txBody>
      </p:sp>
      <p:sp>
        <p:nvSpPr>
          <p:cNvPr id="395" name="CustomShape 2"/>
          <p:cNvSpPr/>
          <p:nvPr/>
        </p:nvSpPr>
        <p:spPr>
          <a:xfrm>
            <a:off x="683640" y="630720"/>
            <a:ext cx="3240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Function Overview</a:t>
            </a:r>
            <a:r>
              <a:rPr b="0" lang="en-US" sz="1800" spc="-1" strike="noStrike">
                <a:solidFill>
                  <a:srgbClr val="000000"/>
                </a:solidFill>
                <a:latin typeface="Arial"/>
                <a:ea typeface="Arial Unicode MS"/>
              </a:rPr>
              <a:t>	</a:t>
            </a:r>
            <a:endParaRPr b="0" lang="en-US" sz="1800" spc="-1" strike="noStrike">
              <a:latin typeface="Arial"/>
            </a:endParaRPr>
          </a:p>
        </p:txBody>
      </p:sp>
      <p:sp>
        <p:nvSpPr>
          <p:cNvPr id="396"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397"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398" name="CustomShape 5"/>
          <p:cNvSpPr/>
          <p:nvPr/>
        </p:nvSpPr>
        <p:spPr>
          <a:xfrm>
            <a:off x="683640" y="1347480"/>
            <a:ext cx="6048360" cy="25592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0" lang="en-US" sz="1800" spc="-1" strike="noStrike">
                <a:solidFill>
                  <a:srgbClr val="000000"/>
                </a:solidFill>
                <a:latin typeface="Arial"/>
                <a:ea typeface="Arial Unicode MS"/>
              </a:rPr>
              <a:t>Posting and selling unused transportation tickets.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Wingdings" charset="2"/>
              <a:buChar char=""/>
            </a:pPr>
            <a:r>
              <a:rPr b="0" lang="en-US" sz="1800" spc="-1" strike="noStrike">
                <a:solidFill>
                  <a:srgbClr val="000000"/>
                </a:solidFill>
                <a:latin typeface="Arial"/>
                <a:ea typeface="Arial Unicode MS"/>
              </a:rPr>
              <a:t>Searching and buying combination unused transportation tickets.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Wingdings" charset="2"/>
              <a:buChar char=""/>
            </a:pPr>
            <a:r>
              <a:rPr b="0" lang="en-US" sz="1800" spc="-1" strike="noStrike">
                <a:solidFill>
                  <a:srgbClr val="000000"/>
                </a:solidFill>
                <a:latin typeface="Arial"/>
                <a:ea typeface="Arial Unicode MS"/>
              </a:rPr>
              <a:t>Handling ticket buy-sell processes.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Wingdings" charset="2"/>
              <a:buChar char=""/>
            </a:pPr>
            <a:r>
              <a:rPr b="0" lang="en-US" sz="1800" spc="-1" strike="noStrike">
                <a:solidFill>
                  <a:srgbClr val="000000"/>
                </a:solidFill>
                <a:latin typeface="Arial"/>
                <a:ea typeface="Arial Unicode MS"/>
              </a:rPr>
              <a:t>Administration management</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0" y="1114200"/>
            <a:ext cx="914364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00" name="CustomShape 2"/>
          <p:cNvSpPr/>
          <p:nvPr/>
        </p:nvSpPr>
        <p:spPr>
          <a:xfrm>
            <a:off x="-9000" y="1639080"/>
            <a:ext cx="9143640" cy="70020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0" lang="en-US" sz="4000" spc="-1" strike="noStrike">
                <a:solidFill>
                  <a:srgbClr val="ffffff"/>
                </a:solidFill>
                <a:latin typeface="Arial"/>
                <a:ea typeface="Arial Unicode MS"/>
              </a:rPr>
              <a:t>Q&amp;A</a:t>
            </a:r>
            <a:endParaRPr b="0" lang="en-US" sz="4000" spc="-1" strike="noStrike">
              <a:latin typeface="Arial"/>
            </a:endParaRPr>
          </a:p>
        </p:txBody>
      </p:sp>
      <p:sp>
        <p:nvSpPr>
          <p:cNvPr id="401" name="CustomShape 3"/>
          <p:cNvSpPr/>
          <p:nvPr/>
        </p:nvSpPr>
        <p:spPr>
          <a:xfrm>
            <a:off x="-9000" y="2237400"/>
            <a:ext cx="9143640" cy="471600"/>
          </a:xfrm>
          <a:prstGeom prst="rect">
            <a:avLst/>
          </a:prstGeom>
          <a:noFill/>
          <a:ln>
            <a:noFill/>
          </a:ln>
        </p:spPr>
        <p:style>
          <a:lnRef idx="0"/>
          <a:fillRef idx="0"/>
          <a:effectRef idx="0"/>
          <a:fontRef idx="minor"/>
        </p:style>
        <p:txBody>
          <a:bodyPr lIns="90000" rIns="90000" tIns="45000" bIns="45000" anchor="ctr">
            <a:spAutoFit/>
          </a:bodyPr>
          <a:p>
            <a:pPr algn="ctr">
              <a:lnSpc>
                <a:spcPct val="100000"/>
              </a:lnSpc>
            </a:pPr>
            <a:r>
              <a:rPr b="0" lang="en-US" sz="2500" spc="-1" strike="noStrike">
                <a:solidFill>
                  <a:srgbClr val="ffffff"/>
                </a:solidFill>
                <a:latin typeface="Arial"/>
                <a:ea typeface="Arial Unicode MS"/>
              </a:rPr>
              <a:t>Thank you for listening</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Introduction</a:t>
            </a:r>
            <a:endParaRPr b="0" lang="en-US" sz="3600" spc="-1" strike="noStrike">
              <a:solidFill>
                <a:srgbClr val="000000"/>
              </a:solidFill>
              <a:latin typeface="Arial"/>
            </a:endParaRPr>
          </a:p>
        </p:txBody>
      </p:sp>
      <p:sp>
        <p:nvSpPr>
          <p:cNvPr id="234" name="CustomShape 2"/>
          <p:cNvSpPr/>
          <p:nvPr/>
        </p:nvSpPr>
        <p:spPr>
          <a:xfrm>
            <a:off x="683640" y="630720"/>
            <a:ext cx="3059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Threads vs Cores </a:t>
            </a:r>
            <a:endParaRPr b="0" lang="en-US" sz="1800" spc="-1" strike="noStrike">
              <a:latin typeface="Arial"/>
            </a:endParaRPr>
          </a:p>
        </p:txBody>
      </p:sp>
      <p:sp>
        <p:nvSpPr>
          <p:cNvPr id="235"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236"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237" name="CustomShape 5"/>
          <p:cNvSpPr/>
          <p:nvPr/>
        </p:nvSpPr>
        <p:spPr>
          <a:xfrm>
            <a:off x="6084000" y="3430080"/>
            <a:ext cx="1007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Website</a:t>
            </a:r>
            <a:endParaRPr b="0" lang="en-US" sz="1800" spc="-1" strike="noStrike">
              <a:latin typeface="Arial"/>
            </a:endParaRPr>
          </a:p>
        </p:txBody>
      </p:sp>
      <p:pic>
        <p:nvPicPr>
          <p:cNvPr id="238" name="Picture 2" descr=""/>
          <p:cNvPicPr/>
          <p:nvPr/>
        </p:nvPicPr>
        <p:blipFill>
          <a:blip r:embed="rId1"/>
          <a:stretch/>
        </p:blipFill>
        <p:spPr>
          <a:xfrm>
            <a:off x="579240" y="1430640"/>
            <a:ext cx="3776400" cy="2281680"/>
          </a:xfrm>
          <a:prstGeom prst="rect">
            <a:avLst/>
          </a:prstGeom>
          <a:ln>
            <a:noFill/>
          </a:ln>
        </p:spPr>
      </p:pic>
      <p:pic>
        <p:nvPicPr>
          <p:cNvPr id="239" name="Picture 2" descr=""/>
          <p:cNvPicPr/>
          <p:nvPr/>
        </p:nvPicPr>
        <p:blipFill>
          <a:blip r:embed="rId2"/>
          <a:stretch/>
        </p:blipFill>
        <p:spPr>
          <a:xfrm>
            <a:off x="4798800" y="1396800"/>
            <a:ext cx="4173840" cy="23497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Introduction</a:t>
            </a:r>
            <a:endParaRPr b="0" lang="en-US" sz="3600" spc="-1" strike="noStrike">
              <a:solidFill>
                <a:srgbClr val="000000"/>
              </a:solidFill>
              <a:latin typeface="Arial"/>
            </a:endParaRPr>
          </a:p>
        </p:txBody>
      </p:sp>
      <p:sp>
        <p:nvSpPr>
          <p:cNvPr id="241" name="CustomShape 2"/>
          <p:cNvSpPr/>
          <p:nvPr/>
        </p:nvSpPr>
        <p:spPr>
          <a:xfrm>
            <a:off x="683640" y="630720"/>
            <a:ext cx="3059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Physical vs Logical</a:t>
            </a:r>
            <a:endParaRPr b="0" lang="en-US" sz="1800" spc="-1" strike="noStrike">
              <a:latin typeface="Arial"/>
            </a:endParaRPr>
          </a:p>
        </p:txBody>
      </p:sp>
      <p:sp>
        <p:nvSpPr>
          <p:cNvPr id="242"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243"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pic>
        <p:nvPicPr>
          <p:cNvPr id="244" name="Picture 2" descr=""/>
          <p:cNvPicPr/>
          <p:nvPr/>
        </p:nvPicPr>
        <p:blipFill>
          <a:blip r:embed="rId1"/>
          <a:stretch/>
        </p:blipFill>
        <p:spPr>
          <a:xfrm>
            <a:off x="596160" y="1285920"/>
            <a:ext cx="3923640" cy="2571480"/>
          </a:xfrm>
          <a:prstGeom prst="rect">
            <a:avLst/>
          </a:prstGeom>
          <a:ln>
            <a:noFill/>
          </a:ln>
        </p:spPr>
      </p:pic>
      <p:pic>
        <p:nvPicPr>
          <p:cNvPr id="245" name="Picture 4" descr=""/>
          <p:cNvPicPr/>
          <p:nvPr/>
        </p:nvPicPr>
        <p:blipFill>
          <a:blip r:embed="rId2"/>
          <a:stretch/>
        </p:blipFill>
        <p:spPr>
          <a:xfrm>
            <a:off x="5102280" y="1285920"/>
            <a:ext cx="3923640" cy="25714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Introduction</a:t>
            </a:r>
            <a:endParaRPr b="0" lang="en-US" sz="3600" spc="-1" strike="noStrike">
              <a:solidFill>
                <a:srgbClr val="000000"/>
              </a:solidFill>
              <a:latin typeface="Arial"/>
            </a:endParaRPr>
          </a:p>
        </p:txBody>
      </p:sp>
      <p:sp>
        <p:nvSpPr>
          <p:cNvPr id="247" name="CustomShape 2"/>
          <p:cNvSpPr/>
          <p:nvPr/>
        </p:nvSpPr>
        <p:spPr>
          <a:xfrm>
            <a:off x="683640" y="630720"/>
            <a:ext cx="3059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Physical vs Logical</a:t>
            </a:r>
            <a:endParaRPr b="0" lang="en-US" sz="1800" spc="-1" strike="noStrike">
              <a:latin typeface="Arial"/>
            </a:endParaRPr>
          </a:p>
        </p:txBody>
      </p:sp>
      <p:sp>
        <p:nvSpPr>
          <p:cNvPr id="248"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249"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pic>
        <p:nvPicPr>
          <p:cNvPr id="250" name="Picture 2" descr=""/>
          <p:cNvPicPr/>
          <p:nvPr/>
        </p:nvPicPr>
        <p:blipFill>
          <a:blip r:embed="rId1"/>
          <a:stretch/>
        </p:blipFill>
        <p:spPr>
          <a:xfrm>
            <a:off x="529920" y="1432080"/>
            <a:ext cx="4356360" cy="2452320"/>
          </a:xfrm>
          <a:prstGeom prst="rect">
            <a:avLst/>
          </a:prstGeom>
          <a:ln>
            <a:noFill/>
          </a:ln>
        </p:spPr>
      </p:pic>
      <p:pic>
        <p:nvPicPr>
          <p:cNvPr id="251" name="Picture 4" descr=""/>
          <p:cNvPicPr/>
          <p:nvPr/>
        </p:nvPicPr>
        <p:blipFill>
          <a:blip r:embed="rId2"/>
          <a:stretch/>
        </p:blipFill>
        <p:spPr>
          <a:xfrm>
            <a:off x="5292000" y="1432080"/>
            <a:ext cx="3555000" cy="24523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Introduction</a:t>
            </a:r>
            <a:endParaRPr b="0" lang="en-US" sz="3600" spc="-1" strike="noStrike">
              <a:solidFill>
                <a:srgbClr val="000000"/>
              </a:solidFill>
              <a:latin typeface="Arial"/>
            </a:endParaRPr>
          </a:p>
        </p:txBody>
      </p:sp>
      <p:sp>
        <p:nvSpPr>
          <p:cNvPr id="253" name="CustomShape 2"/>
          <p:cNvSpPr/>
          <p:nvPr/>
        </p:nvSpPr>
        <p:spPr>
          <a:xfrm>
            <a:off x="683640" y="630720"/>
            <a:ext cx="3059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Coroutines</a:t>
            </a:r>
            <a:endParaRPr b="0" lang="en-US" sz="1800" spc="-1" strike="noStrike">
              <a:latin typeface="Arial"/>
            </a:endParaRPr>
          </a:p>
        </p:txBody>
      </p:sp>
      <p:sp>
        <p:nvSpPr>
          <p:cNvPr id="254"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255"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pic>
        <p:nvPicPr>
          <p:cNvPr id="256" name="Picture 4" descr=""/>
          <p:cNvPicPr/>
          <p:nvPr/>
        </p:nvPicPr>
        <p:blipFill>
          <a:blip r:embed="rId1"/>
          <a:stretch/>
        </p:blipFill>
        <p:spPr>
          <a:xfrm>
            <a:off x="2180880" y="1269360"/>
            <a:ext cx="5083560" cy="28594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0" y="1203480"/>
            <a:ext cx="9143640" cy="2304000"/>
          </a:xfrm>
          <a:prstGeom prst="rect">
            <a:avLst/>
          </a:prstGeom>
          <a:solidFill>
            <a:srgbClr val="f07624"/>
          </a:solidFill>
          <a:ln>
            <a:noFill/>
          </a:ln>
        </p:spPr>
        <p:style>
          <a:lnRef idx="2">
            <a:schemeClr val="accent1">
              <a:shade val="50000"/>
            </a:schemeClr>
          </a:lnRef>
          <a:fillRef idx="1">
            <a:schemeClr val="accent1"/>
          </a:fillRef>
          <a:effectRef idx="0">
            <a:schemeClr val="accent1"/>
          </a:effectRef>
          <a:fontRef idx="minor"/>
        </p:style>
      </p:sp>
      <p:sp>
        <p:nvSpPr>
          <p:cNvPr id="258" name="CustomShape 2"/>
          <p:cNvSpPr/>
          <p:nvPr/>
        </p:nvSpPr>
        <p:spPr>
          <a:xfrm>
            <a:off x="2267640" y="2355840"/>
            <a:ext cx="4752000" cy="5418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000" spc="-1" strike="noStrike">
                <a:solidFill>
                  <a:srgbClr val="ffffff"/>
                </a:solidFill>
                <a:latin typeface="Arial"/>
                <a:ea typeface="Arial Unicode MS"/>
              </a:rPr>
              <a:t>COMPARATION</a:t>
            </a:r>
            <a:endParaRPr b="0" lang="en-US" sz="4000" spc="-1" strike="noStrike">
              <a:latin typeface="Arial"/>
            </a:endParaRPr>
          </a:p>
        </p:txBody>
      </p:sp>
      <p:sp>
        <p:nvSpPr>
          <p:cNvPr id="259" name="CustomShape 3"/>
          <p:cNvSpPr/>
          <p:nvPr/>
        </p:nvSpPr>
        <p:spPr>
          <a:xfrm>
            <a:off x="4140000" y="1491480"/>
            <a:ext cx="731520" cy="778320"/>
          </a:xfrm>
          <a:custGeom>
            <a:avLst/>
            <a:gdLst/>
            <a:ah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683640" y="133920"/>
            <a:ext cx="3059640" cy="627120"/>
          </a:xfrm>
          <a:prstGeom prst="rect">
            <a:avLst/>
          </a:prstGeom>
          <a:noFill/>
          <a:ln>
            <a:noFill/>
          </a:ln>
        </p:spPr>
        <p:txBody>
          <a:bodyPr lIns="90000" rIns="90000" tIns="45000" bIns="45000" anchor="ctr">
            <a:noAutofit/>
          </a:bodyPr>
          <a:p>
            <a:pPr>
              <a:lnSpc>
                <a:spcPct val="100000"/>
              </a:lnSpc>
            </a:pPr>
            <a:r>
              <a:rPr b="0" lang="en-US" sz="3600" spc="-1" strike="noStrike">
                <a:solidFill>
                  <a:srgbClr val="c00000"/>
                </a:solidFill>
                <a:latin typeface="Arial"/>
                <a:ea typeface="Arial Unicode MS"/>
              </a:rPr>
              <a:t>Comparation</a:t>
            </a:r>
            <a:endParaRPr b="0" lang="en-US" sz="3600" spc="-1" strike="noStrike">
              <a:solidFill>
                <a:srgbClr val="000000"/>
              </a:solidFill>
              <a:latin typeface="Arial"/>
            </a:endParaRPr>
          </a:p>
        </p:txBody>
      </p:sp>
      <p:sp>
        <p:nvSpPr>
          <p:cNvPr id="261" name="CustomShape 2"/>
          <p:cNvSpPr/>
          <p:nvPr/>
        </p:nvSpPr>
        <p:spPr>
          <a:xfrm>
            <a:off x="683640" y="630720"/>
            <a:ext cx="2448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Coroutines vs Thread </a:t>
            </a:r>
            <a:endParaRPr b="0" lang="en-US" sz="1800" spc="-1" strike="noStrike">
              <a:latin typeface="Arial"/>
            </a:endParaRPr>
          </a:p>
        </p:txBody>
      </p:sp>
      <p:sp>
        <p:nvSpPr>
          <p:cNvPr id="262" name="CustomShape 3"/>
          <p:cNvSpPr/>
          <p:nvPr/>
        </p:nvSpPr>
        <p:spPr>
          <a:xfrm rot="5400000">
            <a:off x="148320" y="307800"/>
            <a:ext cx="503640" cy="278640"/>
          </a:xfrm>
          <a:prstGeom prst="rect">
            <a:avLst/>
          </a:prstGeom>
          <a:solidFill>
            <a:srgbClr val="c00000"/>
          </a:solidFill>
          <a:ln>
            <a:noFill/>
          </a:ln>
        </p:spPr>
        <p:style>
          <a:lnRef idx="0"/>
          <a:fillRef idx="0"/>
          <a:effectRef idx="0"/>
          <a:fontRef idx="minor"/>
        </p:style>
      </p:sp>
      <p:sp>
        <p:nvSpPr>
          <p:cNvPr id="263" name="CustomShape 4"/>
          <p:cNvSpPr/>
          <p:nvPr/>
        </p:nvSpPr>
        <p:spPr>
          <a:xfrm rot="5400000">
            <a:off x="-130320" y="371160"/>
            <a:ext cx="503640" cy="151920"/>
          </a:xfrm>
          <a:prstGeom prst="rect">
            <a:avLst/>
          </a:prstGeom>
          <a:solidFill>
            <a:srgbClr val="c00000"/>
          </a:solidFill>
          <a:ln>
            <a:noFill/>
          </a:ln>
        </p:spPr>
        <p:style>
          <a:lnRef idx="0"/>
          <a:fillRef idx="0"/>
          <a:effectRef idx="0"/>
          <a:fontRef idx="minor"/>
        </p:style>
      </p:sp>
      <p:sp>
        <p:nvSpPr>
          <p:cNvPr id="264" name="CustomShape 5"/>
          <p:cNvSpPr/>
          <p:nvPr/>
        </p:nvSpPr>
        <p:spPr>
          <a:xfrm>
            <a:off x="827640" y="1707480"/>
            <a:ext cx="3672000" cy="2010600"/>
          </a:xfrm>
          <a:prstGeom prst="rect">
            <a:avLst/>
          </a:prstGeom>
          <a:noFill/>
          <a:ln>
            <a:noFill/>
          </a:ln>
        </p:spPr>
        <p:style>
          <a:lnRef idx="0"/>
          <a:fillRef idx="0"/>
          <a:effectRef idx="0"/>
          <a:fontRef idx="minor"/>
        </p:style>
        <p:txBody>
          <a:bodyPr lIns="90000" rIns="90000" tIns="45000" bIns="45000">
            <a:spAutoFit/>
          </a:bodyPr>
          <a:p>
            <a:pPr marL="285840" indent="-285480">
              <a:lnSpc>
                <a:spcPct val="200000"/>
              </a:lnSpc>
              <a:buClr>
                <a:srgbClr val="000000"/>
              </a:buClr>
              <a:buFont typeface="Wingdings" charset="2"/>
              <a:buChar char=""/>
            </a:pPr>
            <a:r>
              <a:rPr b="0" lang="en-US" sz="1800" spc="-1" strike="noStrike">
                <a:solidFill>
                  <a:srgbClr val="000000"/>
                </a:solidFill>
                <a:latin typeface="Arial"/>
                <a:ea typeface="Arial Unicode MS"/>
              </a:rPr>
              <a:t>Limitation</a:t>
            </a:r>
            <a:endParaRPr b="0" lang="en-US" sz="1800" spc="-1" strike="noStrike">
              <a:latin typeface="Arial"/>
            </a:endParaRPr>
          </a:p>
          <a:p>
            <a:pPr marL="285840" indent="-285480">
              <a:lnSpc>
                <a:spcPct val="200000"/>
              </a:lnSpc>
              <a:buClr>
                <a:srgbClr val="000000"/>
              </a:buClr>
              <a:buFont typeface="Wingdings" charset="2"/>
              <a:buChar char=""/>
            </a:pPr>
            <a:r>
              <a:rPr b="0" lang="en-US" sz="1800" spc="-1" strike="noStrike">
                <a:solidFill>
                  <a:srgbClr val="000000"/>
                </a:solidFill>
                <a:latin typeface="Arial"/>
                <a:ea typeface="Arial Unicode MS"/>
              </a:rPr>
              <a:t>1 mb on JVM</a:t>
            </a:r>
            <a:endParaRPr b="0" lang="en-US" sz="1800" spc="-1" strike="noStrike">
              <a:latin typeface="Arial"/>
            </a:endParaRPr>
          </a:p>
          <a:p>
            <a:pPr marL="285840" indent="-285480">
              <a:lnSpc>
                <a:spcPct val="200000"/>
              </a:lnSpc>
              <a:buClr>
                <a:srgbClr val="000000"/>
              </a:buClr>
              <a:buFont typeface="Wingdings" charset="2"/>
              <a:buChar char=""/>
            </a:pPr>
            <a:r>
              <a:rPr b="0" lang="en-US" sz="1800" spc="-1" strike="noStrike">
                <a:solidFill>
                  <a:srgbClr val="000000"/>
                </a:solidFill>
                <a:latin typeface="Arial"/>
                <a:ea typeface="Arial Unicode MS"/>
              </a:rPr>
              <a:t>OS must manage </a:t>
            </a:r>
            <a:endParaRPr b="0" lang="en-US" sz="1800" spc="-1" strike="noStrike">
              <a:latin typeface="Arial"/>
            </a:endParaRPr>
          </a:p>
          <a:p>
            <a:pPr>
              <a:lnSpc>
                <a:spcPct val="100000"/>
              </a:lnSpc>
            </a:pPr>
            <a:endParaRPr b="0" lang="en-US" sz="1800" spc="-1" strike="noStrike">
              <a:latin typeface="Arial"/>
            </a:endParaRPr>
          </a:p>
        </p:txBody>
      </p:sp>
      <p:sp>
        <p:nvSpPr>
          <p:cNvPr id="265" name="Line 6"/>
          <p:cNvSpPr/>
          <p:nvPr/>
        </p:nvSpPr>
        <p:spPr>
          <a:xfrm>
            <a:off x="4860000" y="1497240"/>
            <a:ext cx="0" cy="2370600"/>
          </a:xfrm>
          <a:prstGeom prst="line">
            <a:avLst/>
          </a:prstGeom>
          <a:ln>
            <a:solidFill>
              <a:srgbClr val="e52344"/>
            </a:solidFill>
            <a:round/>
          </a:ln>
        </p:spPr>
        <p:style>
          <a:lnRef idx="1">
            <a:schemeClr val="accent1"/>
          </a:lnRef>
          <a:fillRef idx="0">
            <a:schemeClr val="accent1"/>
          </a:fillRef>
          <a:effectRef idx="0">
            <a:schemeClr val="accent1"/>
          </a:effectRef>
          <a:fontRef idx="minor"/>
        </p:style>
      </p:sp>
      <p:sp>
        <p:nvSpPr>
          <p:cNvPr id="266" name="CustomShape 7"/>
          <p:cNvSpPr/>
          <p:nvPr/>
        </p:nvSpPr>
        <p:spPr>
          <a:xfrm>
            <a:off x="5652000" y="1707480"/>
            <a:ext cx="3672000" cy="2010600"/>
          </a:xfrm>
          <a:prstGeom prst="rect">
            <a:avLst/>
          </a:prstGeom>
          <a:noFill/>
          <a:ln>
            <a:noFill/>
          </a:ln>
        </p:spPr>
        <p:style>
          <a:lnRef idx="0"/>
          <a:fillRef idx="0"/>
          <a:effectRef idx="0"/>
          <a:fontRef idx="minor"/>
        </p:style>
        <p:txBody>
          <a:bodyPr lIns="90000" rIns="90000" tIns="45000" bIns="45000">
            <a:spAutoFit/>
          </a:bodyPr>
          <a:p>
            <a:pPr marL="285840" indent="-285480">
              <a:lnSpc>
                <a:spcPct val="200000"/>
              </a:lnSpc>
              <a:buClr>
                <a:srgbClr val="000000"/>
              </a:buClr>
              <a:buFont typeface="Wingdings" charset="2"/>
              <a:buChar char=""/>
            </a:pPr>
            <a:r>
              <a:rPr b="0" lang="en-US" sz="1800" spc="-1" strike="noStrike">
                <a:solidFill>
                  <a:srgbClr val="000000"/>
                </a:solidFill>
                <a:latin typeface="Arial"/>
                <a:ea typeface="Arial Unicode MS"/>
              </a:rPr>
              <a:t>Un-Limitation</a:t>
            </a:r>
            <a:endParaRPr b="0" lang="en-US" sz="1800" spc="-1" strike="noStrike">
              <a:latin typeface="Arial"/>
            </a:endParaRPr>
          </a:p>
          <a:p>
            <a:pPr marL="285840" indent="-285480">
              <a:lnSpc>
                <a:spcPct val="200000"/>
              </a:lnSpc>
              <a:buClr>
                <a:srgbClr val="000000"/>
              </a:buClr>
              <a:buFont typeface="Wingdings" charset="2"/>
              <a:buChar char=""/>
            </a:pPr>
            <a:r>
              <a:rPr b="0" lang="en-US" sz="1800" spc="-1" strike="noStrike">
                <a:solidFill>
                  <a:srgbClr val="000000"/>
                </a:solidFill>
                <a:latin typeface="Arial"/>
                <a:ea typeface="Arial Unicode MS"/>
              </a:rPr>
              <a:t>Few bytes on JVM</a:t>
            </a:r>
            <a:endParaRPr b="0" lang="en-US" sz="1800" spc="-1" strike="noStrike">
              <a:latin typeface="Arial"/>
            </a:endParaRPr>
          </a:p>
          <a:p>
            <a:pPr marL="285840" indent="-285480">
              <a:lnSpc>
                <a:spcPct val="200000"/>
              </a:lnSpc>
              <a:buClr>
                <a:srgbClr val="000000"/>
              </a:buClr>
              <a:buFont typeface="Wingdings" charset="2"/>
              <a:buChar char=""/>
            </a:pPr>
            <a:r>
              <a:rPr b="0" lang="en-US" sz="1800" spc="-1" strike="noStrike">
                <a:solidFill>
                  <a:srgbClr val="000000"/>
                </a:solidFill>
                <a:latin typeface="Arial"/>
                <a:ea typeface="Arial Unicode MS"/>
              </a:rPr>
              <a:t>OS don’t need o manage </a:t>
            </a:r>
            <a:endParaRPr b="0" lang="en-US" sz="1800" spc="-1" strike="noStrike">
              <a:latin typeface="Arial"/>
            </a:endParaRPr>
          </a:p>
          <a:p>
            <a:pPr>
              <a:lnSpc>
                <a:spcPct val="100000"/>
              </a:lnSpc>
            </a:pPr>
            <a:endParaRPr b="0" lang="en-US" sz="1800" spc="-1" strike="noStrike">
              <a:latin typeface="Arial"/>
            </a:endParaRPr>
          </a:p>
        </p:txBody>
      </p:sp>
      <p:sp>
        <p:nvSpPr>
          <p:cNvPr id="267" name="CustomShape 8"/>
          <p:cNvSpPr/>
          <p:nvPr/>
        </p:nvSpPr>
        <p:spPr>
          <a:xfrm>
            <a:off x="1927080" y="1050120"/>
            <a:ext cx="2448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Thread </a:t>
            </a:r>
            <a:endParaRPr b="0" lang="en-US" sz="1800" spc="-1" strike="noStrike">
              <a:latin typeface="Arial"/>
            </a:endParaRPr>
          </a:p>
        </p:txBody>
      </p:sp>
      <p:sp>
        <p:nvSpPr>
          <p:cNvPr id="268" name="CustomShape 9"/>
          <p:cNvSpPr/>
          <p:nvPr/>
        </p:nvSpPr>
        <p:spPr>
          <a:xfrm>
            <a:off x="6372360" y="1050120"/>
            <a:ext cx="2445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Arial Unicode MS"/>
              </a:rPr>
              <a:t>Coroutines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3279</TotalTime>
  <Application>LibreOffice/6.4.3.2$Linux_X86_64 LibreOffice_project/85aa6f776c6af63185291a519637a4f7af4e8a3b</Application>
  <Words>2539</Words>
  <Paragraphs>313</Paragraphs>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2016-12-01T00:32:25Z</dcterms:created>
  <dc:creator>googleslidesppt.com;allppt.com</dc:creator>
  <dc:description/>
  <dc:language>en-US</dc:language>
  <cp:lastModifiedBy/>
  <dcterms:modified xsi:type="dcterms:W3CDTF">2020-05-17T15:39:24Z</dcterms:modified>
  <cp:revision>176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Microsoft Corporation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28</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34</vt:i4>
  </property>
</Properties>
</file>