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media/image10.gif" ContentType="image/gif"/>
  <Override PartName="/ppt/media/image11.gif" ContentType="image/gif"/>
  <Override PartName="/ppt/media/image7.gif" ContentType="image/gif"/>
  <Override PartName="/ppt/media/image6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3.png" ContentType="image/png"/>
  <Override PartName="/ppt/media/image19.png" ContentType="image/png"/>
  <Override PartName="/ppt/media/image4.jpeg" ContentType="image/jpeg"/>
  <Override PartName="/ppt/media/image14.png" ContentType="image/png"/>
  <Override PartName="/ppt/media/image1.jpeg" ContentType="image/jpeg"/>
  <Override PartName="/ppt/media/image18.png" ContentType="image/png"/>
  <Override PartName="/ppt/media/image17.png" ContentType="image/png"/>
  <Override PartName="/ppt/media/image5.jpeg" ContentType="image/jpeg"/>
  <Override PartName="/ppt/media/image3.jpeg" ContentType="image/jpeg"/>
  <Override PartName="/ppt/media/image2.jpeg" ContentType="image/jpeg"/>
  <Override PartName="/ppt/media/image9.jpeg" ContentType="image/jpeg"/>
  <Override PartName="/ppt/media/image12.png" ContentType="image/png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di</a:t>
            </a:r>
            <a:r>
              <a:rPr b="0" lang="en-US" sz="2000" spc="-1" strike="noStrike">
                <a:latin typeface="Arial"/>
              </a:rPr>
              <a:t>t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7232F84-7867-4BFB-AA42-9BC84F529D9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D3EFAAA-1426-4CAA-8757-4AA88297F9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Thêm </a:t>
            </a:r>
            <a:r>
              <a:rPr b="0" lang="en-US" sz="1200" spc="-1" strike="noStrike">
                <a:latin typeface="Arial"/>
              </a:rPr>
              <a:t>co</a:t>
            </a:r>
            <a:r>
              <a:rPr b="0" lang="en-US" sz="1200" spc="-1" strike="noStrike">
                <a:latin typeface="Arial"/>
              </a:rPr>
              <a:t>de </a:t>
            </a:r>
            <a:r>
              <a:rPr b="0" lang="en-US" sz="1200" spc="-1" strike="noStrike">
                <a:latin typeface="Arial"/>
              </a:rPr>
              <a:t>ví </a:t>
            </a:r>
            <a:r>
              <a:rPr b="0" lang="en-US" sz="1200" spc="-1" strike="noStrike">
                <a:latin typeface="Arial"/>
              </a:rPr>
              <a:t>dụ </a:t>
            </a:r>
            <a:r>
              <a:rPr b="0" lang="en-US" sz="1200" spc="-1" strike="noStrike">
                <a:latin typeface="Arial"/>
              </a:rPr>
              <a:t>de</a:t>
            </a:r>
            <a:r>
              <a:rPr b="0" lang="en-US" sz="1200" spc="-1" strike="noStrike">
                <a:latin typeface="Arial"/>
              </a:rPr>
              <a:t>lay </a:t>
            </a:r>
            <a:r>
              <a:rPr b="0" lang="en-US" sz="1200" spc="-1" strike="noStrike">
                <a:latin typeface="Arial"/>
              </a:rPr>
              <a:t>và </a:t>
            </a:r>
            <a:r>
              <a:rPr b="0" lang="en-US" sz="1200" spc="-1" strike="noStrike">
                <a:latin typeface="Arial"/>
              </a:rPr>
              <a:t>thr</a:t>
            </a:r>
            <a:r>
              <a:rPr b="0" lang="en-US" sz="1200" spc="-1" strike="noStrike">
                <a:latin typeface="Arial"/>
              </a:rPr>
              <a:t>ea</a:t>
            </a:r>
            <a:r>
              <a:rPr b="0" lang="en-US" sz="1200" spc="-1" strike="noStrike">
                <a:latin typeface="Arial"/>
              </a:rPr>
              <a:t>d.s</a:t>
            </a:r>
            <a:r>
              <a:rPr b="0" lang="en-US" sz="1200" spc="-1" strike="noStrike">
                <a:latin typeface="Arial"/>
              </a:rPr>
              <a:t>le</a:t>
            </a:r>
            <a:r>
              <a:rPr b="0" lang="en-US" sz="1200" spc="-1" strike="noStrike">
                <a:latin typeface="Arial"/>
              </a:rPr>
              <a:t>ep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9816CA5-7278-415B-8B0D-92ABDD2C5FC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Code ví dụ lại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F990000-A53B-4D11-B927-6D7B32E3F6E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Code ví dụ lại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98B0EBA-20A8-42CB-8904-A015587D303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Code ví dụ lại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5180E82-FE4E-46AC-B2D2-AFFD714CFA3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7A5B689-B466-43E4-A6AA-0AEFFDFCFD9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Code lại ví dụ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F41C8CE-98A7-4268-9ACA-A790862496D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Code ví dụ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2413125-4B15-415D-BC23-2D490101437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4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51192C0-2BFC-48BD-83D0-40E255B23B6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1338357-7A36-4A64-9571-61842A07080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F28D043-8551-4091-9621-B15AE5896E7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4833FCE-366A-4EBF-B59C-BA82E4ACCF3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8758DE3-19CF-4A8E-997F-C4B7D5F4298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349C70-36A0-4E76-A468-E60E5ADEAAB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84CDCA5-F510-42F6-9341-B6316C3F2F0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4B49448-D177-47B1-9435-7141D6B94C6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C18DC58-8B3F-4DD6-BC4A-6B6D602557D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9ADF63-B420-4902-ADED-054D0922BC8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6B79DD8-9E9D-4644-BE10-4657FD6D57A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0EF26FB-DF32-4A28-874E-C1343A622D0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93ED622-AE9E-48BF-8874-F3BF828399B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53E1C10-C250-4665-B864-2D6398DB99B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00F0781-CDD7-431A-87AC-7C30985A81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4D6D055-62E2-4572-A4D3-358A3D3A795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B4D6629-D1D3-44BD-ABCD-3B1BA21A398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B2599CB-F32E-434E-835F-7089FBF3364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9BC264B-56F3-43D8-8673-2BA2FA58196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B280902-82C1-41DA-BC0D-2E8BCBAE41E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gif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image" Target="../media/image11.gif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0" y="1887840"/>
            <a:ext cx="914328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c00000"/>
                </a:solidFill>
                <a:latin typeface="Arial"/>
                <a:ea typeface="Cambria"/>
              </a:rPr>
              <a:t>Kotlin Coroutines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0" y="1079280"/>
            <a:ext cx="91432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5840640" y="2604960"/>
            <a:ext cx="236808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262626"/>
                </a:solidFill>
                <a:latin typeface="Arial"/>
                <a:ea typeface="Cambria"/>
              </a:rPr>
              <a:t>Android Team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83640" y="133920"/>
            <a:ext cx="578952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DejaVu Sans"/>
              </a:rPr>
              <a:t>The differences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83640" y="699120"/>
            <a:ext cx="28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Blocking vs. Non-blocking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5"/>
          <p:cNvSpPr/>
          <p:nvPr/>
        </p:nvSpPr>
        <p:spPr>
          <a:xfrm>
            <a:off x="683640" y="1707480"/>
            <a:ext cx="36716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The code is executed sequentially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Can become blocker if handled too long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4792680" y="1707480"/>
            <a:ext cx="39596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Not necessarily sequential execution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Cannot become a blocker despite handling a lot of time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7"/>
          <p:cNvSpPr/>
          <p:nvPr/>
        </p:nvSpPr>
        <p:spPr>
          <a:xfrm>
            <a:off x="1439640" y="1263960"/>
            <a:ext cx="2447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Blocking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8"/>
          <p:cNvSpPr/>
          <p:nvPr/>
        </p:nvSpPr>
        <p:spPr>
          <a:xfrm>
            <a:off x="5549760" y="1260360"/>
            <a:ext cx="2445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Non-blocking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Line 9"/>
          <p:cNvSpPr/>
          <p:nvPr/>
        </p:nvSpPr>
        <p:spPr>
          <a:xfrm>
            <a:off x="4517280" y="1497240"/>
            <a:ext cx="0" cy="2370600"/>
          </a:xfrm>
          <a:prstGeom prst="line">
            <a:avLst/>
          </a:prstGeom>
          <a:ln>
            <a:solidFill>
              <a:srgbClr val="e5234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83640" y="133920"/>
            <a:ext cx="631944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DejaVu Sans"/>
              </a:rPr>
              <a:t>The differences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83640" y="699120"/>
            <a:ext cx="305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Thread in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1188720" y="1280160"/>
            <a:ext cx="6583680" cy="228600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3132000" y="3642840"/>
            <a:ext cx="3085920" cy="83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683640" y="133920"/>
            <a:ext cx="611172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DejaVu Sans"/>
              </a:rPr>
              <a:t>The differences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80040" y="698400"/>
            <a:ext cx="305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Coroutines in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1737360" y="1062720"/>
            <a:ext cx="5928120" cy="244764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2"/>
          <a:stretch/>
        </p:blipFill>
        <p:spPr>
          <a:xfrm>
            <a:off x="3108960" y="3665520"/>
            <a:ext cx="2999880" cy="72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683640" y="133920"/>
            <a:ext cx="521820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DejaVu Sans"/>
              </a:rPr>
              <a:t>The differences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683640" y="699120"/>
            <a:ext cx="28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Coroutines vs. Callbacks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5"/>
          <p:cNvSpPr/>
          <p:nvPr/>
        </p:nvSpPr>
        <p:spPr>
          <a:xfrm>
            <a:off x="723960" y="1257480"/>
            <a:ext cx="8313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Callback is used for long-running tasks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Avoid blocking UI thread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1280160" y="2377440"/>
            <a:ext cx="6638400" cy="120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683640" y="133920"/>
            <a:ext cx="62985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DejaVu Sans"/>
              </a:rPr>
              <a:t>The differences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683640" y="699120"/>
            <a:ext cx="28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Coroutines vs. Callbacks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5"/>
          <p:cNvSpPr/>
          <p:nvPr/>
        </p:nvSpPr>
        <p:spPr>
          <a:xfrm>
            <a:off x="683640" y="1800000"/>
            <a:ext cx="38336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The code is hard to read and debug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Difficult exception handling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1012680" y="1260720"/>
            <a:ext cx="317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Callbacks disadvantages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5540760" y="1260720"/>
            <a:ext cx="2445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Coroutines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Line 8"/>
          <p:cNvSpPr/>
          <p:nvPr/>
        </p:nvSpPr>
        <p:spPr>
          <a:xfrm>
            <a:off x="4517280" y="1497240"/>
            <a:ext cx="0" cy="2370600"/>
          </a:xfrm>
          <a:prstGeom prst="line">
            <a:avLst/>
          </a:prstGeom>
          <a:ln>
            <a:solidFill>
              <a:srgbClr val="e5234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9"/>
          <p:cNvSpPr/>
          <p:nvPr/>
        </p:nvSpPr>
        <p:spPr>
          <a:xfrm>
            <a:off x="4846680" y="1800000"/>
            <a:ext cx="38336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The code is written sequentially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Easy to read and debug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Easy exception handling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83640" y="133920"/>
            <a:ext cx="617400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DejaVu Sans"/>
              </a:rPr>
              <a:t>The differences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683640" y="701640"/>
            <a:ext cx="28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Coroutines vs. Callbacks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5"/>
          <p:cNvSpPr/>
          <p:nvPr/>
        </p:nvSpPr>
        <p:spPr>
          <a:xfrm>
            <a:off x="707760" y="1303560"/>
            <a:ext cx="831564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Coroutines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617400" y="2010240"/>
            <a:ext cx="5600520" cy="2104560"/>
          </a:xfrm>
          <a:prstGeom prst="rect">
            <a:avLst/>
          </a:prstGeom>
          <a:ln>
            <a:noFill/>
          </a:ln>
        </p:spPr>
      </p:pic>
      <p:pic>
        <p:nvPicPr>
          <p:cNvPr id="305" name="" descr=""/>
          <p:cNvPicPr/>
          <p:nvPr/>
        </p:nvPicPr>
        <p:blipFill>
          <a:blip r:embed="rId2"/>
          <a:stretch/>
        </p:blipFill>
        <p:spPr>
          <a:xfrm>
            <a:off x="3657600" y="1920240"/>
            <a:ext cx="5476680" cy="206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683640" y="133920"/>
            <a:ext cx="521820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DejaVu Sans"/>
              </a:rPr>
              <a:t>The differences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683640" y="699120"/>
            <a:ext cx="428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Coroutines vs. AsyncTask - Handler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5"/>
          <p:cNvSpPr/>
          <p:nvPr/>
        </p:nvSpPr>
        <p:spPr>
          <a:xfrm>
            <a:off x="683640" y="1800000"/>
            <a:ext cx="38336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Complex writing, difficult for newbies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The code looks difficult to 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1012680" y="1260720"/>
            <a:ext cx="317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AsyncTask - Handler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7"/>
          <p:cNvSpPr/>
          <p:nvPr/>
        </p:nvSpPr>
        <p:spPr>
          <a:xfrm>
            <a:off x="5540760" y="1260720"/>
            <a:ext cx="2445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Coroutines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Line 8"/>
          <p:cNvSpPr/>
          <p:nvPr/>
        </p:nvSpPr>
        <p:spPr>
          <a:xfrm>
            <a:off x="4517280" y="1497240"/>
            <a:ext cx="0" cy="2370600"/>
          </a:xfrm>
          <a:prstGeom prst="line">
            <a:avLst/>
          </a:prstGeom>
          <a:ln>
            <a:solidFill>
              <a:srgbClr val="e5234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9"/>
          <p:cNvSpPr/>
          <p:nvPr/>
        </p:nvSpPr>
        <p:spPr>
          <a:xfrm>
            <a:off x="4846680" y="1800000"/>
            <a:ext cx="3833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Easy-to-read sequential code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Easily switch another thread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1203480"/>
            <a:ext cx="9143280" cy="2303640"/>
          </a:xfrm>
          <a:prstGeom prst="rect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"/>
          <p:cNvSpPr/>
          <p:nvPr/>
        </p:nvSpPr>
        <p:spPr>
          <a:xfrm>
            <a:off x="2267640" y="2355840"/>
            <a:ext cx="475164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 Unicode MS"/>
              </a:rPr>
              <a:t>NEW CONCEPTS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4140000" y="1491480"/>
            <a:ext cx="731160" cy="777960"/>
          </a:xfrm>
          <a:custGeom>
            <a:avLst/>
            <a:gdLst/>
            <a:ahLst/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83640" y="133920"/>
            <a:ext cx="305928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Arial Unicode MS"/>
              </a:rPr>
              <a:t>New concepts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683640" y="699120"/>
            <a:ext cx="374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CoroutineScope - GlobalScope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5"/>
          <p:cNvSpPr/>
          <p:nvPr/>
        </p:nvSpPr>
        <p:spPr>
          <a:xfrm>
            <a:off x="683640" y="1411560"/>
            <a:ext cx="76320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Interfaces that provide scope for coroutines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Reference for coroutine context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GlobalScope use for top-level coroutines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GlobalScope is rarely used in Android development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83640" y="133920"/>
            <a:ext cx="305928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Arial Unicode MS"/>
              </a:rPr>
              <a:t>New concepts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683640" y="699120"/>
            <a:ext cx="374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Context – Dispatchers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5"/>
          <p:cNvSpPr/>
          <p:nvPr/>
        </p:nvSpPr>
        <p:spPr>
          <a:xfrm>
            <a:off x="683640" y="1411560"/>
            <a:ext cx="763200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Describe the type of thread that the coroutines will run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28" name="Table 6"/>
          <p:cNvGraphicFramePr/>
          <p:nvPr/>
        </p:nvGraphicFramePr>
        <p:xfrm>
          <a:off x="683640" y="2039040"/>
          <a:ext cx="7632000" cy="1830240"/>
        </p:xfrm>
        <a:graphic>
          <a:graphicData uri="http://schemas.openxmlformats.org/drawingml/2006/table">
            <a:tbl>
              <a:tblPr/>
              <a:tblGrid>
                <a:gridCol w="1833120"/>
                <a:gridCol w="579888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Dispatchers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6294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Thread - In case of used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62949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Main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Main thread - Lightweight task and UI updates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IO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Background thread – Database, networking, files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Default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Background thread – Large list, huge JSON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Unconfined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Current thread - Often used with GlobalScope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805400" y="-360"/>
            <a:ext cx="752364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c00000"/>
                </a:solidFill>
                <a:latin typeface="Arial"/>
                <a:ea typeface="Arial Unicode MS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805400" y="869760"/>
            <a:ext cx="1115640" cy="57528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2758320" y="873360"/>
            <a:ext cx="6047640" cy="575280"/>
          </a:xfrm>
          <a:custGeom>
            <a:avLst/>
            <a:gdLst/>
            <a:ah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"/>
          <p:cNvSpPr/>
          <p:nvPr/>
        </p:nvSpPr>
        <p:spPr>
          <a:xfrm>
            <a:off x="1978200" y="951480"/>
            <a:ext cx="60408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1812960" y="1576800"/>
            <a:ext cx="1115640" cy="57528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6"/>
          <p:cNvSpPr/>
          <p:nvPr/>
        </p:nvSpPr>
        <p:spPr>
          <a:xfrm>
            <a:off x="2758320" y="1571040"/>
            <a:ext cx="6047640" cy="575280"/>
          </a:xfrm>
          <a:custGeom>
            <a:avLst/>
            <a:gdLst/>
            <a:ah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7"/>
          <p:cNvSpPr/>
          <p:nvPr/>
        </p:nvSpPr>
        <p:spPr>
          <a:xfrm>
            <a:off x="1978200" y="1639800"/>
            <a:ext cx="60408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6" name="CustomShape 8"/>
          <p:cNvSpPr/>
          <p:nvPr/>
        </p:nvSpPr>
        <p:spPr>
          <a:xfrm>
            <a:off x="1821960" y="2269080"/>
            <a:ext cx="1115640" cy="57528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9"/>
          <p:cNvSpPr/>
          <p:nvPr/>
        </p:nvSpPr>
        <p:spPr>
          <a:xfrm>
            <a:off x="2758320" y="2269080"/>
            <a:ext cx="6047640" cy="575280"/>
          </a:xfrm>
          <a:custGeom>
            <a:avLst/>
            <a:gdLst/>
            <a:ah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0"/>
          <p:cNvSpPr/>
          <p:nvPr/>
        </p:nvSpPr>
        <p:spPr>
          <a:xfrm>
            <a:off x="1979640" y="2338200"/>
            <a:ext cx="60408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>
            <a:off x="1821960" y="2959200"/>
            <a:ext cx="1115640" cy="57528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2"/>
          <p:cNvSpPr/>
          <p:nvPr/>
        </p:nvSpPr>
        <p:spPr>
          <a:xfrm>
            <a:off x="2758320" y="2966760"/>
            <a:ext cx="6047640" cy="575280"/>
          </a:xfrm>
          <a:custGeom>
            <a:avLst/>
            <a:gdLst/>
            <a:ah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3"/>
          <p:cNvSpPr/>
          <p:nvPr/>
        </p:nvSpPr>
        <p:spPr>
          <a:xfrm>
            <a:off x="1978200" y="2998440"/>
            <a:ext cx="60408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4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2" name="CustomShape 14"/>
          <p:cNvSpPr/>
          <p:nvPr/>
        </p:nvSpPr>
        <p:spPr>
          <a:xfrm>
            <a:off x="3133080" y="996480"/>
            <a:ext cx="4908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 Unicode MS"/>
              </a:rPr>
              <a:t>INTRODUCTION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CustomShape 15"/>
          <p:cNvSpPr/>
          <p:nvPr/>
        </p:nvSpPr>
        <p:spPr>
          <a:xfrm>
            <a:off x="3133080" y="1686600"/>
            <a:ext cx="4982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 Unicode MS"/>
              </a:rPr>
              <a:t>THE DIFFERENCES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4" name="CustomShape 16"/>
          <p:cNvSpPr/>
          <p:nvPr/>
        </p:nvSpPr>
        <p:spPr>
          <a:xfrm>
            <a:off x="3133080" y="2386080"/>
            <a:ext cx="3984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 Unicode MS"/>
              </a:rPr>
              <a:t>NEW CONCEPTS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CustomShape 17"/>
          <p:cNvSpPr/>
          <p:nvPr/>
        </p:nvSpPr>
        <p:spPr>
          <a:xfrm>
            <a:off x="3133080" y="3077640"/>
            <a:ext cx="3984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 Unicode MS"/>
              </a:rPr>
              <a:t>EXCEPTIONS HANDLING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CustomShape 18"/>
          <p:cNvSpPr/>
          <p:nvPr/>
        </p:nvSpPr>
        <p:spPr>
          <a:xfrm>
            <a:off x="1821960" y="3664440"/>
            <a:ext cx="1115640" cy="575280"/>
          </a:xfrm>
          <a:prstGeom prst="homePlate">
            <a:avLst>
              <a:gd name="adj" fmla="val 549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9"/>
          <p:cNvSpPr/>
          <p:nvPr/>
        </p:nvSpPr>
        <p:spPr>
          <a:xfrm>
            <a:off x="1955880" y="3738600"/>
            <a:ext cx="60408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5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8" name="CustomShape 20"/>
          <p:cNvSpPr/>
          <p:nvPr/>
        </p:nvSpPr>
        <p:spPr>
          <a:xfrm>
            <a:off x="2755440" y="3664440"/>
            <a:ext cx="6047640" cy="575280"/>
          </a:xfrm>
          <a:custGeom>
            <a:avLst/>
            <a:gdLst/>
            <a:ah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21"/>
          <p:cNvSpPr/>
          <p:nvPr/>
        </p:nvSpPr>
        <p:spPr>
          <a:xfrm>
            <a:off x="3133080" y="3783600"/>
            <a:ext cx="357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 Unicode MS"/>
              </a:rPr>
              <a:t>EXCELLENT THINGS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0" name="CustomShape 22"/>
          <p:cNvSpPr/>
          <p:nvPr/>
        </p:nvSpPr>
        <p:spPr>
          <a:xfrm>
            <a:off x="1821960" y="4369320"/>
            <a:ext cx="1115640" cy="575280"/>
          </a:xfrm>
          <a:prstGeom prst="homePlate">
            <a:avLst>
              <a:gd name="adj" fmla="val 5491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23"/>
          <p:cNvSpPr/>
          <p:nvPr/>
        </p:nvSpPr>
        <p:spPr>
          <a:xfrm>
            <a:off x="1955880" y="4443480"/>
            <a:ext cx="60408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2" name="CustomShape 24"/>
          <p:cNvSpPr/>
          <p:nvPr/>
        </p:nvSpPr>
        <p:spPr>
          <a:xfrm>
            <a:off x="2755440" y="4369680"/>
            <a:ext cx="6047640" cy="575280"/>
          </a:xfrm>
          <a:custGeom>
            <a:avLst/>
            <a:gdLst/>
            <a:ah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5"/>
          <p:cNvSpPr/>
          <p:nvPr/>
        </p:nvSpPr>
        <p:spPr>
          <a:xfrm>
            <a:off x="3133080" y="4488840"/>
            <a:ext cx="357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 Unicode MS"/>
              </a:rPr>
              <a:t>Q&amp;A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83640" y="133920"/>
            <a:ext cx="305928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Arial Unicode MS"/>
              </a:rPr>
              <a:t>New concepts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683640" y="699120"/>
            <a:ext cx="374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Builders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33" name="Table 5"/>
          <p:cNvGraphicFramePr/>
          <p:nvPr/>
        </p:nvGraphicFramePr>
        <p:xfrm>
          <a:off x="1379880" y="2211840"/>
          <a:ext cx="6095520" cy="1853640"/>
        </p:xfrm>
        <a:graphic>
          <a:graphicData uri="http://schemas.openxmlformats.org/drawingml/2006/table">
            <a:tbl>
              <a:tblPr/>
              <a:tblGrid>
                <a:gridCol w="1607760"/>
                <a:gridCol w="44881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Builder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6294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6294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launch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async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produce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runBlocking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3640" y="133920"/>
            <a:ext cx="305928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Arial Unicode MS"/>
              </a:rPr>
              <a:t>New concepts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683640" y="699120"/>
            <a:ext cx="374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Job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"/>
          <p:cNvSpPr/>
          <p:nvPr/>
        </p:nvSpPr>
        <p:spPr>
          <a:xfrm>
            <a:off x="683640" y="1411560"/>
            <a:ext cx="76320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Job hold coroutines information and active status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Provides functions for managing coroutines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cancel()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join()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83640" y="133920"/>
            <a:ext cx="305928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Arial Unicode MS"/>
              </a:rPr>
              <a:t>New concepts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83640" y="699120"/>
            <a:ext cx="374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Deferred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5"/>
          <p:cNvSpPr/>
          <p:nvPr/>
        </p:nvSpPr>
        <p:spPr>
          <a:xfrm>
            <a:off x="683640" y="1411560"/>
            <a:ext cx="763200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Non-blocking cancellable future - a Job with a result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The result of the deferred is available when it is completed and can be retrieved by await()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cancelled deferred is also considered as completed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getCompletionExceptionOrNull from a completed instance of deferred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683640" y="133920"/>
            <a:ext cx="305928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Arial Unicode MS"/>
              </a:rPr>
              <a:t>New concepts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683640" y="699120"/>
            <a:ext cx="374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Suspending functions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5"/>
          <p:cNvSpPr/>
          <p:nvPr/>
        </p:nvSpPr>
        <p:spPr>
          <a:xfrm>
            <a:off x="683640" y="1131480"/>
            <a:ext cx="76320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The center of coroutines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A function that can be paused and resumed at a later time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Execute a long-running task without blocking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only be called in a suspending function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0" y="1203480"/>
            <a:ext cx="9143280" cy="2303640"/>
          </a:xfrm>
          <a:prstGeom prst="rect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2"/>
          <p:cNvSpPr/>
          <p:nvPr/>
        </p:nvSpPr>
        <p:spPr>
          <a:xfrm>
            <a:off x="0" y="2355840"/>
            <a:ext cx="914328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 Unicode MS"/>
              </a:rPr>
              <a:t>EXCEPTIONS HANDLING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140000" y="1491480"/>
            <a:ext cx="731160" cy="777960"/>
          </a:xfrm>
          <a:custGeom>
            <a:avLst/>
            <a:gdLst/>
            <a:ahLst/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3640" y="133920"/>
            <a:ext cx="583200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Arial Unicode MS"/>
              </a:rPr>
              <a:t>Exceptions Handling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83640" y="699120"/>
            <a:ext cx="374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Basic catch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5"/>
          <p:cNvSpPr/>
          <p:nvPr/>
        </p:nvSpPr>
        <p:spPr>
          <a:xfrm>
            <a:off x="683640" y="1131480"/>
            <a:ext cx="7632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Run the finally block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Example code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83640" y="133920"/>
            <a:ext cx="583200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Arial Unicode MS"/>
              </a:rPr>
              <a:t>Exceptions Handling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4"/>
          <p:cNvSpPr/>
          <p:nvPr/>
        </p:nvSpPr>
        <p:spPr>
          <a:xfrm>
            <a:off x="0" y="2635920"/>
            <a:ext cx="91436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How can we catch all exceptions?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0" y="1672920"/>
            <a:ext cx="91436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100 coroutines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683640" y="133920"/>
            <a:ext cx="504000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Arial Unicode MS"/>
              </a:rPr>
              <a:t>Exceptions Handling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83640" y="761040"/>
            <a:ext cx="374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CoroutineExceptionHandler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5"/>
          <p:cNvSpPr/>
          <p:nvPr/>
        </p:nvSpPr>
        <p:spPr>
          <a:xfrm>
            <a:off x="683640" y="1131480"/>
            <a:ext cx="76320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Generic catch block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Catch and return to a callback function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code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1203480"/>
            <a:ext cx="9143280" cy="2303640"/>
          </a:xfrm>
          <a:prstGeom prst="rect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2"/>
          <p:cNvSpPr/>
          <p:nvPr/>
        </p:nvSpPr>
        <p:spPr>
          <a:xfrm>
            <a:off x="0" y="2355840"/>
            <a:ext cx="914328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EXCELLENT THINGS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4140000" y="1491480"/>
            <a:ext cx="731160" cy="777960"/>
          </a:xfrm>
          <a:custGeom>
            <a:avLst/>
            <a:gdLst/>
            <a:ahLst/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83640" y="133920"/>
            <a:ext cx="475056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DejaVu Sans"/>
              </a:rPr>
              <a:t>Excellent things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683640" y="760320"/>
            <a:ext cx="374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SupervisorJob - supervisorScope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5"/>
          <p:cNvSpPr/>
          <p:nvPr/>
        </p:nvSpPr>
        <p:spPr>
          <a:xfrm>
            <a:off x="683640" y="1131480"/>
            <a:ext cx="7632000" cy="29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SupervisorJob 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Another version of Job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Similar usage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Coroutine is not stopped if no exception is encountered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supervisorScope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Usage is similar to coroutineScope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same effect with SupervisorJob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1203480"/>
            <a:ext cx="9143280" cy="230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"/>
          <p:cNvSpPr/>
          <p:nvPr/>
        </p:nvSpPr>
        <p:spPr>
          <a:xfrm>
            <a:off x="2267640" y="2355840"/>
            <a:ext cx="460764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 Unicode MS"/>
              </a:rPr>
              <a:t>INTRODUCTION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4140000" y="1491480"/>
            <a:ext cx="731160" cy="777960"/>
          </a:xfrm>
          <a:custGeom>
            <a:avLst/>
            <a:gdLst/>
            <a:ahLst/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683640" y="133920"/>
            <a:ext cx="470880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DejaVu Sans"/>
              </a:rPr>
              <a:t>Excellent things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683640" y="761040"/>
            <a:ext cx="374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viewModelScope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"/>
          <p:cNvSpPr/>
          <p:nvPr/>
        </p:nvSpPr>
        <p:spPr>
          <a:xfrm>
            <a:off x="683640" y="1131480"/>
            <a:ext cx="8459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Automatically cancel when ViewModel is cleared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Use for coroutines only work when ViewModel is active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683640" y="133920"/>
            <a:ext cx="577908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DejaVu Sans"/>
              </a:rPr>
              <a:t>Excellent things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683640" y="699120"/>
            <a:ext cx="374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lifecycleScope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5"/>
          <p:cNvSpPr/>
          <p:nvPr/>
        </p:nvSpPr>
        <p:spPr>
          <a:xfrm>
            <a:off x="683640" y="1131480"/>
            <a:ext cx="84596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Defined for each Lifecycle object (Activity – Fragment)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Automatically cancel when lifecycle is destroyed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Use for coroutines only work when Activity or Fragment is active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launchWhenCreated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launchWhenStarted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launchWhenResumed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683640" y="133920"/>
            <a:ext cx="505188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DejaVu Sans"/>
              </a:rPr>
              <a:t>Excellent things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683640" y="699120"/>
            <a:ext cx="374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liveData Builder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5"/>
          <p:cNvSpPr/>
          <p:nvPr/>
        </p:nvSpPr>
        <p:spPr>
          <a:xfrm>
            <a:off x="683640" y="1142280"/>
            <a:ext cx="76320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Automatically execute when live data is active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Automatically decides when to stop and cancel based on the lifecycle owner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emit () to assign values to LiveData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0" y="1114200"/>
            <a:ext cx="9143280" cy="230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2"/>
          <p:cNvSpPr/>
          <p:nvPr/>
        </p:nvSpPr>
        <p:spPr>
          <a:xfrm>
            <a:off x="-9000" y="1639080"/>
            <a:ext cx="91432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 Unicode MS"/>
              </a:rPr>
              <a:t>Q&amp;A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-9000" y="2237400"/>
            <a:ext cx="914328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 Unicode MS"/>
              </a:rPr>
              <a:t>Thank you for listening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83640" y="133920"/>
            <a:ext cx="305928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Arial Unicode MS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83640" y="699120"/>
            <a:ext cx="305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Threads vs Cores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6084000" y="3430080"/>
            <a:ext cx="1007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Website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2" name="Picture 2" descr=""/>
          <p:cNvPicPr/>
          <p:nvPr/>
        </p:nvPicPr>
        <p:blipFill>
          <a:blip r:embed="rId1"/>
          <a:stretch/>
        </p:blipFill>
        <p:spPr>
          <a:xfrm>
            <a:off x="579240" y="1430640"/>
            <a:ext cx="3776040" cy="2281320"/>
          </a:xfrm>
          <a:prstGeom prst="rect">
            <a:avLst/>
          </a:prstGeom>
          <a:ln>
            <a:noFill/>
          </a:ln>
        </p:spPr>
      </p:pic>
      <p:pic>
        <p:nvPicPr>
          <p:cNvPr id="233" name="Picture 2" descr=""/>
          <p:cNvPicPr/>
          <p:nvPr/>
        </p:nvPicPr>
        <p:blipFill>
          <a:blip r:embed="rId2"/>
          <a:stretch/>
        </p:blipFill>
        <p:spPr>
          <a:xfrm>
            <a:off x="4798800" y="1396800"/>
            <a:ext cx="4173480" cy="234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83640" y="133920"/>
            <a:ext cx="305928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Arial Unicode MS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83640" y="699120"/>
            <a:ext cx="305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Physical vs Logical cores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8" name="Picture 2" descr=""/>
          <p:cNvPicPr/>
          <p:nvPr/>
        </p:nvPicPr>
        <p:blipFill>
          <a:blip r:embed="rId1"/>
          <a:stretch/>
        </p:blipFill>
        <p:spPr>
          <a:xfrm>
            <a:off x="596160" y="1285920"/>
            <a:ext cx="3923280" cy="2571120"/>
          </a:xfrm>
          <a:prstGeom prst="rect">
            <a:avLst/>
          </a:prstGeom>
          <a:ln>
            <a:noFill/>
          </a:ln>
        </p:spPr>
      </p:pic>
      <p:pic>
        <p:nvPicPr>
          <p:cNvPr id="239" name="Picture 4" descr=""/>
          <p:cNvPicPr/>
          <p:nvPr/>
        </p:nvPicPr>
        <p:blipFill>
          <a:blip r:embed="rId2"/>
          <a:stretch/>
        </p:blipFill>
        <p:spPr>
          <a:xfrm>
            <a:off x="5102280" y="1285920"/>
            <a:ext cx="3923280" cy="257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83640" y="133920"/>
            <a:ext cx="305928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Arial Unicode MS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83640" y="699120"/>
            <a:ext cx="305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Physical vs Logical cores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4" name="Picture 2" descr=""/>
          <p:cNvPicPr/>
          <p:nvPr/>
        </p:nvPicPr>
        <p:blipFill>
          <a:blip r:embed="rId1"/>
          <a:stretch/>
        </p:blipFill>
        <p:spPr>
          <a:xfrm>
            <a:off x="529920" y="1432080"/>
            <a:ext cx="4356000" cy="2451960"/>
          </a:xfrm>
          <a:prstGeom prst="rect">
            <a:avLst/>
          </a:prstGeom>
          <a:ln>
            <a:noFill/>
          </a:ln>
        </p:spPr>
      </p:pic>
      <p:pic>
        <p:nvPicPr>
          <p:cNvPr id="245" name="Picture 4" descr=""/>
          <p:cNvPicPr/>
          <p:nvPr/>
        </p:nvPicPr>
        <p:blipFill>
          <a:blip r:embed="rId2"/>
          <a:stretch/>
        </p:blipFill>
        <p:spPr>
          <a:xfrm>
            <a:off x="5292000" y="1432080"/>
            <a:ext cx="3554640" cy="245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83640" y="133920"/>
            <a:ext cx="305928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Arial Unicode MS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83640" y="699120"/>
            <a:ext cx="305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Coroutines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Picture 4" descr=""/>
          <p:cNvPicPr/>
          <p:nvPr/>
        </p:nvPicPr>
        <p:blipFill>
          <a:blip r:embed="rId1"/>
          <a:stretch/>
        </p:blipFill>
        <p:spPr>
          <a:xfrm>
            <a:off x="2180880" y="1269360"/>
            <a:ext cx="5083200" cy="285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1203480"/>
            <a:ext cx="9143280" cy="2303640"/>
          </a:xfrm>
          <a:prstGeom prst="rect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2"/>
          <p:cNvSpPr/>
          <p:nvPr/>
        </p:nvSpPr>
        <p:spPr>
          <a:xfrm>
            <a:off x="0" y="2355840"/>
            <a:ext cx="914328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 Unicode MS"/>
              </a:rPr>
              <a:t>THE DIFFERENCES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140000" y="1491480"/>
            <a:ext cx="731160" cy="777960"/>
          </a:xfrm>
          <a:custGeom>
            <a:avLst/>
            <a:gdLst/>
            <a:ahLst/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83640" y="133920"/>
            <a:ext cx="4594680" cy="6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DejaVu Sans"/>
              </a:rPr>
              <a:t>The differences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31080" y="699120"/>
            <a:ext cx="2447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Arial Unicode MS"/>
              </a:rPr>
              <a:t>Coroutines vs Thread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 rot="5400000">
            <a:off x="148680" y="307800"/>
            <a:ext cx="503280" cy="278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 rot="5400000">
            <a:off x="-129600" y="371160"/>
            <a:ext cx="503280" cy="151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5"/>
          <p:cNvSpPr/>
          <p:nvPr/>
        </p:nvSpPr>
        <p:spPr>
          <a:xfrm>
            <a:off x="683640" y="1707480"/>
            <a:ext cx="36716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Thread has a limit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1 MB per Thread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Cost a lot of resources and resources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Line 6"/>
          <p:cNvSpPr/>
          <p:nvPr/>
        </p:nvSpPr>
        <p:spPr>
          <a:xfrm>
            <a:off x="4517280" y="1497240"/>
            <a:ext cx="0" cy="2370600"/>
          </a:xfrm>
          <a:prstGeom prst="line">
            <a:avLst/>
          </a:prstGeom>
          <a:ln>
            <a:solidFill>
              <a:srgbClr val="e5234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7"/>
          <p:cNvSpPr/>
          <p:nvPr/>
        </p:nvSpPr>
        <p:spPr>
          <a:xfrm>
            <a:off x="4679280" y="1707480"/>
            <a:ext cx="36716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Seems free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Few bytes per coroutine 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Extremely cheap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8"/>
          <p:cNvSpPr/>
          <p:nvPr/>
        </p:nvSpPr>
        <p:spPr>
          <a:xfrm>
            <a:off x="1295640" y="1203120"/>
            <a:ext cx="2447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Thread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9"/>
          <p:cNvSpPr/>
          <p:nvPr/>
        </p:nvSpPr>
        <p:spPr>
          <a:xfrm>
            <a:off x="5292360" y="1203120"/>
            <a:ext cx="2445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 Unicode MS"/>
              </a:rPr>
              <a:t>Coroutines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3438</TotalTime>
  <Application>LibreOffice/6.4.3.2$Linux_X86_64 LibreOffice_project/85aa6f776c6af63185291a519637a4f7af4e8a3b</Application>
  <Words>615</Words>
  <Paragraphs>198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2016-12-01T00:32:25Z</dcterms:created>
  <dc:creator>googleslidesppt.com;allppt.com</dc:creator>
  <dc:description/>
  <dc:language>en-US</dc:language>
  <cp:lastModifiedBy/>
  <dcterms:modified xsi:type="dcterms:W3CDTF">2020-05-17T22:08:07Z</dcterms:modified>
  <cp:revision>268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29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34</vt:i4>
  </property>
</Properties>
</file>