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4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90" r:id="rId21"/>
    <p:sldId id="271" r:id="rId22"/>
    <p:sldId id="272" r:id="rId23"/>
    <p:sldId id="273" r:id="rId24"/>
    <p:sldId id="274" r:id="rId25"/>
    <p:sldId id="277" r:id="rId26"/>
    <p:sldId id="291" r:id="rId27"/>
    <p:sldId id="292" r:id="rId28"/>
    <p:sldId id="278" r:id="rId29"/>
    <p:sldId id="279" r:id="rId30"/>
    <p:sldId id="280" r:id="rId31"/>
    <p:sldId id="293" r:id="rId32"/>
    <p:sldId id="281" r:id="rId33"/>
    <p:sldId id="282" r:id="rId34"/>
    <p:sldId id="283" r:id="rId35"/>
    <p:sldId id="284" r:id="rId36"/>
    <p:sldId id="285" r:id="rId37"/>
    <p:sldId id="287" r:id="rId38"/>
    <p:sldId id="289" r:id="rId3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62000" autoAdjust="0"/>
  </p:normalViewPr>
  <p:slideViewPr>
    <p:cSldViewPr snapToGrid="0">
      <p:cViewPr varScale="1">
        <p:scale>
          <a:sx n="97" d="100"/>
          <a:sy n="97" d="100"/>
        </p:scale>
        <p:origin x="6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9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9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9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9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11DE1D42-4EA1-4EB8-878C-D8BB241CE986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0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8CB7B0D4-6A13-46D5-891C-2D4E718BCF9D}" type="slidenum">
              <a:rPr lang="en-US" sz="1200" b="0" strike="noStrike" spc="-1">
                <a:latin typeface="Times New Roman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latin typeface="Arial"/>
              </a:rPr>
              <a:t>Code </a:t>
            </a:r>
            <a:r>
              <a:rPr lang="en-US" sz="1200" b="0" strike="noStrike" spc="-1" dirty="0" err="1" smtClean="0">
                <a:latin typeface="Arial"/>
              </a:rPr>
              <a:t>ví</a:t>
            </a:r>
            <a:r>
              <a:rPr lang="en-US" sz="1200" b="0" strike="noStrike" spc="-1" baseline="0" dirty="0" smtClean="0">
                <a:latin typeface="Arial"/>
              </a:rPr>
              <a:t> </a:t>
            </a:r>
            <a:r>
              <a:rPr lang="en-US" sz="1200" b="0" strike="noStrike" spc="-1" baseline="0" dirty="0" err="1" smtClean="0">
                <a:latin typeface="Arial"/>
              </a:rPr>
              <a:t>dụ</a:t>
            </a:r>
            <a:r>
              <a:rPr lang="en-US" sz="1200" b="0" strike="noStrike" spc="-1" baseline="0" dirty="0" smtClean="0">
                <a:latin typeface="Arial"/>
              </a:rPr>
              <a:t> </a:t>
            </a:r>
            <a:r>
              <a:rPr lang="en-US" sz="1200" b="0" strike="noStrike" spc="-1" baseline="0" dirty="0" err="1" smtClean="0">
                <a:latin typeface="Arial"/>
              </a:rPr>
              <a:t>lại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43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CBFF4FE-154C-44D4-90A9-8F4BD05BB8B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43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BBFE74A-C7AB-4EF6-BADE-40F3673E6922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latin typeface="Arial"/>
              </a:rPr>
              <a:t>Code </a:t>
            </a:r>
            <a:r>
              <a:rPr lang="en-US" sz="1200" b="0" strike="noStrike" spc="-1" dirty="0" err="1" smtClean="0">
                <a:latin typeface="Arial"/>
              </a:rPr>
              <a:t>lại</a:t>
            </a:r>
            <a:r>
              <a:rPr lang="en-US" sz="1200" b="0" strike="noStrike" spc="-1" baseline="0" dirty="0" smtClean="0">
                <a:latin typeface="Arial"/>
              </a:rPr>
              <a:t> </a:t>
            </a:r>
            <a:r>
              <a:rPr lang="en-US" sz="1200" b="0" strike="noStrike" spc="-1" baseline="0" dirty="0" err="1" smtClean="0">
                <a:latin typeface="Arial"/>
              </a:rPr>
              <a:t>ví</a:t>
            </a:r>
            <a:r>
              <a:rPr lang="en-US" sz="1200" b="0" strike="noStrike" spc="-1" baseline="0" dirty="0" smtClean="0">
                <a:latin typeface="Arial"/>
              </a:rPr>
              <a:t> </a:t>
            </a:r>
            <a:r>
              <a:rPr lang="en-US" sz="1200" b="0" strike="noStrike" spc="-1" baseline="0" dirty="0" err="1" smtClean="0">
                <a:latin typeface="Arial"/>
              </a:rPr>
              <a:t>dụ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43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3B5ACDB4-CFE8-491C-8296-AD3FED3B520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latin typeface="Arial"/>
              </a:rPr>
              <a:t>Code </a:t>
            </a:r>
            <a:r>
              <a:rPr lang="en-US" sz="1200" b="0" strike="noStrike" spc="-1" dirty="0" err="1" smtClean="0">
                <a:latin typeface="Arial"/>
              </a:rPr>
              <a:t>ví</a:t>
            </a:r>
            <a:r>
              <a:rPr lang="en-US" sz="1200" b="0" strike="noStrike" spc="-1" baseline="0" dirty="0" smtClean="0">
                <a:latin typeface="Arial"/>
              </a:rPr>
              <a:t> </a:t>
            </a:r>
            <a:r>
              <a:rPr lang="en-US" sz="1200" b="0" strike="noStrike" spc="-1" baseline="0" dirty="0" err="1" smtClean="0">
                <a:latin typeface="Arial"/>
              </a:rPr>
              <a:t>dụ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43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CBFF4FE-154C-44D4-90A9-8F4BD05BB8B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43669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1DE1D42-4EA1-4EB8-878C-D8BB241CE986}" type="slidenum">
              <a:rPr lang="en-US" sz="1400" b="0" strike="noStrike" spc="-1" smtClean="0">
                <a:latin typeface="Times New Roman"/>
              </a:rPr>
              <a:t>17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782570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44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86705EF2-DABE-47E8-88DA-358A90C347D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44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67DA76B-926D-45B2-8C30-F15E0FFDD47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44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EE8A2F0-1030-4D4E-887B-2304D20EDF7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45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32C42C62-405E-499C-820B-332EAE44F11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44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D314168-8FC3-4944-959C-780CE1BBEE1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23343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0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B4266771-17A5-4055-A111-F27162BDE6B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45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56CE021-BFAE-4F2D-A2B3-B4FE1417C0AE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700815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45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C7A331C-B4CF-4761-B3A5-DE4104ABA6E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46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49A76FA-1FB0-4F52-9AE7-EA3492F9157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46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49A76FA-1FB0-4F52-9AE7-EA3492F9157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50755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46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9375BD4-EA69-4443-BC4A-0204DAF90B7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46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79724D3-831D-4723-8FC7-3604B0F9106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47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BD9EA4A-2330-4628-9271-4C4F0E102B6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47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1C6D420-96A9-4F61-8AB1-FC4F0472AA8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47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736B8D4-0CD5-41DD-B69C-7B073568C29E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48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CA3FE8D-C8C1-4157-BCB6-6975603F1A63}" type="slidenum">
              <a:rPr lang="en-US" sz="1200" b="0" strike="noStrike" spc="-1">
                <a:latin typeface="Times New Roman"/>
              </a:rPr>
              <a:t>34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1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0E957E3-E769-48CC-AA4C-1A1E03D3CDB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1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7C5C1126-7E5B-4D9C-A633-21DC4C293B2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41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974AAE1-0BF5-4E96-9C0A-8BE3F3F0917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41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8D813AAD-04C7-464A-87F6-895BF115A423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 err="1" smtClean="0">
                <a:latin typeface="Arial"/>
              </a:rPr>
              <a:t>Thêm</a:t>
            </a:r>
            <a:r>
              <a:rPr lang="en-US" sz="1200" b="0" strike="noStrike" spc="-1" baseline="0" dirty="0" smtClean="0">
                <a:latin typeface="Arial"/>
              </a:rPr>
              <a:t> code </a:t>
            </a:r>
            <a:r>
              <a:rPr lang="en-US" sz="1200" b="0" strike="noStrike" spc="-1" baseline="0" dirty="0" err="1" smtClean="0">
                <a:latin typeface="Arial"/>
              </a:rPr>
              <a:t>ví</a:t>
            </a:r>
            <a:r>
              <a:rPr lang="en-US" sz="1200" b="0" strike="noStrike" spc="-1" baseline="0" dirty="0" smtClean="0">
                <a:latin typeface="Arial"/>
              </a:rPr>
              <a:t> </a:t>
            </a:r>
            <a:r>
              <a:rPr lang="en-US" sz="1200" b="0" strike="noStrike" spc="-1" baseline="0" dirty="0" err="1" smtClean="0">
                <a:latin typeface="Arial"/>
              </a:rPr>
              <a:t>dụ</a:t>
            </a:r>
            <a:r>
              <a:rPr lang="en-US" sz="1200" b="0" strike="noStrike" spc="-1" baseline="0" dirty="0" smtClean="0">
                <a:latin typeface="Arial"/>
              </a:rPr>
              <a:t> delay </a:t>
            </a:r>
            <a:r>
              <a:rPr lang="en-US" sz="1200" b="0" strike="noStrike" spc="-1" baseline="0" dirty="0" err="1" smtClean="0">
                <a:latin typeface="Arial"/>
              </a:rPr>
              <a:t>và</a:t>
            </a:r>
            <a:r>
              <a:rPr lang="en-US" sz="1200" b="0" strike="noStrike" spc="-1" baseline="0" dirty="0" smtClean="0">
                <a:latin typeface="Arial"/>
              </a:rPr>
              <a:t> </a:t>
            </a:r>
            <a:r>
              <a:rPr lang="en-US" sz="1200" b="0" strike="noStrike" spc="-1" baseline="0" dirty="0" err="1" smtClean="0">
                <a:latin typeface="Arial"/>
              </a:rPr>
              <a:t>thread.sleep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42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35A69749-FE0C-4467-AEFA-ECDDA96900E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latin typeface="Arial"/>
              </a:rPr>
              <a:t>Code </a:t>
            </a:r>
            <a:r>
              <a:rPr lang="en-US" sz="1200" b="0" strike="noStrike" spc="-1" dirty="0" err="1" smtClean="0">
                <a:latin typeface="Arial"/>
              </a:rPr>
              <a:t>ví</a:t>
            </a:r>
            <a:r>
              <a:rPr lang="en-US" sz="1200" b="0" strike="noStrike" spc="-1" baseline="0" dirty="0" smtClean="0">
                <a:latin typeface="Arial"/>
              </a:rPr>
              <a:t> </a:t>
            </a:r>
            <a:r>
              <a:rPr lang="en-US" sz="1200" b="0" strike="noStrike" spc="-1" baseline="0" dirty="0" err="1" smtClean="0">
                <a:latin typeface="Arial"/>
              </a:rPr>
              <a:t>dụ</a:t>
            </a:r>
            <a:r>
              <a:rPr lang="en-US" sz="1200" b="0" strike="noStrike" spc="-1" baseline="0" dirty="0" smtClean="0">
                <a:latin typeface="Arial"/>
              </a:rPr>
              <a:t> </a:t>
            </a:r>
            <a:r>
              <a:rPr lang="en-US" sz="1200" b="0" strike="noStrike" spc="-1" baseline="0" dirty="0" err="1" smtClean="0">
                <a:latin typeface="Arial"/>
              </a:rPr>
              <a:t>lại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42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740075C4-AA1D-4897-998D-0AE01F52D02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latin typeface="Arial"/>
              </a:rPr>
              <a:t>Code </a:t>
            </a:r>
            <a:r>
              <a:rPr lang="en-US" sz="1200" b="0" strike="noStrike" spc="-1" dirty="0" err="1" smtClean="0">
                <a:latin typeface="Arial"/>
              </a:rPr>
              <a:t>ví</a:t>
            </a:r>
            <a:r>
              <a:rPr lang="en-US" sz="1200" b="0" strike="noStrike" spc="-1" baseline="0" dirty="0" smtClean="0">
                <a:latin typeface="Arial"/>
              </a:rPr>
              <a:t> </a:t>
            </a:r>
            <a:r>
              <a:rPr lang="en-US" sz="1200" b="0" strike="noStrike" spc="-1" baseline="0" dirty="0" err="1" smtClean="0">
                <a:latin typeface="Arial"/>
              </a:rPr>
              <a:t>dụ</a:t>
            </a:r>
            <a:r>
              <a:rPr lang="en-US" sz="1200" b="0" strike="noStrike" spc="-1" baseline="0" dirty="0" smtClean="0">
                <a:latin typeface="Arial"/>
              </a:rPr>
              <a:t> </a:t>
            </a:r>
            <a:r>
              <a:rPr lang="en-US" sz="1200" b="0" strike="noStrike" spc="-1" baseline="0" dirty="0" err="1" smtClean="0">
                <a:latin typeface="Arial"/>
              </a:rPr>
              <a:t>lại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42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34F0669-4151-46DE-A9E5-8C0AB863C8AC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3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0" y="627480"/>
            <a:ext cx="9143640" cy="53280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  <a:ea typeface="맑은 고딕"/>
              </a:rPr>
              <a:t>FREE PPT TEMPLATES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0" y="1203480"/>
            <a:ext cx="9143640" cy="431640"/>
          </a:xfrm>
          <a:prstGeom prst="rect">
            <a:avLst/>
          </a:prstGeom>
        </p:spPr>
        <p:txBody>
          <a:bodyPr lIns="108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241"/>
              </a:spcBef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  <a:ea typeface="Arial Unicode MS"/>
              </a:rPr>
              <a:t>INSTERT THE TITLE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  <a:ea typeface="Arial Unicode MS"/>
              </a:rPr>
              <a:t>OF YOUR PRESENTATION HERE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619640" y="0"/>
            <a:ext cx="7524000" cy="88416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Free PPT _ Click to add title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8416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 Free PPT _ Click to add title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9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360" y="1887766"/>
            <a:ext cx="9143640" cy="710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trike="noStrike" spc="-1" dirty="0" err="1" smtClean="0">
                <a:solidFill>
                  <a:srgbClr val="C00000"/>
                </a:solidFill>
                <a:latin typeface="Arial"/>
                <a:ea typeface="Cambria"/>
              </a:rPr>
              <a:t>Kotlin</a:t>
            </a:r>
            <a:r>
              <a:rPr lang="en-US" sz="4000" b="1" strike="noStrike" spc="-1" dirty="0" smtClean="0">
                <a:solidFill>
                  <a:srgbClr val="C00000"/>
                </a:solidFill>
                <a:latin typeface="Arial"/>
                <a:ea typeface="Cambria"/>
              </a:rPr>
              <a:t> </a:t>
            </a:r>
            <a:r>
              <a:rPr lang="en-US" sz="4000" b="1" strike="noStrike" spc="-1" dirty="0" err="1" smtClean="0">
                <a:solidFill>
                  <a:srgbClr val="C00000"/>
                </a:solidFill>
                <a:latin typeface="Arial"/>
                <a:ea typeface="Cambria"/>
              </a:rPr>
              <a:t>Coroutines</a:t>
            </a:r>
            <a:endParaRPr lang="en-US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0" y="1079280"/>
            <a:ext cx="9143640" cy="575640"/>
          </a:xfrm>
          <a:prstGeom prst="rect">
            <a:avLst/>
          </a:prstGeom>
          <a:noFill/>
          <a:ln>
            <a:noFill/>
          </a:ln>
        </p:spPr>
        <p:txBody>
          <a:bodyPr lIns="108000" tIns="45000" rIns="90000" bIns="45000" anchor="ctr">
            <a:normAutofit lnSpcReduction="10000"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5840477" y="2605114"/>
            <a:ext cx="2368342" cy="4522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i="1" strike="noStrike" spc="-1" dirty="0" smtClean="0">
                <a:solidFill>
                  <a:srgbClr val="262626"/>
                </a:solidFill>
                <a:latin typeface="Arial"/>
                <a:ea typeface="Cambria"/>
              </a:rPr>
              <a:t>Android </a:t>
            </a:r>
            <a:r>
              <a:rPr lang="en-US" sz="2000" b="0" i="1" strike="noStrike" spc="-1" dirty="0">
                <a:solidFill>
                  <a:srgbClr val="262626"/>
                </a:solidFill>
                <a:latin typeface="Arial"/>
                <a:ea typeface="Cambria"/>
              </a:rPr>
              <a:t>Team</a:t>
            </a:r>
            <a:endParaRPr lang="en-US" sz="2000" b="0" i="1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683640" y="133920"/>
            <a:ext cx="5789896" cy="627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C00000"/>
                </a:solidFill>
              </a:rPr>
              <a:t>The differences</a:t>
            </a:r>
            <a:endParaRPr lang="en-US" sz="3600" spc="-1" dirty="0">
              <a:solidFill>
                <a:srgbClr val="000000"/>
              </a:solidFill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3640" y="698940"/>
            <a:ext cx="2880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70C0"/>
                </a:solidFill>
                <a:latin typeface="Arial"/>
                <a:ea typeface="Arial Unicode MS"/>
              </a:rPr>
              <a:t>Blocking vs. Non-blocking </a:t>
            </a:r>
            <a:endParaRPr lang="en-US" sz="1800" b="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 rot="5400000">
            <a:off x="148320" y="307800"/>
            <a:ext cx="503640" cy="2786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CustomShape 4"/>
          <p:cNvSpPr/>
          <p:nvPr/>
        </p:nvSpPr>
        <p:spPr>
          <a:xfrm rot="5400000">
            <a:off x="-130320" y="371160"/>
            <a:ext cx="503640" cy="1519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CustomShape 5"/>
          <p:cNvSpPr/>
          <p:nvPr/>
        </p:nvSpPr>
        <p:spPr>
          <a:xfrm>
            <a:off x="683640" y="1707480"/>
            <a:ext cx="3672000" cy="2306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pc="-1" dirty="0">
                <a:solidFill>
                  <a:srgbClr val="000000"/>
                </a:solidFill>
                <a:ea typeface="Arial Unicode MS"/>
              </a:rPr>
              <a:t>The code is executed </a:t>
            </a:r>
            <a:r>
              <a:rPr lang="en-US" spc="-1" dirty="0" smtClean="0">
                <a:solidFill>
                  <a:srgbClr val="000000"/>
                </a:solidFill>
                <a:ea typeface="Arial Unicode MS"/>
              </a:rPr>
              <a:t>sequentially</a:t>
            </a:r>
          </a:p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pc="-1" dirty="0" smtClean="0">
                <a:solidFill>
                  <a:srgbClr val="000000"/>
                </a:solidFill>
                <a:ea typeface="Arial Unicode MS"/>
              </a:rPr>
              <a:t>Can become blocker if handled too long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75" name="CustomShape 7"/>
          <p:cNvSpPr/>
          <p:nvPr/>
        </p:nvSpPr>
        <p:spPr>
          <a:xfrm>
            <a:off x="4792500" y="1707480"/>
            <a:ext cx="3960000" cy="25838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pc="-1" dirty="0">
                <a:solidFill>
                  <a:srgbClr val="000000"/>
                </a:solidFill>
                <a:ea typeface="Arial Unicode MS"/>
              </a:rPr>
              <a:t>Not necessarily sequential </a:t>
            </a:r>
            <a:r>
              <a:rPr lang="en-US" spc="-1" dirty="0" smtClean="0">
                <a:solidFill>
                  <a:srgbClr val="000000"/>
                </a:solidFill>
                <a:ea typeface="Arial Unicode MS"/>
              </a:rPr>
              <a:t>execution</a:t>
            </a:r>
          </a:p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pc="-1" dirty="0"/>
              <a:t>Cannot become a blocker despite handling a lot of time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276" name="CustomShape 8"/>
          <p:cNvSpPr/>
          <p:nvPr/>
        </p:nvSpPr>
        <p:spPr>
          <a:xfrm>
            <a:off x="1439640" y="1263960"/>
            <a:ext cx="2448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Arial Unicode MS"/>
              </a:rPr>
              <a:t>Blocking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77" name="CustomShape 9"/>
          <p:cNvSpPr/>
          <p:nvPr/>
        </p:nvSpPr>
        <p:spPr>
          <a:xfrm>
            <a:off x="5549580" y="1260229"/>
            <a:ext cx="2445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Arial Unicode MS"/>
              </a:rPr>
              <a:t>Non-blocking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" name="Line 6"/>
          <p:cNvSpPr/>
          <p:nvPr/>
        </p:nvSpPr>
        <p:spPr>
          <a:xfrm>
            <a:off x="4517476" y="1497240"/>
            <a:ext cx="0" cy="2370600"/>
          </a:xfrm>
          <a:prstGeom prst="line">
            <a:avLst/>
          </a:prstGeom>
          <a:ln>
            <a:solidFill>
              <a:srgbClr val="E5234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683639" y="133920"/>
            <a:ext cx="6319833" cy="627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C00000"/>
                </a:solidFill>
              </a:rPr>
              <a:t>The differences</a:t>
            </a:r>
            <a:endParaRPr lang="en-US" sz="3600" spc="-1" dirty="0">
              <a:solidFill>
                <a:srgbClr val="000000"/>
              </a:solidFill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683639" y="698940"/>
            <a:ext cx="3059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70C0"/>
                </a:solidFill>
                <a:latin typeface="Arial"/>
                <a:ea typeface="Arial Unicode MS"/>
              </a:rPr>
              <a:t>Thread in code</a:t>
            </a:r>
            <a:endParaRPr lang="en-US" sz="1800" b="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 rot="5400000">
            <a:off x="148320" y="307800"/>
            <a:ext cx="503640" cy="2786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" name="CustomShape 4"/>
          <p:cNvSpPr/>
          <p:nvPr/>
        </p:nvSpPr>
        <p:spPr>
          <a:xfrm rot="5400000">
            <a:off x="-130320" y="371160"/>
            <a:ext cx="503640" cy="1519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82" name="Picture 1"/>
          <p:cNvPicPr/>
          <p:nvPr/>
        </p:nvPicPr>
        <p:blipFill>
          <a:blip r:embed="rId3"/>
          <a:stretch/>
        </p:blipFill>
        <p:spPr>
          <a:xfrm>
            <a:off x="120960" y="1168920"/>
            <a:ext cx="6125040" cy="2666880"/>
          </a:xfrm>
          <a:prstGeom prst="rect">
            <a:avLst/>
          </a:prstGeom>
          <a:ln>
            <a:noFill/>
          </a:ln>
        </p:spPr>
      </p:pic>
      <p:pic>
        <p:nvPicPr>
          <p:cNvPr id="283" name="Picture 2"/>
          <p:cNvPicPr/>
          <p:nvPr/>
        </p:nvPicPr>
        <p:blipFill>
          <a:blip r:embed="rId4"/>
          <a:stretch/>
        </p:blipFill>
        <p:spPr>
          <a:xfrm>
            <a:off x="6246000" y="2152080"/>
            <a:ext cx="2520000" cy="700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683639" y="133920"/>
            <a:ext cx="6112015" cy="627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C00000"/>
                </a:solidFill>
              </a:rPr>
              <a:t>The differences</a:t>
            </a:r>
            <a:endParaRPr lang="en-US" sz="3600" spc="-1" dirty="0">
              <a:solidFill>
                <a:srgbClr val="000000"/>
              </a:solidFill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680006" y="698220"/>
            <a:ext cx="3059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 smtClean="0">
                <a:solidFill>
                  <a:srgbClr val="0070C0"/>
                </a:solidFill>
                <a:latin typeface="Arial"/>
                <a:ea typeface="Arial Unicode MS"/>
              </a:rPr>
              <a:t>Coroutines</a:t>
            </a:r>
            <a:r>
              <a:rPr lang="en-US" sz="1800" b="0" strike="noStrike" spc="-1" dirty="0" smtClean="0">
                <a:solidFill>
                  <a:srgbClr val="0070C0"/>
                </a:solidFill>
                <a:latin typeface="Arial"/>
                <a:ea typeface="Arial Unicode MS"/>
              </a:rPr>
              <a:t> in code</a:t>
            </a:r>
            <a:endParaRPr lang="en-US" sz="1800" b="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 rot="5400000">
            <a:off x="148320" y="307800"/>
            <a:ext cx="503640" cy="2786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" name="CustomShape 4"/>
          <p:cNvSpPr/>
          <p:nvPr/>
        </p:nvSpPr>
        <p:spPr>
          <a:xfrm rot="5400000">
            <a:off x="-130320" y="371160"/>
            <a:ext cx="503640" cy="1519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88" name="Picture 1"/>
          <p:cNvPicPr/>
          <p:nvPr/>
        </p:nvPicPr>
        <p:blipFill>
          <a:blip r:embed="rId3"/>
          <a:stretch/>
        </p:blipFill>
        <p:spPr>
          <a:xfrm>
            <a:off x="683640" y="1000080"/>
            <a:ext cx="4543560" cy="3753000"/>
          </a:xfrm>
          <a:prstGeom prst="rect">
            <a:avLst/>
          </a:prstGeom>
          <a:ln>
            <a:noFill/>
          </a:ln>
        </p:spPr>
      </p:pic>
      <p:pic>
        <p:nvPicPr>
          <p:cNvPr id="289" name="Picture 2"/>
          <p:cNvPicPr/>
          <p:nvPr/>
        </p:nvPicPr>
        <p:blipFill>
          <a:blip r:embed="rId4"/>
          <a:stretch/>
        </p:blipFill>
        <p:spPr>
          <a:xfrm>
            <a:off x="5364000" y="2876760"/>
            <a:ext cx="3619800" cy="76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683640" y="133920"/>
            <a:ext cx="5218396" cy="627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C00000"/>
                </a:solidFill>
              </a:rPr>
              <a:t>The differences</a:t>
            </a:r>
            <a:endParaRPr lang="en-US" sz="3600" spc="-1" dirty="0">
              <a:solidFill>
                <a:srgbClr val="000000"/>
              </a:solidFill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683640" y="698940"/>
            <a:ext cx="2880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 err="1">
                <a:solidFill>
                  <a:srgbClr val="0070C0"/>
                </a:solidFill>
                <a:ea typeface="Arial Unicode MS"/>
              </a:rPr>
              <a:t>Coroutines</a:t>
            </a:r>
            <a:r>
              <a:rPr lang="en-US" spc="-1" dirty="0">
                <a:solidFill>
                  <a:srgbClr val="0070C0"/>
                </a:solidFill>
                <a:ea typeface="Arial Unicode MS"/>
              </a:rPr>
              <a:t> vs. Callbacks</a:t>
            </a:r>
            <a:endParaRPr lang="en-US" spc="-1" dirty="0">
              <a:solidFill>
                <a:srgbClr val="0070C0"/>
              </a:solidFill>
            </a:endParaRPr>
          </a:p>
        </p:txBody>
      </p:sp>
      <p:sp>
        <p:nvSpPr>
          <p:cNvPr id="292" name="CustomShape 3"/>
          <p:cNvSpPr/>
          <p:nvPr/>
        </p:nvSpPr>
        <p:spPr>
          <a:xfrm rot="5400000">
            <a:off x="148320" y="307800"/>
            <a:ext cx="503640" cy="2786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CustomShape 4"/>
          <p:cNvSpPr/>
          <p:nvPr/>
        </p:nvSpPr>
        <p:spPr>
          <a:xfrm rot="5400000">
            <a:off x="-130320" y="371160"/>
            <a:ext cx="503640" cy="1519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CustomShape 5"/>
          <p:cNvSpPr/>
          <p:nvPr/>
        </p:nvSpPr>
        <p:spPr>
          <a:xfrm>
            <a:off x="723960" y="1257480"/>
            <a:ext cx="831384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pc="-1" dirty="0" smtClean="0">
                <a:solidFill>
                  <a:srgbClr val="000000"/>
                </a:solidFill>
                <a:ea typeface="Arial Unicode MS"/>
              </a:rPr>
              <a:t>Callback </a:t>
            </a:r>
            <a:r>
              <a:rPr lang="en-US" spc="-1" dirty="0">
                <a:solidFill>
                  <a:srgbClr val="000000"/>
                </a:solidFill>
                <a:ea typeface="Arial Unicode MS"/>
              </a:rPr>
              <a:t>is used for </a:t>
            </a:r>
            <a:r>
              <a:rPr lang="en-US" spc="-1" dirty="0" smtClean="0">
                <a:solidFill>
                  <a:srgbClr val="000000"/>
                </a:solidFill>
                <a:ea typeface="Arial Unicode MS"/>
              </a:rPr>
              <a:t>long-running tasks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pc="-1" dirty="0"/>
              <a:t>Avoid </a:t>
            </a:r>
            <a:r>
              <a:rPr lang="en-US" spc="-1" dirty="0" smtClean="0"/>
              <a:t>blocking </a:t>
            </a:r>
            <a:r>
              <a:rPr lang="en-US" spc="-1" dirty="0"/>
              <a:t>UI thread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295" name="Picture 1"/>
          <p:cNvPicPr/>
          <p:nvPr/>
        </p:nvPicPr>
        <p:blipFill>
          <a:blip r:embed="rId3"/>
          <a:stretch/>
        </p:blipFill>
        <p:spPr>
          <a:xfrm>
            <a:off x="935175" y="2179356"/>
            <a:ext cx="6896880" cy="2018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683639" y="133920"/>
            <a:ext cx="6299051" cy="627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C00000"/>
                </a:solidFill>
              </a:rPr>
              <a:t>The differences</a:t>
            </a:r>
            <a:endParaRPr lang="en-US" sz="3600" spc="-1" dirty="0">
              <a:solidFill>
                <a:srgbClr val="000000"/>
              </a:solidFill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683639" y="698940"/>
            <a:ext cx="2880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 smtClean="0">
                <a:solidFill>
                  <a:srgbClr val="0070C0"/>
                </a:solidFill>
                <a:latin typeface="Arial"/>
                <a:ea typeface="Arial Unicode MS"/>
              </a:rPr>
              <a:t>Coroutines</a:t>
            </a:r>
            <a:r>
              <a:rPr lang="en-US" sz="1800" b="0" strike="noStrike" spc="-1" dirty="0" smtClean="0">
                <a:solidFill>
                  <a:srgbClr val="0070C0"/>
                </a:solidFill>
                <a:latin typeface="Arial"/>
                <a:ea typeface="Arial Unicode MS"/>
              </a:rPr>
              <a:t> </a:t>
            </a:r>
            <a:r>
              <a:rPr lang="en-US" sz="1800" b="0" strike="noStrike" spc="-1" dirty="0">
                <a:solidFill>
                  <a:srgbClr val="0070C0"/>
                </a:solidFill>
                <a:latin typeface="Arial"/>
                <a:ea typeface="Arial Unicode MS"/>
              </a:rPr>
              <a:t>vs. </a:t>
            </a:r>
            <a:r>
              <a:rPr lang="en-US" sz="1800" b="0" strike="noStrike" spc="-1" dirty="0" smtClean="0">
                <a:solidFill>
                  <a:srgbClr val="0070C0"/>
                </a:solidFill>
                <a:latin typeface="Arial"/>
                <a:ea typeface="Arial Unicode MS"/>
              </a:rPr>
              <a:t>Callbacks</a:t>
            </a:r>
            <a:endParaRPr lang="en-US" sz="1800" b="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298" name="CustomShape 3"/>
          <p:cNvSpPr/>
          <p:nvPr/>
        </p:nvSpPr>
        <p:spPr>
          <a:xfrm rot="5400000">
            <a:off x="148320" y="307800"/>
            <a:ext cx="503640" cy="2786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CustomShape 4"/>
          <p:cNvSpPr/>
          <p:nvPr/>
        </p:nvSpPr>
        <p:spPr>
          <a:xfrm rot="5400000">
            <a:off x="-130320" y="371160"/>
            <a:ext cx="503640" cy="1519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683639" y="1799820"/>
            <a:ext cx="3833837" cy="13373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pc="-1" dirty="0" smtClean="0">
                <a:solidFill>
                  <a:srgbClr val="000000"/>
                </a:solidFill>
                <a:ea typeface="Arial Unicode MS"/>
              </a:rPr>
              <a:t>The code is hard to read and debug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pc="-1" dirty="0" smtClean="0">
                <a:solidFill>
                  <a:srgbClr val="000000"/>
                </a:solidFill>
                <a:ea typeface="Arial Unicode MS"/>
              </a:rPr>
              <a:t>Difficult exception handling</a:t>
            </a:r>
          </a:p>
        </p:txBody>
      </p:sp>
      <p:sp>
        <p:nvSpPr>
          <p:cNvPr id="302" name="CustomShape 7"/>
          <p:cNvSpPr/>
          <p:nvPr/>
        </p:nvSpPr>
        <p:spPr>
          <a:xfrm>
            <a:off x="1012784" y="1260762"/>
            <a:ext cx="3175545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Arial"/>
                <a:ea typeface="Arial Unicode MS"/>
              </a:rPr>
              <a:t>Callbacks disadvantages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03" name="CustomShape 8"/>
          <p:cNvSpPr/>
          <p:nvPr/>
        </p:nvSpPr>
        <p:spPr>
          <a:xfrm>
            <a:off x="5540621" y="1260762"/>
            <a:ext cx="2445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err="1" smtClean="0">
                <a:solidFill>
                  <a:srgbClr val="000000"/>
                </a:solidFill>
                <a:latin typeface="Arial"/>
                <a:ea typeface="Arial Unicode MS"/>
              </a:rPr>
              <a:t>Coroutines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" name="Line 6"/>
          <p:cNvSpPr/>
          <p:nvPr/>
        </p:nvSpPr>
        <p:spPr>
          <a:xfrm>
            <a:off x="4517476" y="1497240"/>
            <a:ext cx="0" cy="2370600"/>
          </a:xfrm>
          <a:prstGeom prst="line">
            <a:avLst/>
          </a:prstGeom>
          <a:ln>
            <a:solidFill>
              <a:srgbClr val="E5234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5"/>
          <p:cNvSpPr/>
          <p:nvPr/>
        </p:nvSpPr>
        <p:spPr>
          <a:xfrm>
            <a:off x="4846623" y="1799820"/>
            <a:ext cx="3833837" cy="13373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pc="-1" dirty="0" smtClean="0">
                <a:solidFill>
                  <a:srgbClr val="000000"/>
                </a:solidFill>
                <a:ea typeface="Arial Unicode MS"/>
              </a:rPr>
              <a:t>The code is written sequentially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pc="-1" dirty="0" smtClean="0">
                <a:solidFill>
                  <a:srgbClr val="000000"/>
                </a:solidFill>
                <a:ea typeface="Arial Unicode MS"/>
              </a:rPr>
              <a:t>Easy to read and debug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pc="-1" dirty="0" smtClean="0">
                <a:solidFill>
                  <a:srgbClr val="000000"/>
                </a:solidFill>
                <a:ea typeface="Arial Unicode MS"/>
              </a:rPr>
              <a:t>Easy exception handling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683640" y="133920"/>
            <a:ext cx="6174360" cy="627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C00000"/>
                </a:solidFill>
              </a:rPr>
              <a:t>The differences</a:t>
            </a:r>
            <a:endParaRPr lang="en-US" sz="3600" spc="-1" dirty="0">
              <a:solidFill>
                <a:srgbClr val="000000"/>
              </a:solidFill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683640" y="701640"/>
            <a:ext cx="2880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 err="1">
                <a:solidFill>
                  <a:srgbClr val="0070C0"/>
                </a:solidFill>
                <a:ea typeface="Arial Unicode MS"/>
              </a:rPr>
              <a:t>Coroutines</a:t>
            </a:r>
            <a:r>
              <a:rPr lang="en-US" spc="-1" dirty="0">
                <a:solidFill>
                  <a:srgbClr val="0070C0"/>
                </a:solidFill>
                <a:ea typeface="Arial Unicode MS"/>
              </a:rPr>
              <a:t> vs. Callbacks</a:t>
            </a:r>
            <a:endParaRPr lang="en-US" spc="-1" dirty="0">
              <a:solidFill>
                <a:srgbClr val="0070C0"/>
              </a:solidFill>
            </a:endParaRPr>
          </a:p>
        </p:txBody>
      </p:sp>
      <p:sp>
        <p:nvSpPr>
          <p:cNvPr id="307" name="CustomShape 3"/>
          <p:cNvSpPr/>
          <p:nvPr/>
        </p:nvSpPr>
        <p:spPr>
          <a:xfrm rot="5400000">
            <a:off x="148320" y="307800"/>
            <a:ext cx="503640" cy="2786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" name="CustomShape 4"/>
          <p:cNvSpPr/>
          <p:nvPr/>
        </p:nvSpPr>
        <p:spPr>
          <a:xfrm rot="5400000">
            <a:off x="-130320" y="371160"/>
            <a:ext cx="503640" cy="1519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CustomShape 5"/>
          <p:cNvSpPr/>
          <p:nvPr/>
        </p:nvSpPr>
        <p:spPr>
          <a:xfrm>
            <a:off x="707667" y="1303539"/>
            <a:ext cx="8316000" cy="4550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1800" b="0" strike="noStrike" spc="-1" dirty="0" err="1" smtClean="0">
                <a:solidFill>
                  <a:srgbClr val="000000"/>
                </a:solidFill>
                <a:latin typeface="Arial"/>
                <a:ea typeface="Arial Unicode MS"/>
              </a:rPr>
              <a:t>Coroutines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Arial"/>
                <a:ea typeface="Arial Unicode MS"/>
              </a:rPr>
              <a:t> 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310" name="Picture 2"/>
          <p:cNvPicPr/>
          <p:nvPr/>
        </p:nvPicPr>
        <p:blipFill>
          <a:blip r:embed="rId3"/>
          <a:stretch/>
        </p:blipFill>
        <p:spPr>
          <a:xfrm>
            <a:off x="1119464" y="1828691"/>
            <a:ext cx="6944400" cy="2495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683640" y="133920"/>
            <a:ext cx="5218396" cy="627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C00000"/>
                </a:solidFill>
              </a:rPr>
              <a:t>The differences</a:t>
            </a:r>
            <a:endParaRPr lang="en-US" sz="3600" spc="-1" dirty="0">
              <a:solidFill>
                <a:srgbClr val="000000"/>
              </a:solidFill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683639" y="698940"/>
            <a:ext cx="4283215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 err="1">
                <a:solidFill>
                  <a:srgbClr val="0070C0"/>
                </a:solidFill>
                <a:ea typeface="Arial Unicode MS"/>
              </a:rPr>
              <a:t>Coroutines</a:t>
            </a:r>
            <a:r>
              <a:rPr lang="en-US" spc="-1" dirty="0">
                <a:solidFill>
                  <a:srgbClr val="0070C0"/>
                </a:solidFill>
                <a:ea typeface="Arial Unicode MS"/>
              </a:rPr>
              <a:t> vs. </a:t>
            </a:r>
            <a:r>
              <a:rPr lang="en-US" spc="-1" dirty="0" err="1" smtClean="0">
                <a:solidFill>
                  <a:srgbClr val="0070C0"/>
                </a:solidFill>
                <a:ea typeface="Arial Unicode MS"/>
              </a:rPr>
              <a:t>AsyncTask</a:t>
            </a:r>
            <a:r>
              <a:rPr lang="en-US" spc="-1" dirty="0" smtClean="0">
                <a:solidFill>
                  <a:srgbClr val="0070C0"/>
                </a:solidFill>
                <a:ea typeface="Arial Unicode MS"/>
              </a:rPr>
              <a:t> - Handler</a:t>
            </a:r>
            <a:endParaRPr lang="en-US" spc="-1" dirty="0">
              <a:solidFill>
                <a:srgbClr val="0070C0"/>
              </a:solidFill>
            </a:endParaRPr>
          </a:p>
        </p:txBody>
      </p:sp>
      <p:sp>
        <p:nvSpPr>
          <p:cNvPr id="292" name="CustomShape 3"/>
          <p:cNvSpPr/>
          <p:nvPr/>
        </p:nvSpPr>
        <p:spPr>
          <a:xfrm rot="5400000">
            <a:off x="148320" y="307800"/>
            <a:ext cx="503640" cy="2786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CustomShape 4"/>
          <p:cNvSpPr/>
          <p:nvPr/>
        </p:nvSpPr>
        <p:spPr>
          <a:xfrm rot="5400000">
            <a:off x="-130320" y="371160"/>
            <a:ext cx="503640" cy="1519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5"/>
          <p:cNvSpPr/>
          <p:nvPr/>
        </p:nvSpPr>
        <p:spPr>
          <a:xfrm>
            <a:off x="683639" y="1799820"/>
            <a:ext cx="3833837" cy="12860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pc="-1" dirty="0" smtClean="0">
                <a:solidFill>
                  <a:srgbClr val="000000"/>
                </a:solidFill>
                <a:ea typeface="Arial Unicode MS"/>
              </a:rPr>
              <a:t>Complex writing, difficult for newbies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pc="-1" dirty="0" smtClean="0">
                <a:solidFill>
                  <a:srgbClr val="000000"/>
                </a:solidFill>
                <a:ea typeface="Arial Unicode MS"/>
              </a:rPr>
              <a:t>The code looks difficult to read</a:t>
            </a:r>
            <a:endParaRPr lang="en-US" spc="-1" dirty="0" smtClean="0">
              <a:solidFill>
                <a:srgbClr val="000000"/>
              </a:solidFill>
              <a:ea typeface="Arial Unicode MS"/>
            </a:endParaRPr>
          </a:p>
        </p:txBody>
      </p:sp>
      <p:sp>
        <p:nvSpPr>
          <p:cNvPr id="14" name="CustomShape 7"/>
          <p:cNvSpPr/>
          <p:nvPr/>
        </p:nvSpPr>
        <p:spPr>
          <a:xfrm>
            <a:off x="1012784" y="1260762"/>
            <a:ext cx="3175545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err="1" smtClean="0">
                <a:solidFill>
                  <a:srgbClr val="000000"/>
                </a:solidFill>
                <a:latin typeface="Arial"/>
                <a:ea typeface="Arial Unicode MS"/>
              </a:rPr>
              <a:t>AsyncTask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Arial"/>
                <a:ea typeface="Arial Unicode MS"/>
              </a:rPr>
              <a:t> - Handler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5" name="CustomShape 8"/>
          <p:cNvSpPr/>
          <p:nvPr/>
        </p:nvSpPr>
        <p:spPr>
          <a:xfrm>
            <a:off x="5540621" y="1260762"/>
            <a:ext cx="2445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err="1" smtClean="0">
                <a:solidFill>
                  <a:srgbClr val="000000"/>
                </a:solidFill>
                <a:latin typeface="Arial"/>
                <a:ea typeface="Arial Unicode MS"/>
              </a:rPr>
              <a:t>Coroutines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6" name="Line 6"/>
          <p:cNvSpPr/>
          <p:nvPr/>
        </p:nvSpPr>
        <p:spPr>
          <a:xfrm>
            <a:off x="4517476" y="1497240"/>
            <a:ext cx="0" cy="2370600"/>
          </a:xfrm>
          <a:prstGeom prst="line">
            <a:avLst/>
          </a:prstGeom>
          <a:ln>
            <a:solidFill>
              <a:srgbClr val="E5234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5"/>
          <p:cNvSpPr/>
          <p:nvPr/>
        </p:nvSpPr>
        <p:spPr>
          <a:xfrm>
            <a:off x="4846623" y="1799820"/>
            <a:ext cx="3833837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pc="-1" dirty="0" smtClean="0">
                <a:solidFill>
                  <a:srgbClr val="000000"/>
                </a:solidFill>
                <a:ea typeface="Arial Unicode MS"/>
              </a:rPr>
              <a:t>Easy-to-read sequential code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pc="-1" dirty="0" smtClean="0">
                <a:solidFill>
                  <a:srgbClr val="000000"/>
                </a:solidFill>
                <a:ea typeface="Arial Unicode MS"/>
              </a:rPr>
              <a:t>Easily switch another thread</a:t>
            </a:r>
          </a:p>
        </p:txBody>
      </p:sp>
    </p:spTree>
    <p:extLst>
      <p:ext uri="{BB962C8B-B14F-4D97-AF65-F5344CB8AC3E}">
        <p14:creationId xmlns:p14="http://schemas.microsoft.com/office/powerpoint/2010/main" val="358848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0" y="1203480"/>
            <a:ext cx="9143640" cy="2304000"/>
          </a:xfrm>
          <a:prstGeom prst="rect">
            <a:avLst/>
          </a:prstGeom>
          <a:solidFill>
            <a:srgbClr val="F07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2"/>
          <p:cNvSpPr/>
          <p:nvPr/>
        </p:nvSpPr>
        <p:spPr>
          <a:xfrm>
            <a:off x="2267640" y="2355840"/>
            <a:ext cx="4752000" cy="54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NEW CONCEPTS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13" name="CustomShape 3"/>
          <p:cNvSpPr/>
          <p:nvPr/>
        </p:nvSpPr>
        <p:spPr>
          <a:xfrm>
            <a:off x="4140000" y="1491480"/>
            <a:ext cx="731520" cy="778320"/>
          </a:xfrm>
          <a:custGeom>
            <a:avLst/>
            <a:gdLst/>
            <a:ahLst/>
            <a:cxnLst/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683640" y="133920"/>
            <a:ext cx="3059640" cy="627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C00000"/>
                </a:solidFill>
                <a:latin typeface="Arial"/>
                <a:ea typeface="Arial Unicode MS"/>
              </a:rPr>
              <a:t>New concepts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683640" y="698940"/>
            <a:ext cx="3744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70C0"/>
                </a:solidFill>
                <a:latin typeface="Arial"/>
                <a:ea typeface="Arial Unicode MS"/>
              </a:rPr>
              <a:t>CoroutineScope</a:t>
            </a:r>
            <a:r>
              <a:rPr lang="en-US" sz="1800" b="0" strike="noStrike" spc="-1" dirty="0">
                <a:solidFill>
                  <a:srgbClr val="0070C0"/>
                </a:solidFill>
                <a:latin typeface="Arial"/>
                <a:ea typeface="Arial Unicode MS"/>
              </a:rPr>
              <a:t> - </a:t>
            </a:r>
            <a:r>
              <a:rPr lang="en-US" sz="1800" b="0" strike="noStrike" spc="-1" dirty="0" err="1">
                <a:solidFill>
                  <a:srgbClr val="0070C0"/>
                </a:solidFill>
                <a:latin typeface="Arial"/>
                <a:ea typeface="Arial Unicode MS"/>
              </a:rPr>
              <a:t>GlobalScope</a:t>
            </a:r>
            <a:endParaRPr lang="en-US" sz="1800" b="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 rot="5400000">
            <a:off x="148320" y="307800"/>
            <a:ext cx="503640" cy="2786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CustomShape 4"/>
          <p:cNvSpPr/>
          <p:nvPr/>
        </p:nvSpPr>
        <p:spPr>
          <a:xfrm rot="5400000">
            <a:off x="-130320" y="371160"/>
            <a:ext cx="503640" cy="1519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8" name="CustomShape 5"/>
          <p:cNvSpPr/>
          <p:nvPr/>
        </p:nvSpPr>
        <p:spPr>
          <a:xfrm>
            <a:off x="683640" y="1411560"/>
            <a:ext cx="763236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pc="-1" dirty="0" smtClean="0">
                <a:solidFill>
                  <a:srgbClr val="000000"/>
                </a:solidFill>
                <a:ea typeface="Arial Unicode MS"/>
              </a:rPr>
              <a:t>Interfaces </a:t>
            </a:r>
            <a:r>
              <a:rPr lang="en-US" spc="-1" dirty="0">
                <a:solidFill>
                  <a:srgbClr val="000000"/>
                </a:solidFill>
                <a:ea typeface="Arial Unicode MS"/>
              </a:rPr>
              <a:t>that provide scope for </a:t>
            </a:r>
            <a:r>
              <a:rPr lang="en-US" spc="-1" dirty="0" err="1" smtClean="0">
                <a:solidFill>
                  <a:srgbClr val="000000"/>
                </a:solidFill>
                <a:ea typeface="Arial Unicode MS"/>
              </a:rPr>
              <a:t>coroutines</a:t>
            </a:r>
            <a:endParaRPr lang="en-US" spc="-1" dirty="0" smtClean="0">
              <a:solidFill>
                <a:srgbClr val="000000"/>
              </a:solidFill>
              <a:ea typeface="Arial Unicode MS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pc="-1" dirty="0" smtClean="0">
                <a:solidFill>
                  <a:srgbClr val="000000"/>
                </a:solidFill>
                <a:ea typeface="Arial Unicode MS"/>
              </a:rPr>
              <a:t>Reference 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Arial Unicode MS"/>
              </a:rPr>
              <a:t>for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Arial Unicode MS"/>
              </a:rPr>
              <a:t>coroutine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Arial Unicode MS"/>
              </a:rPr>
              <a:t> context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Arial Unicode MS"/>
              </a:rPr>
              <a:t>GlobalScope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Arial Unicode MS"/>
              </a:rPr>
              <a:t> use for top-level </a:t>
            </a:r>
            <a:r>
              <a:rPr lang="en-US" sz="1800" b="0" strike="noStrike" spc="-1" dirty="0" err="1" smtClean="0">
                <a:solidFill>
                  <a:srgbClr val="000000"/>
                </a:solidFill>
                <a:latin typeface="Arial"/>
                <a:ea typeface="Arial Unicode MS"/>
              </a:rPr>
              <a:t>coroutines</a:t>
            </a:r>
            <a:endParaRPr lang="en-US" sz="1800" b="0" strike="noStrike" spc="-1" dirty="0" smtClean="0">
              <a:solidFill>
                <a:srgbClr val="000000"/>
              </a:solidFill>
              <a:latin typeface="Arial"/>
              <a:ea typeface="Arial Unicode MS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pc="-1" dirty="0" err="1"/>
              <a:t>GlobalScope</a:t>
            </a:r>
            <a:r>
              <a:rPr lang="en-US" spc="-1" dirty="0"/>
              <a:t> is rarely used in Android development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683640" y="133920"/>
            <a:ext cx="3059640" cy="627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C00000"/>
                </a:solidFill>
                <a:latin typeface="Arial"/>
                <a:ea typeface="Arial Unicode MS"/>
              </a:rPr>
              <a:t>New concepts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683640" y="698940"/>
            <a:ext cx="3744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70C0"/>
                </a:solidFill>
                <a:latin typeface="Arial"/>
                <a:ea typeface="Arial Unicode MS"/>
              </a:rPr>
              <a:t>Context</a:t>
            </a:r>
            <a:endParaRPr lang="en-US" sz="1800" b="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321" name="CustomShape 3"/>
          <p:cNvSpPr/>
          <p:nvPr/>
        </p:nvSpPr>
        <p:spPr>
          <a:xfrm rot="5400000">
            <a:off x="148320" y="307800"/>
            <a:ext cx="503640" cy="2786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" name="CustomShape 4"/>
          <p:cNvSpPr/>
          <p:nvPr/>
        </p:nvSpPr>
        <p:spPr>
          <a:xfrm rot="5400000">
            <a:off x="-130320" y="371160"/>
            <a:ext cx="503640" cy="1519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" name="CustomShape 5"/>
          <p:cNvSpPr/>
          <p:nvPr/>
        </p:nvSpPr>
        <p:spPr>
          <a:xfrm>
            <a:off x="683640" y="1411560"/>
            <a:ext cx="763236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Arial Unicode MS"/>
              </a:rPr>
              <a:t>Dispatchers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Arial Unicode MS"/>
              </a:rPr>
              <a:t>Job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1805400" y="-492"/>
            <a:ext cx="7524000" cy="884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C00000"/>
                </a:solidFill>
                <a:latin typeface="Arial"/>
                <a:ea typeface="Arial Unicode MS"/>
              </a:rPr>
              <a:t>Agenda</a:t>
            </a:r>
            <a:endParaRPr lang="en-US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1805400" y="869594"/>
            <a:ext cx="1116000" cy="575640"/>
          </a:xfrm>
          <a:prstGeom prst="homePlate">
            <a:avLst>
              <a:gd name="adj" fmla="val 549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3"/>
          <p:cNvSpPr/>
          <p:nvPr/>
        </p:nvSpPr>
        <p:spPr>
          <a:xfrm>
            <a:off x="2758320" y="873194"/>
            <a:ext cx="6048000" cy="57564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60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4"/>
          <p:cNvSpPr/>
          <p:nvPr/>
        </p:nvSpPr>
        <p:spPr>
          <a:xfrm>
            <a:off x="1978200" y="951494"/>
            <a:ext cx="60444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 smtClean="0">
                <a:solidFill>
                  <a:srgbClr val="FFFFFF"/>
                </a:solidFill>
                <a:latin typeface="Arial"/>
                <a:ea typeface="Arial Unicode MS"/>
              </a:rPr>
              <a:t>1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203" name="CustomShape 5"/>
          <p:cNvSpPr/>
          <p:nvPr/>
        </p:nvSpPr>
        <p:spPr>
          <a:xfrm>
            <a:off x="1812960" y="1576634"/>
            <a:ext cx="1116000" cy="575640"/>
          </a:xfrm>
          <a:prstGeom prst="homePlate">
            <a:avLst>
              <a:gd name="adj" fmla="val 549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6"/>
          <p:cNvSpPr/>
          <p:nvPr/>
        </p:nvSpPr>
        <p:spPr>
          <a:xfrm>
            <a:off x="2758320" y="1570874"/>
            <a:ext cx="6048000" cy="57564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7"/>
          <p:cNvSpPr/>
          <p:nvPr/>
        </p:nvSpPr>
        <p:spPr>
          <a:xfrm>
            <a:off x="1978200" y="1639814"/>
            <a:ext cx="60444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 smtClean="0">
                <a:solidFill>
                  <a:srgbClr val="FFFFFF"/>
                </a:solidFill>
                <a:latin typeface="Arial"/>
                <a:ea typeface="Arial Unicode MS"/>
              </a:rPr>
              <a:t>2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206" name="CustomShape 8"/>
          <p:cNvSpPr/>
          <p:nvPr/>
        </p:nvSpPr>
        <p:spPr>
          <a:xfrm>
            <a:off x="1821960" y="2268914"/>
            <a:ext cx="1116000" cy="575640"/>
          </a:xfrm>
          <a:prstGeom prst="homePlate">
            <a:avLst>
              <a:gd name="adj" fmla="val 5491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9"/>
          <p:cNvSpPr/>
          <p:nvPr/>
        </p:nvSpPr>
        <p:spPr>
          <a:xfrm>
            <a:off x="2758320" y="2268914"/>
            <a:ext cx="6048000" cy="57564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6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10"/>
          <p:cNvSpPr/>
          <p:nvPr/>
        </p:nvSpPr>
        <p:spPr>
          <a:xfrm>
            <a:off x="1979640" y="2338034"/>
            <a:ext cx="60444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 smtClean="0">
                <a:solidFill>
                  <a:srgbClr val="FFFFFF"/>
                </a:solidFill>
                <a:latin typeface="Arial"/>
                <a:ea typeface="Arial Unicode MS"/>
              </a:rPr>
              <a:t>3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209" name="CustomShape 11"/>
          <p:cNvSpPr/>
          <p:nvPr/>
        </p:nvSpPr>
        <p:spPr>
          <a:xfrm>
            <a:off x="1821960" y="2959034"/>
            <a:ext cx="1116000" cy="575640"/>
          </a:xfrm>
          <a:prstGeom prst="homePlate">
            <a:avLst>
              <a:gd name="adj" fmla="val 5491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12"/>
          <p:cNvSpPr/>
          <p:nvPr/>
        </p:nvSpPr>
        <p:spPr>
          <a:xfrm>
            <a:off x="2758320" y="2966594"/>
            <a:ext cx="6048000" cy="57564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6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3"/>
          <p:cNvSpPr/>
          <p:nvPr/>
        </p:nvSpPr>
        <p:spPr>
          <a:xfrm>
            <a:off x="1978200" y="2998274"/>
            <a:ext cx="60444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 smtClean="0">
                <a:solidFill>
                  <a:srgbClr val="FFFFFF"/>
                </a:solidFill>
                <a:latin typeface="Arial"/>
                <a:ea typeface="Arial Unicode MS"/>
              </a:rPr>
              <a:t>4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213" name="CustomShape 15"/>
          <p:cNvSpPr/>
          <p:nvPr/>
        </p:nvSpPr>
        <p:spPr>
          <a:xfrm>
            <a:off x="3133080" y="996494"/>
            <a:ext cx="4909484" cy="337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 Unicode MS"/>
              </a:rPr>
              <a:t>INTRODUCTION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16" name="CustomShape 18"/>
          <p:cNvSpPr/>
          <p:nvPr/>
        </p:nvSpPr>
        <p:spPr>
          <a:xfrm>
            <a:off x="3133080" y="1686581"/>
            <a:ext cx="4982220" cy="337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 dirty="0" smtClean="0">
                <a:solidFill>
                  <a:srgbClr val="000000"/>
                </a:solidFill>
                <a:latin typeface="Arial"/>
                <a:ea typeface="Arial Unicode MS"/>
              </a:rPr>
              <a:t>THE DIFFERENCES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19" name="CustomShape 21"/>
          <p:cNvSpPr/>
          <p:nvPr/>
        </p:nvSpPr>
        <p:spPr>
          <a:xfrm>
            <a:off x="3133080" y="2386078"/>
            <a:ext cx="3984693" cy="337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 Unicode MS"/>
              </a:rPr>
              <a:t>NEW CONCEPTS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22" name="CustomShape 24"/>
          <p:cNvSpPr/>
          <p:nvPr/>
        </p:nvSpPr>
        <p:spPr>
          <a:xfrm>
            <a:off x="3133080" y="3077491"/>
            <a:ext cx="3984693" cy="337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 Unicode MS"/>
              </a:rPr>
              <a:t>EXCEPTIONS HANDLING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24" name="CustomShape 26"/>
          <p:cNvSpPr/>
          <p:nvPr/>
        </p:nvSpPr>
        <p:spPr>
          <a:xfrm>
            <a:off x="1821960" y="3664274"/>
            <a:ext cx="1116000" cy="575640"/>
          </a:xfrm>
          <a:prstGeom prst="homePlate">
            <a:avLst>
              <a:gd name="adj" fmla="val 5491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27"/>
          <p:cNvSpPr/>
          <p:nvPr/>
        </p:nvSpPr>
        <p:spPr>
          <a:xfrm>
            <a:off x="1955880" y="3738434"/>
            <a:ext cx="60444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 smtClean="0">
                <a:solidFill>
                  <a:srgbClr val="FFFFFF"/>
                </a:solidFill>
                <a:latin typeface="Arial"/>
                <a:ea typeface="Arial Unicode MS"/>
              </a:rPr>
              <a:t>5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226" name="CustomShape 28"/>
          <p:cNvSpPr/>
          <p:nvPr/>
        </p:nvSpPr>
        <p:spPr>
          <a:xfrm>
            <a:off x="2755440" y="3664312"/>
            <a:ext cx="6048000" cy="57564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60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30"/>
          <p:cNvSpPr/>
          <p:nvPr/>
        </p:nvSpPr>
        <p:spPr>
          <a:xfrm>
            <a:off x="3133080" y="3783544"/>
            <a:ext cx="3579447" cy="337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pc="-1" dirty="0">
                <a:solidFill>
                  <a:srgbClr val="000000"/>
                </a:solidFill>
                <a:ea typeface="Arial Unicode MS"/>
              </a:rPr>
              <a:t>EXCELLENT THINGS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33" name="CustomShape 26"/>
          <p:cNvSpPr/>
          <p:nvPr/>
        </p:nvSpPr>
        <p:spPr>
          <a:xfrm>
            <a:off x="1821960" y="4369476"/>
            <a:ext cx="1116000" cy="575640"/>
          </a:xfrm>
          <a:prstGeom prst="homePlate">
            <a:avLst>
              <a:gd name="adj" fmla="val 54918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" name="CustomShape 27"/>
          <p:cNvSpPr/>
          <p:nvPr/>
        </p:nvSpPr>
        <p:spPr>
          <a:xfrm>
            <a:off x="1955880" y="4443636"/>
            <a:ext cx="60444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 smtClean="0">
                <a:solidFill>
                  <a:srgbClr val="FFFFFF"/>
                </a:solidFill>
                <a:latin typeface="Arial"/>
                <a:ea typeface="Arial Unicode MS"/>
              </a:rPr>
              <a:t>6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35" name="CustomShape 28"/>
          <p:cNvSpPr/>
          <p:nvPr/>
        </p:nvSpPr>
        <p:spPr>
          <a:xfrm>
            <a:off x="2755440" y="4369514"/>
            <a:ext cx="6048000" cy="57564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60"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" name="CustomShape 30"/>
          <p:cNvSpPr/>
          <p:nvPr/>
        </p:nvSpPr>
        <p:spPr>
          <a:xfrm>
            <a:off x="3133080" y="4488746"/>
            <a:ext cx="3579447" cy="337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pc="-1" dirty="0" smtClean="0">
                <a:solidFill>
                  <a:srgbClr val="000000"/>
                </a:solidFill>
                <a:ea typeface="Arial Unicode MS"/>
              </a:rPr>
              <a:t>Q&amp;A</a:t>
            </a: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683640" y="133920"/>
            <a:ext cx="3059640" cy="627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C00000"/>
                </a:solidFill>
                <a:latin typeface="Arial"/>
                <a:ea typeface="Arial Unicode MS"/>
              </a:rPr>
              <a:t>New concepts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683640" y="698940"/>
            <a:ext cx="3744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70C0"/>
                </a:solidFill>
                <a:latin typeface="Arial"/>
                <a:ea typeface="Arial Unicode MS"/>
              </a:rPr>
              <a:t>Context – Dispatchers </a:t>
            </a:r>
            <a:endParaRPr lang="en-US" sz="1800" b="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326" name="CustomShape 3"/>
          <p:cNvSpPr/>
          <p:nvPr/>
        </p:nvSpPr>
        <p:spPr>
          <a:xfrm rot="5400000">
            <a:off x="148320" y="307800"/>
            <a:ext cx="503640" cy="2786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7" name="CustomShape 4"/>
          <p:cNvSpPr/>
          <p:nvPr/>
        </p:nvSpPr>
        <p:spPr>
          <a:xfrm rot="5400000">
            <a:off x="-130320" y="371160"/>
            <a:ext cx="503640" cy="1519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8" name="CustomShape 5"/>
          <p:cNvSpPr/>
          <p:nvPr/>
        </p:nvSpPr>
        <p:spPr>
          <a:xfrm>
            <a:off x="683640" y="1411560"/>
            <a:ext cx="7632360" cy="4550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pc="-1" dirty="0">
                <a:solidFill>
                  <a:srgbClr val="000000"/>
                </a:solidFill>
                <a:ea typeface="Arial Unicode MS"/>
              </a:rPr>
              <a:t>Describe the type of thread that the </a:t>
            </a:r>
            <a:r>
              <a:rPr lang="en-US" spc="-1" dirty="0" err="1">
                <a:solidFill>
                  <a:srgbClr val="000000"/>
                </a:solidFill>
                <a:ea typeface="Arial Unicode MS"/>
              </a:rPr>
              <a:t>coroutine</a:t>
            </a:r>
            <a:r>
              <a:rPr lang="en-US" spc="-1" dirty="0">
                <a:solidFill>
                  <a:srgbClr val="000000"/>
                </a:solidFill>
                <a:ea typeface="Arial Unicode MS"/>
              </a:rPr>
              <a:t> will run</a:t>
            </a:r>
            <a:endParaRPr lang="en-US" sz="1800" b="0" strike="noStrike" spc="-1" dirty="0">
              <a:latin typeface="Arial"/>
            </a:endParaRPr>
          </a:p>
        </p:txBody>
      </p:sp>
      <p:graphicFrame>
        <p:nvGraphicFramePr>
          <p:cNvPr id="329" name="Table 6"/>
          <p:cNvGraphicFramePr/>
          <p:nvPr>
            <p:extLst>
              <p:ext uri="{D42A27DB-BD31-4B8C-83A1-F6EECF244321}">
                <p14:modId xmlns:p14="http://schemas.microsoft.com/office/powerpoint/2010/main" val="4225204489"/>
              </p:ext>
            </p:extLst>
          </p:nvPr>
        </p:nvGraphicFramePr>
        <p:xfrm>
          <a:off x="683640" y="2039040"/>
          <a:ext cx="7632360" cy="1830600"/>
        </p:xfrm>
        <a:graphic>
          <a:graphicData uri="http://schemas.openxmlformats.org/drawingml/2006/table">
            <a:tbl>
              <a:tblPr/>
              <a:tblGrid>
                <a:gridCol w="1833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8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120">
                <a:tc>
                  <a:txBody>
                    <a:bodyPr/>
                    <a:lstStyle/>
                    <a:p>
                      <a:r>
                        <a:rPr lang="en-US" dirty="0" smtClean="0"/>
                        <a:t>Dispatchers</a:t>
                      </a:r>
                      <a:endParaRPr lang="en-US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6294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Thread - In case of used</a:t>
                      </a:r>
                      <a:endParaRPr lang="en-US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629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 Unicode MS"/>
                        </a:rPr>
                        <a:t>Main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CD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 thread -</a:t>
                      </a:r>
                      <a:r>
                        <a:rPr lang="en-US" baseline="0" dirty="0" smtClean="0"/>
                        <a:t> Lightweight task and UI updates</a:t>
                      </a:r>
                      <a:endParaRPr lang="en-US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C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 Unicode MS"/>
                        </a:rPr>
                        <a:t>IO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Background thread – Database, networking,</a:t>
                      </a:r>
                      <a:r>
                        <a:rPr lang="en-US" baseline="0" dirty="0" smtClean="0"/>
                        <a:t> files</a:t>
                      </a:r>
                      <a:endParaRPr lang="en-US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A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 Unicode MS"/>
                        </a:rPr>
                        <a:t>Default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CD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Background thread </a:t>
                      </a:r>
                      <a:r>
                        <a:rPr lang="en-US" dirty="0" smtClean="0"/>
                        <a:t>–</a:t>
                      </a:r>
                      <a:r>
                        <a:rPr lang="en-US" dirty="0" smtClean="0"/>
                        <a:t> Large list,</a:t>
                      </a:r>
                      <a:r>
                        <a:rPr lang="en-US" baseline="0" dirty="0" smtClean="0"/>
                        <a:t> huge JSON</a:t>
                      </a:r>
                      <a:endParaRPr lang="en-US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C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 Unicode MS"/>
                        </a:rPr>
                        <a:t>Unconfined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</a:t>
                      </a:r>
                      <a:r>
                        <a:rPr lang="en-US" baseline="0" dirty="0" smtClean="0"/>
                        <a:t> thread - Often used with </a:t>
                      </a:r>
                      <a:r>
                        <a:rPr lang="en-US" baseline="0" dirty="0" err="1" smtClean="0"/>
                        <a:t>GlobalScope</a:t>
                      </a:r>
                      <a:endParaRPr lang="en-US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A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Shape 1"/>
          <p:cNvSpPr txBox="1"/>
          <p:nvPr/>
        </p:nvSpPr>
        <p:spPr>
          <a:xfrm>
            <a:off x="683640" y="133920"/>
            <a:ext cx="3059640" cy="627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C00000"/>
                </a:solidFill>
                <a:latin typeface="Arial"/>
                <a:ea typeface="Arial Unicode MS"/>
              </a:rPr>
              <a:t>New concepts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683640" y="698940"/>
            <a:ext cx="3744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70C0"/>
                </a:solidFill>
                <a:latin typeface="Arial"/>
                <a:ea typeface="Arial Unicode MS"/>
              </a:rPr>
              <a:t>Builders</a:t>
            </a:r>
            <a:endParaRPr lang="en-US" sz="1800" b="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342" name="CustomShape 3"/>
          <p:cNvSpPr/>
          <p:nvPr/>
        </p:nvSpPr>
        <p:spPr>
          <a:xfrm rot="5400000">
            <a:off x="148320" y="307800"/>
            <a:ext cx="503640" cy="2786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CustomShape 4"/>
          <p:cNvSpPr/>
          <p:nvPr/>
        </p:nvSpPr>
        <p:spPr>
          <a:xfrm rot="5400000">
            <a:off x="-130320" y="371160"/>
            <a:ext cx="503640" cy="1519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345" name="Table 6"/>
          <p:cNvGraphicFramePr/>
          <p:nvPr>
            <p:extLst>
              <p:ext uri="{D42A27DB-BD31-4B8C-83A1-F6EECF244321}">
                <p14:modId xmlns:p14="http://schemas.microsoft.com/office/powerpoint/2010/main" val="2791805574"/>
              </p:ext>
            </p:extLst>
          </p:nvPr>
        </p:nvGraphicFramePr>
        <p:xfrm>
          <a:off x="1379880" y="2211840"/>
          <a:ext cx="6095880" cy="1854000"/>
        </p:xfrm>
        <a:graphic>
          <a:graphicData uri="http://schemas.openxmlformats.org/drawingml/2006/table">
            <a:tbl>
              <a:tblPr/>
              <a:tblGrid>
                <a:gridCol w="1607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8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r>
                        <a:rPr lang="en-US" dirty="0" smtClean="0"/>
                        <a:t>Builder</a:t>
                      </a:r>
                      <a:endParaRPr lang="en-US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6294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629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 Unicode MS"/>
                        </a:rPr>
                        <a:t>launch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CDC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C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latin typeface="Arial"/>
                          <a:ea typeface="Arial Unicode MS"/>
                        </a:rPr>
                        <a:t>a</a:t>
                      </a: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 Unicode MS"/>
                        </a:rPr>
                        <a:t>sync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A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 Unicode MS"/>
                        </a:rPr>
                        <a:t>p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 Unicode MS"/>
                        </a:rPr>
                        <a:t>roduce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CDC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C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Arial Unicode MS"/>
                        </a:rPr>
                        <a:t>runBlocking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A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Shape 1"/>
          <p:cNvSpPr txBox="1"/>
          <p:nvPr/>
        </p:nvSpPr>
        <p:spPr>
          <a:xfrm>
            <a:off x="683640" y="133920"/>
            <a:ext cx="3059640" cy="627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C00000"/>
                </a:solidFill>
                <a:latin typeface="Arial"/>
                <a:ea typeface="Arial Unicode MS"/>
              </a:rPr>
              <a:t>New concepts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683640" y="698940"/>
            <a:ext cx="3744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70C0"/>
                </a:solidFill>
                <a:latin typeface="Arial"/>
                <a:ea typeface="Arial Unicode MS"/>
              </a:rPr>
              <a:t>Job </a:t>
            </a:r>
            <a:endParaRPr lang="en-US" sz="1800" b="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332" name="CustomShape 3"/>
          <p:cNvSpPr/>
          <p:nvPr/>
        </p:nvSpPr>
        <p:spPr>
          <a:xfrm rot="5400000">
            <a:off x="148320" y="307800"/>
            <a:ext cx="503640" cy="2786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3" name="CustomShape 4"/>
          <p:cNvSpPr/>
          <p:nvPr/>
        </p:nvSpPr>
        <p:spPr>
          <a:xfrm rot="5400000">
            <a:off x="-130320" y="371160"/>
            <a:ext cx="503640" cy="1519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4" name="CustomShape 5"/>
          <p:cNvSpPr/>
          <p:nvPr/>
        </p:nvSpPr>
        <p:spPr>
          <a:xfrm>
            <a:off x="683640" y="1411560"/>
            <a:ext cx="763236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Arial Unicode MS"/>
              </a:rPr>
              <a:t>Job hold </a:t>
            </a:r>
            <a:r>
              <a:rPr lang="en-US" sz="1800" b="0" strike="noStrike" spc="-1" dirty="0" err="1" smtClean="0">
                <a:solidFill>
                  <a:srgbClr val="000000"/>
                </a:solidFill>
                <a:latin typeface="Arial"/>
                <a:ea typeface="Arial Unicode MS"/>
              </a:rPr>
              <a:t>coroutines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Arial"/>
                <a:ea typeface="Arial Unicode MS"/>
              </a:rPr>
              <a:t> information and active status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pc="-1" dirty="0">
                <a:solidFill>
                  <a:srgbClr val="000000"/>
                </a:solidFill>
                <a:ea typeface="Arial Unicode MS"/>
              </a:rPr>
              <a:t>Provides functions for managing </a:t>
            </a:r>
            <a:r>
              <a:rPr lang="en-US" spc="-1" dirty="0" err="1" smtClean="0">
                <a:solidFill>
                  <a:srgbClr val="000000"/>
                </a:solidFill>
                <a:ea typeface="Arial Unicode MS"/>
              </a:rPr>
              <a:t>coroutines</a:t>
            </a:r>
            <a:endParaRPr lang="en-US" spc="-1" dirty="0" smtClean="0">
              <a:solidFill>
                <a:srgbClr val="000000"/>
              </a:solidFill>
              <a:ea typeface="Arial Unicode MS"/>
            </a:endParaRP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b="0" strike="noStrike" spc="-1" dirty="0" smtClean="0">
                <a:solidFill>
                  <a:srgbClr val="000000"/>
                </a:solidFill>
                <a:latin typeface="Arial"/>
              </a:rPr>
              <a:t>cancel()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pc="-1" dirty="0">
                <a:latin typeface="Arial"/>
              </a:rPr>
              <a:t>j</a:t>
            </a:r>
            <a:r>
              <a:rPr lang="en-US" b="0" strike="noStrike" spc="-1" dirty="0" smtClean="0">
                <a:latin typeface="Arial"/>
              </a:rPr>
              <a:t>oin()</a:t>
            </a:r>
            <a:endParaRPr lang="en-US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277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Shape 1"/>
          <p:cNvSpPr txBox="1"/>
          <p:nvPr/>
        </p:nvSpPr>
        <p:spPr>
          <a:xfrm>
            <a:off x="683640" y="133920"/>
            <a:ext cx="3059640" cy="627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C00000"/>
                </a:solidFill>
                <a:latin typeface="Arial"/>
                <a:ea typeface="Arial Unicode MS"/>
              </a:rPr>
              <a:t>New concepts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683640" y="698940"/>
            <a:ext cx="3744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70C0"/>
                </a:solidFill>
                <a:latin typeface="Arial"/>
                <a:ea typeface="Arial Unicode MS"/>
              </a:rPr>
              <a:t>Deferred </a:t>
            </a:r>
            <a:endParaRPr lang="en-US" sz="1800" b="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337" name="CustomShape 3"/>
          <p:cNvSpPr/>
          <p:nvPr/>
        </p:nvSpPr>
        <p:spPr>
          <a:xfrm rot="5400000">
            <a:off x="148320" y="307800"/>
            <a:ext cx="503640" cy="2786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4"/>
          <p:cNvSpPr/>
          <p:nvPr/>
        </p:nvSpPr>
        <p:spPr>
          <a:xfrm rot="5400000">
            <a:off x="-130320" y="371160"/>
            <a:ext cx="503640" cy="1519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CustomShape 5"/>
          <p:cNvSpPr/>
          <p:nvPr/>
        </p:nvSpPr>
        <p:spPr>
          <a:xfrm>
            <a:off x="683640" y="1411560"/>
            <a:ext cx="7632360" cy="25838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Arial Unicode MS"/>
              </a:rPr>
              <a:t>Is </a:t>
            </a:r>
            <a:r>
              <a:rPr lang="en-US" spc="-1" dirty="0" err="1" smtClean="0">
                <a:solidFill>
                  <a:srgbClr val="000000"/>
                </a:solidFill>
                <a:ea typeface="Arial Unicode MS"/>
              </a:rPr>
              <a:t>nonblocking</a:t>
            </a:r>
            <a:r>
              <a:rPr lang="en-US" spc="-1" dirty="0" smtClean="0">
                <a:solidFill>
                  <a:srgbClr val="000000"/>
                </a:solidFill>
                <a:ea typeface="Arial Unicode MS"/>
              </a:rPr>
              <a:t> cancellable future - a Job with a result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pc="-1" dirty="0">
                <a:solidFill>
                  <a:srgbClr val="000000"/>
                </a:solidFill>
                <a:ea typeface="Arial Unicode MS"/>
              </a:rPr>
              <a:t>The result of the deferred is available when it is completed and can be retrieved by </a:t>
            </a:r>
            <a:r>
              <a:rPr lang="en-US" spc="-1" dirty="0" smtClean="0">
                <a:solidFill>
                  <a:srgbClr val="000000"/>
                </a:solidFill>
                <a:ea typeface="Arial Unicode MS"/>
              </a:rPr>
              <a:t>await()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pc="-1" dirty="0" smtClean="0"/>
              <a:t>A cancelled deferred is also considered as completed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pc="-1" dirty="0" err="1"/>
              <a:t>getCompletionExceptionOrNull</a:t>
            </a:r>
            <a:r>
              <a:rPr lang="en-US" spc="-1" dirty="0"/>
              <a:t> from a completed instance of </a:t>
            </a:r>
            <a:r>
              <a:rPr lang="en-US" spc="-1" dirty="0" smtClean="0"/>
              <a:t>deferred</a:t>
            </a:r>
            <a:endParaRPr lang="en-US" sz="1800" b="0" strike="noStrike" spc="-1" dirty="0" smtClean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869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683640" y="133920"/>
            <a:ext cx="3059640" cy="627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C00000"/>
                </a:solidFill>
                <a:latin typeface="Arial"/>
                <a:ea typeface="Arial Unicode MS"/>
              </a:rPr>
              <a:t>New concepts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683640" y="698940"/>
            <a:ext cx="3744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70C0"/>
                </a:solidFill>
                <a:latin typeface="Arial"/>
                <a:ea typeface="Arial Unicode MS"/>
              </a:rPr>
              <a:t>Suspending functions</a:t>
            </a:r>
            <a:endParaRPr lang="en-US" sz="1800" b="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348" name="CustomShape 3"/>
          <p:cNvSpPr/>
          <p:nvPr/>
        </p:nvSpPr>
        <p:spPr>
          <a:xfrm rot="5400000">
            <a:off x="148320" y="307800"/>
            <a:ext cx="503640" cy="2786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9" name="CustomShape 4"/>
          <p:cNvSpPr/>
          <p:nvPr/>
        </p:nvSpPr>
        <p:spPr>
          <a:xfrm rot="5400000">
            <a:off x="-130320" y="371160"/>
            <a:ext cx="503640" cy="1519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0" name="CustomShape 5"/>
          <p:cNvSpPr/>
          <p:nvPr/>
        </p:nvSpPr>
        <p:spPr>
          <a:xfrm>
            <a:off x="683640" y="1131480"/>
            <a:ext cx="763236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pc="-1" dirty="0" smtClean="0">
                <a:solidFill>
                  <a:srgbClr val="000000"/>
                </a:solidFill>
                <a:ea typeface="Arial Unicode MS"/>
              </a:rPr>
              <a:t>The </a:t>
            </a:r>
            <a:r>
              <a:rPr lang="en-US" spc="-1" dirty="0">
                <a:solidFill>
                  <a:srgbClr val="000000"/>
                </a:solidFill>
                <a:ea typeface="Arial Unicode MS"/>
              </a:rPr>
              <a:t>center of </a:t>
            </a:r>
            <a:r>
              <a:rPr lang="en-US" spc="-1" dirty="0" err="1" smtClean="0">
                <a:solidFill>
                  <a:srgbClr val="000000"/>
                </a:solidFill>
                <a:ea typeface="Arial Unicode MS"/>
              </a:rPr>
              <a:t>coroutines</a:t>
            </a:r>
            <a:endParaRPr lang="en-US" spc="-1" dirty="0">
              <a:solidFill>
                <a:srgbClr val="000000"/>
              </a:solidFill>
              <a:ea typeface="Arial Unicode MS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pc="-1" dirty="0" smtClean="0">
                <a:solidFill>
                  <a:srgbClr val="000000"/>
                </a:solidFill>
                <a:ea typeface="Arial Unicode MS"/>
              </a:rPr>
              <a:t>A function </a:t>
            </a:r>
            <a:r>
              <a:rPr lang="en-US" spc="-1" dirty="0">
                <a:solidFill>
                  <a:srgbClr val="000000"/>
                </a:solidFill>
                <a:ea typeface="Arial Unicode MS"/>
              </a:rPr>
              <a:t>that can be paused and resumed at a later </a:t>
            </a:r>
            <a:r>
              <a:rPr lang="en-US" spc="-1" dirty="0" smtClean="0">
                <a:solidFill>
                  <a:srgbClr val="000000"/>
                </a:solidFill>
                <a:ea typeface="Arial Unicode MS"/>
              </a:rPr>
              <a:t>time</a:t>
            </a:r>
            <a:endParaRPr lang="en-US" spc="-1" dirty="0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pc="-1" dirty="0"/>
              <a:t>E</a:t>
            </a:r>
            <a:r>
              <a:rPr lang="en-US" spc="-1" dirty="0" smtClean="0"/>
              <a:t>xecute </a:t>
            </a:r>
            <a:r>
              <a:rPr lang="en-US" spc="-1" dirty="0"/>
              <a:t>a </a:t>
            </a:r>
            <a:r>
              <a:rPr lang="en-US" spc="-1" dirty="0" smtClean="0"/>
              <a:t>long-running task without blocking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pc="-1" dirty="0" smtClean="0"/>
              <a:t>Can </a:t>
            </a:r>
            <a:r>
              <a:rPr lang="en-US" spc="-1" dirty="0"/>
              <a:t>only be called in a suspending </a:t>
            </a:r>
            <a:r>
              <a:rPr lang="en-US" spc="-1" dirty="0" smtClean="0"/>
              <a:t>function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0" y="1203480"/>
            <a:ext cx="9143640" cy="2304000"/>
          </a:xfrm>
          <a:prstGeom prst="rect">
            <a:avLst/>
          </a:prstGeom>
          <a:solidFill>
            <a:srgbClr val="F07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CustomShape 2"/>
          <p:cNvSpPr/>
          <p:nvPr/>
        </p:nvSpPr>
        <p:spPr>
          <a:xfrm>
            <a:off x="0" y="2355840"/>
            <a:ext cx="9143640" cy="54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EXCEPTIONS HANDLING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54" name="CustomShape 3"/>
          <p:cNvSpPr/>
          <p:nvPr/>
        </p:nvSpPr>
        <p:spPr>
          <a:xfrm>
            <a:off x="4140000" y="1491480"/>
            <a:ext cx="731520" cy="778320"/>
          </a:xfrm>
          <a:custGeom>
            <a:avLst/>
            <a:gdLst/>
            <a:ahLst/>
            <a:cxnLst/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extShape 1"/>
          <p:cNvSpPr txBox="1"/>
          <p:nvPr/>
        </p:nvSpPr>
        <p:spPr>
          <a:xfrm>
            <a:off x="683640" y="133920"/>
            <a:ext cx="5832360" cy="627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C00000"/>
                </a:solidFill>
                <a:latin typeface="Arial"/>
                <a:ea typeface="Arial Unicode MS"/>
              </a:rPr>
              <a:t>Exceptions Handling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683640" y="698940"/>
            <a:ext cx="3744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70C0"/>
                </a:solidFill>
                <a:latin typeface="Arial"/>
                <a:ea typeface="Arial Unicode MS"/>
              </a:rPr>
              <a:t>Basic catch</a:t>
            </a:r>
            <a:endParaRPr lang="en-US" sz="1800" b="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357" name="CustomShape 3"/>
          <p:cNvSpPr/>
          <p:nvPr/>
        </p:nvSpPr>
        <p:spPr>
          <a:xfrm rot="5400000">
            <a:off x="148320" y="307800"/>
            <a:ext cx="503640" cy="2786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" name="CustomShape 4"/>
          <p:cNvSpPr/>
          <p:nvPr/>
        </p:nvSpPr>
        <p:spPr>
          <a:xfrm rot="5400000">
            <a:off x="-130320" y="371160"/>
            <a:ext cx="503640" cy="1519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9" name="CustomShape 5"/>
          <p:cNvSpPr/>
          <p:nvPr/>
        </p:nvSpPr>
        <p:spPr>
          <a:xfrm>
            <a:off x="683640" y="1131480"/>
            <a:ext cx="763236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pc="-1" dirty="0" smtClean="0">
                <a:solidFill>
                  <a:srgbClr val="000000"/>
                </a:solidFill>
                <a:ea typeface="Arial Unicode MS"/>
              </a:rPr>
              <a:t>Run </a:t>
            </a:r>
            <a:r>
              <a:rPr lang="en-US" spc="-1" dirty="0">
                <a:solidFill>
                  <a:srgbClr val="000000"/>
                </a:solidFill>
                <a:ea typeface="Arial Unicode MS"/>
              </a:rPr>
              <a:t>the finally block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Arial"/>
                <a:ea typeface="Arial Unicode MS"/>
              </a:rPr>
              <a:t>Example code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extShape 1"/>
          <p:cNvSpPr txBox="1"/>
          <p:nvPr/>
        </p:nvSpPr>
        <p:spPr>
          <a:xfrm>
            <a:off x="683640" y="133920"/>
            <a:ext cx="5832360" cy="627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C00000"/>
                </a:solidFill>
                <a:latin typeface="Arial"/>
                <a:ea typeface="Arial Unicode MS"/>
              </a:rPr>
              <a:t>Exceptions Handling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CustomShape 3"/>
          <p:cNvSpPr/>
          <p:nvPr/>
        </p:nvSpPr>
        <p:spPr>
          <a:xfrm rot="5400000">
            <a:off x="148320" y="307800"/>
            <a:ext cx="503640" cy="2786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" name="CustomShape 4"/>
          <p:cNvSpPr/>
          <p:nvPr/>
        </p:nvSpPr>
        <p:spPr>
          <a:xfrm rot="5400000">
            <a:off x="-130320" y="371160"/>
            <a:ext cx="503640" cy="1519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5"/>
          <p:cNvSpPr/>
          <p:nvPr/>
        </p:nvSpPr>
        <p:spPr>
          <a:xfrm>
            <a:off x="0" y="2635816"/>
            <a:ext cx="914400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en-US" sz="4000" dirty="0" smtClean="0"/>
              <a:t>How can we catch all exceptions?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8" name="CustomShape 5"/>
          <p:cNvSpPr/>
          <p:nvPr/>
        </p:nvSpPr>
        <p:spPr>
          <a:xfrm>
            <a:off x="0" y="1673000"/>
            <a:ext cx="914400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en-US" sz="4000" dirty="0" smtClean="0"/>
              <a:t>100 </a:t>
            </a:r>
            <a:r>
              <a:rPr lang="en-US" sz="4000" dirty="0" err="1" smtClean="0"/>
              <a:t>coroutines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390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TextShape 1"/>
          <p:cNvSpPr txBox="1"/>
          <p:nvPr/>
        </p:nvSpPr>
        <p:spPr>
          <a:xfrm>
            <a:off x="683640" y="133920"/>
            <a:ext cx="5040360" cy="627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C00000"/>
                </a:solidFill>
                <a:latin typeface="Arial"/>
                <a:ea typeface="Arial Unicode MS"/>
              </a:rPr>
              <a:t>Exceptions Handling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CustomShape 2"/>
          <p:cNvSpPr/>
          <p:nvPr/>
        </p:nvSpPr>
        <p:spPr>
          <a:xfrm>
            <a:off x="683640" y="761040"/>
            <a:ext cx="3744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70C0"/>
                </a:solidFill>
                <a:latin typeface="Arial"/>
                <a:ea typeface="Arial Unicode MS"/>
              </a:rPr>
              <a:t>CoroutineExceptionHandler</a:t>
            </a:r>
            <a:endParaRPr lang="en-US" sz="1800" b="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363" name="CustomShape 3"/>
          <p:cNvSpPr/>
          <p:nvPr/>
        </p:nvSpPr>
        <p:spPr>
          <a:xfrm rot="5400000">
            <a:off x="148320" y="307800"/>
            <a:ext cx="503640" cy="2786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4" name="CustomShape 4"/>
          <p:cNvSpPr/>
          <p:nvPr/>
        </p:nvSpPr>
        <p:spPr>
          <a:xfrm rot="5400000">
            <a:off x="-130320" y="371160"/>
            <a:ext cx="503640" cy="1519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" name="CustomShape 5"/>
          <p:cNvSpPr/>
          <p:nvPr/>
        </p:nvSpPr>
        <p:spPr>
          <a:xfrm>
            <a:off x="683640" y="1131480"/>
            <a:ext cx="7632360" cy="13373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Arial"/>
                <a:ea typeface="Arial Unicode MS"/>
              </a:rPr>
              <a:t>Generic 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Arial Unicode MS"/>
              </a:rPr>
              <a:t>catch block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pc="-1" dirty="0" smtClean="0">
                <a:solidFill>
                  <a:srgbClr val="000000"/>
                </a:solidFill>
                <a:ea typeface="Arial Unicode MS"/>
              </a:rPr>
              <a:t>Catch </a:t>
            </a:r>
            <a:r>
              <a:rPr lang="en-US" spc="-1" dirty="0">
                <a:solidFill>
                  <a:srgbClr val="000000"/>
                </a:solidFill>
                <a:ea typeface="Arial Unicode MS"/>
              </a:rPr>
              <a:t>and </a:t>
            </a:r>
            <a:r>
              <a:rPr lang="en-US" spc="-1" dirty="0" smtClean="0">
                <a:solidFill>
                  <a:srgbClr val="000000"/>
                </a:solidFill>
                <a:ea typeface="Arial Unicode MS"/>
              </a:rPr>
              <a:t>return </a:t>
            </a:r>
            <a:r>
              <a:rPr lang="en-US" spc="-1" dirty="0">
                <a:solidFill>
                  <a:srgbClr val="000000"/>
                </a:solidFill>
                <a:ea typeface="Arial Unicode MS"/>
              </a:rPr>
              <a:t>to a callback </a:t>
            </a:r>
            <a:r>
              <a:rPr lang="en-US" spc="-1" dirty="0" smtClean="0">
                <a:solidFill>
                  <a:srgbClr val="000000"/>
                </a:solidFill>
                <a:ea typeface="Arial Unicode MS"/>
              </a:rPr>
              <a:t>function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Arial"/>
              </a:rPr>
              <a:t>Example code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0" y="1203480"/>
            <a:ext cx="9143640" cy="2304000"/>
          </a:xfrm>
          <a:prstGeom prst="rect">
            <a:avLst/>
          </a:prstGeom>
          <a:solidFill>
            <a:srgbClr val="F07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CustomShape 2"/>
          <p:cNvSpPr/>
          <p:nvPr/>
        </p:nvSpPr>
        <p:spPr>
          <a:xfrm>
            <a:off x="0" y="2355840"/>
            <a:ext cx="9143640" cy="54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spc="-1" dirty="0" smtClean="0">
                <a:solidFill>
                  <a:srgbClr val="FFFFFF"/>
                </a:solidFill>
                <a:latin typeface="Arial"/>
              </a:rPr>
              <a:t>EXCELLENT THINGS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368" name="CustomShape 3"/>
          <p:cNvSpPr/>
          <p:nvPr/>
        </p:nvSpPr>
        <p:spPr>
          <a:xfrm>
            <a:off x="4140000" y="1491480"/>
            <a:ext cx="731520" cy="778320"/>
          </a:xfrm>
          <a:custGeom>
            <a:avLst/>
            <a:gdLst/>
            <a:ahLst/>
            <a:cxnLst/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0" y="1203480"/>
            <a:ext cx="914364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2"/>
          <p:cNvSpPr/>
          <p:nvPr/>
        </p:nvSpPr>
        <p:spPr>
          <a:xfrm>
            <a:off x="2267640" y="2355840"/>
            <a:ext cx="4608000" cy="54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INTRODUCTION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4140000" y="1491480"/>
            <a:ext cx="731520" cy="778320"/>
          </a:xfrm>
          <a:custGeom>
            <a:avLst/>
            <a:gdLst/>
            <a:ahLst/>
            <a:cxnLst/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extShape 1"/>
          <p:cNvSpPr txBox="1"/>
          <p:nvPr/>
        </p:nvSpPr>
        <p:spPr>
          <a:xfrm>
            <a:off x="683639" y="133920"/>
            <a:ext cx="4750805" cy="627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C00000"/>
                </a:solidFill>
                <a:latin typeface="Arial"/>
              </a:rPr>
              <a:t>Excellent things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CustomShape 2"/>
          <p:cNvSpPr/>
          <p:nvPr/>
        </p:nvSpPr>
        <p:spPr>
          <a:xfrm>
            <a:off x="683639" y="760156"/>
            <a:ext cx="3744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70C0"/>
                </a:solidFill>
                <a:latin typeface="Arial"/>
                <a:ea typeface="Arial Unicode MS"/>
              </a:rPr>
              <a:t>SupervisorJob</a:t>
            </a:r>
            <a:r>
              <a:rPr lang="en-US" sz="1800" b="0" strike="noStrike" spc="-1" dirty="0">
                <a:solidFill>
                  <a:srgbClr val="0070C0"/>
                </a:solidFill>
                <a:latin typeface="Arial"/>
                <a:ea typeface="Arial Unicode MS"/>
              </a:rPr>
              <a:t> - </a:t>
            </a:r>
            <a:r>
              <a:rPr lang="en-US" sz="1800" b="0" strike="noStrike" spc="-1" dirty="0" err="1">
                <a:solidFill>
                  <a:srgbClr val="0070C0"/>
                </a:solidFill>
                <a:latin typeface="Arial"/>
                <a:ea typeface="Arial Unicode MS"/>
              </a:rPr>
              <a:t>supervisorScope</a:t>
            </a:r>
            <a:endParaRPr lang="en-US" sz="1800" b="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371" name="CustomShape 3"/>
          <p:cNvSpPr/>
          <p:nvPr/>
        </p:nvSpPr>
        <p:spPr>
          <a:xfrm rot="5400000">
            <a:off x="148320" y="307800"/>
            <a:ext cx="503640" cy="2786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" name="CustomShape 4"/>
          <p:cNvSpPr/>
          <p:nvPr/>
        </p:nvSpPr>
        <p:spPr>
          <a:xfrm rot="5400000">
            <a:off x="-130320" y="371160"/>
            <a:ext cx="503640" cy="1519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CustomShape 5"/>
          <p:cNvSpPr/>
          <p:nvPr/>
        </p:nvSpPr>
        <p:spPr>
          <a:xfrm>
            <a:off x="683640" y="1131480"/>
            <a:ext cx="7632360" cy="29993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Arial Unicode MS"/>
              </a:rPr>
              <a:t> </a:t>
            </a:r>
            <a:r>
              <a:rPr lang="en-US" spc="-1" dirty="0" err="1">
                <a:solidFill>
                  <a:srgbClr val="000000"/>
                </a:solidFill>
                <a:ea typeface="Arial Unicode MS"/>
              </a:rPr>
              <a:t>SupervisorJob</a:t>
            </a:r>
            <a:r>
              <a:rPr lang="en-US" spc="-1" dirty="0">
                <a:solidFill>
                  <a:srgbClr val="000000"/>
                </a:solidFill>
                <a:ea typeface="Arial Unicode MS"/>
              </a:rPr>
              <a:t> </a:t>
            </a:r>
            <a:endParaRPr lang="en-US" spc="-1" dirty="0" smtClean="0">
              <a:solidFill>
                <a:srgbClr val="000000"/>
              </a:solidFill>
              <a:ea typeface="Arial Unicode MS"/>
            </a:endParaRP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pc="-1" dirty="0" smtClean="0">
                <a:solidFill>
                  <a:srgbClr val="000000"/>
                </a:solidFill>
                <a:ea typeface="Arial Unicode MS"/>
              </a:rPr>
              <a:t>Another </a:t>
            </a:r>
            <a:r>
              <a:rPr lang="en-US" spc="-1" dirty="0">
                <a:solidFill>
                  <a:srgbClr val="000000"/>
                </a:solidFill>
                <a:ea typeface="Arial Unicode MS"/>
              </a:rPr>
              <a:t>version of </a:t>
            </a:r>
            <a:r>
              <a:rPr lang="en-US" spc="-1" dirty="0" smtClean="0">
                <a:solidFill>
                  <a:srgbClr val="000000"/>
                </a:solidFill>
                <a:ea typeface="Arial Unicode MS"/>
              </a:rPr>
              <a:t>Job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pc="-1" dirty="0" smtClean="0">
                <a:solidFill>
                  <a:srgbClr val="000000"/>
                </a:solidFill>
                <a:ea typeface="Arial Unicode MS"/>
              </a:rPr>
              <a:t>Similar usage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pc="-1" dirty="0" err="1" smtClean="0">
                <a:solidFill>
                  <a:srgbClr val="000000"/>
                </a:solidFill>
                <a:ea typeface="Arial Unicode MS"/>
              </a:rPr>
              <a:t>Coroutine</a:t>
            </a:r>
            <a:r>
              <a:rPr lang="en-US" spc="-1" dirty="0" smtClean="0">
                <a:solidFill>
                  <a:srgbClr val="000000"/>
                </a:solidFill>
                <a:ea typeface="Arial Unicode MS"/>
              </a:rPr>
              <a:t> is not stopped if no exception is encountered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vi-VN" b="0" strike="noStrike" spc="-1" dirty="0" smtClean="0">
                <a:solidFill>
                  <a:srgbClr val="000000"/>
                </a:solidFill>
                <a:latin typeface="Arial"/>
                <a:ea typeface="Arial Unicode MS"/>
              </a:rPr>
              <a:t>supervisorScope</a:t>
            </a:r>
            <a:endParaRPr lang="en-US" spc="-1" dirty="0">
              <a:solidFill>
                <a:srgbClr val="000000"/>
              </a:solidFill>
              <a:latin typeface="Arial"/>
              <a:ea typeface="Arial Unicode MS"/>
            </a:endParaRP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pc="-1" dirty="0">
                <a:solidFill>
                  <a:srgbClr val="000000"/>
                </a:solidFill>
                <a:ea typeface="Arial Unicode MS"/>
              </a:rPr>
              <a:t>Usage is similar to </a:t>
            </a:r>
            <a:r>
              <a:rPr lang="en-US" spc="-1" dirty="0" err="1" smtClean="0">
                <a:solidFill>
                  <a:srgbClr val="000000"/>
                </a:solidFill>
                <a:ea typeface="Arial Unicode MS"/>
              </a:rPr>
              <a:t>coroutineScope</a:t>
            </a:r>
            <a:endParaRPr lang="en-US" spc="-1" dirty="0" smtClean="0">
              <a:solidFill>
                <a:srgbClr val="000000"/>
              </a:solidFill>
              <a:ea typeface="Arial Unicode MS"/>
            </a:endParaRP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pc="-1" dirty="0"/>
              <a:t>The same effect </a:t>
            </a:r>
            <a:r>
              <a:rPr lang="en-US" spc="-1" dirty="0" smtClean="0"/>
              <a:t>with </a:t>
            </a:r>
            <a:r>
              <a:rPr lang="en-US" spc="-1" dirty="0" err="1" smtClean="0"/>
              <a:t>SupervisorJob</a:t>
            </a:r>
            <a:endParaRPr lang="en-US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Shape 1"/>
          <p:cNvSpPr txBox="1"/>
          <p:nvPr/>
        </p:nvSpPr>
        <p:spPr>
          <a:xfrm>
            <a:off x="683640" y="133920"/>
            <a:ext cx="4709242" cy="627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C00000"/>
                </a:solidFill>
              </a:rPr>
              <a:t>Excellent things</a:t>
            </a:r>
            <a:endParaRPr lang="en-US" sz="3600" spc="-1" dirty="0">
              <a:solidFill>
                <a:srgbClr val="000000"/>
              </a:solidFill>
            </a:endParaRPr>
          </a:p>
        </p:txBody>
      </p:sp>
      <p:sp>
        <p:nvSpPr>
          <p:cNvPr id="375" name="CustomShape 2"/>
          <p:cNvSpPr/>
          <p:nvPr/>
        </p:nvSpPr>
        <p:spPr>
          <a:xfrm>
            <a:off x="683640" y="761040"/>
            <a:ext cx="3744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70C0"/>
                </a:solidFill>
                <a:latin typeface="Arial"/>
                <a:ea typeface="Arial Unicode MS"/>
              </a:rPr>
              <a:t>viewModelScope</a:t>
            </a:r>
            <a:endParaRPr lang="en-US" sz="1800" b="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376" name="CustomShape 3"/>
          <p:cNvSpPr/>
          <p:nvPr/>
        </p:nvSpPr>
        <p:spPr>
          <a:xfrm rot="5400000">
            <a:off x="148320" y="307800"/>
            <a:ext cx="503640" cy="2786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" name="CustomShape 4"/>
          <p:cNvSpPr/>
          <p:nvPr/>
        </p:nvSpPr>
        <p:spPr>
          <a:xfrm rot="5400000">
            <a:off x="-130320" y="371160"/>
            <a:ext cx="503640" cy="1519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" name="CustomShape 5"/>
          <p:cNvSpPr/>
          <p:nvPr/>
        </p:nvSpPr>
        <p:spPr>
          <a:xfrm>
            <a:off x="683640" y="1131480"/>
            <a:ext cx="8460000" cy="8705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pc="-1" dirty="0" smtClean="0">
                <a:solidFill>
                  <a:srgbClr val="000000"/>
                </a:solidFill>
                <a:ea typeface="Arial Unicode MS"/>
              </a:rPr>
              <a:t>Automatically </a:t>
            </a:r>
            <a:r>
              <a:rPr lang="en-US" spc="-1" dirty="0">
                <a:solidFill>
                  <a:srgbClr val="000000"/>
                </a:solidFill>
                <a:ea typeface="Arial Unicode MS"/>
              </a:rPr>
              <a:t>cancel when </a:t>
            </a:r>
            <a:r>
              <a:rPr lang="en-US" spc="-1" dirty="0" err="1">
                <a:solidFill>
                  <a:srgbClr val="000000"/>
                </a:solidFill>
                <a:ea typeface="Arial Unicode MS"/>
              </a:rPr>
              <a:t>ViewModel</a:t>
            </a:r>
            <a:r>
              <a:rPr lang="en-US" spc="-1" dirty="0">
                <a:solidFill>
                  <a:srgbClr val="000000"/>
                </a:solidFill>
                <a:ea typeface="Arial Unicode MS"/>
              </a:rPr>
              <a:t> is </a:t>
            </a:r>
            <a:r>
              <a:rPr lang="en-US" spc="-1" dirty="0" smtClean="0">
                <a:solidFill>
                  <a:srgbClr val="000000"/>
                </a:solidFill>
                <a:ea typeface="Arial Unicode MS"/>
              </a:rPr>
              <a:t>cleared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pc="-1" dirty="0" smtClean="0">
                <a:solidFill>
                  <a:srgbClr val="000000"/>
                </a:solidFill>
                <a:ea typeface="Arial Unicode MS"/>
              </a:rPr>
              <a:t>Use for </a:t>
            </a:r>
            <a:r>
              <a:rPr lang="en-US" spc="-1" dirty="0" err="1" smtClean="0">
                <a:solidFill>
                  <a:srgbClr val="000000"/>
                </a:solidFill>
                <a:ea typeface="Arial Unicode MS"/>
              </a:rPr>
              <a:t>coroutines</a:t>
            </a:r>
            <a:r>
              <a:rPr lang="en-US" spc="-1" dirty="0" smtClean="0">
                <a:solidFill>
                  <a:srgbClr val="000000"/>
                </a:solidFill>
                <a:ea typeface="Arial Unicode MS"/>
              </a:rPr>
              <a:t> only work when </a:t>
            </a:r>
            <a:r>
              <a:rPr lang="en-US" spc="-1" dirty="0" err="1" smtClean="0">
                <a:solidFill>
                  <a:srgbClr val="000000"/>
                </a:solidFill>
                <a:ea typeface="Arial Unicode MS"/>
              </a:rPr>
              <a:t>ViewModel</a:t>
            </a:r>
            <a:r>
              <a:rPr lang="en-US" spc="-1" dirty="0" smtClean="0">
                <a:solidFill>
                  <a:srgbClr val="000000"/>
                </a:solidFill>
                <a:ea typeface="Arial Unicode MS"/>
              </a:rPr>
              <a:t> is active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Shape 1"/>
          <p:cNvSpPr txBox="1"/>
          <p:nvPr/>
        </p:nvSpPr>
        <p:spPr>
          <a:xfrm>
            <a:off x="683639" y="133920"/>
            <a:ext cx="5779505" cy="627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C00000"/>
                </a:solidFill>
              </a:rPr>
              <a:t>Excellent things</a:t>
            </a:r>
            <a:endParaRPr lang="en-US" sz="3600" spc="-1" dirty="0">
              <a:solidFill>
                <a:srgbClr val="000000"/>
              </a:solidFill>
            </a:endParaRPr>
          </a:p>
        </p:txBody>
      </p:sp>
      <p:sp>
        <p:nvSpPr>
          <p:cNvPr id="380" name="CustomShape 2"/>
          <p:cNvSpPr/>
          <p:nvPr/>
        </p:nvSpPr>
        <p:spPr>
          <a:xfrm>
            <a:off x="683639" y="698940"/>
            <a:ext cx="3744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70C0"/>
                </a:solidFill>
                <a:latin typeface="Arial"/>
                <a:ea typeface="Arial Unicode MS"/>
              </a:rPr>
              <a:t>lifecycleScope</a:t>
            </a:r>
            <a:r>
              <a:rPr lang="en-US" sz="1800" b="0" strike="noStrike" spc="-1" dirty="0">
                <a:solidFill>
                  <a:srgbClr val="0070C0"/>
                </a:solidFill>
                <a:latin typeface="Arial"/>
                <a:ea typeface="Arial Unicode MS"/>
              </a:rPr>
              <a:t> </a:t>
            </a:r>
            <a:endParaRPr lang="en-US" sz="1800" b="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381" name="CustomShape 3"/>
          <p:cNvSpPr/>
          <p:nvPr/>
        </p:nvSpPr>
        <p:spPr>
          <a:xfrm rot="5400000">
            <a:off x="148320" y="307800"/>
            <a:ext cx="503640" cy="2786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2" name="CustomShape 4"/>
          <p:cNvSpPr/>
          <p:nvPr/>
        </p:nvSpPr>
        <p:spPr>
          <a:xfrm rot="5400000">
            <a:off x="-130320" y="371160"/>
            <a:ext cx="503640" cy="1519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3" name="CustomShape 5"/>
          <p:cNvSpPr/>
          <p:nvPr/>
        </p:nvSpPr>
        <p:spPr>
          <a:xfrm>
            <a:off x="683640" y="1131480"/>
            <a:ext cx="8460000" cy="34148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pc="-1" dirty="0" smtClean="0">
                <a:solidFill>
                  <a:srgbClr val="000000"/>
                </a:solidFill>
                <a:ea typeface="Arial Unicode MS"/>
              </a:rPr>
              <a:t>Defined for each Lifecycle object (Activity – Fragment)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pc="-1" dirty="0" smtClean="0">
                <a:solidFill>
                  <a:srgbClr val="000000"/>
                </a:solidFill>
                <a:ea typeface="Arial Unicode MS"/>
              </a:rPr>
              <a:t>Automatically cancel when lifecycle is destroyed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pc="-1" dirty="0" smtClean="0">
                <a:solidFill>
                  <a:srgbClr val="000000"/>
                </a:solidFill>
                <a:ea typeface="Arial Unicode MS"/>
              </a:rPr>
              <a:t>Use for </a:t>
            </a:r>
            <a:r>
              <a:rPr lang="en-US" spc="-1" dirty="0" err="1" smtClean="0">
                <a:solidFill>
                  <a:srgbClr val="000000"/>
                </a:solidFill>
                <a:ea typeface="Arial Unicode MS"/>
              </a:rPr>
              <a:t>coroutines</a:t>
            </a:r>
            <a:r>
              <a:rPr lang="en-US" spc="-1" dirty="0" smtClean="0">
                <a:solidFill>
                  <a:srgbClr val="000000"/>
                </a:solidFill>
                <a:ea typeface="Arial Unicode MS"/>
              </a:rPr>
              <a:t> only work when Activity or Fragment is active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vi-VN" spc="-1" dirty="0" smtClean="0">
                <a:solidFill>
                  <a:srgbClr val="000000"/>
                </a:solidFill>
                <a:ea typeface="Arial Unicode MS"/>
              </a:rPr>
              <a:t>launchWhenCreated</a:t>
            </a:r>
            <a:endParaRPr lang="en-US" spc="-1" dirty="0" smtClean="0">
              <a:solidFill>
                <a:srgbClr val="000000"/>
              </a:solidFill>
              <a:ea typeface="Arial Unicode MS"/>
            </a:endParaRP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pc="-1" dirty="0" err="1" smtClean="0">
                <a:solidFill>
                  <a:srgbClr val="000000"/>
                </a:solidFill>
              </a:rPr>
              <a:t>launchWhenStarted</a:t>
            </a:r>
            <a:endParaRPr lang="en-US" spc="-1" dirty="0" smtClean="0">
              <a:solidFill>
                <a:srgbClr val="000000"/>
              </a:solidFill>
            </a:endParaRP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pc="-1" dirty="0" err="1" smtClean="0">
                <a:solidFill>
                  <a:srgbClr val="000000"/>
                </a:solidFill>
              </a:rPr>
              <a:t>launchWhenResumed</a:t>
            </a:r>
            <a:endParaRPr lang="en-US" spc="-1" dirty="0"/>
          </a:p>
          <a:p>
            <a:pPr marL="360">
              <a:lnSpc>
                <a:spcPct val="150000"/>
              </a:lnSpc>
              <a:buClr>
                <a:srgbClr val="000000"/>
              </a:buClr>
            </a:pPr>
            <a:endParaRPr lang="en-US" spc="-1" dirty="0" smtClean="0">
              <a:solidFill>
                <a:srgbClr val="000000"/>
              </a:solidFill>
              <a:ea typeface="Arial Unicode MS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extShape 1"/>
          <p:cNvSpPr txBox="1"/>
          <p:nvPr/>
        </p:nvSpPr>
        <p:spPr>
          <a:xfrm>
            <a:off x="683640" y="133920"/>
            <a:ext cx="5052142" cy="627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C00000"/>
                </a:solidFill>
              </a:rPr>
              <a:t>Excellent things</a:t>
            </a:r>
            <a:endParaRPr lang="en-US" sz="3600" spc="-1" dirty="0">
              <a:solidFill>
                <a:srgbClr val="000000"/>
              </a:solidFill>
            </a:endParaRPr>
          </a:p>
        </p:txBody>
      </p:sp>
      <p:sp>
        <p:nvSpPr>
          <p:cNvPr id="390" name="CustomShape 2"/>
          <p:cNvSpPr/>
          <p:nvPr/>
        </p:nvSpPr>
        <p:spPr>
          <a:xfrm>
            <a:off x="683640" y="698940"/>
            <a:ext cx="3744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70C0"/>
                </a:solidFill>
                <a:latin typeface="Arial"/>
                <a:ea typeface="Arial Unicode MS"/>
              </a:rPr>
              <a:t>liveData</a:t>
            </a:r>
            <a:r>
              <a:rPr lang="en-US" sz="1800" b="0" strike="noStrike" spc="-1" dirty="0">
                <a:solidFill>
                  <a:srgbClr val="0070C0"/>
                </a:solidFill>
                <a:latin typeface="Arial"/>
                <a:ea typeface="Arial Unicode MS"/>
              </a:rPr>
              <a:t> Builder</a:t>
            </a:r>
            <a:endParaRPr lang="en-US" sz="1800" b="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391" name="CustomShape 3"/>
          <p:cNvSpPr/>
          <p:nvPr/>
        </p:nvSpPr>
        <p:spPr>
          <a:xfrm rot="5400000">
            <a:off x="148320" y="307800"/>
            <a:ext cx="503640" cy="2786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CustomShape 4"/>
          <p:cNvSpPr/>
          <p:nvPr/>
        </p:nvSpPr>
        <p:spPr>
          <a:xfrm rot="5400000">
            <a:off x="-130320" y="371160"/>
            <a:ext cx="503640" cy="1519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5"/>
          <p:cNvSpPr/>
          <p:nvPr/>
        </p:nvSpPr>
        <p:spPr>
          <a:xfrm>
            <a:off x="683640" y="1142278"/>
            <a:ext cx="763236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pc="-1" dirty="0" smtClean="0">
                <a:solidFill>
                  <a:srgbClr val="000000"/>
                </a:solidFill>
                <a:ea typeface="Arial Unicode MS"/>
              </a:rPr>
              <a:t>Automatically </a:t>
            </a:r>
            <a:r>
              <a:rPr lang="en-US" spc="-1" dirty="0">
                <a:solidFill>
                  <a:srgbClr val="000000"/>
                </a:solidFill>
                <a:ea typeface="Arial Unicode MS"/>
              </a:rPr>
              <a:t>execute when live data is </a:t>
            </a:r>
            <a:r>
              <a:rPr lang="en-US" spc="-1" dirty="0" smtClean="0">
                <a:solidFill>
                  <a:srgbClr val="000000"/>
                </a:solidFill>
                <a:ea typeface="Arial Unicode MS"/>
              </a:rPr>
              <a:t>active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pc="-1" dirty="0" smtClean="0">
                <a:solidFill>
                  <a:srgbClr val="000000"/>
                </a:solidFill>
                <a:ea typeface="Arial Unicode MS"/>
              </a:rPr>
              <a:t>Automatically </a:t>
            </a:r>
            <a:r>
              <a:rPr lang="en-US" spc="-1" dirty="0">
                <a:solidFill>
                  <a:srgbClr val="000000"/>
                </a:solidFill>
                <a:ea typeface="Arial Unicode MS"/>
              </a:rPr>
              <a:t>decides when to stop and cancel </a:t>
            </a:r>
            <a:r>
              <a:rPr lang="en-US" spc="-1" dirty="0" smtClean="0">
                <a:solidFill>
                  <a:srgbClr val="000000"/>
                </a:solidFill>
                <a:ea typeface="Arial Unicode MS"/>
              </a:rPr>
              <a:t>based </a:t>
            </a:r>
            <a:r>
              <a:rPr lang="en-US" spc="-1" dirty="0">
                <a:solidFill>
                  <a:srgbClr val="000000"/>
                </a:solidFill>
                <a:ea typeface="Arial Unicode MS"/>
              </a:rPr>
              <a:t>on the lifecycle </a:t>
            </a:r>
            <a:r>
              <a:rPr lang="en-US" spc="-1" dirty="0" smtClean="0">
                <a:solidFill>
                  <a:srgbClr val="000000"/>
                </a:solidFill>
                <a:ea typeface="Arial Unicode MS"/>
              </a:rPr>
              <a:t>owner</a:t>
            </a:r>
            <a:endParaRPr lang="en-US" spc="-1" dirty="0">
              <a:solidFill>
                <a:srgbClr val="000000"/>
              </a:solidFill>
              <a:ea typeface="Arial Unicode MS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pc="-1" dirty="0"/>
              <a:t>Use emit () to assign values to </a:t>
            </a:r>
            <a:r>
              <a:rPr lang="en-US" spc="-1" dirty="0" err="1" smtClean="0"/>
              <a:t>LiveData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0" y="1114200"/>
            <a:ext cx="914364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CustomShape 2"/>
          <p:cNvSpPr/>
          <p:nvPr/>
        </p:nvSpPr>
        <p:spPr>
          <a:xfrm>
            <a:off x="-9000" y="1639080"/>
            <a:ext cx="9143640" cy="70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FFFFFF"/>
                </a:solidFill>
                <a:latin typeface="Arial"/>
                <a:ea typeface="Arial Unicode MS"/>
              </a:rPr>
              <a:t>Q&amp;A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401" name="CustomShape 3"/>
          <p:cNvSpPr/>
          <p:nvPr/>
        </p:nvSpPr>
        <p:spPr>
          <a:xfrm>
            <a:off x="-9000" y="2237400"/>
            <a:ext cx="9143640" cy="47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500" b="0" strike="noStrike" spc="-1" dirty="0">
                <a:solidFill>
                  <a:srgbClr val="FFFFFF"/>
                </a:solidFill>
                <a:latin typeface="Arial"/>
                <a:ea typeface="Arial Unicode MS"/>
              </a:rPr>
              <a:t>Thank you for listening</a:t>
            </a:r>
            <a:endParaRPr lang="en-US" sz="25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683640" y="133920"/>
            <a:ext cx="3059640" cy="627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C00000"/>
                </a:solidFill>
                <a:latin typeface="Arial"/>
                <a:ea typeface="Arial Unicode MS"/>
              </a:rPr>
              <a:t>Introduction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683640" y="698940"/>
            <a:ext cx="3059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70C0"/>
                </a:solidFill>
                <a:latin typeface="Arial"/>
                <a:ea typeface="Arial Unicode MS"/>
              </a:rPr>
              <a:t>Threads vs Cores </a:t>
            </a:r>
            <a:endParaRPr lang="en-US" sz="1800" b="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 rot="5400000">
            <a:off x="148320" y="307800"/>
            <a:ext cx="503640" cy="2786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4"/>
          <p:cNvSpPr/>
          <p:nvPr/>
        </p:nvSpPr>
        <p:spPr>
          <a:xfrm rot="5400000">
            <a:off x="-130320" y="371160"/>
            <a:ext cx="503640" cy="1519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CustomShape 5"/>
          <p:cNvSpPr/>
          <p:nvPr/>
        </p:nvSpPr>
        <p:spPr>
          <a:xfrm>
            <a:off x="6084000" y="3430080"/>
            <a:ext cx="1007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 Unicode MS"/>
              </a:rPr>
              <a:t>Website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38" name="Picture 2"/>
          <p:cNvPicPr/>
          <p:nvPr/>
        </p:nvPicPr>
        <p:blipFill>
          <a:blip r:embed="rId3"/>
          <a:stretch/>
        </p:blipFill>
        <p:spPr>
          <a:xfrm>
            <a:off x="579240" y="1430640"/>
            <a:ext cx="3776400" cy="2281680"/>
          </a:xfrm>
          <a:prstGeom prst="rect">
            <a:avLst/>
          </a:prstGeom>
          <a:ln>
            <a:noFill/>
          </a:ln>
        </p:spPr>
      </p:pic>
      <p:pic>
        <p:nvPicPr>
          <p:cNvPr id="239" name="Picture 2"/>
          <p:cNvPicPr/>
          <p:nvPr/>
        </p:nvPicPr>
        <p:blipFill>
          <a:blip r:embed="rId4"/>
          <a:stretch/>
        </p:blipFill>
        <p:spPr>
          <a:xfrm>
            <a:off x="4798800" y="1396800"/>
            <a:ext cx="4173840" cy="2349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683640" y="133920"/>
            <a:ext cx="3059640" cy="627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C00000"/>
                </a:solidFill>
                <a:latin typeface="Arial"/>
                <a:ea typeface="Arial Unicode MS"/>
              </a:rPr>
              <a:t>Introduction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683640" y="698940"/>
            <a:ext cx="3059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70C0"/>
                </a:solidFill>
                <a:ea typeface="Arial Unicode MS"/>
              </a:rPr>
              <a:t>Physical vs Logical cores</a:t>
            </a:r>
            <a:endParaRPr lang="en-US" spc="-1" dirty="0">
              <a:solidFill>
                <a:srgbClr val="0070C0"/>
              </a:solidFill>
            </a:endParaRPr>
          </a:p>
        </p:txBody>
      </p:sp>
      <p:sp>
        <p:nvSpPr>
          <p:cNvPr id="242" name="CustomShape 3"/>
          <p:cNvSpPr/>
          <p:nvPr/>
        </p:nvSpPr>
        <p:spPr>
          <a:xfrm rot="5400000">
            <a:off x="148320" y="307800"/>
            <a:ext cx="503640" cy="2786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4"/>
          <p:cNvSpPr/>
          <p:nvPr/>
        </p:nvSpPr>
        <p:spPr>
          <a:xfrm rot="5400000">
            <a:off x="-130320" y="371160"/>
            <a:ext cx="503640" cy="1519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44" name="Picture 2"/>
          <p:cNvPicPr/>
          <p:nvPr/>
        </p:nvPicPr>
        <p:blipFill>
          <a:blip r:embed="rId3"/>
          <a:stretch/>
        </p:blipFill>
        <p:spPr>
          <a:xfrm>
            <a:off x="596160" y="1285920"/>
            <a:ext cx="3923640" cy="2571480"/>
          </a:xfrm>
          <a:prstGeom prst="rect">
            <a:avLst/>
          </a:prstGeom>
          <a:ln>
            <a:noFill/>
          </a:ln>
        </p:spPr>
      </p:pic>
      <p:pic>
        <p:nvPicPr>
          <p:cNvPr id="245" name="Picture 4"/>
          <p:cNvPicPr/>
          <p:nvPr/>
        </p:nvPicPr>
        <p:blipFill>
          <a:blip r:embed="rId4"/>
          <a:stretch/>
        </p:blipFill>
        <p:spPr>
          <a:xfrm>
            <a:off x="5102280" y="1285920"/>
            <a:ext cx="3923640" cy="2571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683640" y="133920"/>
            <a:ext cx="3059640" cy="627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C00000"/>
                </a:solidFill>
                <a:latin typeface="Arial"/>
                <a:ea typeface="Arial Unicode MS"/>
              </a:rPr>
              <a:t>Introduction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683640" y="698940"/>
            <a:ext cx="3059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70C0"/>
                </a:solidFill>
                <a:latin typeface="Arial"/>
                <a:ea typeface="Arial Unicode MS"/>
              </a:rPr>
              <a:t>Physical vs </a:t>
            </a:r>
            <a:r>
              <a:rPr lang="en-US" sz="1800" b="0" strike="noStrike" spc="-1" dirty="0" smtClean="0">
                <a:solidFill>
                  <a:srgbClr val="0070C0"/>
                </a:solidFill>
                <a:latin typeface="Arial"/>
                <a:ea typeface="Arial Unicode MS"/>
              </a:rPr>
              <a:t>Logical cores</a:t>
            </a:r>
            <a:endParaRPr lang="en-US" sz="1800" b="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 rot="5400000">
            <a:off x="148320" y="307800"/>
            <a:ext cx="503640" cy="2786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4"/>
          <p:cNvSpPr/>
          <p:nvPr/>
        </p:nvSpPr>
        <p:spPr>
          <a:xfrm rot="5400000">
            <a:off x="-130320" y="371160"/>
            <a:ext cx="503640" cy="1519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50" name="Picture 2"/>
          <p:cNvPicPr/>
          <p:nvPr/>
        </p:nvPicPr>
        <p:blipFill>
          <a:blip r:embed="rId3"/>
          <a:stretch/>
        </p:blipFill>
        <p:spPr>
          <a:xfrm>
            <a:off x="529920" y="1432080"/>
            <a:ext cx="4356360" cy="2452320"/>
          </a:xfrm>
          <a:prstGeom prst="rect">
            <a:avLst/>
          </a:prstGeom>
          <a:ln>
            <a:noFill/>
          </a:ln>
        </p:spPr>
      </p:pic>
      <p:pic>
        <p:nvPicPr>
          <p:cNvPr id="251" name="Picture 4"/>
          <p:cNvPicPr/>
          <p:nvPr/>
        </p:nvPicPr>
        <p:blipFill>
          <a:blip r:embed="rId4"/>
          <a:stretch/>
        </p:blipFill>
        <p:spPr>
          <a:xfrm>
            <a:off x="5292000" y="1432080"/>
            <a:ext cx="3555000" cy="2452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683640" y="133920"/>
            <a:ext cx="3059640" cy="627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C00000"/>
                </a:solidFill>
                <a:latin typeface="Arial"/>
                <a:ea typeface="Arial Unicode MS"/>
              </a:rPr>
              <a:t>Introduction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683640" y="698940"/>
            <a:ext cx="3059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70C0"/>
                </a:solidFill>
                <a:latin typeface="Arial"/>
                <a:ea typeface="Arial Unicode MS"/>
              </a:rPr>
              <a:t>Coroutines</a:t>
            </a:r>
            <a:endParaRPr lang="en-US" sz="1800" b="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 rot="5400000">
            <a:off x="148320" y="307800"/>
            <a:ext cx="503640" cy="2786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CustomShape 4"/>
          <p:cNvSpPr/>
          <p:nvPr/>
        </p:nvSpPr>
        <p:spPr>
          <a:xfrm rot="5400000">
            <a:off x="-130320" y="371160"/>
            <a:ext cx="503640" cy="1519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56" name="Picture 4"/>
          <p:cNvPicPr/>
          <p:nvPr/>
        </p:nvPicPr>
        <p:blipFill>
          <a:blip r:embed="rId3"/>
          <a:stretch/>
        </p:blipFill>
        <p:spPr>
          <a:xfrm>
            <a:off x="2180880" y="1269360"/>
            <a:ext cx="5083560" cy="2859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0" y="1203480"/>
            <a:ext cx="9143640" cy="2304000"/>
          </a:xfrm>
          <a:prstGeom prst="rect">
            <a:avLst/>
          </a:prstGeom>
          <a:solidFill>
            <a:srgbClr val="F07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0" y="2355840"/>
            <a:ext cx="9143640" cy="54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 smtClean="0">
                <a:solidFill>
                  <a:srgbClr val="FFFFFF"/>
                </a:solidFill>
                <a:latin typeface="Arial"/>
                <a:ea typeface="Arial Unicode MS"/>
              </a:rPr>
              <a:t>THE DIFFERENCES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4140000" y="1491480"/>
            <a:ext cx="731520" cy="778320"/>
          </a:xfrm>
          <a:custGeom>
            <a:avLst/>
            <a:gdLst/>
            <a:ahLst/>
            <a:cxnLst/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683640" y="133920"/>
            <a:ext cx="4594942" cy="627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C00000"/>
                </a:solidFill>
                <a:latin typeface="Arial"/>
              </a:rPr>
              <a:t>The differences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630990" y="698940"/>
            <a:ext cx="2448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70C0"/>
                </a:solidFill>
                <a:latin typeface="Arial"/>
                <a:ea typeface="Arial Unicode MS"/>
              </a:rPr>
              <a:t>Coroutines</a:t>
            </a:r>
            <a:r>
              <a:rPr lang="en-US" sz="1800" b="0" strike="noStrike" spc="-1" dirty="0">
                <a:solidFill>
                  <a:srgbClr val="0070C0"/>
                </a:solidFill>
                <a:latin typeface="Arial"/>
                <a:ea typeface="Arial Unicode MS"/>
              </a:rPr>
              <a:t> vs Thread </a:t>
            </a:r>
            <a:endParaRPr lang="en-US" sz="1800" b="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 rot="5400000">
            <a:off x="148320" y="307800"/>
            <a:ext cx="503640" cy="2786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4"/>
          <p:cNvSpPr/>
          <p:nvPr/>
        </p:nvSpPr>
        <p:spPr>
          <a:xfrm rot="5400000">
            <a:off x="-130320" y="371160"/>
            <a:ext cx="503640" cy="1519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CustomShape 5"/>
          <p:cNvSpPr/>
          <p:nvPr/>
        </p:nvSpPr>
        <p:spPr>
          <a:xfrm>
            <a:off x="683640" y="1707480"/>
            <a:ext cx="3672000" cy="2306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pc="-1" dirty="0" smtClean="0">
                <a:solidFill>
                  <a:srgbClr val="000000"/>
                </a:solidFill>
                <a:ea typeface="Arial Unicode MS"/>
              </a:rPr>
              <a:t>Thread </a:t>
            </a:r>
            <a:r>
              <a:rPr lang="en-US" spc="-1" dirty="0">
                <a:solidFill>
                  <a:srgbClr val="000000"/>
                </a:solidFill>
                <a:ea typeface="Arial Unicode MS"/>
              </a:rPr>
              <a:t>has a limit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Arial Unicode MS"/>
              </a:rPr>
              <a:t>1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Arial"/>
                <a:ea typeface="Arial Unicode MS"/>
              </a:rPr>
              <a:t>MB per Thread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pc="-1" dirty="0" smtClean="0">
                <a:solidFill>
                  <a:srgbClr val="000000"/>
                </a:solidFill>
                <a:ea typeface="Arial Unicode MS"/>
              </a:rPr>
              <a:t>Cost </a:t>
            </a:r>
            <a:r>
              <a:rPr lang="en-US" spc="-1" dirty="0">
                <a:solidFill>
                  <a:srgbClr val="000000"/>
                </a:solidFill>
                <a:ea typeface="Arial Unicode MS"/>
              </a:rPr>
              <a:t>a lot of resources and resources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65" name="Line 6"/>
          <p:cNvSpPr/>
          <p:nvPr/>
        </p:nvSpPr>
        <p:spPr>
          <a:xfrm>
            <a:off x="4517476" y="1497240"/>
            <a:ext cx="0" cy="2370600"/>
          </a:xfrm>
          <a:prstGeom prst="line">
            <a:avLst/>
          </a:prstGeom>
          <a:ln>
            <a:solidFill>
              <a:srgbClr val="E5234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7"/>
          <p:cNvSpPr/>
          <p:nvPr/>
        </p:nvSpPr>
        <p:spPr>
          <a:xfrm>
            <a:off x="4679313" y="1707480"/>
            <a:ext cx="367200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pc="-1" dirty="0">
                <a:solidFill>
                  <a:srgbClr val="000000"/>
                </a:solidFill>
                <a:ea typeface="Arial Unicode MS"/>
              </a:rPr>
              <a:t>Seems </a:t>
            </a:r>
            <a:r>
              <a:rPr lang="en-US" spc="-1" dirty="0" smtClean="0">
                <a:solidFill>
                  <a:srgbClr val="000000"/>
                </a:solidFill>
                <a:ea typeface="Arial Unicode MS"/>
              </a:rPr>
              <a:t>free</a:t>
            </a:r>
          </a:p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pc="-1" dirty="0" smtClean="0">
                <a:solidFill>
                  <a:srgbClr val="000000"/>
                </a:solidFill>
                <a:ea typeface="Arial Unicode MS"/>
              </a:rPr>
              <a:t>Few 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Arial Unicode MS"/>
              </a:rPr>
              <a:t>bytes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Arial"/>
                <a:ea typeface="Arial Unicode MS"/>
              </a:rPr>
              <a:t>per </a:t>
            </a:r>
            <a:r>
              <a:rPr lang="en-US" sz="1800" b="0" strike="noStrike" spc="-1" dirty="0" err="1" smtClean="0">
                <a:solidFill>
                  <a:srgbClr val="000000"/>
                </a:solidFill>
                <a:latin typeface="Arial"/>
                <a:ea typeface="Arial Unicode MS"/>
              </a:rPr>
              <a:t>coroutine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Arial"/>
                <a:ea typeface="Arial Unicode MS"/>
              </a:rPr>
              <a:t> 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pc="-1" dirty="0">
                <a:solidFill>
                  <a:srgbClr val="000000"/>
                </a:solidFill>
                <a:ea typeface="Arial Unicode MS"/>
              </a:rPr>
              <a:t>Extremely cheap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67" name="CustomShape 8"/>
          <p:cNvSpPr/>
          <p:nvPr/>
        </p:nvSpPr>
        <p:spPr>
          <a:xfrm>
            <a:off x="1295640" y="1203210"/>
            <a:ext cx="2448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Arial Unicode MS"/>
              </a:rPr>
              <a:t>Thread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68" name="CustomShape 9"/>
          <p:cNvSpPr/>
          <p:nvPr/>
        </p:nvSpPr>
        <p:spPr>
          <a:xfrm>
            <a:off x="5292393" y="1203210"/>
            <a:ext cx="2445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Arial Unicode MS"/>
              </a:rPr>
              <a:t>Coroutines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3397</TotalTime>
  <Words>615</Words>
  <Application>Microsoft Office PowerPoint</Application>
  <PresentationFormat>On-screen Show (16:9)</PresentationFormat>
  <Paragraphs>198</Paragraphs>
  <Slides>34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34</vt:i4>
      </vt:variant>
    </vt:vector>
  </HeadingPairs>
  <TitlesOfParts>
    <vt:vector size="47" baseType="lpstr">
      <vt:lpstr>맑은 고딕</vt:lpstr>
      <vt:lpstr>Arial</vt:lpstr>
      <vt:lpstr>Arial Unicode MS</vt:lpstr>
      <vt:lpstr>Cambria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googleslidesppt.com;allppt.com</dc:creator>
  <dc:description/>
  <cp:lastModifiedBy>Ho Man</cp:lastModifiedBy>
  <cp:revision>256</cp:revision>
  <dcterms:created xsi:type="dcterms:W3CDTF">2016-12-01T00:32:25Z</dcterms:created>
  <dcterms:modified xsi:type="dcterms:W3CDTF">2020-05-17T07:18:14Z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Microsoft Corporation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28</vt:i4>
  </property>
  <property fmtid="{D5CDD505-2E9C-101B-9397-08002B2CF9AE}" pid="9" name="PresentationFormat">
    <vt:lpwstr>On-screen Show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34</vt:i4>
  </property>
</Properties>
</file>