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7" r:id="rId2"/>
  </p:sldMasterIdLst>
  <p:notesMasterIdLst>
    <p:notesMasterId r:id="rId32"/>
  </p:notesMasterIdLst>
  <p:handoutMasterIdLst>
    <p:handoutMasterId r:id="rId33"/>
  </p:handoutMasterIdLst>
  <p:sldIdLst>
    <p:sldId id="261" r:id="rId3"/>
    <p:sldId id="291" r:id="rId4"/>
    <p:sldId id="324" r:id="rId5"/>
    <p:sldId id="323" r:id="rId6"/>
    <p:sldId id="317" r:id="rId7"/>
    <p:sldId id="326" r:id="rId8"/>
    <p:sldId id="315" r:id="rId9"/>
    <p:sldId id="308" r:id="rId10"/>
    <p:sldId id="328" r:id="rId11"/>
    <p:sldId id="329" r:id="rId12"/>
    <p:sldId id="333" r:id="rId13"/>
    <p:sldId id="297" r:id="rId14"/>
    <p:sldId id="293" r:id="rId15"/>
    <p:sldId id="294" r:id="rId16"/>
    <p:sldId id="331" r:id="rId17"/>
    <p:sldId id="307" r:id="rId18"/>
    <p:sldId id="332" r:id="rId19"/>
    <p:sldId id="334" r:id="rId20"/>
    <p:sldId id="310" r:id="rId21"/>
    <p:sldId id="311" r:id="rId22"/>
    <p:sldId id="313" r:id="rId23"/>
    <p:sldId id="337" r:id="rId24"/>
    <p:sldId id="312" r:id="rId25"/>
    <p:sldId id="290" r:id="rId26"/>
    <p:sldId id="336" r:id="rId27"/>
    <p:sldId id="325" r:id="rId28"/>
    <p:sldId id="335" r:id="rId29"/>
    <p:sldId id="292" r:id="rId30"/>
    <p:sldId id="327" r:id="rId31"/>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スライド" id="{C7587B6E-BCD4-4FEC-9FF9-A04E61AC84AB}">
          <p14:sldIdLst>
            <p14:sldId id="261"/>
            <p14:sldId id="291"/>
            <p14:sldId id="324"/>
            <p14:sldId id="323"/>
            <p14:sldId id="317"/>
            <p14:sldId id="326"/>
            <p14:sldId id="315"/>
            <p14:sldId id="308"/>
            <p14:sldId id="328"/>
            <p14:sldId id="329"/>
            <p14:sldId id="333"/>
            <p14:sldId id="297"/>
            <p14:sldId id="293"/>
            <p14:sldId id="294"/>
            <p14:sldId id="331"/>
            <p14:sldId id="307"/>
            <p14:sldId id="332"/>
            <p14:sldId id="334"/>
            <p14:sldId id="310"/>
            <p14:sldId id="311"/>
            <p14:sldId id="313"/>
            <p14:sldId id="337"/>
          </p14:sldIdLst>
        </p14:section>
        <p14:section name="予備" id="{08B28D86-79AA-4305-A6AD-FBDC9B0AC644}">
          <p14:sldIdLst>
            <p14:sldId id="312"/>
            <p14:sldId id="290"/>
            <p14:sldId id="336"/>
            <p14:sldId id="325"/>
            <p14:sldId id="335"/>
            <p14:sldId id="292"/>
            <p14:sldId id="32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1BF9"/>
    <a:srgbClr val="00B050"/>
    <a:srgbClr val="87C0F3"/>
    <a:srgbClr val="BDBDBD"/>
    <a:srgbClr val="D9FAFF"/>
    <a:srgbClr val="323232"/>
    <a:srgbClr val="00FF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71" autoAdjust="0"/>
    <p:restoredTop sz="57019" autoAdjust="0"/>
  </p:normalViewPr>
  <p:slideViewPr>
    <p:cSldViewPr>
      <p:cViewPr varScale="1">
        <p:scale>
          <a:sx n="167" d="100"/>
          <a:sy n="167" d="100"/>
        </p:scale>
        <p:origin x="1539"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67"/>
    </p:cViewPr>
  </p:sorterViewPr>
  <p:notesViewPr>
    <p:cSldViewPr>
      <p:cViewPr varScale="1">
        <p:scale>
          <a:sx n="63" d="100"/>
          <a:sy n="63" d="100"/>
        </p:scale>
        <p:origin x="223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wrcbumon\&#29872;&#25216;\&#31038;&#22806;&#31192;_&#29872;&#25216;&#65288;&#27700;&#65289;\Nagase\1_&#12503;&#12524;&#12476;&#12531;\20191022_&#31532;66&#22238;&#26448;&#26009;&#12392;&#29872;&#22659;&#35342;&#35542;&#20250;\&#33104;&#39135;&#12471;&#12511;&#12517;&#12524;&#12540;&#12471;&#12519;&#12531;_Al-Zn&#21512;&#3732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20062782885884306"/>
          <c:y val="0.10250171920327547"/>
          <c:w val="0.68169342917146003"/>
          <c:h val="0.7238990345447297"/>
        </c:manualLayout>
      </c:layout>
      <c:scatterChart>
        <c:scatterStyle val="lineMarker"/>
        <c:varyColors val="0"/>
        <c:ser>
          <c:idx val="0"/>
          <c:order val="0"/>
          <c:spPr>
            <a:ln w="25400" cap="rnd">
              <a:noFill/>
              <a:round/>
            </a:ln>
            <a:effectLst/>
          </c:spPr>
          <c:marker>
            <c:symbol val="square"/>
            <c:size val="9"/>
            <c:spPr>
              <a:solidFill>
                <a:sysClr val="windowText" lastClr="000000"/>
              </a:solidFill>
              <a:ln w="9525">
                <a:noFill/>
              </a:ln>
              <a:effectLst/>
            </c:spPr>
          </c:marker>
          <c:trendline>
            <c:spPr>
              <a:ln w="19050" cap="rnd">
                <a:solidFill>
                  <a:schemeClr val="accent1"/>
                </a:solidFill>
                <a:prstDash val="sysDot"/>
              </a:ln>
              <a:effectLst/>
            </c:spPr>
            <c:trendlineType val="log"/>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trendlineLbl>
          </c:trendline>
          <c:trendline>
            <c:spPr>
              <a:ln w="31750" cap="rnd">
                <a:solidFill>
                  <a:srgbClr val="FF0000"/>
                </a:solidFill>
                <a:prstDash val="sysDash"/>
              </a:ln>
              <a:effectLst/>
            </c:spPr>
            <c:trendlineType val="linear"/>
            <c:forward val="4"/>
            <c:intercept val="7"/>
            <c:dispRSqr val="1"/>
            <c:dispEq val="1"/>
            <c:trendlineLbl>
              <c:layout>
                <c:manualLayout>
                  <c:x val="-0.29973437497173722"/>
                  <c:y val="6.4932474047805971E-2"/>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ltLang="ja-JP" sz="1600" b="1" baseline="0" dirty="0">
                        <a:latin typeface="Meiryo UI" panose="020B0604030504040204" pitchFamily="50" charset="-128"/>
                        <a:ea typeface="Meiryo UI" panose="020B0604030504040204" pitchFamily="50" charset="-128"/>
                      </a:rPr>
                      <a:t>y = 4.4x + 7</a:t>
                    </a:r>
                    <a:br>
                      <a:rPr lang="en-US" altLang="ja-JP" sz="1600" b="1" baseline="0" dirty="0">
                        <a:latin typeface="Meiryo UI" panose="020B0604030504040204" pitchFamily="50" charset="-128"/>
                        <a:ea typeface="Meiryo UI" panose="020B0604030504040204" pitchFamily="50" charset="-128"/>
                      </a:rPr>
                    </a:br>
                    <a:r>
                      <a:rPr lang="en-US" altLang="ja-JP" sz="1600" b="1" baseline="0" dirty="0">
                        <a:latin typeface="Meiryo UI" panose="020B0604030504040204" pitchFamily="50" charset="-128"/>
                        <a:ea typeface="Meiryo UI" panose="020B0604030504040204" pitchFamily="50" charset="-128"/>
                      </a:rPr>
                      <a:t>R² = 0.96</a:t>
                    </a:r>
                    <a:endParaRPr lang="en-US" altLang="ja-JP" sz="1600" b="1" dirty="0">
                      <a:latin typeface="Meiryo UI" panose="020B0604030504040204" pitchFamily="50" charset="-128"/>
                      <a:ea typeface="Meiryo UI" panose="020B0604030504040204" pitchFamily="50" charset="-128"/>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trendlineLbl>
          </c:trendline>
          <c:xVal>
            <c:numRef>
              <c:f>腐食電流!$F$3:$F$14</c:f>
              <c:numCache>
                <c:formatCode>General</c:formatCode>
                <c:ptCount val="12"/>
                <c:pt idx="0">
                  <c:v>0</c:v>
                </c:pt>
                <c:pt idx="1">
                  <c:v>0.5</c:v>
                </c:pt>
                <c:pt idx="2">
                  <c:v>1</c:v>
                </c:pt>
                <c:pt idx="3">
                  <c:v>1.5</c:v>
                </c:pt>
                <c:pt idx="4">
                  <c:v>2</c:v>
                </c:pt>
                <c:pt idx="5">
                  <c:v>5</c:v>
                </c:pt>
                <c:pt idx="6">
                  <c:v>10</c:v>
                </c:pt>
                <c:pt idx="7">
                  <c:v>20</c:v>
                </c:pt>
                <c:pt idx="8">
                  <c:v>30</c:v>
                </c:pt>
                <c:pt idx="9">
                  <c:v>40</c:v>
                </c:pt>
                <c:pt idx="10">
                  <c:v>50</c:v>
                </c:pt>
                <c:pt idx="11">
                  <c:v>100</c:v>
                </c:pt>
              </c:numCache>
            </c:numRef>
          </c:xVal>
          <c:yVal>
            <c:numRef>
              <c:f>腐食電流!$I$3:$I$14</c:f>
              <c:numCache>
                <c:formatCode>General</c:formatCode>
                <c:ptCount val="12"/>
                <c:pt idx="0">
                  <c:v>7.2942145756680645</c:v>
                </c:pt>
                <c:pt idx="1">
                  <c:v>6.9803170728386927</c:v>
                </c:pt>
                <c:pt idx="2">
                  <c:v>6.9929327433889465</c:v>
                </c:pt>
                <c:pt idx="3">
                  <c:v>10.286596070534227</c:v>
                </c:pt>
                <c:pt idx="4">
                  <c:v>11.445840863850044</c:v>
                </c:pt>
                <c:pt idx="5">
                  <c:v>23.033147578761199</c:v>
                </c:pt>
                <c:pt idx="6">
                  <c:v>74.91083388951651</c:v>
                </c:pt>
                <c:pt idx="7">
                  <c:v>119.66797840232216</c:v>
                </c:pt>
                <c:pt idx="8">
                  <c:v>140.29600375683592</c:v>
                </c:pt>
                <c:pt idx="9">
                  <c:v>248.63078633128623</c:v>
                </c:pt>
                <c:pt idx="10">
                  <c:v>224.9471396118779</c:v>
                </c:pt>
                <c:pt idx="11">
                  <c:v>414.11360859600654</c:v>
                </c:pt>
              </c:numCache>
            </c:numRef>
          </c:yVal>
          <c:smooth val="0"/>
        </c:ser>
        <c:dLbls>
          <c:showLegendKey val="0"/>
          <c:showVal val="0"/>
          <c:showCatName val="0"/>
          <c:showSerName val="0"/>
          <c:showPercent val="0"/>
          <c:showBubbleSize val="0"/>
        </c:dLbls>
        <c:axId val="546518464"/>
        <c:axId val="546520424"/>
      </c:scatterChart>
      <c:valAx>
        <c:axId val="546518464"/>
        <c:scaling>
          <c:orientation val="minMax"/>
          <c:max val="105"/>
          <c:min val="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600">
                    <a:latin typeface="Meiryo UI" panose="020B0604030504040204" pitchFamily="50" charset="-128"/>
                    <a:ea typeface="Meiryo UI" panose="020B0604030504040204" pitchFamily="50" charset="-128"/>
                  </a:rPr>
                  <a:t>Z</a:t>
                </a:r>
                <a:r>
                  <a:rPr lang="en-US" altLang="ja-JP" sz="1600" baseline="0">
                    <a:latin typeface="Meiryo UI" panose="020B0604030504040204" pitchFamily="50" charset="-128"/>
                    <a:ea typeface="Meiryo UI" panose="020B0604030504040204" pitchFamily="50" charset="-128"/>
                  </a:rPr>
                  <a:t>n conc.</a:t>
                </a:r>
                <a:r>
                  <a:rPr lang="en-US" altLang="ja-JP" sz="1600">
                    <a:latin typeface="Meiryo UI" panose="020B0604030504040204" pitchFamily="50" charset="-128"/>
                    <a:ea typeface="Meiryo UI" panose="020B0604030504040204" pitchFamily="50" charset="-128"/>
                  </a:rPr>
                  <a:t> (%)</a:t>
                </a:r>
                <a:endParaRPr lang="ja-JP" altLang="en-US" sz="1600">
                  <a:latin typeface="Meiryo UI" panose="020B0604030504040204" pitchFamily="50" charset="-128"/>
                  <a:ea typeface="Meiryo UI" panose="020B0604030504040204" pitchFamily="50" charset="-128"/>
                </a:endParaRPr>
              </a:p>
            </c:rich>
          </c:tx>
          <c:layout>
            <c:manualLayout>
              <c:xMode val="edge"/>
              <c:yMode val="edge"/>
              <c:x val="0.38922002832610103"/>
              <c:y val="0.9059295775909158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in"/>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46520424"/>
        <c:crossesAt val="-3.5"/>
        <c:crossBetween val="midCat"/>
        <c:majorUnit val="20"/>
      </c:valAx>
      <c:valAx>
        <c:axId val="546520424"/>
        <c:scaling>
          <c:orientation val="minMax"/>
        </c:scaling>
        <c:delete val="0"/>
        <c:axPos val="l"/>
        <c:majorGridlines>
          <c:spPr>
            <a:ln w="9525" cap="flat" cmpd="sng" algn="ctr">
              <a:noFill/>
              <a:round/>
            </a:ln>
            <a:effectLst/>
          </c:spPr>
        </c:majorGridlines>
        <c:minorGridlines>
          <c:spPr>
            <a:ln w="9525" cap="flat" cmpd="sng" algn="ctr">
              <a:no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600" b="0" i="0" kern="1200" baseline="0">
                    <a:solidFill>
                      <a:srgbClr val="595959"/>
                    </a:solidFill>
                    <a:effectLst/>
                    <a:latin typeface="Meiryo UI" panose="020B0604030504040204" pitchFamily="50" charset="-128"/>
                    <a:ea typeface="Meiryo UI" panose="020B0604030504040204" pitchFamily="50" charset="-128"/>
                    <a:cs typeface="Meiryo UI" panose="020B0604030504040204" pitchFamily="50" charset="-128"/>
                  </a:rPr>
                  <a:t>corrosion  rate </a:t>
                </a:r>
                <a:r>
                  <a:rPr lang="ja-JP" altLang="en-US" sz="1600" b="0" i="0" kern="1200" baseline="0">
                    <a:solidFill>
                      <a:srgbClr val="595959"/>
                    </a:solidFill>
                    <a:effectLst/>
                    <a:latin typeface="Meiryo UI" panose="020B0604030504040204" pitchFamily="50" charset="-128"/>
                    <a:ea typeface="Meiryo UI" panose="020B0604030504040204" pitchFamily="50" charset="-128"/>
                    <a:cs typeface="Meiryo UI" panose="020B0604030504040204" pitchFamily="50" charset="-128"/>
                  </a:rPr>
                  <a:t>　</a:t>
                </a:r>
                <a:r>
                  <a:rPr lang="en-US" altLang="ja-JP" sz="1600" b="0" i="0" kern="1200" baseline="0">
                    <a:solidFill>
                      <a:srgbClr val="595959"/>
                    </a:solidFill>
                    <a:effectLst/>
                    <a:latin typeface="Meiryo UI" panose="020B0604030504040204" pitchFamily="50" charset="-128"/>
                    <a:ea typeface="Meiryo UI" panose="020B0604030504040204" pitchFamily="50" charset="-128"/>
                    <a:cs typeface="Meiryo UI" panose="020B0604030504040204" pitchFamily="50" charset="-128"/>
                  </a:rPr>
                  <a:t>(</a:t>
                </a:r>
                <a:r>
                  <a:rPr lang="en-US" altLang="ja-JP" sz="1600" b="0" i="0" kern="1200" baseline="0">
                    <a:solidFill>
                      <a:srgbClr val="595959"/>
                    </a:solidFill>
                    <a:effectLst/>
                    <a:latin typeface="Symbol" panose="05050102010706020507" pitchFamily="18" charset="2"/>
                    <a:ea typeface="Meiryo UI" panose="020B0604030504040204" pitchFamily="50" charset="-128"/>
                    <a:cs typeface="Meiryo UI" panose="020B0604030504040204" pitchFamily="50" charset="-128"/>
                  </a:rPr>
                  <a:t>m</a:t>
                </a:r>
                <a:r>
                  <a:rPr lang="en-US" altLang="ja-JP" sz="1600" b="0" i="0" kern="1200" baseline="0">
                    <a:solidFill>
                      <a:srgbClr val="595959"/>
                    </a:solidFill>
                    <a:effectLst/>
                    <a:latin typeface="Meiryo UI" panose="020B0604030504040204" pitchFamily="50" charset="-128"/>
                    <a:ea typeface="Meiryo UI" panose="020B0604030504040204" pitchFamily="50" charset="-128"/>
                    <a:cs typeface="Meiryo UI" panose="020B0604030504040204" pitchFamily="50" charset="-128"/>
                  </a:rPr>
                  <a:t>m /year)</a:t>
                </a:r>
                <a:endParaRPr lang="ja-JP" altLang="ja-JP" sz="1600">
                  <a:effectLst/>
                </a:endParaRPr>
              </a:p>
            </c:rich>
          </c:tx>
          <c:layout>
            <c:manualLayout>
              <c:xMode val="edge"/>
              <c:yMode val="edge"/>
              <c:x val="3.739461369963118E-2"/>
              <c:y val="0.1314763572104463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in"/>
        <c:minorTickMark val="none"/>
        <c:tickLblPos val="nextTo"/>
        <c:spPr>
          <a:noFill/>
          <a:ln w="12700" cap="flat" cmpd="sng" algn="ctr">
            <a:solidFill>
              <a:sysClr val="windowText" lastClr="000000"/>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546518464"/>
        <c:crossesAt val="-1.4"/>
        <c:crossBetween val="midCat"/>
        <c:majorUnit val="100"/>
      </c:valAx>
      <c:spPr>
        <a:solidFill>
          <a:sysClr val="window" lastClr="FFFFFF"/>
        </a:solidFill>
        <a:ln w="12700" cmpd="sng">
          <a:solidFill>
            <a:sysClr val="windowText" lastClr="000000"/>
          </a:solidFill>
        </a:ln>
        <a:effectLst/>
      </c:spPr>
    </c:plotArea>
    <c:plotVisOnly val="1"/>
    <c:dispBlanksAs val="gap"/>
    <c:showDLblsOverMax val="0"/>
  </c:chart>
  <c:spPr>
    <a:noFill/>
    <a:ln w="9525" cap="flat" cmpd="sng" algn="ctr">
      <a:noFill/>
      <a:round/>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1D22CD39-D781-4B05-9819-04F3BBE9D5FD}" type="datetimeFigureOut">
              <a:rPr kumimoji="1" lang="ja-JP" altLang="en-US" smtClean="0"/>
              <a:t>2019/10/18</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CD5F3FD7-E600-4205-B8D7-45C2DF481FBF}" type="slidenum">
              <a:rPr kumimoji="1" lang="ja-JP" altLang="en-US" smtClean="0"/>
              <a:t>‹#›</a:t>
            </a:fld>
            <a:endParaRPr kumimoji="1" lang="ja-JP" altLang="en-US"/>
          </a:p>
        </p:txBody>
      </p:sp>
    </p:spTree>
    <p:extLst>
      <p:ext uri="{BB962C8B-B14F-4D97-AF65-F5344CB8AC3E}">
        <p14:creationId xmlns:p14="http://schemas.microsoft.com/office/powerpoint/2010/main" val="1228095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414038A-F9FB-4DD2-A249-489E4B06FF7B}" type="datetimeFigureOut">
              <a:rPr kumimoji="1" lang="ja-JP" altLang="en-US" smtClean="0"/>
              <a:t>2019/10/18</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CDD9158-FA44-4BB2-ACA1-7AE4FA66A895}" type="slidenum">
              <a:rPr kumimoji="1" lang="ja-JP" altLang="en-US" smtClean="0"/>
              <a:t>‹#›</a:t>
            </a:fld>
            <a:endParaRPr kumimoji="1" lang="ja-JP" altLang="en-US"/>
          </a:p>
        </p:txBody>
      </p:sp>
    </p:spTree>
    <p:extLst>
      <p:ext uri="{BB962C8B-B14F-4D97-AF65-F5344CB8AC3E}">
        <p14:creationId xmlns:p14="http://schemas.microsoft.com/office/powerpoint/2010/main" val="34666772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BCDD9158-FA44-4BB2-ACA1-7AE4FA66A895}" type="slidenum">
              <a:rPr kumimoji="1" lang="ja-JP" altLang="en-US" smtClean="0"/>
              <a:t>1</a:t>
            </a:fld>
            <a:endParaRPr kumimoji="1" lang="ja-JP" altLang="en-US"/>
          </a:p>
        </p:txBody>
      </p:sp>
    </p:spTree>
    <p:extLst>
      <p:ext uri="{BB962C8B-B14F-4D97-AF65-F5344CB8AC3E}">
        <p14:creationId xmlns:p14="http://schemas.microsoft.com/office/powerpoint/2010/main" val="1266336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a:t>
            </a:r>
            <a:r>
              <a:rPr kumimoji="1" lang="en-US" altLang="ja-JP" dirty="0" smtClean="0"/>
              <a:t>Al-Zn</a:t>
            </a:r>
            <a:r>
              <a:rPr kumimoji="1" lang="ja-JP" altLang="en-US" dirty="0" smtClean="0"/>
              <a:t>合金の電気化学測定の結果を報告いたします。</a:t>
            </a:r>
            <a:endParaRPr kumimoji="1" lang="en-US" altLang="ja-JP" dirty="0" smtClean="0"/>
          </a:p>
          <a:p>
            <a:r>
              <a:rPr kumimoji="1" lang="ja-JP" altLang="en-US" dirty="0" smtClean="0"/>
              <a:t>電気化学測定には図のような三電極式セルを用いました。</a:t>
            </a:r>
            <a:endParaRPr kumimoji="1" lang="en-US" altLang="ja-JP" dirty="0" smtClean="0"/>
          </a:p>
          <a:p>
            <a:r>
              <a:rPr kumimoji="1" lang="ja-JP" altLang="en-US" dirty="0" smtClean="0"/>
              <a:t>作用極には、種々の</a:t>
            </a:r>
            <a:r>
              <a:rPr kumimoji="1" lang="en-US" altLang="ja-JP" dirty="0" smtClean="0"/>
              <a:t>Zn</a:t>
            </a:r>
            <a:r>
              <a:rPr kumimoji="1" lang="ja-JP" altLang="en-US" dirty="0" smtClean="0"/>
              <a:t>濃度を持つ</a:t>
            </a:r>
            <a:r>
              <a:rPr kumimoji="1" lang="en-US" altLang="ja-JP" dirty="0" smtClean="0"/>
              <a:t>Al-Zn</a:t>
            </a:r>
            <a:r>
              <a:rPr kumimoji="1" lang="ja-JP" altLang="en-US" dirty="0" smtClean="0"/>
              <a:t>の合金を用い、対極に</a:t>
            </a:r>
            <a:r>
              <a:rPr kumimoji="1" lang="en-US" altLang="ja-JP" dirty="0" smtClean="0"/>
              <a:t>Pt</a:t>
            </a:r>
            <a:r>
              <a:rPr kumimoji="1" lang="ja-JP" altLang="en-US" dirty="0" smtClean="0"/>
              <a:t>線、参照極に</a:t>
            </a:r>
            <a:r>
              <a:rPr kumimoji="1" lang="en-US" altLang="ja-JP" dirty="0" smtClean="0"/>
              <a:t>Ag/</a:t>
            </a:r>
            <a:r>
              <a:rPr kumimoji="1" lang="en-US" altLang="ja-JP" dirty="0" err="1" smtClean="0"/>
              <a:t>AgCl</a:t>
            </a:r>
            <a:r>
              <a:rPr kumimoji="1" lang="ja-JP" altLang="en-US" dirty="0" smtClean="0"/>
              <a:t>電極を用いました。</a:t>
            </a:r>
            <a:endParaRPr kumimoji="1" lang="en-US" altLang="ja-JP" dirty="0" smtClean="0"/>
          </a:p>
          <a:p>
            <a:r>
              <a:rPr kumimoji="1" lang="ja-JP" altLang="en-US" dirty="0" smtClean="0"/>
              <a:t>電解液は、塩害環境模擬のため</a:t>
            </a:r>
            <a:r>
              <a:rPr kumimoji="1" lang="en-US" altLang="ja-JP" dirty="0" smtClean="0"/>
              <a:t>5wt%</a:t>
            </a:r>
            <a:r>
              <a:rPr kumimoji="1" lang="ja-JP" altLang="en-US" dirty="0" smtClean="0"/>
              <a:t>の</a:t>
            </a:r>
            <a:r>
              <a:rPr kumimoji="1" lang="en-US" altLang="ja-JP" dirty="0" err="1" smtClean="0"/>
              <a:t>NaCl</a:t>
            </a:r>
            <a:r>
              <a:rPr kumimoji="1" lang="ja-JP" altLang="en-US" dirty="0" smtClean="0"/>
              <a:t>溶液を用い、</a:t>
            </a:r>
            <a:r>
              <a:rPr kumimoji="1" lang="en-US" altLang="ja-JP" dirty="0" smtClean="0"/>
              <a:t>20mVmin-1</a:t>
            </a:r>
            <a:r>
              <a:rPr kumimoji="1" lang="ja-JP" altLang="en-US" dirty="0" err="1" smtClean="0"/>
              <a:t>の掃引</a:t>
            </a:r>
            <a:r>
              <a:rPr kumimoji="1" lang="ja-JP" altLang="en-US" dirty="0" smtClean="0"/>
              <a:t>速度で定電位分極測定を実施しました。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CDD9158-FA44-4BB2-ACA1-7AE4FA66A895}" type="slidenum">
              <a:rPr kumimoji="1" lang="ja-JP" altLang="en-US" smtClean="0"/>
              <a:t>13</a:t>
            </a:fld>
            <a:endParaRPr kumimoji="1" lang="ja-JP" altLang="en-US"/>
          </a:p>
        </p:txBody>
      </p:sp>
    </p:spTree>
    <p:extLst>
      <p:ext uri="{BB962C8B-B14F-4D97-AF65-F5344CB8AC3E}">
        <p14:creationId xmlns:p14="http://schemas.microsoft.com/office/powerpoint/2010/main" val="1173428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左図に各</a:t>
            </a:r>
            <a:r>
              <a:rPr kumimoji="1" lang="en-US" altLang="ja-JP" dirty="0" smtClean="0"/>
              <a:t>Al-Zn</a:t>
            </a:r>
            <a:r>
              <a:rPr kumimoji="1" lang="ja-JP" altLang="en-US" dirty="0" smtClean="0"/>
              <a:t>合金の分極曲線を示します。</a:t>
            </a:r>
            <a:endParaRPr kumimoji="1" lang="en-US" altLang="ja-JP" dirty="0" smtClean="0"/>
          </a:p>
          <a:p>
            <a:r>
              <a:rPr kumimoji="1" lang="ja-JP" altLang="en-US" dirty="0" smtClean="0"/>
              <a:t>合金中の</a:t>
            </a:r>
            <a:r>
              <a:rPr kumimoji="1" lang="en-US" altLang="ja-JP" dirty="0" smtClean="0"/>
              <a:t>Zn</a:t>
            </a:r>
            <a:r>
              <a:rPr kumimoji="1" lang="ja-JP" altLang="en-US" dirty="0" smtClean="0"/>
              <a:t>濃度の増加に伴い、分極曲線が卑側へとシフトする結果が得られ、</a:t>
            </a:r>
            <a:r>
              <a:rPr kumimoji="1" lang="en-US" altLang="ja-JP" dirty="0" smtClean="0"/>
              <a:t>Zn</a:t>
            </a:r>
            <a:r>
              <a:rPr kumimoji="1" lang="ja-JP" altLang="en-US" dirty="0" smtClean="0"/>
              <a:t>濃度が高いほど、腐食電位が低下し犠牲防食作用が強まることが示唆されました。</a:t>
            </a:r>
            <a:endParaRPr kumimoji="1" lang="en-US" altLang="ja-JP" dirty="0" smtClean="0"/>
          </a:p>
          <a:p>
            <a:r>
              <a:rPr kumimoji="1" lang="ja-JP" altLang="en-US" dirty="0" smtClean="0"/>
              <a:t>右図に、分極曲線から</a:t>
            </a:r>
            <a:r>
              <a:rPr kumimoji="1" lang="en-US" altLang="ja-JP" dirty="0" err="1" smtClean="0"/>
              <a:t>Tafel</a:t>
            </a:r>
            <a:r>
              <a:rPr kumimoji="1" lang="ja-JP" altLang="en-US" dirty="0" smtClean="0"/>
              <a:t>外挿法により腐食電流を算出した結果を示します。</a:t>
            </a:r>
            <a:endParaRPr kumimoji="1" lang="en-US" altLang="ja-JP" dirty="0" smtClean="0"/>
          </a:p>
          <a:p>
            <a:r>
              <a:rPr kumimoji="1" lang="en-US" altLang="ja-JP" dirty="0" smtClean="0"/>
              <a:t>Zn</a:t>
            </a:r>
            <a:r>
              <a:rPr kumimoji="1" lang="ja-JP" altLang="en-US" dirty="0" smtClean="0"/>
              <a:t>濃度増加に伴い、線形的に腐食電流値が増加する傾向が示唆されました。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CDD9158-FA44-4BB2-ACA1-7AE4FA66A895}" type="slidenum">
              <a:rPr kumimoji="1" lang="ja-JP" altLang="en-US" smtClean="0"/>
              <a:t>14</a:t>
            </a:fld>
            <a:endParaRPr kumimoji="1" lang="ja-JP" altLang="en-US"/>
          </a:p>
        </p:txBody>
      </p:sp>
    </p:spTree>
    <p:extLst>
      <p:ext uri="{BB962C8B-B14F-4D97-AF65-F5344CB8AC3E}">
        <p14:creationId xmlns:p14="http://schemas.microsoft.com/office/powerpoint/2010/main" val="1433611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こちらは先程の、腐食深度のプロットを二次元に展開し計算を実施した結果になります。</a:t>
            </a:r>
            <a:endParaRPr kumimoji="1" lang="en-US" altLang="ja-JP" dirty="0" smtClean="0"/>
          </a:p>
          <a:p>
            <a:r>
              <a:rPr kumimoji="1" lang="ja-JP" altLang="en-US" dirty="0" smtClean="0"/>
              <a:t>腐食の起点を材料表面の一点とし、そこから</a:t>
            </a:r>
            <a:r>
              <a:rPr kumimoji="1" lang="en-US" altLang="ja-JP" dirty="0" smtClean="0"/>
              <a:t>180°</a:t>
            </a:r>
            <a:r>
              <a:rPr kumimoji="1" lang="ja-JP" altLang="en-US" dirty="0" err="1" smtClean="0"/>
              <a:t>、</a:t>
            </a:r>
            <a:r>
              <a:rPr kumimoji="1" lang="ja-JP" altLang="en-US" dirty="0" smtClean="0"/>
              <a:t>材料の深さ方向に腐食が進行するとして、計算を実施しました。</a:t>
            </a:r>
            <a:endParaRPr kumimoji="1" lang="en-US" altLang="ja-JP" dirty="0" smtClean="0"/>
          </a:p>
          <a:p>
            <a:r>
              <a:rPr kumimoji="1" lang="ja-JP" altLang="en-US" dirty="0" smtClean="0"/>
              <a:t>材料の表面方向に進む腐食では、</a:t>
            </a:r>
            <a:r>
              <a:rPr kumimoji="1" lang="en-US" altLang="ja-JP" dirty="0" smtClean="0"/>
              <a:t>Zn</a:t>
            </a:r>
            <a:r>
              <a:rPr kumimoji="1" lang="ja-JP" altLang="en-US" dirty="0" smtClean="0"/>
              <a:t>濃度が変化せず、かつ高濃度であるため、比較的速く腐食が進行します。</a:t>
            </a:r>
            <a:endParaRPr kumimoji="1" lang="en-US" altLang="ja-JP" dirty="0" smtClean="0"/>
          </a:p>
          <a:p>
            <a:r>
              <a:rPr kumimoji="1" lang="ja-JP" altLang="en-US" dirty="0" smtClean="0"/>
              <a:t>一方、深さ方向に進む腐食は、進行とともに</a:t>
            </a:r>
            <a:r>
              <a:rPr kumimoji="1" lang="en-US" altLang="ja-JP" dirty="0" smtClean="0"/>
              <a:t>Zn</a:t>
            </a:r>
            <a:r>
              <a:rPr kumimoji="1" lang="ja-JP" altLang="en-US" dirty="0" smtClean="0"/>
              <a:t>濃度が低下するため、腐食の進行が段々と遅くなります。</a:t>
            </a:r>
            <a:endParaRPr kumimoji="1" lang="en-US" altLang="ja-JP" dirty="0" smtClean="0"/>
          </a:p>
          <a:p>
            <a:r>
              <a:rPr kumimoji="1" lang="ja-JP" altLang="en-US" dirty="0" smtClean="0"/>
              <a:t>その結果、腐食の初期段階では、半円形状に腐食が進行し、その後、歪んだ半円状の腐食形態へと変化する結果が得られました。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CDD9158-FA44-4BB2-ACA1-7AE4FA66A895}" type="slidenum">
              <a:rPr kumimoji="1" lang="ja-JP" altLang="en-US" smtClean="0"/>
              <a:t>16</a:t>
            </a:fld>
            <a:endParaRPr kumimoji="1" lang="ja-JP" altLang="en-US"/>
          </a:p>
        </p:txBody>
      </p:sp>
    </p:spTree>
    <p:extLst>
      <p:ext uri="{BB962C8B-B14F-4D97-AF65-F5344CB8AC3E}">
        <p14:creationId xmlns:p14="http://schemas.microsoft.com/office/powerpoint/2010/main" val="176947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こちらは、各表面</a:t>
            </a:r>
            <a:r>
              <a:rPr kumimoji="1" lang="en-US" altLang="ja-JP" dirty="0" smtClean="0"/>
              <a:t>Zn</a:t>
            </a:r>
            <a:r>
              <a:rPr kumimoji="1" lang="ja-JP" altLang="en-US" dirty="0" smtClean="0"/>
              <a:t>濃度を有する</a:t>
            </a:r>
            <a:r>
              <a:rPr kumimoji="1" lang="en-US" altLang="ja-JP" dirty="0" smtClean="0"/>
              <a:t>Zn</a:t>
            </a:r>
            <a:r>
              <a:rPr kumimoji="1" lang="ja-JP" altLang="en-US" dirty="0" smtClean="0"/>
              <a:t>犠牲層モデルに対して、電気化学測定で算出した腐食速度を用いて、時間に対する腐食の進行を計算したプロットになります。</a:t>
            </a:r>
            <a:endParaRPr kumimoji="1" lang="en-US" altLang="ja-JP" dirty="0" smtClean="0"/>
          </a:p>
          <a:p>
            <a:r>
              <a:rPr kumimoji="1" lang="ja-JP" altLang="en-US" dirty="0" smtClean="0"/>
              <a:t>表面の</a:t>
            </a:r>
            <a:r>
              <a:rPr kumimoji="1" lang="en-US" altLang="ja-JP" dirty="0" smtClean="0"/>
              <a:t>Zn</a:t>
            </a:r>
            <a:r>
              <a:rPr kumimoji="1" lang="ja-JP" altLang="en-US" dirty="0" smtClean="0"/>
              <a:t>濃度が高い程、腐食の進行が速いことが示唆されました。また先のモデルでは、腐食が材料深さ方向に進行するにつれて、</a:t>
            </a:r>
            <a:r>
              <a:rPr kumimoji="1" lang="en-US" altLang="ja-JP" dirty="0" smtClean="0"/>
              <a:t>Zn</a:t>
            </a:r>
            <a:r>
              <a:rPr kumimoji="1" lang="ja-JP" altLang="en-US" dirty="0" smtClean="0"/>
              <a:t>濃度が減少するため、腐食の速度が遅くなり鈍化する傾向がプロットに表れています。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CDD9158-FA44-4BB2-ACA1-7AE4FA66A895}" type="slidenum">
              <a:rPr kumimoji="1" lang="ja-JP" altLang="en-US" smtClean="0"/>
              <a:t>17</a:t>
            </a:fld>
            <a:endParaRPr kumimoji="1" lang="ja-JP" altLang="en-US"/>
          </a:p>
        </p:txBody>
      </p:sp>
    </p:spTree>
    <p:extLst>
      <p:ext uri="{BB962C8B-B14F-4D97-AF65-F5344CB8AC3E}">
        <p14:creationId xmlns:p14="http://schemas.microsoft.com/office/powerpoint/2010/main" val="3377320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実験のアウトラインです。</a:t>
            </a:r>
            <a:endParaRPr kumimoji="1" lang="en-US" altLang="ja-JP" dirty="0" smtClean="0"/>
          </a:p>
          <a:p>
            <a:r>
              <a:rPr kumimoji="1" lang="ja-JP" altLang="en-US" dirty="0" smtClean="0"/>
              <a:t>まず腐食速度の</a:t>
            </a:r>
            <a:r>
              <a:rPr kumimoji="1" lang="en-US" altLang="ja-JP" dirty="0" smtClean="0"/>
              <a:t>Zn</a:t>
            </a:r>
            <a:r>
              <a:rPr kumimoji="1" lang="ja-JP" altLang="en-US" dirty="0" smtClean="0"/>
              <a:t>濃度依存性把握のため、種々の濃度を持つ</a:t>
            </a:r>
            <a:r>
              <a:rPr kumimoji="1" lang="en-US" altLang="ja-JP" dirty="0" smtClean="0"/>
              <a:t>Al-Zn</a:t>
            </a:r>
            <a:r>
              <a:rPr kumimoji="1" lang="ja-JP" altLang="en-US" dirty="0" smtClean="0"/>
              <a:t>合金の腐食電流測定を実施しました。</a:t>
            </a:r>
            <a:endParaRPr kumimoji="1" lang="en-US" altLang="ja-JP" dirty="0" smtClean="0"/>
          </a:p>
          <a:p>
            <a:r>
              <a:rPr kumimoji="1" lang="ja-JP" altLang="en-US" dirty="0" smtClean="0"/>
              <a:t>次に、実際に作成した</a:t>
            </a:r>
            <a:r>
              <a:rPr kumimoji="1" lang="en-US" altLang="ja-JP" dirty="0" smtClean="0"/>
              <a:t>Zn</a:t>
            </a:r>
            <a:r>
              <a:rPr kumimoji="1" lang="ja-JP" altLang="en-US" dirty="0" smtClean="0"/>
              <a:t>犠牲層の濃度分布を元に、</a:t>
            </a:r>
            <a:r>
              <a:rPr kumimoji="1" lang="en-US" altLang="ja-JP" dirty="0" smtClean="0"/>
              <a:t>Zn</a:t>
            </a:r>
            <a:r>
              <a:rPr kumimoji="1" lang="ja-JP" altLang="en-US" dirty="0" smtClean="0"/>
              <a:t>犠牲層の腐食進行予測を実施しました。</a:t>
            </a:r>
            <a:endParaRPr kumimoji="1" lang="en-US" altLang="ja-JP" dirty="0" smtClean="0"/>
          </a:p>
          <a:p>
            <a:r>
              <a:rPr kumimoji="1" lang="ja-JP" altLang="en-US" dirty="0" smtClean="0"/>
              <a:t>最後に、</a:t>
            </a:r>
            <a:r>
              <a:rPr kumimoji="1" lang="en-US" altLang="ja-JP" dirty="0" smtClean="0"/>
              <a:t>Zn</a:t>
            </a:r>
            <a:r>
              <a:rPr kumimoji="1" lang="ja-JP" altLang="en-US" dirty="0" smtClean="0"/>
              <a:t>犠牲層の腐食加速試験を実施し、シミュレーションの結果との比較を実施しました。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CDD9158-FA44-4BB2-ACA1-7AE4FA66A895}" type="slidenum">
              <a:rPr kumimoji="1" lang="ja-JP" altLang="en-US" smtClean="0"/>
              <a:t>18</a:t>
            </a:fld>
            <a:endParaRPr kumimoji="1" lang="ja-JP" altLang="en-US"/>
          </a:p>
        </p:txBody>
      </p:sp>
    </p:spTree>
    <p:extLst>
      <p:ext uri="{BB962C8B-B14F-4D97-AF65-F5344CB8AC3E}">
        <p14:creationId xmlns:p14="http://schemas.microsoft.com/office/powerpoint/2010/main" val="1691307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Zn</a:t>
            </a:r>
            <a:r>
              <a:rPr kumimoji="1" lang="ja-JP" altLang="en-US" dirty="0" smtClean="0"/>
              <a:t>犠牲層は、自身が腐食することで、芯材を保護する</a:t>
            </a:r>
            <a:r>
              <a:rPr kumimoji="1" lang="ja-JP" altLang="en-US" dirty="0" err="1" smtClean="0"/>
              <a:t>ためため</a:t>
            </a:r>
            <a:r>
              <a:rPr kumimoji="1" lang="ja-JP" altLang="en-US" dirty="0" smtClean="0"/>
              <a:t>、腐食の進行とともに、減量していきます。そして、</a:t>
            </a:r>
            <a:r>
              <a:rPr kumimoji="1" lang="en-US" altLang="ja-JP" dirty="0" smtClean="0"/>
              <a:t>Zn</a:t>
            </a:r>
            <a:r>
              <a:rPr kumimoji="1" lang="ja-JP" altLang="en-US" dirty="0" smtClean="0"/>
              <a:t>犠牲層が失われると犠牲防食作用も働かなくなります。そのため防食設計を考える上では、この</a:t>
            </a:r>
            <a:r>
              <a:rPr kumimoji="1" lang="en-US" altLang="ja-JP" dirty="0" smtClean="0"/>
              <a:t>Zn</a:t>
            </a:r>
            <a:r>
              <a:rPr kumimoji="1" lang="ja-JP" altLang="en-US" dirty="0" smtClean="0"/>
              <a:t>犠牲層自身の腐食進行速度を把握し、どれくらいの期間で、犠牲層自身が腐食し失われるかを予測することが重要です。</a:t>
            </a:r>
            <a:endParaRPr kumimoji="1" lang="en-US" altLang="ja-JP" dirty="0" smtClean="0"/>
          </a:p>
          <a:p>
            <a:r>
              <a:rPr kumimoji="1" lang="ja-JP" altLang="en-US" dirty="0" smtClean="0"/>
              <a:t>そこで本研究では以下の２つを目的としました。</a:t>
            </a:r>
            <a:endParaRPr kumimoji="1" lang="en-US" altLang="ja-JP" dirty="0" smtClean="0"/>
          </a:p>
          <a:p>
            <a:r>
              <a:rPr kumimoji="1" lang="ja-JP" altLang="en-US" dirty="0" smtClean="0"/>
              <a:t>１つ目は、</a:t>
            </a:r>
            <a:r>
              <a:rPr kumimoji="1" lang="en-US" altLang="ja-JP" dirty="0" smtClean="0"/>
              <a:t>Zn</a:t>
            </a:r>
            <a:r>
              <a:rPr kumimoji="1" lang="ja-JP" altLang="en-US" dirty="0" smtClean="0"/>
              <a:t>犠牲層腐食速度の</a:t>
            </a:r>
            <a:r>
              <a:rPr kumimoji="1" lang="en-US" altLang="ja-JP" dirty="0" smtClean="0"/>
              <a:t>Zn</a:t>
            </a:r>
            <a:r>
              <a:rPr kumimoji="1" lang="ja-JP" altLang="en-US" dirty="0" smtClean="0"/>
              <a:t>濃度依存性を明らかにすることです。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２つ目は、</a:t>
            </a:r>
            <a:r>
              <a:rPr kumimoji="1" lang="en-US" altLang="ja-JP" dirty="0" smtClean="0"/>
              <a:t>Zn</a:t>
            </a:r>
            <a:r>
              <a:rPr kumimoji="1" lang="ja-JP" altLang="en-US" dirty="0" smtClean="0"/>
              <a:t>濃度に基づく</a:t>
            </a:r>
            <a:r>
              <a:rPr kumimoji="1" lang="en-US" altLang="ja-JP" dirty="0" smtClean="0"/>
              <a:t>Zn</a:t>
            </a:r>
            <a:r>
              <a:rPr kumimoji="1" lang="ja-JP" altLang="en-US" dirty="0" smtClean="0"/>
              <a:t>犠牲層の腐食進行予測モデルを構築することです。</a:t>
            </a:r>
            <a:endParaRPr kumimoji="1" lang="en-US" altLang="ja-JP" dirty="0" smtClean="0"/>
          </a:p>
          <a:p>
            <a:r>
              <a:rPr kumimoji="1" lang="en-US" altLang="ja-JP" dirty="0" smtClean="0"/>
              <a:t>Zn</a:t>
            </a:r>
            <a:r>
              <a:rPr kumimoji="1" lang="ja-JP" altLang="en-US" dirty="0" smtClean="0"/>
              <a:t>犠牲層の形成方法としては、アーク放電による</a:t>
            </a:r>
            <a:r>
              <a:rPr kumimoji="1" lang="en-US" altLang="ja-JP" dirty="0" smtClean="0"/>
              <a:t>Zn</a:t>
            </a:r>
            <a:r>
              <a:rPr kumimoji="1" lang="ja-JP" altLang="en-US" dirty="0" smtClean="0"/>
              <a:t>溶射やクラッド材、</a:t>
            </a:r>
            <a:r>
              <a:rPr kumimoji="1" lang="en-US" altLang="ja-JP" dirty="0" smtClean="0"/>
              <a:t>Zn</a:t>
            </a:r>
            <a:r>
              <a:rPr kumimoji="1" lang="ja-JP" altLang="en-US" dirty="0" smtClean="0"/>
              <a:t>置換フラックスの使用などの複数の方法がありますが、形成方法や</a:t>
            </a:r>
            <a:r>
              <a:rPr kumimoji="1" lang="en-US" altLang="ja-JP" dirty="0" smtClean="0"/>
              <a:t>Zn</a:t>
            </a:r>
            <a:r>
              <a:rPr kumimoji="1" lang="ja-JP" altLang="en-US" dirty="0" smtClean="0"/>
              <a:t>の目付量によって</a:t>
            </a:r>
            <a:r>
              <a:rPr kumimoji="1" lang="en-US" altLang="ja-JP" dirty="0" smtClean="0"/>
              <a:t>Zn</a:t>
            </a:r>
            <a:r>
              <a:rPr kumimoji="1" lang="ja-JP" altLang="en-US" dirty="0" smtClean="0"/>
              <a:t>の濃度や厚みが異なります。設計変更時に、その変更が耐食寿命へ与える影響を一次試算することで、手戻りの削減や開発速度の向上が可能になるため、このような目標を設定しました。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CDD9158-FA44-4BB2-ACA1-7AE4FA66A895}" type="slidenum">
              <a:rPr kumimoji="1" lang="ja-JP" altLang="en-US" smtClean="0"/>
              <a:t>25</a:t>
            </a:fld>
            <a:endParaRPr kumimoji="1" lang="ja-JP" altLang="en-US"/>
          </a:p>
        </p:txBody>
      </p:sp>
    </p:spTree>
    <p:extLst>
      <p:ext uri="{BB962C8B-B14F-4D97-AF65-F5344CB8AC3E}">
        <p14:creationId xmlns:p14="http://schemas.microsoft.com/office/powerpoint/2010/main" val="2449667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Zn</a:t>
            </a:r>
            <a:r>
              <a:rPr kumimoji="1" lang="ja-JP" altLang="en-US" dirty="0" smtClean="0"/>
              <a:t>犠牲層とは、室外機の構成部材である、</a:t>
            </a:r>
            <a:r>
              <a:rPr kumimoji="1" lang="en-US" altLang="ja-JP" dirty="0" smtClean="0"/>
              <a:t>Al</a:t>
            </a:r>
            <a:r>
              <a:rPr kumimoji="1" lang="ja-JP" altLang="en-US" dirty="0" smtClean="0"/>
              <a:t>材の表面に形成された</a:t>
            </a:r>
            <a:r>
              <a:rPr kumimoji="1" lang="en-US" altLang="ja-JP" dirty="0" smtClean="0"/>
              <a:t>Al</a:t>
            </a:r>
            <a:r>
              <a:rPr kumimoji="1" lang="ja-JP" altLang="en-US" dirty="0" smtClean="0"/>
              <a:t>と</a:t>
            </a:r>
            <a:r>
              <a:rPr kumimoji="1" lang="en-US" altLang="ja-JP" dirty="0" smtClean="0"/>
              <a:t>Zn</a:t>
            </a:r>
            <a:r>
              <a:rPr kumimoji="1" lang="ja-JP" altLang="en-US" dirty="0" smtClean="0"/>
              <a:t>の合金層のことを指します。この</a:t>
            </a:r>
            <a:r>
              <a:rPr kumimoji="1" lang="en-US" altLang="ja-JP" dirty="0" smtClean="0"/>
              <a:t>Al-Zn</a:t>
            </a:r>
            <a:r>
              <a:rPr kumimoji="1" lang="ja-JP" altLang="en-US" dirty="0" smtClean="0"/>
              <a:t>合金層は元々の</a:t>
            </a:r>
            <a:r>
              <a:rPr kumimoji="1" lang="en-US" altLang="ja-JP" dirty="0" smtClean="0"/>
              <a:t>Al</a:t>
            </a:r>
            <a:r>
              <a:rPr kumimoji="1" lang="ja-JP" altLang="en-US" dirty="0" smtClean="0"/>
              <a:t>よりも腐食しやすい材料になっています。</a:t>
            </a:r>
            <a:endParaRPr kumimoji="1" lang="en-US" altLang="ja-JP" dirty="0" smtClean="0"/>
          </a:p>
          <a:p>
            <a:r>
              <a:rPr kumimoji="1" lang="en-US" altLang="ja-JP" dirty="0" smtClean="0"/>
              <a:t>Zn</a:t>
            </a:r>
            <a:r>
              <a:rPr kumimoji="1" lang="ja-JP" altLang="en-US" dirty="0" smtClean="0"/>
              <a:t>犠牲層のない</a:t>
            </a:r>
            <a:r>
              <a:rPr kumimoji="1" lang="en-US" altLang="ja-JP" dirty="0" smtClean="0"/>
              <a:t>Al</a:t>
            </a:r>
            <a:r>
              <a:rPr kumimoji="1" lang="ja-JP" altLang="en-US" dirty="0" smtClean="0"/>
              <a:t>材では、一度腐食が発生すると、どんどん材料の内部の方向へ腐食が進行していきます。こうして、腐食が進行していくと、配管に穴が空くなどの不具合に繋がります。</a:t>
            </a:r>
            <a:endParaRPr kumimoji="1" lang="en-US" altLang="ja-JP" dirty="0" smtClean="0"/>
          </a:p>
          <a:p>
            <a:endParaRPr kumimoji="1" lang="en-US" altLang="ja-JP" dirty="0" smtClean="0"/>
          </a:p>
          <a:p>
            <a:r>
              <a:rPr kumimoji="1" lang="ja-JP" altLang="en-US" dirty="0" smtClean="0"/>
              <a:t>しかし、</a:t>
            </a:r>
            <a:r>
              <a:rPr kumimoji="1" lang="en-US" altLang="ja-JP" dirty="0" smtClean="0"/>
              <a:t>Al</a:t>
            </a:r>
            <a:r>
              <a:rPr kumimoji="1" lang="ja-JP" altLang="en-US" dirty="0" smtClean="0"/>
              <a:t>材の表面に</a:t>
            </a:r>
            <a:r>
              <a:rPr kumimoji="1" lang="en-US" altLang="ja-JP" dirty="0" smtClean="0"/>
              <a:t>Zn</a:t>
            </a:r>
            <a:r>
              <a:rPr kumimoji="1" lang="ja-JP" altLang="en-US" dirty="0" smtClean="0"/>
              <a:t>犠牲層を形成すると、初期段階では深さ方向に腐食が進行しますが、</a:t>
            </a:r>
            <a:r>
              <a:rPr kumimoji="1" lang="en-US" altLang="ja-JP" dirty="0" smtClean="0"/>
              <a:t>Al</a:t>
            </a:r>
            <a:r>
              <a:rPr kumimoji="1" lang="ja-JP" altLang="en-US" dirty="0" smtClean="0"/>
              <a:t>層まで達すると</a:t>
            </a:r>
            <a:r>
              <a:rPr kumimoji="1" lang="en-US" altLang="ja-JP" dirty="0" smtClean="0"/>
              <a:t>Al</a:t>
            </a:r>
            <a:r>
              <a:rPr kumimoji="1" lang="ja-JP" altLang="en-US" dirty="0" smtClean="0"/>
              <a:t>層の腐食が起こる代わりに、より腐食しやすい</a:t>
            </a:r>
            <a:r>
              <a:rPr kumimoji="1" lang="en-US" altLang="ja-JP" dirty="0" smtClean="0"/>
              <a:t>Zn</a:t>
            </a:r>
            <a:r>
              <a:rPr kumimoji="1" lang="ja-JP" altLang="en-US" dirty="0" smtClean="0"/>
              <a:t>犠牲層が犠牲になることで、</a:t>
            </a:r>
            <a:r>
              <a:rPr kumimoji="1" lang="en-US" altLang="ja-JP" dirty="0" smtClean="0"/>
              <a:t>Al</a:t>
            </a:r>
            <a:r>
              <a:rPr kumimoji="1" lang="ja-JP" altLang="en-US" dirty="0" smtClean="0"/>
              <a:t>の芯材の腐食は進行せず、保護されます。</a:t>
            </a:r>
            <a:endParaRPr kumimoji="1" lang="en-US" altLang="ja-JP" dirty="0" smtClean="0"/>
          </a:p>
          <a:p>
            <a:r>
              <a:rPr kumimoji="1" lang="ja-JP" altLang="en-US" dirty="0" smtClean="0"/>
              <a:t>このような防食設計を用いることで、通常、非常に制御の難しい</a:t>
            </a:r>
            <a:r>
              <a:rPr kumimoji="1" lang="en-US" altLang="ja-JP" dirty="0" smtClean="0"/>
              <a:t>Al</a:t>
            </a:r>
            <a:r>
              <a:rPr kumimoji="1" lang="ja-JP" altLang="en-US" dirty="0" smtClean="0"/>
              <a:t>材の腐食を、抑制しコントロールすることができます。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CDD9158-FA44-4BB2-ACA1-7AE4FA66A895}" type="slidenum">
              <a:rPr kumimoji="1" lang="ja-JP" altLang="en-US" smtClean="0"/>
              <a:t>28</a:t>
            </a:fld>
            <a:endParaRPr kumimoji="1" lang="ja-JP" altLang="en-US"/>
          </a:p>
        </p:txBody>
      </p:sp>
    </p:spTree>
    <p:extLst>
      <p:ext uri="{BB962C8B-B14F-4D97-AF65-F5344CB8AC3E}">
        <p14:creationId xmlns:p14="http://schemas.microsoft.com/office/powerpoint/2010/main" val="3013036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Al</a:t>
            </a:r>
            <a:r>
              <a:rPr kumimoji="1" lang="ja-JP" altLang="en-US" dirty="0" smtClean="0"/>
              <a:t>は耐食性に優れた材料ですが、塩害環境下では、材料の深さ方向に孔食が進行します。自動車や空調機の熱交換器などの配管においては、多くの場合</a:t>
            </a:r>
            <a:r>
              <a:rPr kumimoji="1" lang="en-US" altLang="ja-JP" dirty="0" smtClean="0"/>
              <a:t>Zn</a:t>
            </a:r>
            <a:r>
              <a:rPr kumimoji="1" lang="ja-JP" altLang="en-US" dirty="0" smtClean="0"/>
              <a:t>犠牲層による防食設計が施され、用いられます。</a:t>
            </a:r>
            <a:endParaRPr kumimoji="1" lang="en-US" altLang="ja-JP" dirty="0" smtClean="0"/>
          </a:p>
          <a:p>
            <a:r>
              <a:rPr kumimoji="1" lang="en-US" altLang="ja-JP" dirty="0" smtClean="0"/>
              <a:t>Zn</a:t>
            </a:r>
            <a:r>
              <a:rPr kumimoji="1" lang="ja-JP" altLang="en-US" dirty="0" smtClean="0"/>
              <a:t>犠牲層とは、</a:t>
            </a:r>
            <a:r>
              <a:rPr kumimoji="1" lang="en-US" altLang="ja-JP" dirty="0" smtClean="0"/>
              <a:t>Al</a:t>
            </a:r>
            <a:r>
              <a:rPr kumimoji="1" lang="ja-JP" altLang="en-US" dirty="0" smtClean="0"/>
              <a:t>材の表面に形成される</a:t>
            </a:r>
            <a:r>
              <a:rPr kumimoji="1" lang="en-US" altLang="ja-JP" dirty="0" smtClean="0"/>
              <a:t>Al</a:t>
            </a:r>
            <a:r>
              <a:rPr kumimoji="1" lang="ja-JP" altLang="en-US" dirty="0" smtClean="0"/>
              <a:t>と</a:t>
            </a:r>
            <a:r>
              <a:rPr kumimoji="1" lang="en-US" altLang="ja-JP" dirty="0" smtClean="0"/>
              <a:t>Zn</a:t>
            </a:r>
            <a:r>
              <a:rPr kumimoji="1" lang="ja-JP" altLang="en-US" dirty="0" smtClean="0"/>
              <a:t>の合金層のことを指します。</a:t>
            </a:r>
            <a:endParaRPr kumimoji="1" lang="en-US" altLang="ja-JP" dirty="0" smtClean="0"/>
          </a:p>
          <a:p>
            <a:r>
              <a:rPr kumimoji="1" lang="en-US" altLang="ja-JP" dirty="0" smtClean="0"/>
              <a:t>Zn</a:t>
            </a:r>
            <a:r>
              <a:rPr kumimoji="1" lang="ja-JP" altLang="en-US" dirty="0" smtClean="0"/>
              <a:t>犠牲層は</a:t>
            </a:r>
            <a:r>
              <a:rPr kumimoji="1" lang="en-US" altLang="ja-JP" dirty="0" smtClean="0"/>
              <a:t>Al</a:t>
            </a:r>
            <a:r>
              <a:rPr kumimoji="1" lang="ja-JP" altLang="en-US" dirty="0" smtClean="0"/>
              <a:t>より電位が低く、こちらの図のように、</a:t>
            </a:r>
            <a:r>
              <a:rPr kumimoji="1" lang="en-US" altLang="ja-JP" dirty="0" smtClean="0"/>
              <a:t>Zn</a:t>
            </a:r>
            <a:r>
              <a:rPr kumimoji="1" lang="ja-JP" altLang="en-US" dirty="0" smtClean="0"/>
              <a:t>犠牲層でアノード反応である金属の腐食反応、</a:t>
            </a:r>
            <a:r>
              <a:rPr kumimoji="1" lang="en-US" altLang="ja-JP" dirty="0" smtClean="0"/>
              <a:t>Al</a:t>
            </a:r>
            <a:r>
              <a:rPr kumimoji="1" lang="ja-JP" altLang="en-US" dirty="0" smtClean="0"/>
              <a:t>の芯材部分で、カソード反応である酸素還元反応を起こすことで、</a:t>
            </a:r>
            <a:r>
              <a:rPr kumimoji="1" lang="en-US" altLang="ja-JP" dirty="0" smtClean="0"/>
              <a:t>Al</a:t>
            </a:r>
            <a:r>
              <a:rPr kumimoji="1" lang="ja-JP" altLang="en-US" dirty="0" smtClean="0"/>
              <a:t>芯材で腐食反応が起こることを抑制します。</a:t>
            </a:r>
            <a:endParaRPr kumimoji="1" lang="en-US" altLang="ja-JP" dirty="0" smtClean="0"/>
          </a:p>
          <a:p>
            <a:r>
              <a:rPr kumimoji="1" lang="ja-JP" altLang="en-US" dirty="0" smtClean="0"/>
              <a:t>このような、</a:t>
            </a:r>
            <a:r>
              <a:rPr kumimoji="1" lang="en-US" altLang="ja-JP" dirty="0" smtClean="0"/>
              <a:t>Zn</a:t>
            </a:r>
            <a:r>
              <a:rPr kumimoji="1" lang="ja-JP" altLang="en-US" dirty="0" smtClean="0"/>
              <a:t>犠牲層が優先的に腐食されることで、芯材を保護する作用のことを犠牲防食作用と呼びます。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CDD9158-FA44-4BB2-ACA1-7AE4FA66A895}" type="slidenum">
              <a:rPr kumimoji="1" lang="ja-JP" altLang="en-US" smtClean="0"/>
              <a:t>2</a:t>
            </a:fld>
            <a:endParaRPr kumimoji="1" lang="ja-JP" altLang="en-US"/>
          </a:p>
        </p:txBody>
      </p:sp>
    </p:spTree>
    <p:extLst>
      <p:ext uri="{BB962C8B-B14F-4D97-AF65-F5344CB8AC3E}">
        <p14:creationId xmlns:p14="http://schemas.microsoft.com/office/powerpoint/2010/main" val="1435348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実験のアウトラインです。</a:t>
            </a:r>
            <a:endParaRPr kumimoji="1" lang="en-US" altLang="ja-JP" dirty="0" smtClean="0"/>
          </a:p>
          <a:p>
            <a:r>
              <a:rPr kumimoji="1" lang="ja-JP" altLang="en-US" dirty="0" smtClean="0"/>
              <a:t>まず腐食速度の</a:t>
            </a:r>
            <a:r>
              <a:rPr kumimoji="1" lang="en-US" altLang="ja-JP" dirty="0" smtClean="0"/>
              <a:t>Zn</a:t>
            </a:r>
            <a:r>
              <a:rPr kumimoji="1" lang="ja-JP" altLang="en-US" dirty="0" smtClean="0"/>
              <a:t>濃度依存性把握のため、種々の濃度を持つ</a:t>
            </a:r>
            <a:r>
              <a:rPr kumimoji="1" lang="en-US" altLang="ja-JP" dirty="0" smtClean="0"/>
              <a:t>Al-Zn</a:t>
            </a:r>
            <a:r>
              <a:rPr kumimoji="1" lang="ja-JP" altLang="en-US" dirty="0" smtClean="0"/>
              <a:t>合金の腐食電流測定を実施しました。</a:t>
            </a:r>
            <a:endParaRPr kumimoji="1" lang="en-US" altLang="ja-JP" dirty="0" smtClean="0"/>
          </a:p>
          <a:p>
            <a:r>
              <a:rPr kumimoji="1" lang="ja-JP" altLang="en-US" dirty="0" smtClean="0"/>
              <a:t>次に、実際に作成した</a:t>
            </a:r>
            <a:r>
              <a:rPr kumimoji="1" lang="en-US" altLang="ja-JP" dirty="0" smtClean="0"/>
              <a:t>Zn</a:t>
            </a:r>
            <a:r>
              <a:rPr kumimoji="1" lang="ja-JP" altLang="en-US" dirty="0" smtClean="0"/>
              <a:t>犠牲層の濃度分布を元に、</a:t>
            </a:r>
            <a:r>
              <a:rPr kumimoji="1" lang="en-US" altLang="ja-JP" dirty="0" smtClean="0"/>
              <a:t>Zn</a:t>
            </a:r>
            <a:r>
              <a:rPr kumimoji="1" lang="ja-JP" altLang="en-US" dirty="0" smtClean="0"/>
              <a:t>犠牲層の腐食進行予測を実施しました。</a:t>
            </a:r>
            <a:endParaRPr kumimoji="1" lang="en-US" altLang="ja-JP" dirty="0" smtClean="0"/>
          </a:p>
          <a:p>
            <a:r>
              <a:rPr kumimoji="1" lang="ja-JP" altLang="en-US" dirty="0" smtClean="0"/>
              <a:t>最後に、</a:t>
            </a:r>
            <a:r>
              <a:rPr kumimoji="1" lang="en-US" altLang="ja-JP" dirty="0" smtClean="0"/>
              <a:t>Zn</a:t>
            </a:r>
            <a:r>
              <a:rPr kumimoji="1" lang="ja-JP" altLang="en-US" dirty="0" smtClean="0"/>
              <a:t>犠牲層の腐食加速試験を実施し、シミュレーションの結果との比較を実施しました。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CDD9158-FA44-4BB2-ACA1-7AE4FA66A895}" type="slidenum">
              <a:rPr kumimoji="1" lang="ja-JP" altLang="en-US" smtClean="0"/>
              <a:t>5</a:t>
            </a:fld>
            <a:endParaRPr kumimoji="1" lang="ja-JP" altLang="en-US"/>
          </a:p>
        </p:txBody>
      </p:sp>
    </p:spTree>
    <p:extLst>
      <p:ext uri="{BB962C8B-B14F-4D97-AF65-F5344CB8AC3E}">
        <p14:creationId xmlns:p14="http://schemas.microsoft.com/office/powerpoint/2010/main" val="413689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実際に、自動車や空調機の熱交換器などの配管で形成される</a:t>
            </a:r>
            <a:r>
              <a:rPr kumimoji="1" lang="en-US" altLang="ja-JP" dirty="0" smtClean="0"/>
              <a:t>Zn</a:t>
            </a:r>
            <a:r>
              <a:rPr kumimoji="1" lang="ja-JP" altLang="en-US" dirty="0" smtClean="0"/>
              <a:t>犠牲層は、前述の電気化学測定で用いた</a:t>
            </a:r>
            <a:r>
              <a:rPr kumimoji="1" lang="en-US" altLang="ja-JP" dirty="0" smtClean="0"/>
              <a:t>Al-Zn</a:t>
            </a:r>
            <a:r>
              <a:rPr kumimoji="1" lang="ja-JP" altLang="en-US" dirty="0" smtClean="0"/>
              <a:t>合金のように、</a:t>
            </a:r>
            <a:r>
              <a:rPr kumimoji="1" lang="en-US" altLang="ja-JP" dirty="0" smtClean="0"/>
              <a:t>Zn</a:t>
            </a:r>
            <a:r>
              <a:rPr kumimoji="1" lang="ja-JP" altLang="en-US" dirty="0" smtClean="0"/>
              <a:t>濃度が一定ではなく、</a:t>
            </a:r>
            <a:r>
              <a:rPr kumimoji="1" lang="en-US" altLang="ja-JP" dirty="0" smtClean="0"/>
              <a:t>Zn</a:t>
            </a:r>
            <a:r>
              <a:rPr kumimoji="1" lang="ja-JP" altLang="en-US" dirty="0" smtClean="0"/>
              <a:t>濃度の分布を持っています。</a:t>
            </a:r>
            <a:endParaRPr kumimoji="1" lang="en-US" altLang="ja-JP" dirty="0" smtClean="0"/>
          </a:p>
          <a:p>
            <a:r>
              <a:rPr kumimoji="1" lang="ja-JP" altLang="en-US" dirty="0" smtClean="0"/>
              <a:t>そこで、空調機用冷媒配管を想定し、</a:t>
            </a:r>
            <a:r>
              <a:rPr kumimoji="1" lang="en-US" altLang="ja-JP" dirty="0" smtClean="0"/>
              <a:t>Al</a:t>
            </a:r>
            <a:r>
              <a:rPr kumimoji="1" lang="ja-JP" altLang="en-US" dirty="0" smtClean="0"/>
              <a:t>材の表面に</a:t>
            </a:r>
            <a:r>
              <a:rPr kumimoji="1" lang="en-US" altLang="ja-JP" dirty="0" smtClean="0"/>
              <a:t>Zn</a:t>
            </a:r>
            <a:r>
              <a:rPr kumimoji="1" lang="ja-JP" altLang="en-US" dirty="0" smtClean="0"/>
              <a:t>溶射によって形成した</a:t>
            </a:r>
            <a:r>
              <a:rPr kumimoji="1" lang="en-US" altLang="ja-JP" dirty="0" smtClean="0"/>
              <a:t>Zn</a:t>
            </a:r>
            <a:r>
              <a:rPr kumimoji="1" lang="ja-JP" altLang="en-US" dirty="0" smtClean="0"/>
              <a:t>犠牲層の</a:t>
            </a:r>
            <a:r>
              <a:rPr kumimoji="1" lang="en-US" altLang="ja-JP" dirty="0" smtClean="0"/>
              <a:t>EPMA</a:t>
            </a:r>
            <a:r>
              <a:rPr kumimoji="1" lang="ja-JP" altLang="en-US" dirty="0" smtClean="0"/>
              <a:t>分析により、</a:t>
            </a:r>
            <a:r>
              <a:rPr kumimoji="1" lang="en-US" altLang="ja-JP" dirty="0" smtClean="0"/>
              <a:t>Zn</a:t>
            </a:r>
            <a:r>
              <a:rPr kumimoji="1" lang="ja-JP" altLang="en-US" dirty="0" smtClean="0"/>
              <a:t>の濃度分布を観察しました。</a:t>
            </a:r>
            <a:endParaRPr kumimoji="1" lang="en-US" altLang="ja-JP" dirty="0" smtClean="0"/>
          </a:p>
          <a:p>
            <a:r>
              <a:rPr kumimoji="1" lang="ja-JP" altLang="en-US" dirty="0" smtClean="0"/>
              <a:t>測定結果をこちらに示します。</a:t>
            </a:r>
            <a:endParaRPr kumimoji="1" lang="en-US" altLang="ja-JP" dirty="0" smtClean="0"/>
          </a:p>
          <a:p>
            <a:r>
              <a:rPr kumimoji="1" lang="ja-JP" altLang="en-US" dirty="0" smtClean="0"/>
              <a:t>左が犠牲層断面の</a:t>
            </a:r>
            <a:r>
              <a:rPr kumimoji="1" lang="en-US" altLang="ja-JP" dirty="0" smtClean="0"/>
              <a:t>EPMA</a:t>
            </a:r>
            <a:r>
              <a:rPr kumimoji="1" lang="ja-JP" altLang="en-US" dirty="0" smtClean="0"/>
              <a:t>による</a:t>
            </a:r>
            <a:r>
              <a:rPr kumimoji="1" lang="en-US" altLang="ja-JP" dirty="0" smtClean="0"/>
              <a:t>Zn</a:t>
            </a:r>
            <a:r>
              <a:rPr kumimoji="1" lang="ja-JP" altLang="en-US" dirty="0" smtClean="0"/>
              <a:t>マッピング結果、右がオレンジのラインでの</a:t>
            </a:r>
            <a:r>
              <a:rPr kumimoji="1" lang="en-US" altLang="ja-JP" dirty="0" smtClean="0"/>
              <a:t>Zn</a:t>
            </a:r>
            <a:r>
              <a:rPr kumimoji="1" lang="ja-JP" altLang="en-US" dirty="0" smtClean="0"/>
              <a:t>濃度のラインプロットです。</a:t>
            </a:r>
            <a:endParaRPr kumimoji="1" lang="en-US" altLang="ja-JP" dirty="0" smtClean="0"/>
          </a:p>
          <a:p>
            <a:r>
              <a:rPr kumimoji="1" lang="ja-JP" altLang="en-US" dirty="0" smtClean="0"/>
              <a:t>ラインプロットの結果から、表面から材料深部に向かって、線形に</a:t>
            </a:r>
            <a:r>
              <a:rPr kumimoji="1" lang="ja-JP" altLang="en-US" dirty="0" err="1" smtClean="0"/>
              <a:t>の</a:t>
            </a:r>
            <a:r>
              <a:rPr kumimoji="1" lang="ja-JP" altLang="en-US" dirty="0" smtClean="0"/>
              <a:t>濃度が減少していく点、最表面の</a:t>
            </a:r>
            <a:r>
              <a:rPr kumimoji="1" lang="en-US" altLang="ja-JP" dirty="0" smtClean="0"/>
              <a:t>Zn</a:t>
            </a:r>
            <a:r>
              <a:rPr kumimoji="1" lang="ja-JP" altLang="en-US" dirty="0" smtClean="0"/>
              <a:t>濃度は</a:t>
            </a:r>
            <a:r>
              <a:rPr kumimoji="1" lang="en-US" altLang="ja-JP" dirty="0" smtClean="0"/>
              <a:t>15%</a:t>
            </a:r>
            <a:r>
              <a:rPr kumimoji="1" lang="ja-JP" altLang="en-US" dirty="0" smtClean="0"/>
              <a:t>程で、</a:t>
            </a:r>
            <a:r>
              <a:rPr kumimoji="1" lang="en-US" altLang="ja-JP" dirty="0" smtClean="0"/>
              <a:t>Zn</a:t>
            </a:r>
            <a:r>
              <a:rPr kumimoji="1" lang="ja-JP" altLang="en-US" dirty="0" smtClean="0"/>
              <a:t>の拡散層の厚みは約</a:t>
            </a:r>
            <a:r>
              <a:rPr kumimoji="1" lang="en-US" altLang="ja-JP" dirty="0" smtClean="0"/>
              <a:t>100μm</a:t>
            </a:r>
            <a:r>
              <a:rPr kumimoji="1" lang="ja-JP" altLang="en-US" dirty="0" smtClean="0"/>
              <a:t>であることが明らかになりました。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CDD9158-FA44-4BB2-ACA1-7AE4FA66A895}" type="slidenum">
              <a:rPr kumimoji="1" lang="ja-JP" altLang="en-US" smtClean="0"/>
              <a:t>6</a:t>
            </a:fld>
            <a:endParaRPr kumimoji="1" lang="ja-JP" altLang="en-US"/>
          </a:p>
        </p:txBody>
      </p:sp>
    </p:spTree>
    <p:extLst>
      <p:ext uri="{BB962C8B-B14F-4D97-AF65-F5344CB8AC3E}">
        <p14:creationId xmlns:p14="http://schemas.microsoft.com/office/powerpoint/2010/main" val="234335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シミュレーション結果と、実際の腐食形態の比較のため、このような条件で複合サイクル試験を実施しました。</a:t>
            </a:r>
            <a:endParaRPr kumimoji="1" lang="en-US" altLang="ja-JP" dirty="0" smtClean="0"/>
          </a:p>
          <a:p>
            <a:r>
              <a:rPr kumimoji="1" lang="ja-JP" altLang="en-US" dirty="0" smtClean="0"/>
              <a:t>サンプルには、</a:t>
            </a:r>
            <a:r>
              <a:rPr kumimoji="1" lang="en-US" altLang="ja-JP" dirty="0" smtClean="0"/>
              <a:t>Zn</a:t>
            </a:r>
            <a:r>
              <a:rPr kumimoji="1" lang="ja-JP" altLang="en-US" dirty="0" smtClean="0"/>
              <a:t>濃度分布モデル作成に用いた</a:t>
            </a:r>
            <a:r>
              <a:rPr kumimoji="1" lang="en-US" altLang="ja-JP" dirty="0" smtClean="0"/>
              <a:t>Zn</a:t>
            </a:r>
            <a:r>
              <a:rPr kumimoji="1" lang="ja-JP" altLang="en-US" dirty="0" smtClean="0"/>
              <a:t>溶射</a:t>
            </a:r>
            <a:r>
              <a:rPr kumimoji="1" lang="en-US" altLang="ja-JP" dirty="0" smtClean="0"/>
              <a:t>Al</a:t>
            </a:r>
            <a:r>
              <a:rPr kumimoji="1" lang="ja-JP" altLang="en-US" dirty="0" smtClean="0"/>
              <a:t>材を用いました。</a:t>
            </a:r>
            <a:endParaRPr kumimoji="1" lang="en-US" altLang="ja-JP" dirty="0" smtClean="0"/>
          </a:p>
          <a:p>
            <a:r>
              <a:rPr kumimoji="1" lang="ja-JP" altLang="en-US" dirty="0" smtClean="0"/>
              <a:t>こちらのような試験時間で試験を実施したサンプルの断面を光学顕微鏡で観察し、腐食形態、腐食深さを評価しました。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CDD9158-FA44-4BB2-ACA1-7AE4FA66A895}" type="slidenum">
              <a:rPr kumimoji="1" lang="ja-JP" altLang="en-US" smtClean="0"/>
              <a:t>7</a:t>
            </a:fld>
            <a:endParaRPr kumimoji="1" lang="ja-JP" altLang="en-US"/>
          </a:p>
        </p:txBody>
      </p:sp>
    </p:spTree>
    <p:extLst>
      <p:ext uri="{BB962C8B-B14F-4D97-AF65-F5344CB8AC3E}">
        <p14:creationId xmlns:p14="http://schemas.microsoft.com/office/powerpoint/2010/main" val="1593424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こちらに、各試験時間での断面観察結果を示します。</a:t>
            </a:r>
            <a:endParaRPr kumimoji="1" lang="en-US" altLang="ja-JP" dirty="0" smtClean="0"/>
          </a:p>
          <a:p>
            <a:r>
              <a:rPr kumimoji="1" lang="ja-JP" altLang="en-US" dirty="0" smtClean="0"/>
              <a:t>試験時間の増加に伴い、腐食が進行していく様子がわかります。</a:t>
            </a:r>
            <a:endParaRPr kumimoji="1" lang="en-US" altLang="ja-JP" dirty="0" smtClean="0"/>
          </a:p>
          <a:p>
            <a:r>
              <a:rPr kumimoji="1" lang="ja-JP" altLang="en-US" dirty="0" smtClean="0"/>
              <a:t>腐食の形態としては、歪んだ半円状の形であり、また腐食進行につれて、より平らな形状へ変化することが示唆されました。</a:t>
            </a:r>
            <a:endParaRPr kumimoji="1" lang="en-US" altLang="ja-JP" dirty="0" smtClean="0"/>
          </a:p>
          <a:p>
            <a:r>
              <a:rPr kumimoji="1" lang="ja-JP" altLang="en-US" dirty="0" smtClean="0"/>
              <a:t>この結果は、先程の、シミュレーションでの腐食形態と一致する結果となりました。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CDD9158-FA44-4BB2-ACA1-7AE4FA66A895}" type="slidenum">
              <a:rPr kumimoji="1" lang="ja-JP" altLang="en-US" smtClean="0"/>
              <a:t>8</a:t>
            </a:fld>
            <a:endParaRPr kumimoji="1" lang="ja-JP" altLang="en-US"/>
          </a:p>
        </p:txBody>
      </p:sp>
    </p:spTree>
    <p:extLst>
      <p:ext uri="{BB962C8B-B14F-4D97-AF65-F5344CB8AC3E}">
        <p14:creationId xmlns:p14="http://schemas.microsoft.com/office/powerpoint/2010/main" val="2448581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次に、腐食サンプルの腐食深さの評価結果を示します。</a:t>
            </a:r>
            <a:endParaRPr kumimoji="1" lang="en-US" altLang="ja-JP" dirty="0" smtClean="0"/>
          </a:p>
          <a:p>
            <a:r>
              <a:rPr kumimoji="1" lang="ja-JP" altLang="en-US" dirty="0" smtClean="0"/>
              <a:t>先程</a:t>
            </a:r>
            <a:r>
              <a:rPr kumimoji="1" lang="ja-JP" altLang="en-US" dirty="0" err="1" smtClean="0"/>
              <a:t>ような</a:t>
            </a:r>
            <a:r>
              <a:rPr kumimoji="1" lang="ja-JP" altLang="en-US" dirty="0" smtClean="0"/>
              <a:t>腐食部分の断面画像から腐食の深さを計測し、深さの大きい腐食孔の上位</a:t>
            </a:r>
            <a:r>
              <a:rPr kumimoji="1" lang="en-US" altLang="ja-JP" dirty="0" smtClean="0"/>
              <a:t>10</a:t>
            </a:r>
            <a:r>
              <a:rPr kumimoji="1" lang="ja-JP" altLang="en-US" dirty="0" smtClean="0"/>
              <a:t>データの平均値をプロットしています。</a:t>
            </a:r>
            <a:endParaRPr kumimoji="1" lang="en-US" altLang="ja-JP" dirty="0" smtClean="0"/>
          </a:p>
          <a:p>
            <a:r>
              <a:rPr kumimoji="1" lang="ja-JP" altLang="en-US" dirty="0" smtClean="0"/>
              <a:t>腐食深さも、時間経過に伴い深くなり、また深さの進行が段々と飽和する傾向が見られました。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CDD9158-FA44-4BB2-ACA1-7AE4FA66A895}" type="slidenum">
              <a:rPr kumimoji="1" lang="ja-JP" altLang="en-US" smtClean="0"/>
              <a:t>9</a:t>
            </a:fld>
            <a:endParaRPr kumimoji="1" lang="ja-JP" altLang="en-US"/>
          </a:p>
        </p:txBody>
      </p:sp>
    </p:spTree>
    <p:extLst>
      <p:ext uri="{BB962C8B-B14F-4D97-AF65-F5344CB8AC3E}">
        <p14:creationId xmlns:p14="http://schemas.microsoft.com/office/powerpoint/2010/main" val="1464350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実験のアウトラインです。</a:t>
            </a:r>
            <a:endParaRPr kumimoji="1" lang="en-US" altLang="ja-JP" dirty="0" smtClean="0"/>
          </a:p>
          <a:p>
            <a:r>
              <a:rPr kumimoji="1" lang="ja-JP" altLang="en-US" dirty="0" smtClean="0"/>
              <a:t>まず腐食速度の</a:t>
            </a:r>
            <a:r>
              <a:rPr kumimoji="1" lang="en-US" altLang="ja-JP" dirty="0" smtClean="0"/>
              <a:t>Zn</a:t>
            </a:r>
            <a:r>
              <a:rPr kumimoji="1" lang="ja-JP" altLang="en-US" dirty="0" smtClean="0"/>
              <a:t>濃度依存性把握のため、種々の濃度を持つ</a:t>
            </a:r>
            <a:r>
              <a:rPr kumimoji="1" lang="en-US" altLang="ja-JP" dirty="0" smtClean="0"/>
              <a:t>Al-Zn</a:t>
            </a:r>
            <a:r>
              <a:rPr kumimoji="1" lang="ja-JP" altLang="en-US" dirty="0" smtClean="0"/>
              <a:t>合金の腐食電流測定を実施しました。</a:t>
            </a:r>
            <a:endParaRPr kumimoji="1" lang="en-US" altLang="ja-JP" dirty="0" smtClean="0"/>
          </a:p>
          <a:p>
            <a:r>
              <a:rPr kumimoji="1" lang="ja-JP" altLang="en-US" dirty="0" smtClean="0"/>
              <a:t>次に、実際に作成した</a:t>
            </a:r>
            <a:r>
              <a:rPr kumimoji="1" lang="en-US" altLang="ja-JP" dirty="0" smtClean="0"/>
              <a:t>Zn</a:t>
            </a:r>
            <a:r>
              <a:rPr kumimoji="1" lang="ja-JP" altLang="en-US" dirty="0" smtClean="0"/>
              <a:t>犠牲層の濃度分布を元に、</a:t>
            </a:r>
            <a:r>
              <a:rPr kumimoji="1" lang="en-US" altLang="ja-JP" dirty="0" smtClean="0"/>
              <a:t>Zn</a:t>
            </a:r>
            <a:r>
              <a:rPr kumimoji="1" lang="ja-JP" altLang="en-US" dirty="0" smtClean="0"/>
              <a:t>犠牲層の腐食進行予測を実施しました。</a:t>
            </a:r>
            <a:endParaRPr kumimoji="1" lang="en-US" altLang="ja-JP" dirty="0" smtClean="0"/>
          </a:p>
          <a:p>
            <a:r>
              <a:rPr kumimoji="1" lang="ja-JP" altLang="en-US" dirty="0" smtClean="0"/>
              <a:t>最後に、</a:t>
            </a:r>
            <a:r>
              <a:rPr kumimoji="1" lang="en-US" altLang="ja-JP" dirty="0" smtClean="0"/>
              <a:t>Zn</a:t>
            </a:r>
            <a:r>
              <a:rPr kumimoji="1" lang="ja-JP" altLang="en-US" dirty="0" smtClean="0"/>
              <a:t>犠牲層の腐食加速試験を実施し、シミュレーションの結果との比較を実施しました。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CDD9158-FA44-4BB2-ACA1-7AE4FA66A895}" type="slidenum">
              <a:rPr kumimoji="1" lang="ja-JP" altLang="en-US" smtClean="0"/>
              <a:t>11</a:t>
            </a:fld>
            <a:endParaRPr kumimoji="1" lang="ja-JP" altLang="en-US"/>
          </a:p>
        </p:txBody>
      </p:sp>
    </p:spTree>
    <p:extLst>
      <p:ext uri="{BB962C8B-B14F-4D97-AF65-F5344CB8AC3E}">
        <p14:creationId xmlns:p14="http://schemas.microsoft.com/office/powerpoint/2010/main" val="1448017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前述の</a:t>
            </a:r>
            <a:r>
              <a:rPr kumimoji="1" lang="en-US" altLang="ja-JP" dirty="0" smtClean="0"/>
              <a:t>EPMA</a:t>
            </a:r>
            <a:r>
              <a:rPr kumimoji="1" lang="ja-JP" altLang="en-US" dirty="0" err="1" smtClean="0"/>
              <a:t>での</a:t>
            </a:r>
            <a:r>
              <a:rPr kumimoji="1" lang="ja-JP" altLang="en-US" dirty="0" smtClean="0"/>
              <a:t>分析結果から、</a:t>
            </a:r>
            <a:r>
              <a:rPr kumimoji="1" lang="en-US" altLang="ja-JP" dirty="0" smtClean="0"/>
              <a:t>Zn</a:t>
            </a:r>
            <a:r>
              <a:rPr kumimoji="1" lang="ja-JP" altLang="en-US" dirty="0" smtClean="0"/>
              <a:t>の濃度分布をこちらの図の用にモデル化しました。</a:t>
            </a:r>
            <a:endParaRPr kumimoji="1" lang="en-US" altLang="ja-JP" dirty="0" smtClean="0"/>
          </a:p>
          <a:p>
            <a:r>
              <a:rPr kumimoji="1" lang="ja-JP" altLang="en-US" dirty="0" smtClean="0"/>
              <a:t>左が、</a:t>
            </a:r>
            <a:r>
              <a:rPr kumimoji="1" lang="en-US" altLang="ja-JP" dirty="0" smtClean="0"/>
              <a:t>Zn</a:t>
            </a:r>
            <a:r>
              <a:rPr kumimoji="1" lang="ja-JP" altLang="en-US" dirty="0" smtClean="0"/>
              <a:t>犠牲層断面のイメージ図、右が濃度の変化を表すグラフです。</a:t>
            </a:r>
            <a:endParaRPr kumimoji="1" lang="en-US" altLang="ja-JP" dirty="0" smtClean="0"/>
          </a:p>
          <a:p>
            <a:r>
              <a:rPr kumimoji="1" lang="en-US" altLang="ja-JP" dirty="0" smtClean="0"/>
              <a:t>EPMA</a:t>
            </a:r>
            <a:r>
              <a:rPr kumimoji="1" lang="ja-JP" altLang="en-US" dirty="0" smtClean="0"/>
              <a:t>の結果を元に、表面から線形に濃度が減少し、</a:t>
            </a:r>
            <a:r>
              <a:rPr kumimoji="1" lang="en-US" altLang="ja-JP" dirty="0" smtClean="0"/>
              <a:t>Zn</a:t>
            </a:r>
            <a:r>
              <a:rPr kumimoji="1" lang="ja-JP" altLang="en-US" dirty="0" smtClean="0"/>
              <a:t>拡散層の厚みが</a:t>
            </a:r>
            <a:r>
              <a:rPr kumimoji="1" lang="en-US" altLang="ja-JP" dirty="0" smtClean="0"/>
              <a:t>100μm</a:t>
            </a:r>
            <a:r>
              <a:rPr kumimoji="1" lang="ja-JP" altLang="en-US" dirty="0" smtClean="0"/>
              <a:t>とし、また今回の検討ではモデル簡易化のため、表層方向から深さ方向に一様に</a:t>
            </a:r>
            <a:r>
              <a:rPr kumimoji="1" lang="en-US" altLang="ja-JP" dirty="0" smtClean="0"/>
              <a:t>Zn</a:t>
            </a:r>
            <a:r>
              <a:rPr kumimoji="1" lang="ja-JP" altLang="en-US" dirty="0" smtClean="0"/>
              <a:t>が分布し、表面方向は一定として以降の計算を行いました。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20C9D69-9350-4BF4-87E0-1BFF609D2003}" type="slidenum">
              <a:rPr lang="ja-JP" altLang="en-US" smtClean="0">
                <a:solidFill>
                  <a:prstClr val="black"/>
                </a:solidFill>
              </a:rPr>
              <a:pPr/>
              <a:t>12</a:t>
            </a:fld>
            <a:endParaRPr lang="ja-JP" altLang="en-US">
              <a:solidFill>
                <a:prstClr val="black"/>
              </a:solidFill>
            </a:endParaRPr>
          </a:p>
        </p:txBody>
      </p:sp>
    </p:spTree>
    <p:extLst>
      <p:ext uri="{BB962C8B-B14F-4D97-AF65-F5344CB8AC3E}">
        <p14:creationId xmlns:p14="http://schemas.microsoft.com/office/powerpoint/2010/main" val="1783927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33"/>
            <a:ext cx="7772400" cy="1470025"/>
          </a:xfrm>
        </p:spPr>
        <p:txBody>
          <a:bodyPr/>
          <a:lstStyle>
            <a:lvl1pPr>
              <a:defRPr>
                <a:solidFill>
                  <a:schemeClr val="tx2"/>
                </a:solidFill>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bg2"/>
                </a:solidFill>
              </a:defRPr>
            </a:lvl1pPr>
            <a:lvl2pPr marL="457196" indent="0" algn="ctr">
              <a:buNone/>
              <a:defRPr>
                <a:solidFill>
                  <a:schemeClr val="tx1">
                    <a:tint val="75000"/>
                  </a:schemeClr>
                </a:solidFill>
              </a:defRPr>
            </a:lvl2pPr>
            <a:lvl3pPr marL="914390" indent="0" algn="ctr">
              <a:buNone/>
              <a:defRPr>
                <a:solidFill>
                  <a:schemeClr val="tx1">
                    <a:tint val="75000"/>
                  </a:schemeClr>
                </a:solidFill>
              </a:defRPr>
            </a:lvl3pPr>
            <a:lvl4pPr marL="1371584" indent="0" algn="ctr">
              <a:buNone/>
              <a:defRPr>
                <a:solidFill>
                  <a:schemeClr val="tx1">
                    <a:tint val="75000"/>
                  </a:schemeClr>
                </a:solidFill>
              </a:defRPr>
            </a:lvl4pPr>
            <a:lvl5pPr marL="1828778" indent="0" algn="ctr">
              <a:buNone/>
              <a:defRPr>
                <a:solidFill>
                  <a:schemeClr val="tx1">
                    <a:tint val="75000"/>
                  </a:schemeClr>
                </a:solidFill>
              </a:defRPr>
            </a:lvl5pPr>
            <a:lvl6pPr marL="2285974" indent="0" algn="ctr">
              <a:buNone/>
              <a:defRPr>
                <a:solidFill>
                  <a:schemeClr val="tx1">
                    <a:tint val="75000"/>
                  </a:schemeClr>
                </a:solidFill>
              </a:defRPr>
            </a:lvl6pPr>
            <a:lvl7pPr marL="2743169" indent="0" algn="ctr">
              <a:buNone/>
              <a:defRPr>
                <a:solidFill>
                  <a:schemeClr val="tx1">
                    <a:tint val="75000"/>
                  </a:schemeClr>
                </a:solidFill>
              </a:defRPr>
            </a:lvl7pPr>
            <a:lvl8pPr marL="3200363" indent="0" algn="ctr">
              <a:buNone/>
              <a:defRPr>
                <a:solidFill>
                  <a:schemeClr val="tx1">
                    <a:tint val="75000"/>
                  </a:schemeClr>
                </a:solidFill>
              </a:defRPr>
            </a:lvl8pPr>
            <a:lvl9pPr marL="3657558"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85F74CEC-02CD-47CB-AC66-EC4C08E9B3F7}" type="datetimeFigureOut">
              <a:rPr kumimoji="1" lang="ja-JP" altLang="en-US" smtClean="0"/>
              <a:pPr/>
              <a:t>2019/10/18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7629EA9-4D13-462A-A59D-7C9AFE3C522B}" type="slidenum">
              <a:rPr kumimoji="1" lang="ja-JP" altLang="en-US" smtClean="0"/>
              <a:pPr/>
              <a:t>‹#›</a:t>
            </a:fld>
            <a:endParaRPr kumimoji="1" lang="ja-JP" altLang="en-US"/>
          </a:p>
        </p:txBody>
      </p:sp>
    </p:spTree>
    <p:extLst>
      <p:ext uri="{BB962C8B-B14F-4D97-AF65-F5344CB8AC3E}">
        <p14:creationId xmlns:p14="http://schemas.microsoft.com/office/powerpoint/2010/main" val="16009269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91680" y="188640"/>
            <a:ext cx="6995120" cy="504056"/>
          </a:xfrm>
        </p:spPr>
        <p:txBody>
          <a:bodyPr>
            <a:noAutofit/>
          </a:bodyPr>
          <a:lstStyle>
            <a:lvl1pPr algn="l">
              <a:defRPr sz="2400">
                <a:solidFill>
                  <a:schemeClr val="tx1"/>
                </a:solidFill>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457200" y="1628800"/>
            <a:ext cx="8229600" cy="4525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85F74CEC-02CD-47CB-AC66-EC4C08E9B3F7}" type="datetimeFigureOut">
              <a:rPr kumimoji="1" lang="ja-JP" altLang="en-US" smtClean="0"/>
              <a:pPr/>
              <a:t>2019/10/18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7629EA9-4D13-462A-A59D-7C9AFE3C522B}" type="slidenum">
              <a:rPr kumimoji="1" lang="ja-JP" altLang="en-US" smtClean="0"/>
              <a:pPr/>
              <a:t>‹#›</a:t>
            </a:fld>
            <a:endParaRPr kumimoji="1" lang="ja-JP" altLang="en-US"/>
          </a:p>
        </p:txBody>
      </p:sp>
    </p:spTree>
    <p:extLst>
      <p:ext uri="{BB962C8B-B14F-4D97-AF65-F5344CB8AC3E}">
        <p14:creationId xmlns:p14="http://schemas.microsoft.com/office/powerpoint/2010/main" val="28718970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5F74CEC-02CD-47CB-AC66-EC4C08E9B3F7}" type="datetimeFigureOut">
              <a:rPr kumimoji="1" lang="ja-JP" altLang="en-US" smtClean="0"/>
              <a:pPr/>
              <a:t>2019/10/18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7629EA9-4D13-462A-A59D-7C9AFE3C522B}" type="slidenum">
              <a:rPr kumimoji="1" lang="ja-JP" altLang="en-US" smtClean="0"/>
              <a:pPr/>
              <a:t>‹#›</a:t>
            </a:fld>
            <a:endParaRPr kumimoji="1" lang="ja-JP" altLang="en-US"/>
          </a:p>
        </p:txBody>
      </p:sp>
    </p:spTree>
    <p:extLst>
      <p:ext uri="{BB962C8B-B14F-4D97-AF65-F5344CB8AC3E}">
        <p14:creationId xmlns:p14="http://schemas.microsoft.com/office/powerpoint/2010/main" val="7679260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9"/>
            <a:ext cx="7772400" cy="1470025"/>
          </a:xfrm>
        </p:spPr>
        <p:txBody>
          <a:bodyPr/>
          <a:lstStyle>
            <a:lvl1pPr>
              <a:defRPr>
                <a:solidFill>
                  <a:schemeClr val="tx1"/>
                </a:solidFill>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2"/>
                </a:solidFill>
              </a:defRPr>
            </a:lvl1pPr>
            <a:lvl2pPr marL="457198" indent="0" algn="ctr">
              <a:buNone/>
              <a:defRPr>
                <a:solidFill>
                  <a:schemeClr val="tx1">
                    <a:tint val="75000"/>
                  </a:schemeClr>
                </a:solidFill>
              </a:defRPr>
            </a:lvl2pPr>
            <a:lvl3pPr marL="914395" indent="0" algn="ctr">
              <a:buNone/>
              <a:defRPr>
                <a:solidFill>
                  <a:schemeClr val="tx1">
                    <a:tint val="75000"/>
                  </a:schemeClr>
                </a:solidFill>
              </a:defRPr>
            </a:lvl3pPr>
            <a:lvl4pPr marL="1371592" indent="0" algn="ctr">
              <a:buNone/>
              <a:defRPr>
                <a:solidFill>
                  <a:schemeClr val="tx1">
                    <a:tint val="75000"/>
                  </a:schemeClr>
                </a:solidFill>
              </a:defRPr>
            </a:lvl4pPr>
            <a:lvl5pPr marL="1828789" indent="0" algn="ctr">
              <a:buNone/>
              <a:defRPr>
                <a:solidFill>
                  <a:schemeClr val="tx1">
                    <a:tint val="75000"/>
                  </a:schemeClr>
                </a:solidFill>
              </a:defRPr>
            </a:lvl5pPr>
            <a:lvl6pPr marL="2285987" indent="0" algn="ctr">
              <a:buNone/>
              <a:defRPr>
                <a:solidFill>
                  <a:schemeClr val="tx1">
                    <a:tint val="75000"/>
                  </a:schemeClr>
                </a:solidFill>
              </a:defRPr>
            </a:lvl6pPr>
            <a:lvl7pPr marL="2743185" indent="0" algn="ctr">
              <a:buNone/>
              <a:defRPr>
                <a:solidFill>
                  <a:schemeClr val="tx1">
                    <a:tint val="75000"/>
                  </a:schemeClr>
                </a:solidFill>
              </a:defRPr>
            </a:lvl7pPr>
            <a:lvl8pPr marL="3200381" indent="0" algn="ctr">
              <a:buNone/>
              <a:defRPr>
                <a:solidFill>
                  <a:schemeClr val="tx1">
                    <a:tint val="75000"/>
                  </a:schemeClr>
                </a:solidFill>
              </a:defRPr>
            </a:lvl8pPr>
            <a:lvl9pPr marL="3657579"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9DDFA21-CB40-40C6-914F-475EBB6BBEBF}" type="datetimeFigureOut">
              <a:rPr lang="ja-JP" altLang="en-US" smtClean="0">
                <a:solidFill>
                  <a:prstClr val="black">
                    <a:tint val="75000"/>
                  </a:prstClr>
                </a:solidFill>
              </a:rPr>
              <a:pPr/>
              <a:t>2019/10/18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5B7D9D6-6423-4758-A12E-AD6875BED188}"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38094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図 10" descr="E03.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2" name="Rectangle 6"/>
          <p:cNvSpPr txBox="1">
            <a:spLocks noChangeArrowheads="1"/>
          </p:cNvSpPr>
          <p:nvPr userDrawn="1"/>
        </p:nvSpPr>
        <p:spPr bwMode="auto">
          <a:xfrm>
            <a:off x="7245821" y="6486103"/>
            <a:ext cx="1905000" cy="23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r" defTabSz="914400" rtl="0" eaLnBrk="1" latinLnBrk="0" hangingPunct="1">
              <a:defRPr kumimoji="1" sz="14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BDBEFF64-15C5-4CED-B87A-5A348AA72764}" type="slidenum">
              <a:rPr lang="en-US" altLang="ja-JP" sz="1400" smtClean="0">
                <a:solidFill>
                  <a:prstClr val="black"/>
                </a:solidFill>
                <a:latin typeface="Arial" panose="020B0604020202020204" pitchFamily="34" charset="0"/>
                <a:cs typeface="Arial" panose="020B0604020202020204" pitchFamily="34" charset="0"/>
              </a:rPr>
              <a:pPr/>
              <a:t>‹#›</a:t>
            </a:fld>
            <a:endParaRPr lang="en-US" altLang="ja-JP" sz="1400" dirty="0">
              <a:solidFill>
                <a:prstClr val="black"/>
              </a:solidFill>
              <a:latin typeface="Arial" panose="020B0604020202020204" pitchFamily="34" charset="0"/>
              <a:cs typeface="Arial" panose="020B0604020202020204" pitchFamily="34" charset="0"/>
            </a:endParaRPr>
          </a:p>
        </p:txBody>
      </p:sp>
      <p:sp>
        <p:nvSpPr>
          <p:cNvPr id="13" name="フッター プレースホルダー 1"/>
          <p:cNvSpPr txBox="1">
            <a:spLocks/>
          </p:cNvSpPr>
          <p:nvPr userDrawn="1"/>
        </p:nvSpPr>
        <p:spPr>
          <a:xfrm>
            <a:off x="7687573" y="6687757"/>
            <a:ext cx="1214436" cy="138499"/>
          </a:xfrm>
          <a:prstGeom prst="rect">
            <a:avLst/>
          </a:prstGeom>
        </p:spPr>
        <p:txBody>
          <a:bodyPr vert="horz" wrap="none" lIns="91440" tIns="45720" rIns="0" bIns="0" rtlCol="0" anchor="b" anchorCtr="0">
            <a:spAutoFit/>
          </a:bodyPr>
          <a:lstStyle>
            <a:defPPr>
              <a:defRPr lang="ja-JP"/>
            </a:defPPr>
            <a:lvl1pPr marL="0" algn="r" defTabSz="914400" rtl="0" eaLnBrk="1" fontAlgn="b" latinLnBrk="0" hangingPunct="1">
              <a:defRPr kumimoji="1" sz="600" kern="1200">
                <a:solidFill>
                  <a:schemeClr val="tx1"/>
                </a:solidFill>
                <a:latin typeface="Arial"/>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600" dirty="0" smtClean="0">
                <a:solidFill>
                  <a:prstClr val="black"/>
                </a:solidFill>
              </a:rPr>
              <a:t>© Mitsubishi Electric Corporation</a:t>
            </a:r>
            <a:endParaRPr lang="ja-JP" altLang="en-US" sz="600" dirty="0">
              <a:solidFill>
                <a:prstClr val="black"/>
              </a:solidFill>
            </a:endParaRPr>
          </a:p>
        </p:txBody>
      </p:sp>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74CEC-02CD-47CB-AC66-EC4C08E9B3F7}" type="datetimeFigureOut">
              <a:rPr kumimoji="1" lang="ja-JP" altLang="en-US" smtClean="0"/>
              <a:pPr/>
              <a:t>2019/10/18</a:t>
            </a:fld>
            <a:endParaRPr kumimoji="1" lang="ja-JP" altLang="en-US"/>
          </a:p>
        </p:txBody>
      </p:sp>
      <p:sp>
        <p:nvSpPr>
          <p:cNvPr id="5" name="フッター プレースホルダー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29EA9-4D13-462A-A59D-7C9AFE3C522B}" type="slidenum">
              <a:rPr kumimoji="1" lang="ja-JP" altLang="en-US" smtClean="0"/>
              <a:pPr/>
              <a:t>‹#›</a:t>
            </a:fld>
            <a:endParaRPr kumimoji="1" lang="ja-JP" altLang="en-US"/>
          </a:p>
        </p:txBody>
      </p:sp>
    </p:spTree>
    <p:extLst>
      <p:ext uri="{BB962C8B-B14F-4D97-AF65-F5344CB8AC3E}">
        <p14:creationId xmlns:p14="http://schemas.microsoft.com/office/powerpoint/2010/main" val="53808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timing>
    <p:tnLst>
      <p:par>
        <p:cTn id="1" dur="indefinite" restart="never" nodeType="tmRoot"/>
      </p:par>
    </p:tnLst>
  </p:timing>
  <p:txStyles>
    <p:titleStyle>
      <a:lvl1pPr algn="ctr" defTabSz="914390" rtl="0" eaLnBrk="1" latinLnBrk="0" hangingPunct="1">
        <a:spcBef>
          <a:spcPct val="0"/>
        </a:spcBef>
        <a:buNone/>
        <a:defRPr kumimoji="1" sz="4400" kern="1200">
          <a:solidFill>
            <a:schemeClr val="tx1"/>
          </a:solidFill>
          <a:latin typeface="+mj-lt"/>
          <a:ea typeface="+mj-ea"/>
          <a:cs typeface="+mj-cs"/>
        </a:defRPr>
      </a:lvl1pPr>
    </p:titleStyle>
    <p:bodyStyle>
      <a:lvl1pPr marL="342896" indent="-342896" algn="l" defTabSz="91439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41" indent="-285747" algn="l" defTabSz="91439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2986" indent="-228596" algn="l" defTabSz="91439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182" indent="-228596" algn="l" defTabSz="91439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376" indent="-228596" algn="l" defTabSz="91439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571" indent="-228596" algn="l" defTabSz="91439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766" indent="-228596" algn="l" defTabSz="91439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8960" indent="-228596" algn="l" defTabSz="91439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155" indent="-228596" algn="l" defTabSz="91439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390" rtl="0" eaLnBrk="1" latinLnBrk="0" hangingPunct="1">
        <a:defRPr kumimoji="1" sz="1800" kern="1200">
          <a:solidFill>
            <a:schemeClr val="tx1"/>
          </a:solidFill>
          <a:latin typeface="+mn-lt"/>
          <a:ea typeface="+mn-ea"/>
          <a:cs typeface="+mn-cs"/>
        </a:defRPr>
      </a:lvl1pPr>
      <a:lvl2pPr marL="457196" algn="l" defTabSz="914390" rtl="0" eaLnBrk="1" latinLnBrk="0" hangingPunct="1">
        <a:defRPr kumimoji="1" sz="1800" kern="1200">
          <a:solidFill>
            <a:schemeClr val="tx1"/>
          </a:solidFill>
          <a:latin typeface="+mn-lt"/>
          <a:ea typeface="+mn-ea"/>
          <a:cs typeface="+mn-cs"/>
        </a:defRPr>
      </a:lvl2pPr>
      <a:lvl3pPr marL="914390" algn="l" defTabSz="914390" rtl="0" eaLnBrk="1" latinLnBrk="0" hangingPunct="1">
        <a:defRPr kumimoji="1" sz="1800" kern="1200">
          <a:solidFill>
            <a:schemeClr val="tx1"/>
          </a:solidFill>
          <a:latin typeface="+mn-lt"/>
          <a:ea typeface="+mn-ea"/>
          <a:cs typeface="+mn-cs"/>
        </a:defRPr>
      </a:lvl3pPr>
      <a:lvl4pPr marL="1371584" algn="l" defTabSz="914390" rtl="0" eaLnBrk="1" latinLnBrk="0" hangingPunct="1">
        <a:defRPr kumimoji="1" sz="1800" kern="1200">
          <a:solidFill>
            <a:schemeClr val="tx1"/>
          </a:solidFill>
          <a:latin typeface="+mn-lt"/>
          <a:ea typeface="+mn-ea"/>
          <a:cs typeface="+mn-cs"/>
        </a:defRPr>
      </a:lvl4pPr>
      <a:lvl5pPr marL="1828778" algn="l" defTabSz="914390" rtl="0" eaLnBrk="1" latinLnBrk="0" hangingPunct="1">
        <a:defRPr kumimoji="1" sz="1800" kern="1200">
          <a:solidFill>
            <a:schemeClr val="tx1"/>
          </a:solidFill>
          <a:latin typeface="+mn-lt"/>
          <a:ea typeface="+mn-ea"/>
          <a:cs typeface="+mn-cs"/>
        </a:defRPr>
      </a:lvl5pPr>
      <a:lvl6pPr marL="2285974" algn="l" defTabSz="914390" rtl="0" eaLnBrk="1" latinLnBrk="0" hangingPunct="1">
        <a:defRPr kumimoji="1" sz="1800" kern="1200">
          <a:solidFill>
            <a:schemeClr val="tx1"/>
          </a:solidFill>
          <a:latin typeface="+mn-lt"/>
          <a:ea typeface="+mn-ea"/>
          <a:cs typeface="+mn-cs"/>
        </a:defRPr>
      </a:lvl6pPr>
      <a:lvl7pPr marL="2743169" algn="l" defTabSz="914390" rtl="0" eaLnBrk="1" latinLnBrk="0" hangingPunct="1">
        <a:defRPr kumimoji="1" sz="1800" kern="1200">
          <a:solidFill>
            <a:schemeClr val="tx1"/>
          </a:solidFill>
          <a:latin typeface="+mn-lt"/>
          <a:ea typeface="+mn-ea"/>
          <a:cs typeface="+mn-cs"/>
        </a:defRPr>
      </a:lvl7pPr>
      <a:lvl8pPr marL="3200363" algn="l" defTabSz="914390" rtl="0" eaLnBrk="1" latinLnBrk="0" hangingPunct="1">
        <a:defRPr kumimoji="1" sz="1800" kern="1200">
          <a:solidFill>
            <a:schemeClr val="tx1"/>
          </a:solidFill>
          <a:latin typeface="+mn-lt"/>
          <a:ea typeface="+mn-ea"/>
          <a:cs typeface="+mn-cs"/>
        </a:defRPr>
      </a:lvl8pPr>
      <a:lvl9pPr marL="3657558" algn="l" defTabSz="91439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図 7" descr="E01.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DDFA21-CB40-40C6-914F-475EBB6BBEBF}" type="datetimeFigureOut">
              <a:rPr lang="ja-JP" altLang="en-US" smtClean="0">
                <a:solidFill>
                  <a:prstClr val="black">
                    <a:tint val="75000"/>
                  </a:prstClr>
                </a:solidFill>
              </a:rPr>
              <a:pPr/>
              <a:t>2019/10/18</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7D9D6-6423-4758-A12E-AD6875BED188}" type="slidenum">
              <a:rPr lang="ja-JP" altLang="en-US" smtClean="0">
                <a:solidFill>
                  <a:prstClr val="black">
                    <a:tint val="75000"/>
                  </a:prstClr>
                </a:solidFill>
              </a:rPr>
              <a:pPr/>
              <a:t>‹#›</a:t>
            </a:fld>
            <a:endParaRPr lang="ja-JP" altLang="en-US">
              <a:solidFill>
                <a:prstClr val="black">
                  <a:tint val="75000"/>
                </a:prstClr>
              </a:solidFill>
            </a:endParaRPr>
          </a:p>
        </p:txBody>
      </p:sp>
      <p:sp>
        <p:nvSpPr>
          <p:cNvPr id="10" name="フッター プレースホルダー 1"/>
          <p:cNvSpPr txBox="1">
            <a:spLocks/>
          </p:cNvSpPr>
          <p:nvPr userDrawn="1"/>
        </p:nvSpPr>
        <p:spPr>
          <a:xfrm>
            <a:off x="7687571" y="6687754"/>
            <a:ext cx="1214436" cy="138499"/>
          </a:xfrm>
          <a:prstGeom prst="rect">
            <a:avLst/>
          </a:prstGeom>
        </p:spPr>
        <p:txBody>
          <a:bodyPr vert="horz" wrap="none" lIns="91440" tIns="45720" rIns="0" bIns="0" rtlCol="0" anchor="b" anchorCtr="0">
            <a:spAutoFit/>
          </a:bodyPr>
          <a:lstStyle>
            <a:defPPr>
              <a:defRPr lang="ja-JP"/>
            </a:defPPr>
            <a:lvl1pPr marL="0" algn="r" defTabSz="914400" rtl="0" eaLnBrk="1" fontAlgn="b" latinLnBrk="0" hangingPunct="1">
              <a:defRPr kumimoji="1" sz="600" kern="1200">
                <a:solidFill>
                  <a:schemeClr val="tx1"/>
                </a:solidFill>
                <a:latin typeface="Arial"/>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600" dirty="0" smtClean="0">
                <a:solidFill>
                  <a:prstClr val="black"/>
                </a:solidFill>
              </a:rPr>
              <a:t>© Mitsubishi Electric Corporation</a:t>
            </a:r>
            <a:endParaRPr lang="ja-JP" altLang="en-US" sz="600" dirty="0">
              <a:solidFill>
                <a:prstClr val="black"/>
              </a:solidFill>
            </a:endParaRPr>
          </a:p>
        </p:txBody>
      </p:sp>
    </p:spTree>
    <p:extLst>
      <p:ext uri="{BB962C8B-B14F-4D97-AF65-F5344CB8AC3E}">
        <p14:creationId xmlns:p14="http://schemas.microsoft.com/office/powerpoint/2010/main" val="2255456090"/>
      </p:ext>
    </p:extLst>
  </p:cSld>
  <p:clrMap bg1="lt1" tx1="dk1" bg2="lt2" tx2="dk2" accent1="accent1" accent2="accent2" accent3="accent3" accent4="accent4" accent5="accent5" accent6="accent6" hlink="hlink" folHlink="folHlink"/>
  <p:sldLayoutIdLst>
    <p:sldLayoutId id="2147483658" r:id="rId1"/>
  </p:sldLayoutIdLst>
  <p:txStyles>
    <p:titleStyle>
      <a:lvl1pPr algn="ctr" defTabSz="914395" rtl="0" eaLnBrk="1" latinLnBrk="0" hangingPunct="1">
        <a:spcBef>
          <a:spcPct val="0"/>
        </a:spcBef>
        <a:buNone/>
        <a:defRPr kumimoji="1" sz="4400" kern="1200">
          <a:solidFill>
            <a:schemeClr val="tx1"/>
          </a:solidFill>
          <a:latin typeface="+mj-lt"/>
          <a:ea typeface="+mj-ea"/>
          <a:cs typeface="+mj-cs"/>
        </a:defRPr>
      </a:lvl1pPr>
    </p:titleStyle>
    <p:bodyStyle>
      <a:lvl1pPr marL="342898" indent="-342898" algn="l" defTabSz="914395"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46" indent="-285748" algn="l" defTabSz="914395"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2993" indent="-228598" algn="l" defTabSz="914395"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191" indent="-228598" algn="l" defTabSz="91439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388" indent="-228598" algn="l" defTabSz="91439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585" indent="-228598" algn="l" defTabSz="91439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395" rtl="0" eaLnBrk="1" latinLnBrk="0" hangingPunct="1">
        <a:defRPr kumimoji="1" sz="1800" kern="1200">
          <a:solidFill>
            <a:schemeClr val="tx1"/>
          </a:solidFill>
          <a:latin typeface="+mn-lt"/>
          <a:ea typeface="+mn-ea"/>
          <a:cs typeface="+mn-cs"/>
        </a:defRPr>
      </a:lvl1pPr>
      <a:lvl2pPr marL="457198" algn="l" defTabSz="914395" rtl="0" eaLnBrk="1" latinLnBrk="0" hangingPunct="1">
        <a:defRPr kumimoji="1" sz="1800" kern="1200">
          <a:solidFill>
            <a:schemeClr val="tx1"/>
          </a:solidFill>
          <a:latin typeface="+mn-lt"/>
          <a:ea typeface="+mn-ea"/>
          <a:cs typeface="+mn-cs"/>
        </a:defRPr>
      </a:lvl2pPr>
      <a:lvl3pPr marL="914395" algn="l" defTabSz="914395" rtl="0" eaLnBrk="1" latinLnBrk="0" hangingPunct="1">
        <a:defRPr kumimoji="1" sz="1800" kern="1200">
          <a:solidFill>
            <a:schemeClr val="tx1"/>
          </a:solidFill>
          <a:latin typeface="+mn-lt"/>
          <a:ea typeface="+mn-ea"/>
          <a:cs typeface="+mn-cs"/>
        </a:defRPr>
      </a:lvl3pPr>
      <a:lvl4pPr marL="1371592" algn="l" defTabSz="914395" rtl="0" eaLnBrk="1" latinLnBrk="0" hangingPunct="1">
        <a:defRPr kumimoji="1" sz="1800" kern="1200">
          <a:solidFill>
            <a:schemeClr val="tx1"/>
          </a:solidFill>
          <a:latin typeface="+mn-lt"/>
          <a:ea typeface="+mn-ea"/>
          <a:cs typeface="+mn-cs"/>
        </a:defRPr>
      </a:lvl4pPr>
      <a:lvl5pPr marL="1828789" algn="l" defTabSz="914395" rtl="0" eaLnBrk="1" latinLnBrk="0" hangingPunct="1">
        <a:defRPr kumimoji="1" sz="1800" kern="1200">
          <a:solidFill>
            <a:schemeClr val="tx1"/>
          </a:solidFill>
          <a:latin typeface="+mn-lt"/>
          <a:ea typeface="+mn-ea"/>
          <a:cs typeface="+mn-cs"/>
        </a:defRPr>
      </a:lvl5pPr>
      <a:lvl6pPr marL="2285987" algn="l" defTabSz="914395" rtl="0" eaLnBrk="1" latinLnBrk="0" hangingPunct="1">
        <a:defRPr kumimoji="1" sz="1800" kern="1200">
          <a:solidFill>
            <a:schemeClr val="tx1"/>
          </a:solidFill>
          <a:latin typeface="+mn-lt"/>
          <a:ea typeface="+mn-ea"/>
          <a:cs typeface="+mn-cs"/>
        </a:defRPr>
      </a:lvl6pPr>
      <a:lvl7pPr marL="2743185" algn="l" defTabSz="914395" rtl="0" eaLnBrk="1" latinLnBrk="0" hangingPunct="1">
        <a:defRPr kumimoji="1" sz="1800" kern="1200">
          <a:solidFill>
            <a:schemeClr val="tx1"/>
          </a:solidFill>
          <a:latin typeface="+mn-lt"/>
          <a:ea typeface="+mn-ea"/>
          <a:cs typeface="+mn-cs"/>
        </a:defRPr>
      </a:lvl7pPr>
      <a:lvl8pPr marL="3200381" algn="l" defTabSz="914395" rtl="0" eaLnBrk="1" latinLnBrk="0" hangingPunct="1">
        <a:defRPr kumimoji="1" sz="1800" kern="1200">
          <a:solidFill>
            <a:schemeClr val="tx1"/>
          </a:solidFill>
          <a:latin typeface="+mn-lt"/>
          <a:ea typeface="+mn-ea"/>
          <a:cs typeface="+mn-cs"/>
        </a:defRPr>
      </a:lvl8pPr>
      <a:lvl9pPr marL="3657579" algn="l" defTabSz="914395"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4000" b="1" dirty="0"/>
              <a:t>Zn</a:t>
            </a:r>
            <a:r>
              <a:rPr lang="ja-JP" altLang="en-US" sz="4000" b="1" dirty="0"/>
              <a:t>犠牲陽極層付き</a:t>
            </a:r>
            <a:r>
              <a:rPr lang="en-US" altLang="ja-JP" sz="4000" b="1" dirty="0"/>
              <a:t>Al</a:t>
            </a:r>
            <a:r>
              <a:rPr lang="ja-JP" altLang="en-US" sz="4000" b="1" dirty="0"/>
              <a:t>材</a:t>
            </a:r>
            <a:r>
              <a:rPr lang="ja-JP" altLang="en-US" sz="4000" b="1" dirty="0" smtClean="0"/>
              <a:t>の</a:t>
            </a:r>
            <a:r>
              <a:rPr lang="en-US" altLang="ja-JP" sz="4000" b="1" dirty="0" smtClean="0"/>
              <a:t/>
            </a:r>
            <a:br>
              <a:rPr lang="en-US" altLang="ja-JP" sz="4000" b="1" dirty="0" smtClean="0"/>
            </a:br>
            <a:r>
              <a:rPr lang="ja-JP" altLang="en-US" sz="4000" b="1" dirty="0" smtClean="0"/>
              <a:t>腐食</a:t>
            </a:r>
            <a:r>
              <a:rPr lang="ja-JP" altLang="en-US" sz="4000" b="1" dirty="0"/>
              <a:t>進行モデル構築</a:t>
            </a:r>
          </a:p>
        </p:txBody>
      </p:sp>
      <p:sp>
        <p:nvSpPr>
          <p:cNvPr id="3" name="サブタイトル 2"/>
          <p:cNvSpPr>
            <a:spLocks noGrp="1"/>
          </p:cNvSpPr>
          <p:nvPr>
            <p:ph type="subTitle" idx="1"/>
          </p:nvPr>
        </p:nvSpPr>
        <p:spPr>
          <a:xfrm>
            <a:off x="1371600" y="3861048"/>
            <a:ext cx="6400800" cy="1752600"/>
          </a:xfrm>
        </p:spPr>
        <p:txBody>
          <a:bodyPr>
            <a:normAutofit lnSpcReduction="10000"/>
          </a:bodyPr>
          <a:lstStyle/>
          <a:p>
            <a:r>
              <a:rPr lang="en-US" altLang="ja-JP" sz="2400" dirty="0" smtClean="0">
                <a:solidFill>
                  <a:schemeClr val="tx2"/>
                </a:solidFill>
              </a:rPr>
              <a:t>2019</a:t>
            </a:r>
            <a:r>
              <a:rPr lang="ja-JP" altLang="en-US" sz="2400" dirty="0" smtClean="0">
                <a:solidFill>
                  <a:schemeClr val="tx2"/>
                </a:solidFill>
              </a:rPr>
              <a:t>年</a:t>
            </a:r>
            <a:r>
              <a:rPr lang="en-US" altLang="ja-JP" sz="2400" dirty="0" smtClean="0">
                <a:solidFill>
                  <a:schemeClr val="tx2"/>
                </a:solidFill>
              </a:rPr>
              <a:t>10</a:t>
            </a:r>
            <a:r>
              <a:rPr lang="ja-JP" altLang="en-US" sz="2400" dirty="0" smtClean="0">
                <a:solidFill>
                  <a:schemeClr val="tx2"/>
                </a:solidFill>
              </a:rPr>
              <a:t>月</a:t>
            </a:r>
            <a:r>
              <a:rPr lang="en-US" altLang="ja-JP" sz="2400" dirty="0" smtClean="0"/>
              <a:t>22</a:t>
            </a:r>
            <a:r>
              <a:rPr lang="ja-JP" altLang="en-US" sz="2400" dirty="0" smtClean="0">
                <a:solidFill>
                  <a:schemeClr val="tx2"/>
                </a:solidFill>
              </a:rPr>
              <a:t>日</a:t>
            </a:r>
            <a:endParaRPr lang="en-US" altLang="ja-JP" sz="2400" dirty="0">
              <a:solidFill>
                <a:schemeClr val="tx2"/>
              </a:solidFill>
            </a:endParaRPr>
          </a:p>
          <a:p>
            <a:endParaRPr lang="en-US" altLang="ja-JP" sz="2400" dirty="0">
              <a:solidFill>
                <a:schemeClr val="tx2"/>
              </a:solidFill>
            </a:endParaRPr>
          </a:p>
          <a:p>
            <a:r>
              <a:rPr lang="ja-JP" altLang="en-US" sz="2400" dirty="0"/>
              <a:t>三菱</a:t>
            </a:r>
            <a:r>
              <a:rPr lang="ja-JP" altLang="en-US" sz="2400" dirty="0" smtClean="0"/>
              <a:t>電機株式会社　先端技術総合研究所</a:t>
            </a:r>
            <a:endParaRPr lang="en-US" altLang="ja-JP" sz="2400" dirty="0" smtClean="0"/>
          </a:p>
          <a:p>
            <a:r>
              <a:rPr lang="ja-JP" altLang="en-US" sz="2400" dirty="0" smtClean="0">
                <a:solidFill>
                  <a:schemeClr val="tx2"/>
                </a:solidFill>
              </a:rPr>
              <a:t>◯長瀬</a:t>
            </a:r>
            <a:r>
              <a:rPr lang="ja-JP" altLang="en-US" sz="2400" dirty="0">
                <a:solidFill>
                  <a:schemeClr val="tx2"/>
                </a:solidFill>
              </a:rPr>
              <a:t>誉</a:t>
            </a:r>
            <a:r>
              <a:rPr lang="ja-JP" altLang="en-US" sz="2400" dirty="0" smtClean="0">
                <a:solidFill>
                  <a:schemeClr val="tx2"/>
                </a:solidFill>
              </a:rPr>
              <a:t>英　栗木宏徳　野田清治　</a:t>
            </a:r>
            <a:endParaRPr lang="ja-JP" altLang="en-US" sz="2400" dirty="0">
              <a:solidFill>
                <a:schemeClr val="tx2"/>
              </a:solidFill>
            </a:endParaRPr>
          </a:p>
        </p:txBody>
      </p:sp>
      <p:sp>
        <p:nvSpPr>
          <p:cNvPr id="4" name="テキスト ボックス 3"/>
          <p:cNvSpPr txBox="1"/>
          <p:nvPr/>
        </p:nvSpPr>
        <p:spPr>
          <a:xfrm>
            <a:off x="539552" y="1660009"/>
            <a:ext cx="3608680" cy="369332"/>
          </a:xfrm>
          <a:prstGeom prst="rect">
            <a:avLst/>
          </a:prstGeom>
          <a:noFill/>
        </p:spPr>
        <p:txBody>
          <a:bodyPr wrap="none" rtlCol="0">
            <a:spAutoFit/>
          </a:bodyPr>
          <a:lstStyle/>
          <a:p>
            <a:r>
              <a:rPr lang="ja-JP" altLang="en-US" b="1" dirty="0" smtClean="0"/>
              <a:t>第</a:t>
            </a:r>
            <a:r>
              <a:rPr lang="en-US" altLang="ja-JP" b="1" dirty="0" smtClean="0"/>
              <a:t>66</a:t>
            </a:r>
            <a:r>
              <a:rPr lang="ja-JP" altLang="en-US" b="1" dirty="0" smtClean="0"/>
              <a:t>回材料と環境討論会　</a:t>
            </a:r>
            <a:r>
              <a:rPr lang="en-US" altLang="ja-JP" b="1" dirty="0" smtClean="0"/>
              <a:t>D-312</a:t>
            </a:r>
            <a:endParaRPr kumimoji="1" lang="ja-JP" altLang="en-US" b="1" dirty="0"/>
          </a:p>
        </p:txBody>
      </p:sp>
    </p:spTree>
    <p:extLst>
      <p:ext uri="{BB962C8B-B14F-4D97-AF65-F5344CB8AC3E}">
        <p14:creationId xmlns:p14="http://schemas.microsoft.com/office/powerpoint/2010/main" val="3545967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spcAft>
                <a:spcPts val="600"/>
              </a:spcAft>
            </a:pPr>
            <a:r>
              <a:rPr lang="en-US" altLang="ja-JP" dirty="0" smtClean="0"/>
              <a:t>1. Zn</a:t>
            </a:r>
            <a:r>
              <a:rPr lang="ja-JP" altLang="en-US" dirty="0"/>
              <a:t>溶射</a:t>
            </a:r>
            <a:r>
              <a:rPr lang="en-US" altLang="ja-JP" dirty="0"/>
              <a:t>Al</a:t>
            </a:r>
            <a:r>
              <a:rPr lang="ja-JP" altLang="en-US" dirty="0"/>
              <a:t>材の腐食進行の</a:t>
            </a:r>
            <a:r>
              <a:rPr lang="ja-JP" altLang="en-US" dirty="0" smtClean="0"/>
              <a:t>把握</a:t>
            </a:r>
            <a:r>
              <a:rPr lang="ja-JP" altLang="en-US" dirty="0" err="1" smtClean="0"/>
              <a:t>ー</a:t>
            </a:r>
            <a:r>
              <a:rPr lang="ja-JP" altLang="en-US" dirty="0" smtClean="0"/>
              <a:t>まとめ</a:t>
            </a:r>
            <a:endParaRPr lang="en-US" altLang="ja-JP" dirty="0"/>
          </a:p>
        </p:txBody>
      </p:sp>
      <p:grpSp>
        <p:nvGrpSpPr>
          <p:cNvPr id="4" name="グループ化 3"/>
          <p:cNvGrpSpPr/>
          <p:nvPr/>
        </p:nvGrpSpPr>
        <p:grpSpPr>
          <a:xfrm>
            <a:off x="329141" y="1753449"/>
            <a:ext cx="2515648" cy="2601026"/>
            <a:chOff x="4679449" y="2926748"/>
            <a:chExt cx="2664296" cy="2754719"/>
          </a:xfrm>
        </p:grpSpPr>
        <p:grpSp>
          <p:nvGrpSpPr>
            <p:cNvPr id="5" name="グループ化 4"/>
            <p:cNvGrpSpPr/>
            <p:nvPr/>
          </p:nvGrpSpPr>
          <p:grpSpPr>
            <a:xfrm>
              <a:off x="4679449" y="2926748"/>
              <a:ext cx="2664296" cy="2754719"/>
              <a:chOff x="4679449" y="2926748"/>
              <a:chExt cx="2664296" cy="2754719"/>
            </a:xfrm>
          </p:grpSpPr>
          <p:pic>
            <p:nvPicPr>
              <p:cNvPr id="10" name="図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679449" y="2926748"/>
                <a:ext cx="2664296" cy="2754719"/>
              </a:xfrm>
              <a:prstGeom prst="rect">
                <a:avLst/>
              </a:prstGeom>
            </p:spPr>
          </p:pic>
          <p:cxnSp>
            <p:nvCxnSpPr>
              <p:cNvPr id="11" name="直線コネクタ 10"/>
              <p:cNvCxnSpPr/>
              <p:nvPr/>
            </p:nvCxnSpPr>
            <p:spPr>
              <a:xfrm flipH="1">
                <a:off x="6358468" y="3501008"/>
                <a:ext cx="301764" cy="1748361"/>
              </a:xfrm>
              <a:prstGeom prst="line">
                <a:avLst/>
              </a:prstGeom>
              <a:ln w="28575">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6228184" y="5128441"/>
              <a:ext cx="432048" cy="295450"/>
              <a:chOff x="971600" y="3857078"/>
              <a:chExt cx="438066" cy="295450"/>
            </a:xfrm>
          </p:grpSpPr>
          <p:cxnSp>
            <p:nvCxnSpPr>
              <p:cNvPr id="7" name="直線コネクタ 6"/>
              <p:cNvCxnSpPr/>
              <p:nvPr/>
            </p:nvCxnSpPr>
            <p:spPr>
              <a:xfrm>
                <a:off x="971600" y="3857078"/>
                <a:ext cx="0" cy="295450"/>
              </a:xfrm>
              <a:prstGeom prst="line">
                <a:avLst/>
              </a:prstGeom>
              <a:ln w="19050">
                <a:solidFill>
                  <a:schemeClr val="accent6">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409666" y="3857078"/>
                <a:ext cx="0" cy="295450"/>
              </a:xfrm>
              <a:prstGeom prst="line">
                <a:avLst/>
              </a:prstGeom>
              <a:ln w="19050">
                <a:solidFill>
                  <a:schemeClr val="accent6">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rot="5400000">
                <a:off x="1187885" y="3788518"/>
                <a:ext cx="0" cy="432570"/>
              </a:xfrm>
              <a:prstGeom prst="line">
                <a:avLst/>
              </a:prstGeom>
              <a:ln w="19050">
                <a:solidFill>
                  <a:schemeClr val="accent6">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12" name="グループ化 11"/>
          <p:cNvGrpSpPr/>
          <p:nvPr/>
        </p:nvGrpSpPr>
        <p:grpSpPr>
          <a:xfrm>
            <a:off x="3176011" y="1821703"/>
            <a:ext cx="2479570" cy="2464518"/>
            <a:chOff x="3433389" y="1078012"/>
            <a:chExt cx="2479570" cy="2464518"/>
          </a:xfrm>
        </p:grpSpPr>
        <p:pic>
          <p:nvPicPr>
            <p:cNvPr id="13" name="図 1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33389" y="1078012"/>
              <a:ext cx="2464518" cy="2464518"/>
            </a:xfrm>
            <a:prstGeom prst="rect">
              <a:avLst/>
            </a:prstGeom>
          </p:spPr>
        </p:pic>
        <p:sp>
          <p:nvSpPr>
            <p:cNvPr id="14" name="円/楕円 13"/>
            <p:cNvSpPr/>
            <p:nvPr/>
          </p:nvSpPr>
          <p:spPr>
            <a:xfrm>
              <a:off x="3946215" y="1867316"/>
              <a:ext cx="1273215" cy="599261"/>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465175" y="1078012"/>
              <a:ext cx="792088" cy="427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Resin</a:t>
              </a:r>
              <a:endParaRPr kumimoji="1" lang="ja-JP" altLang="en-US" dirty="0"/>
            </a:p>
          </p:txBody>
        </p:sp>
        <p:sp>
          <p:nvSpPr>
            <p:cNvPr id="16" name="正方形/長方形 15"/>
            <p:cNvSpPr/>
            <p:nvPr/>
          </p:nvSpPr>
          <p:spPr>
            <a:xfrm>
              <a:off x="5120871" y="2310271"/>
              <a:ext cx="792088" cy="4277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Al-Zn</a:t>
              </a:r>
              <a:endParaRPr kumimoji="1" lang="ja-JP" altLang="en-US" dirty="0">
                <a:solidFill>
                  <a:schemeClr val="tx1"/>
                </a:solidFill>
              </a:endParaRPr>
            </a:p>
          </p:txBody>
        </p:sp>
        <p:sp>
          <p:nvSpPr>
            <p:cNvPr id="17" name="正方形/長方形 16"/>
            <p:cNvSpPr/>
            <p:nvPr/>
          </p:nvSpPr>
          <p:spPr>
            <a:xfrm>
              <a:off x="3557179" y="3013843"/>
              <a:ext cx="1131991" cy="42773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Al Core</a:t>
              </a:r>
              <a:endParaRPr kumimoji="1" lang="ja-JP" altLang="en-US" dirty="0">
                <a:solidFill>
                  <a:schemeClr val="tx1"/>
                </a:solidFill>
              </a:endParaRPr>
            </a:p>
          </p:txBody>
        </p:sp>
      </p:grpSp>
      <p:pic>
        <p:nvPicPr>
          <p:cNvPr id="18" name="図 17"/>
          <p:cNvPicPr>
            <a:picLocks noChangeAspect="1"/>
          </p:cNvPicPr>
          <p:nvPr/>
        </p:nvPicPr>
        <p:blipFill>
          <a:blip r:embed="rId4"/>
          <a:stretch>
            <a:fillRect/>
          </a:stretch>
        </p:blipFill>
        <p:spPr>
          <a:xfrm>
            <a:off x="5640529" y="1522626"/>
            <a:ext cx="3572324" cy="3216479"/>
          </a:xfrm>
          <a:prstGeom prst="rect">
            <a:avLst/>
          </a:prstGeom>
        </p:spPr>
      </p:pic>
      <p:sp>
        <p:nvSpPr>
          <p:cNvPr id="19" name="角丸四角形 18"/>
          <p:cNvSpPr/>
          <p:nvPr/>
        </p:nvSpPr>
        <p:spPr>
          <a:xfrm>
            <a:off x="676016" y="1181888"/>
            <a:ext cx="1727831" cy="432048"/>
          </a:xfrm>
          <a:prstGeom prst="roundRect">
            <a:avLst>
              <a:gd name="adj" fmla="val 1137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rPr>
              <a:t>Zn</a:t>
            </a:r>
            <a:r>
              <a:rPr kumimoji="1" lang="ja-JP" altLang="en-US" b="1" dirty="0" smtClean="0">
                <a:solidFill>
                  <a:schemeClr val="tx1"/>
                </a:solidFill>
              </a:rPr>
              <a:t>濃度分布</a:t>
            </a:r>
            <a:endParaRPr kumimoji="1" lang="ja-JP" altLang="en-US" b="1" dirty="0">
              <a:solidFill>
                <a:schemeClr val="tx1"/>
              </a:solidFill>
            </a:endParaRPr>
          </a:p>
        </p:txBody>
      </p:sp>
      <p:sp>
        <p:nvSpPr>
          <p:cNvPr id="20" name="角丸四角形 19"/>
          <p:cNvSpPr/>
          <p:nvPr/>
        </p:nvSpPr>
        <p:spPr>
          <a:xfrm>
            <a:off x="3518944" y="1181888"/>
            <a:ext cx="1727831" cy="432048"/>
          </a:xfrm>
          <a:prstGeom prst="roundRect">
            <a:avLst>
              <a:gd name="adj" fmla="val 1137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腐食形態</a:t>
            </a:r>
            <a:endParaRPr kumimoji="1" lang="ja-JP" altLang="en-US" b="1" dirty="0">
              <a:solidFill>
                <a:schemeClr val="tx1"/>
              </a:solidFill>
            </a:endParaRPr>
          </a:p>
        </p:txBody>
      </p:sp>
      <p:sp>
        <p:nvSpPr>
          <p:cNvPr id="21" name="角丸四角形 20"/>
          <p:cNvSpPr/>
          <p:nvPr/>
        </p:nvSpPr>
        <p:spPr>
          <a:xfrm>
            <a:off x="6715285" y="1196752"/>
            <a:ext cx="1727831" cy="432048"/>
          </a:xfrm>
          <a:prstGeom prst="roundRect">
            <a:avLst>
              <a:gd name="adj" fmla="val 1137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腐食進行</a:t>
            </a:r>
            <a:endParaRPr kumimoji="1" lang="ja-JP" altLang="en-US" b="1" dirty="0">
              <a:solidFill>
                <a:schemeClr val="tx1"/>
              </a:solidFill>
            </a:endParaRPr>
          </a:p>
        </p:txBody>
      </p:sp>
      <p:sp>
        <p:nvSpPr>
          <p:cNvPr id="22" name="テキスト ボックス 21"/>
          <p:cNvSpPr txBox="1"/>
          <p:nvPr/>
        </p:nvSpPr>
        <p:spPr>
          <a:xfrm>
            <a:off x="329141" y="5129176"/>
            <a:ext cx="2752749" cy="707886"/>
          </a:xfrm>
          <a:prstGeom prst="rect">
            <a:avLst/>
          </a:prstGeom>
          <a:noFill/>
        </p:spPr>
        <p:txBody>
          <a:bodyPr wrap="square" rtlCol="0">
            <a:spAutoFit/>
          </a:bodyPr>
          <a:lstStyle/>
          <a:p>
            <a:r>
              <a:rPr kumimoji="1" lang="ja-JP" altLang="en-US" sz="2000" b="1" dirty="0" smtClean="0"/>
              <a:t>表層から深部へ線形に濃度減少</a:t>
            </a:r>
            <a:endParaRPr kumimoji="1" lang="ja-JP" altLang="en-US" sz="2000" b="1" dirty="0"/>
          </a:p>
        </p:txBody>
      </p:sp>
      <p:sp>
        <p:nvSpPr>
          <p:cNvPr id="23" name="テキスト ボックス 22"/>
          <p:cNvSpPr txBox="1"/>
          <p:nvPr/>
        </p:nvSpPr>
        <p:spPr>
          <a:xfrm>
            <a:off x="3347864" y="5124863"/>
            <a:ext cx="2609714" cy="400110"/>
          </a:xfrm>
          <a:prstGeom prst="rect">
            <a:avLst/>
          </a:prstGeom>
          <a:noFill/>
        </p:spPr>
        <p:txBody>
          <a:bodyPr wrap="square" rtlCol="0">
            <a:spAutoFit/>
          </a:bodyPr>
          <a:lstStyle/>
          <a:p>
            <a:r>
              <a:rPr kumimoji="1" lang="ja-JP" altLang="en-US" sz="2000" b="1" dirty="0" smtClean="0"/>
              <a:t>歪んだ半円状の腐食</a:t>
            </a:r>
            <a:endParaRPr kumimoji="1" lang="ja-JP" altLang="en-US" sz="2000" b="1" dirty="0"/>
          </a:p>
        </p:txBody>
      </p:sp>
      <p:sp>
        <p:nvSpPr>
          <p:cNvPr id="24" name="テキスト ボックス 23"/>
          <p:cNvSpPr txBox="1"/>
          <p:nvPr/>
        </p:nvSpPr>
        <p:spPr>
          <a:xfrm>
            <a:off x="6190695" y="5136586"/>
            <a:ext cx="2777009" cy="400110"/>
          </a:xfrm>
          <a:prstGeom prst="rect">
            <a:avLst/>
          </a:prstGeom>
          <a:noFill/>
        </p:spPr>
        <p:txBody>
          <a:bodyPr wrap="square" rtlCol="0">
            <a:spAutoFit/>
          </a:bodyPr>
          <a:lstStyle/>
          <a:p>
            <a:r>
              <a:rPr kumimoji="1" lang="ja-JP" altLang="en-US" sz="2000" b="1" dirty="0" smtClean="0"/>
              <a:t>腐食進行とともに鈍化</a:t>
            </a:r>
            <a:endParaRPr kumimoji="1" lang="ja-JP" altLang="en-US" sz="2000" b="1" dirty="0"/>
          </a:p>
        </p:txBody>
      </p:sp>
      <p:sp>
        <p:nvSpPr>
          <p:cNvPr id="25" name="フリーフォーム 24"/>
          <p:cNvSpPr/>
          <p:nvPr/>
        </p:nvSpPr>
        <p:spPr>
          <a:xfrm>
            <a:off x="3186557" y="3031256"/>
            <a:ext cx="1638066" cy="370248"/>
          </a:xfrm>
          <a:custGeom>
            <a:avLst/>
            <a:gdLst>
              <a:gd name="connsiteX0" fmla="*/ 0 w 1638066"/>
              <a:gd name="connsiteY0" fmla="*/ 0 h 370248"/>
              <a:gd name="connsiteX1" fmla="*/ 28049 w 1638066"/>
              <a:gd name="connsiteY1" fmla="*/ 78537 h 370248"/>
              <a:gd name="connsiteX2" fmla="*/ 39269 w 1638066"/>
              <a:gd name="connsiteY2" fmla="*/ 95367 h 370248"/>
              <a:gd name="connsiteX3" fmla="*/ 112196 w 1638066"/>
              <a:gd name="connsiteY3" fmla="*/ 140245 h 370248"/>
              <a:gd name="connsiteX4" fmla="*/ 134636 w 1638066"/>
              <a:gd name="connsiteY4" fmla="*/ 157075 h 370248"/>
              <a:gd name="connsiteX5" fmla="*/ 173904 w 1638066"/>
              <a:gd name="connsiteY5" fmla="*/ 173904 h 370248"/>
              <a:gd name="connsiteX6" fmla="*/ 196344 w 1638066"/>
              <a:gd name="connsiteY6" fmla="*/ 190733 h 370248"/>
              <a:gd name="connsiteX7" fmla="*/ 213173 w 1638066"/>
              <a:gd name="connsiteY7" fmla="*/ 196343 h 370248"/>
              <a:gd name="connsiteX8" fmla="*/ 241222 w 1638066"/>
              <a:gd name="connsiteY8" fmla="*/ 207563 h 370248"/>
              <a:gd name="connsiteX9" fmla="*/ 258052 w 1638066"/>
              <a:gd name="connsiteY9" fmla="*/ 213173 h 370248"/>
              <a:gd name="connsiteX10" fmla="*/ 325369 w 1638066"/>
              <a:gd name="connsiteY10" fmla="*/ 241222 h 370248"/>
              <a:gd name="connsiteX11" fmla="*/ 364638 w 1638066"/>
              <a:gd name="connsiteY11" fmla="*/ 269271 h 370248"/>
              <a:gd name="connsiteX12" fmla="*/ 437566 w 1638066"/>
              <a:gd name="connsiteY12" fmla="*/ 291710 h 370248"/>
              <a:gd name="connsiteX13" fmla="*/ 493664 w 1638066"/>
              <a:gd name="connsiteY13" fmla="*/ 308540 h 370248"/>
              <a:gd name="connsiteX14" fmla="*/ 611470 w 1638066"/>
              <a:gd name="connsiteY14" fmla="*/ 325369 h 370248"/>
              <a:gd name="connsiteX15" fmla="*/ 706837 w 1638066"/>
              <a:gd name="connsiteY15" fmla="*/ 342198 h 370248"/>
              <a:gd name="connsiteX16" fmla="*/ 1015377 w 1638066"/>
              <a:gd name="connsiteY16" fmla="*/ 370248 h 370248"/>
              <a:gd name="connsiteX17" fmla="*/ 1121963 w 1638066"/>
              <a:gd name="connsiteY17" fmla="*/ 364638 h 370248"/>
              <a:gd name="connsiteX18" fmla="*/ 1200501 w 1638066"/>
              <a:gd name="connsiteY18" fmla="*/ 347808 h 370248"/>
              <a:gd name="connsiteX19" fmla="*/ 1587578 w 1638066"/>
              <a:gd name="connsiteY19" fmla="*/ 359028 h 370248"/>
              <a:gd name="connsiteX20" fmla="*/ 1638066 w 1638066"/>
              <a:gd name="connsiteY20" fmla="*/ 359028 h 37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38066" h="370248">
                <a:moveTo>
                  <a:pt x="0" y="0"/>
                </a:moveTo>
                <a:cubicBezTo>
                  <a:pt x="4330" y="12991"/>
                  <a:pt x="19143" y="60725"/>
                  <a:pt x="28049" y="78537"/>
                </a:cubicBezTo>
                <a:cubicBezTo>
                  <a:pt x="31064" y="84568"/>
                  <a:pt x="34195" y="90927"/>
                  <a:pt x="39269" y="95367"/>
                </a:cubicBezTo>
                <a:cubicBezTo>
                  <a:pt x="57541" y="111355"/>
                  <a:pt x="92448" y="127678"/>
                  <a:pt x="112196" y="140245"/>
                </a:cubicBezTo>
                <a:cubicBezTo>
                  <a:pt x="120084" y="145265"/>
                  <a:pt x="126707" y="152120"/>
                  <a:pt x="134636" y="157075"/>
                </a:cubicBezTo>
                <a:cubicBezTo>
                  <a:pt x="150478" y="166976"/>
                  <a:pt x="157546" y="168451"/>
                  <a:pt x="173904" y="173904"/>
                </a:cubicBezTo>
                <a:cubicBezTo>
                  <a:pt x="181384" y="179514"/>
                  <a:pt x="188226" y="186094"/>
                  <a:pt x="196344" y="190733"/>
                </a:cubicBezTo>
                <a:cubicBezTo>
                  <a:pt x="201478" y="193667"/>
                  <a:pt x="207636" y="194267"/>
                  <a:pt x="213173" y="196343"/>
                </a:cubicBezTo>
                <a:cubicBezTo>
                  <a:pt x="222602" y="199879"/>
                  <a:pt x="231793" y="204027"/>
                  <a:pt x="241222" y="207563"/>
                </a:cubicBezTo>
                <a:cubicBezTo>
                  <a:pt x="246759" y="209639"/>
                  <a:pt x="252883" y="210301"/>
                  <a:pt x="258052" y="213173"/>
                </a:cubicBezTo>
                <a:cubicBezTo>
                  <a:pt x="313496" y="243975"/>
                  <a:pt x="268016" y="231663"/>
                  <a:pt x="325369" y="241222"/>
                </a:cubicBezTo>
                <a:cubicBezTo>
                  <a:pt x="327601" y="242896"/>
                  <a:pt x="358491" y="266710"/>
                  <a:pt x="364638" y="269271"/>
                </a:cubicBezTo>
                <a:cubicBezTo>
                  <a:pt x="393536" y="281312"/>
                  <a:pt x="410479" y="284938"/>
                  <a:pt x="437566" y="291710"/>
                </a:cubicBezTo>
                <a:cubicBezTo>
                  <a:pt x="468264" y="312177"/>
                  <a:pt x="442096" y="298227"/>
                  <a:pt x="493664" y="308540"/>
                </a:cubicBezTo>
                <a:cubicBezTo>
                  <a:pt x="590034" y="327814"/>
                  <a:pt x="479150" y="315190"/>
                  <a:pt x="611470" y="325369"/>
                </a:cubicBezTo>
                <a:cubicBezTo>
                  <a:pt x="643259" y="330979"/>
                  <a:pt x="674754" y="338633"/>
                  <a:pt x="706837" y="342198"/>
                </a:cubicBezTo>
                <a:cubicBezTo>
                  <a:pt x="910473" y="364825"/>
                  <a:pt x="807632" y="355409"/>
                  <a:pt x="1015377" y="370248"/>
                </a:cubicBezTo>
                <a:cubicBezTo>
                  <a:pt x="1050906" y="368378"/>
                  <a:pt x="1086644" y="368919"/>
                  <a:pt x="1121963" y="364638"/>
                </a:cubicBezTo>
                <a:cubicBezTo>
                  <a:pt x="1148542" y="361416"/>
                  <a:pt x="1173729" y="348131"/>
                  <a:pt x="1200501" y="347808"/>
                </a:cubicBezTo>
                <a:cubicBezTo>
                  <a:pt x="1329571" y="346253"/>
                  <a:pt x="1458541" y="355719"/>
                  <a:pt x="1587578" y="359028"/>
                </a:cubicBezTo>
                <a:cubicBezTo>
                  <a:pt x="1604402" y="359459"/>
                  <a:pt x="1621237" y="359028"/>
                  <a:pt x="1638066" y="359028"/>
                </a:cubicBezTo>
              </a:path>
            </a:pathLst>
          </a:custGeom>
          <a:noFill/>
          <a:ln w="508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4575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Outline</a:t>
            </a:r>
            <a:endParaRPr kumimoji="1" lang="ja-JP" altLang="en-US" dirty="0"/>
          </a:p>
        </p:txBody>
      </p:sp>
      <p:sp>
        <p:nvSpPr>
          <p:cNvPr id="4" name="テキスト ボックス 3"/>
          <p:cNvSpPr txBox="1"/>
          <p:nvPr/>
        </p:nvSpPr>
        <p:spPr>
          <a:xfrm>
            <a:off x="899592" y="1268760"/>
            <a:ext cx="7488832" cy="4478149"/>
          </a:xfrm>
          <a:prstGeom prst="rect">
            <a:avLst/>
          </a:prstGeom>
          <a:noFill/>
        </p:spPr>
        <p:txBody>
          <a:bodyPr wrap="square" rtlCol="0">
            <a:spAutoFit/>
          </a:bodyPr>
          <a:lstStyle/>
          <a:p>
            <a:pPr marL="342900" indent="-342900">
              <a:spcAft>
                <a:spcPts val="600"/>
              </a:spcAft>
              <a:buFont typeface="+mj-lt"/>
              <a:buAutoNum type="arabicPeriod"/>
            </a:pPr>
            <a:r>
              <a:rPr lang="en-US" altLang="ja-JP" sz="2400" b="1" dirty="0" smtClean="0"/>
              <a:t>Zn</a:t>
            </a:r>
            <a:r>
              <a:rPr lang="ja-JP" altLang="en-US" sz="2400" b="1" dirty="0" smtClean="0"/>
              <a:t>溶射</a:t>
            </a:r>
            <a:r>
              <a:rPr lang="en-US" altLang="ja-JP" sz="2400" b="1" dirty="0" smtClean="0"/>
              <a:t>Al</a:t>
            </a:r>
            <a:r>
              <a:rPr lang="ja-JP" altLang="en-US" sz="2400" b="1" dirty="0" smtClean="0"/>
              <a:t>材の腐食進行の把握</a:t>
            </a:r>
            <a:endParaRPr lang="en-US" altLang="ja-JP" sz="2400" b="1" dirty="0" smtClean="0"/>
          </a:p>
          <a:p>
            <a:pPr lvl="2">
              <a:spcAft>
                <a:spcPts val="600"/>
              </a:spcAft>
            </a:pPr>
            <a:r>
              <a:rPr lang="en-US" altLang="ja-JP" sz="2400" dirty="0" smtClean="0"/>
              <a:t>1.1 Zn</a:t>
            </a:r>
            <a:r>
              <a:rPr lang="ja-JP" altLang="en-US" sz="2400" dirty="0" smtClean="0"/>
              <a:t>溶射</a:t>
            </a:r>
            <a:r>
              <a:rPr lang="en-US" altLang="ja-JP" sz="2400" dirty="0" smtClean="0"/>
              <a:t>Al</a:t>
            </a:r>
            <a:r>
              <a:rPr lang="ja-JP" altLang="en-US" sz="2400" dirty="0" smtClean="0"/>
              <a:t>材の</a:t>
            </a:r>
            <a:r>
              <a:rPr lang="en-US" altLang="ja-JP" sz="2400" dirty="0" smtClean="0"/>
              <a:t>Zn</a:t>
            </a:r>
            <a:r>
              <a:rPr lang="ja-JP" altLang="en-US" sz="2400" dirty="0" smtClean="0"/>
              <a:t>分布</a:t>
            </a:r>
            <a:endParaRPr lang="en-US" altLang="ja-JP" sz="2400" dirty="0" smtClean="0"/>
          </a:p>
          <a:p>
            <a:pPr lvl="2">
              <a:spcAft>
                <a:spcPts val="600"/>
              </a:spcAft>
            </a:pPr>
            <a:r>
              <a:rPr lang="en-US" altLang="ja-JP" sz="2400" dirty="0" smtClean="0"/>
              <a:t>1.2 </a:t>
            </a:r>
            <a:r>
              <a:rPr lang="ja-JP" altLang="en-US" sz="2400" dirty="0" smtClean="0"/>
              <a:t>腐食加速試験結果</a:t>
            </a:r>
            <a:endParaRPr lang="en-US" altLang="ja-JP" sz="2400" dirty="0" smtClean="0"/>
          </a:p>
          <a:p>
            <a:pPr lvl="2">
              <a:spcAft>
                <a:spcPts val="600"/>
              </a:spcAft>
            </a:pPr>
            <a:endParaRPr lang="en-US" altLang="ja-JP" sz="2400" b="1" dirty="0" smtClean="0">
              <a:solidFill>
                <a:srgbClr val="FF0000"/>
              </a:solidFill>
            </a:endParaRPr>
          </a:p>
          <a:p>
            <a:pPr marL="342900" indent="-342900">
              <a:spcAft>
                <a:spcPts val="600"/>
              </a:spcAft>
              <a:buFont typeface="+mj-lt"/>
              <a:buAutoNum type="arabicPeriod"/>
            </a:pPr>
            <a:r>
              <a:rPr kumimoji="1" lang="en-US" altLang="ja-JP" sz="2400" b="1" dirty="0" smtClean="0">
                <a:solidFill>
                  <a:srgbClr val="FF0000"/>
                </a:solidFill>
              </a:rPr>
              <a:t>Zn</a:t>
            </a:r>
            <a:r>
              <a:rPr kumimoji="1" lang="ja-JP" altLang="en-US" sz="2400" b="1" dirty="0" smtClean="0">
                <a:solidFill>
                  <a:srgbClr val="FF0000"/>
                </a:solidFill>
              </a:rPr>
              <a:t>濃度分布モデルによる</a:t>
            </a:r>
            <a:r>
              <a:rPr kumimoji="1" lang="en-US" altLang="ja-JP" sz="2400" b="1" dirty="0" smtClean="0">
                <a:solidFill>
                  <a:srgbClr val="FF0000"/>
                </a:solidFill>
              </a:rPr>
              <a:t>Zn</a:t>
            </a:r>
            <a:r>
              <a:rPr kumimoji="1" lang="ja-JP" altLang="en-US" sz="2400" b="1" dirty="0" smtClean="0">
                <a:solidFill>
                  <a:srgbClr val="FF0000"/>
                </a:solidFill>
              </a:rPr>
              <a:t>犠牲層の腐食進行予測</a:t>
            </a:r>
            <a:endParaRPr kumimoji="1" lang="en-US" altLang="ja-JP" sz="2400" b="1" dirty="0" smtClean="0">
              <a:solidFill>
                <a:srgbClr val="FF0000"/>
              </a:solidFill>
            </a:endParaRPr>
          </a:p>
          <a:p>
            <a:pPr lvl="2">
              <a:spcAft>
                <a:spcPts val="600"/>
              </a:spcAft>
            </a:pPr>
            <a:r>
              <a:rPr lang="en-US" altLang="ja-JP" sz="2400" dirty="0" smtClean="0">
                <a:solidFill>
                  <a:srgbClr val="FF0000"/>
                </a:solidFill>
              </a:rPr>
              <a:t>2.1 Zn</a:t>
            </a:r>
            <a:r>
              <a:rPr lang="ja-JP" altLang="en-US" sz="2400" dirty="0" smtClean="0">
                <a:solidFill>
                  <a:srgbClr val="FF0000"/>
                </a:solidFill>
              </a:rPr>
              <a:t>犠牲層の</a:t>
            </a:r>
            <a:r>
              <a:rPr lang="en-US" altLang="ja-JP" sz="2400" dirty="0" smtClean="0">
                <a:solidFill>
                  <a:srgbClr val="FF0000"/>
                </a:solidFill>
              </a:rPr>
              <a:t>Zn</a:t>
            </a:r>
            <a:r>
              <a:rPr lang="ja-JP" altLang="en-US" sz="2400" dirty="0" smtClean="0">
                <a:solidFill>
                  <a:srgbClr val="FF0000"/>
                </a:solidFill>
              </a:rPr>
              <a:t>分布モデル</a:t>
            </a:r>
            <a:endParaRPr lang="en-US" altLang="ja-JP" sz="2400" dirty="0" smtClean="0">
              <a:solidFill>
                <a:srgbClr val="FF0000"/>
              </a:solidFill>
            </a:endParaRPr>
          </a:p>
          <a:p>
            <a:pPr lvl="2">
              <a:spcAft>
                <a:spcPts val="600"/>
              </a:spcAft>
            </a:pPr>
            <a:r>
              <a:rPr kumimoji="1" lang="en-US" altLang="ja-JP" sz="2400" dirty="0" smtClean="0">
                <a:solidFill>
                  <a:srgbClr val="FF0000"/>
                </a:solidFill>
              </a:rPr>
              <a:t>2.2 </a:t>
            </a:r>
            <a:r>
              <a:rPr kumimoji="1" lang="ja-JP" altLang="en-US" sz="2400" dirty="0" smtClean="0">
                <a:solidFill>
                  <a:srgbClr val="FF0000"/>
                </a:solidFill>
              </a:rPr>
              <a:t>腐食速度の</a:t>
            </a:r>
            <a:r>
              <a:rPr lang="en-US" altLang="ja-JP" sz="2400" dirty="0" smtClean="0">
                <a:solidFill>
                  <a:srgbClr val="FF0000"/>
                </a:solidFill>
              </a:rPr>
              <a:t>Zn</a:t>
            </a:r>
            <a:r>
              <a:rPr lang="ja-JP" altLang="en-US" sz="2400" dirty="0" smtClean="0">
                <a:solidFill>
                  <a:srgbClr val="FF0000"/>
                </a:solidFill>
              </a:rPr>
              <a:t>濃度依存性</a:t>
            </a:r>
            <a:endParaRPr lang="en-US" altLang="ja-JP" sz="2400" dirty="0" smtClean="0">
              <a:solidFill>
                <a:srgbClr val="FF0000"/>
              </a:solidFill>
            </a:endParaRPr>
          </a:p>
          <a:p>
            <a:pPr lvl="2">
              <a:spcAft>
                <a:spcPts val="600"/>
              </a:spcAft>
            </a:pPr>
            <a:r>
              <a:rPr kumimoji="1" lang="en-US" altLang="ja-JP" sz="2400" dirty="0" smtClean="0">
                <a:solidFill>
                  <a:srgbClr val="FF0000"/>
                </a:solidFill>
              </a:rPr>
              <a:t>2.3 Zn</a:t>
            </a:r>
            <a:r>
              <a:rPr kumimoji="1" lang="ja-JP" altLang="en-US" sz="2400" dirty="0" smtClean="0">
                <a:solidFill>
                  <a:srgbClr val="FF0000"/>
                </a:solidFill>
              </a:rPr>
              <a:t>犠牲層の腐食進行の予測</a:t>
            </a:r>
            <a:endParaRPr kumimoji="1" lang="en-US" altLang="ja-JP" sz="2400" dirty="0" smtClean="0">
              <a:solidFill>
                <a:srgbClr val="FF0000"/>
              </a:solidFill>
            </a:endParaRPr>
          </a:p>
          <a:p>
            <a:pPr lvl="2">
              <a:spcAft>
                <a:spcPts val="600"/>
              </a:spcAft>
            </a:pPr>
            <a:endParaRPr kumimoji="1" lang="en-US" altLang="ja-JP" sz="2400" dirty="0" smtClean="0"/>
          </a:p>
          <a:p>
            <a:pPr marL="342900" indent="-342900">
              <a:spcAft>
                <a:spcPts val="600"/>
              </a:spcAft>
              <a:buFont typeface="+mj-lt"/>
              <a:buAutoNum type="arabicPeriod"/>
            </a:pPr>
            <a:r>
              <a:rPr kumimoji="1" lang="ja-JP" altLang="en-US" sz="2400" b="1" dirty="0" smtClean="0"/>
              <a:t>腐食加速試験結果と計算結果の比較</a:t>
            </a:r>
            <a:endParaRPr kumimoji="1" lang="en-US" altLang="ja-JP" sz="2400" b="1" dirty="0" smtClean="0"/>
          </a:p>
        </p:txBody>
      </p:sp>
    </p:spTree>
    <p:extLst>
      <p:ext uri="{BB962C8B-B14F-4D97-AF65-F5344CB8AC3E}">
        <p14:creationId xmlns:p14="http://schemas.microsoft.com/office/powerpoint/2010/main" val="223646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solidFill>
                  <a:prstClr val="black"/>
                </a:solidFill>
              </a:rPr>
              <a:pPr/>
              <a:t>12</a:t>
            </a:fld>
            <a:endParaRPr lang="ja-JP" altLang="en-US">
              <a:solidFill>
                <a:prstClr val="black"/>
              </a:solidFill>
            </a:endParaRPr>
          </a:p>
        </p:txBody>
      </p:sp>
      <p:grpSp>
        <p:nvGrpSpPr>
          <p:cNvPr id="66" name="グループ化 65"/>
          <p:cNvGrpSpPr/>
          <p:nvPr/>
        </p:nvGrpSpPr>
        <p:grpSpPr>
          <a:xfrm>
            <a:off x="5220072" y="1232375"/>
            <a:ext cx="3326107" cy="2922523"/>
            <a:chOff x="3152036" y="1974045"/>
            <a:chExt cx="3603283" cy="3166067"/>
          </a:xfrm>
        </p:grpSpPr>
        <p:grpSp>
          <p:nvGrpSpPr>
            <p:cNvPr id="12" name="グループ化 11"/>
            <p:cNvGrpSpPr/>
            <p:nvPr/>
          </p:nvGrpSpPr>
          <p:grpSpPr>
            <a:xfrm rot="5400000">
              <a:off x="3370644" y="1755437"/>
              <a:ext cx="3166067" cy="3603283"/>
              <a:chOff x="1517801" y="3384444"/>
              <a:chExt cx="3166067" cy="3603283"/>
            </a:xfrm>
          </p:grpSpPr>
          <p:grpSp>
            <p:nvGrpSpPr>
              <p:cNvPr id="18" name="グループ化 17"/>
              <p:cNvGrpSpPr/>
              <p:nvPr/>
            </p:nvGrpSpPr>
            <p:grpSpPr>
              <a:xfrm>
                <a:off x="1517801" y="3384444"/>
                <a:ext cx="3166067" cy="3603283"/>
                <a:chOff x="1374149" y="3926863"/>
                <a:chExt cx="2336857" cy="2316202"/>
              </a:xfrm>
            </p:grpSpPr>
            <p:cxnSp>
              <p:nvCxnSpPr>
                <p:cNvPr id="20" name="直線矢印コネクタ 19"/>
                <p:cNvCxnSpPr/>
                <p:nvPr/>
              </p:nvCxnSpPr>
              <p:spPr>
                <a:xfrm rot="16200000">
                  <a:off x="2381622" y="4785224"/>
                  <a:ext cx="0" cy="1993065"/>
                </a:xfrm>
                <a:prstGeom prst="straightConnector1">
                  <a:avLst/>
                </a:prstGeom>
                <a:ln w="31750">
                  <a:solidFill>
                    <a:srgbClr val="323232"/>
                  </a:solidFill>
                  <a:tailEnd type="triangle" w="lg" len="lg"/>
                </a:ln>
              </p:spPr>
              <p:style>
                <a:lnRef idx="1">
                  <a:schemeClr val="dk1"/>
                </a:lnRef>
                <a:fillRef idx="0">
                  <a:schemeClr val="dk1"/>
                </a:fillRef>
                <a:effectRef idx="0">
                  <a:schemeClr val="dk1"/>
                </a:effectRef>
                <a:fontRef idx="minor">
                  <a:schemeClr val="tx1"/>
                </a:fontRef>
              </p:style>
            </p:cxnSp>
            <p:cxnSp>
              <p:nvCxnSpPr>
                <p:cNvPr id="21" name="直線矢印コネクタ 20"/>
                <p:cNvCxnSpPr/>
                <p:nvPr/>
              </p:nvCxnSpPr>
              <p:spPr>
                <a:xfrm rot="16200000">
                  <a:off x="800822" y="5147248"/>
                  <a:ext cx="1697473" cy="0"/>
                </a:xfrm>
                <a:prstGeom prst="straightConnector1">
                  <a:avLst/>
                </a:prstGeom>
                <a:ln w="31750">
                  <a:solidFill>
                    <a:srgbClr val="323232"/>
                  </a:solidFill>
                  <a:tailEnd type="triangle" w="lg" len="lg"/>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rot="16200000">
                  <a:off x="1554297" y="4119108"/>
                  <a:ext cx="679810" cy="295319"/>
                </a:xfrm>
                <a:prstGeom prst="rect">
                  <a:avLst/>
                </a:prstGeom>
                <a:noFill/>
              </p:spPr>
              <p:txBody>
                <a:bodyPr wrap="square" rtlCol="0">
                  <a:spAutoFit/>
                </a:bodyPr>
                <a:lstStyle/>
                <a:p>
                  <a:r>
                    <a:rPr lang="en-US" altLang="ja-JP" b="1" dirty="0">
                      <a:solidFill>
                        <a:srgbClr val="323232"/>
                      </a:solidFill>
                    </a:rPr>
                    <a:t>Zn</a:t>
                  </a:r>
                  <a:r>
                    <a:rPr lang="ja-JP" altLang="en-US" b="1" dirty="0" smtClean="0">
                      <a:solidFill>
                        <a:srgbClr val="323232"/>
                      </a:solidFill>
                    </a:rPr>
                    <a:t>濃度</a:t>
                  </a:r>
                  <a:endParaRPr lang="ja-JP" altLang="en-US" b="1" dirty="0">
                    <a:solidFill>
                      <a:srgbClr val="323232"/>
                    </a:solidFill>
                  </a:endParaRPr>
                </a:p>
              </p:txBody>
            </p:sp>
            <p:sp>
              <p:nvSpPr>
                <p:cNvPr id="40" name="テキスト ボックス 39"/>
                <p:cNvSpPr txBox="1"/>
                <p:nvPr/>
              </p:nvSpPr>
              <p:spPr>
                <a:xfrm rot="16200000">
                  <a:off x="3301585" y="5615434"/>
                  <a:ext cx="523523" cy="295319"/>
                </a:xfrm>
                <a:prstGeom prst="rect">
                  <a:avLst/>
                </a:prstGeom>
                <a:noFill/>
              </p:spPr>
              <p:txBody>
                <a:bodyPr wrap="square" rtlCol="0">
                  <a:spAutoFit/>
                </a:bodyPr>
                <a:lstStyle/>
                <a:p>
                  <a:r>
                    <a:rPr lang="ja-JP" altLang="en-US" b="1" dirty="0">
                      <a:solidFill>
                        <a:srgbClr val="323232"/>
                      </a:solidFill>
                    </a:rPr>
                    <a:t>深さ</a:t>
                  </a:r>
                </a:p>
              </p:txBody>
            </p:sp>
            <p:sp>
              <p:nvSpPr>
                <p:cNvPr id="47" name="テキスト ボックス 46"/>
                <p:cNvSpPr txBox="1"/>
                <p:nvPr/>
              </p:nvSpPr>
              <p:spPr>
                <a:xfrm rot="16200000">
                  <a:off x="1028103" y="4460618"/>
                  <a:ext cx="947676" cy="255584"/>
                </a:xfrm>
                <a:prstGeom prst="rect">
                  <a:avLst/>
                </a:prstGeom>
                <a:noFill/>
              </p:spPr>
              <p:txBody>
                <a:bodyPr wrap="square" rtlCol="0">
                  <a:spAutoFit/>
                </a:bodyPr>
                <a:lstStyle/>
                <a:p>
                  <a:r>
                    <a:rPr lang="ja-JP" altLang="en-US" sz="1477" b="1" dirty="0">
                      <a:solidFill>
                        <a:srgbClr val="FF0000"/>
                      </a:solidFill>
                    </a:rPr>
                    <a:t>表面</a:t>
                  </a:r>
                  <a:r>
                    <a:rPr lang="en-US" altLang="ja-JP" sz="1477" b="1" dirty="0">
                      <a:solidFill>
                        <a:srgbClr val="FF0000"/>
                      </a:solidFill>
                    </a:rPr>
                    <a:t>Zn</a:t>
                  </a:r>
                  <a:r>
                    <a:rPr lang="ja-JP" altLang="en-US" sz="1477" b="1" dirty="0">
                      <a:solidFill>
                        <a:srgbClr val="FF0000"/>
                      </a:solidFill>
                    </a:rPr>
                    <a:t>濃度</a:t>
                  </a:r>
                </a:p>
              </p:txBody>
            </p:sp>
            <p:sp>
              <p:nvSpPr>
                <p:cNvPr id="60" name="テキスト ボックス 59"/>
                <p:cNvSpPr txBox="1"/>
                <p:nvPr/>
              </p:nvSpPr>
              <p:spPr>
                <a:xfrm rot="16200000">
                  <a:off x="2284783" y="5552174"/>
                  <a:ext cx="286885" cy="1094897"/>
                </a:xfrm>
                <a:prstGeom prst="rect">
                  <a:avLst/>
                </a:prstGeom>
                <a:noFill/>
              </p:spPr>
              <p:txBody>
                <a:bodyPr vert="eaVert" wrap="square" rtlCol="0">
                  <a:spAutoFit/>
                </a:bodyPr>
                <a:lstStyle/>
                <a:p>
                  <a:r>
                    <a:rPr lang="ja-JP" altLang="en-US" sz="1477" b="1" dirty="0">
                      <a:solidFill>
                        <a:srgbClr val="00B050"/>
                      </a:solidFill>
                    </a:rPr>
                    <a:t>犠牲層厚み</a:t>
                  </a:r>
                </a:p>
              </p:txBody>
            </p:sp>
          </p:grpSp>
          <p:cxnSp>
            <p:nvCxnSpPr>
              <p:cNvPr id="17" name="直線コネクタ 16"/>
              <p:cNvCxnSpPr/>
              <p:nvPr/>
            </p:nvCxnSpPr>
            <p:spPr>
              <a:xfrm rot="16200000" flipV="1">
                <a:off x="1838504" y="4631813"/>
                <a:ext cx="1670963" cy="1547503"/>
              </a:xfrm>
              <a:prstGeom prst="line">
                <a:avLst/>
              </a:prstGeom>
              <a:ln w="31750">
                <a:solidFill>
                  <a:srgbClr val="00B050"/>
                </a:solidFill>
                <a:headEnd type="arrow" w="lg" len="lg"/>
              </a:ln>
            </p:spPr>
            <p:style>
              <a:lnRef idx="1">
                <a:schemeClr val="dk1"/>
              </a:lnRef>
              <a:fillRef idx="0">
                <a:schemeClr val="dk1"/>
              </a:fillRef>
              <a:effectRef idx="0">
                <a:schemeClr val="dk1"/>
              </a:effectRef>
              <a:fontRef idx="minor">
                <a:schemeClr val="tx1"/>
              </a:fontRef>
            </p:style>
          </p:cxnSp>
        </p:grpSp>
        <p:sp>
          <p:nvSpPr>
            <p:cNvPr id="46" name="円/楕円 45"/>
            <p:cNvSpPr/>
            <p:nvPr/>
          </p:nvSpPr>
          <p:spPr>
            <a:xfrm>
              <a:off x="5522560" y="2287356"/>
              <a:ext cx="97559" cy="11202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sp>
          <p:nvSpPr>
            <p:cNvPr id="53" name="円/楕円 52"/>
            <p:cNvSpPr/>
            <p:nvPr/>
          </p:nvSpPr>
          <p:spPr>
            <a:xfrm>
              <a:off x="3815889" y="3848350"/>
              <a:ext cx="97559" cy="11202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cxnSp>
          <p:nvCxnSpPr>
            <p:cNvPr id="58" name="直線矢印コネクタ 57"/>
            <p:cNvCxnSpPr/>
            <p:nvPr/>
          </p:nvCxnSpPr>
          <p:spPr>
            <a:xfrm>
              <a:off x="3656856" y="2343367"/>
              <a:ext cx="0" cy="1593911"/>
            </a:xfrm>
            <a:prstGeom prst="straightConnector1">
              <a:avLst/>
            </a:prstGeom>
            <a:ln w="635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68" name="正方形/長方形 67"/>
          <p:cNvSpPr/>
          <p:nvPr/>
        </p:nvSpPr>
        <p:spPr>
          <a:xfrm>
            <a:off x="1545377" y="1573286"/>
            <a:ext cx="2638183" cy="1453157"/>
          </a:xfrm>
          <a:prstGeom prst="rect">
            <a:avLst/>
          </a:prstGeom>
          <a:gradFill flip="none" rotWithShape="1">
            <a:gsLst>
              <a:gs pos="100000">
                <a:srgbClr val="92D050">
                  <a:lumMod val="100000"/>
                </a:srgbClr>
              </a:gs>
              <a:gs pos="0">
                <a:schemeClr val="bg1">
                  <a:lumMod val="85000"/>
                </a:schemeClr>
              </a:gs>
            </a:gsLst>
            <a:lin ang="162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cxnSp>
        <p:nvCxnSpPr>
          <p:cNvPr id="69" name="直線コネクタ 68"/>
          <p:cNvCxnSpPr/>
          <p:nvPr/>
        </p:nvCxnSpPr>
        <p:spPr>
          <a:xfrm flipH="1">
            <a:off x="1538878" y="1572807"/>
            <a:ext cx="3759399" cy="0"/>
          </a:xfrm>
          <a:prstGeom prst="line">
            <a:avLst/>
          </a:prstGeom>
          <a:ln w="38100">
            <a:solidFill>
              <a:srgbClr val="323232"/>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545377" y="3026443"/>
            <a:ext cx="3804651" cy="0"/>
          </a:xfrm>
          <a:prstGeom prst="line">
            <a:avLst/>
          </a:prstGeom>
          <a:ln w="38100">
            <a:solidFill>
              <a:srgbClr val="323232"/>
            </a:solidFill>
            <a:prstDash val="sysDash"/>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1545377" y="3044588"/>
            <a:ext cx="2638183" cy="878838"/>
          </a:xfrm>
          <a:prstGeom prst="rect">
            <a:avLst/>
          </a:prstGeom>
          <a:solidFill>
            <a:schemeClr val="bg1">
              <a:lumMod val="85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sp>
        <p:nvSpPr>
          <p:cNvPr id="75" name="テキスト ボックス 74"/>
          <p:cNvSpPr txBox="1"/>
          <p:nvPr/>
        </p:nvSpPr>
        <p:spPr>
          <a:xfrm>
            <a:off x="1651557" y="3484008"/>
            <a:ext cx="1163206" cy="376385"/>
          </a:xfrm>
          <a:prstGeom prst="rect">
            <a:avLst/>
          </a:prstGeom>
          <a:noFill/>
        </p:spPr>
        <p:txBody>
          <a:bodyPr wrap="square" rtlCol="0">
            <a:spAutoFit/>
          </a:bodyPr>
          <a:lstStyle/>
          <a:p>
            <a:r>
              <a:rPr lang="en-US" altLang="ja-JP" sz="1846" b="1" dirty="0">
                <a:solidFill>
                  <a:srgbClr val="323232"/>
                </a:solidFill>
              </a:rPr>
              <a:t>Al</a:t>
            </a:r>
            <a:r>
              <a:rPr lang="ja-JP" altLang="en-US" sz="1846" b="1" dirty="0">
                <a:solidFill>
                  <a:srgbClr val="323232"/>
                </a:solidFill>
              </a:rPr>
              <a:t>芯材層</a:t>
            </a:r>
          </a:p>
        </p:txBody>
      </p:sp>
      <p:sp>
        <p:nvSpPr>
          <p:cNvPr id="83" name="テキスト ボックス 82"/>
          <p:cNvSpPr txBox="1"/>
          <p:nvPr/>
        </p:nvSpPr>
        <p:spPr>
          <a:xfrm>
            <a:off x="1953855" y="4231898"/>
            <a:ext cx="6129596" cy="1938992"/>
          </a:xfrm>
          <a:prstGeom prst="rect">
            <a:avLst/>
          </a:prstGeom>
          <a:noFill/>
        </p:spPr>
        <p:txBody>
          <a:bodyPr wrap="square" rtlCol="0">
            <a:spAutoFit/>
          </a:bodyPr>
          <a:lstStyle/>
          <a:p>
            <a:pPr>
              <a:spcBef>
                <a:spcPts val="600"/>
              </a:spcBef>
            </a:pPr>
            <a:r>
              <a:rPr lang="ja-JP" altLang="en-US" sz="2000" dirty="0" smtClean="0">
                <a:solidFill>
                  <a:srgbClr val="323232"/>
                </a:solidFill>
              </a:rPr>
              <a:t>前述</a:t>
            </a:r>
            <a:r>
              <a:rPr lang="ja-JP" altLang="en-US" sz="2000" dirty="0">
                <a:solidFill>
                  <a:srgbClr val="323232"/>
                </a:solidFill>
              </a:rPr>
              <a:t>の</a:t>
            </a:r>
            <a:r>
              <a:rPr lang="en-US" altLang="ja-JP" sz="2000" dirty="0" smtClean="0">
                <a:solidFill>
                  <a:srgbClr val="323232"/>
                </a:solidFill>
              </a:rPr>
              <a:t>EPMA</a:t>
            </a:r>
            <a:r>
              <a:rPr lang="ja-JP" altLang="en-US" sz="2000" dirty="0" smtClean="0">
                <a:solidFill>
                  <a:srgbClr val="323232"/>
                </a:solidFill>
              </a:rPr>
              <a:t>結果</a:t>
            </a:r>
            <a:r>
              <a:rPr lang="ja-JP" altLang="en-US" sz="2000" dirty="0">
                <a:solidFill>
                  <a:srgbClr val="323232"/>
                </a:solidFill>
              </a:rPr>
              <a:t>をもと</a:t>
            </a:r>
            <a:r>
              <a:rPr lang="ja-JP" altLang="en-US" sz="2000" dirty="0" smtClean="0">
                <a:solidFill>
                  <a:srgbClr val="323232"/>
                </a:solidFill>
              </a:rPr>
              <a:t>に、簡易モデルとして</a:t>
            </a:r>
            <a:endParaRPr lang="en-US" altLang="ja-JP" sz="2000" dirty="0">
              <a:solidFill>
                <a:srgbClr val="323232"/>
              </a:solidFill>
            </a:endParaRPr>
          </a:p>
          <a:p>
            <a:pPr marL="457200" indent="-457200">
              <a:spcBef>
                <a:spcPts val="600"/>
              </a:spcBef>
              <a:buFont typeface="+mj-lt"/>
              <a:buAutoNum type="alphaUcParenR"/>
            </a:pPr>
            <a:r>
              <a:rPr lang="ja-JP" altLang="en-US" sz="2000" b="1" u="sng" dirty="0" smtClean="0"/>
              <a:t>表層から深さ方向に線形に濃度が減少する</a:t>
            </a:r>
            <a:endParaRPr lang="en-US" altLang="ja-JP" sz="2000" b="1" u="sng" dirty="0" smtClean="0"/>
          </a:p>
          <a:p>
            <a:pPr marL="457200" indent="-457200">
              <a:spcBef>
                <a:spcPts val="600"/>
              </a:spcBef>
              <a:buFont typeface="+mj-lt"/>
              <a:buAutoNum type="alphaUcParenR"/>
            </a:pPr>
            <a:r>
              <a:rPr lang="en-US" altLang="ja-JP" sz="2000" b="1" u="sng" dirty="0" smtClean="0"/>
              <a:t>Zn</a:t>
            </a:r>
            <a:r>
              <a:rPr lang="ja-JP" altLang="en-US" sz="2000" b="1" u="sng" dirty="0" smtClean="0"/>
              <a:t>犠牲層の厚みは </a:t>
            </a:r>
            <a:r>
              <a:rPr lang="en-US" altLang="ja-JP" sz="2000" b="1" u="sng" dirty="0" smtClean="0"/>
              <a:t>100</a:t>
            </a:r>
            <a:r>
              <a:rPr lang="ja-JP" altLang="en-US" sz="2000" b="1" u="sng" dirty="0" smtClean="0"/>
              <a:t> </a:t>
            </a:r>
            <a:r>
              <a:rPr lang="en-US" altLang="ja-JP" sz="2000" b="1" u="sng" dirty="0" err="1" smtClean="0"/>
              <a:t>μm</a:t>
            </a:r>
            <a:endParaRPr lang="en-US" altLang="ja-JP" sz="2000" dirty="0" smtClean="0">
              <a:solidFill>
                <a:srgbClr val="323232"/>
              </a:solidFill>
            </a:endParaRPr>
          </a:p>
          <a:p>
            <a:pPr marL="457200" indent="-457200">
              <a:spcBef>
                <a:spcPts val="600"/>
              </a:spcBef>
              <a:buFont typeface="+mj-lt"/>
              <a:buAutoNum type="alphaUcParenR" startAt="3"/>
            </a:pPr>
            <a:r>
              <a:rPr lang="ja-JP" altLang="en-US" sz="2000" b="1" u="sng" dirty="0" smtClean="0"/>
              <a:t>表層方向の分布は一様に均一である</a:t>
            </a:r>
            <a:endParaRPr lang="en-US" altLang="ja-JP" sz="2000" b="1" u="sng" dirty="0"/>
          </a:p>
          <a:p>
            <a:pPr>
              <a:spcBef>
                <a:spcPts val="600"/>
              </a:spcBef>
            </a:pPr>
            <a:r>
              <a:rPr lang="ja-JP" altLang="en-US" sz="2000" dirty="0" smtClean="0">
                <a:solidFill>
                  <a:srgbClr val="323232"/>
                </a:solidFill>
              </a:rPr>
              <a:t>と定義した</a:t>
            </a:r>
            <a:endParaRPr lang="ja-JP" altLang="en-US" sz="2000" dirty="0">
              <a:solidFill>
                <a:srgbClr val="323232"/>
              </a:solidFill>
            </a:endParaRPr>
          </a:p>
        </p:txBody>
      </p:sp>
      <p:sp>
        <p:nvSpPr>
          <p:cNvPr id="32" name="テキスト ボックス 31"/>
          <p:cNvSpPr txBox="1"/>
          <p:nvPr/>
        </p:nvSpPr>
        <p:spPr>
          <a:xfrm>
            <a:off x="737572" y="1115900"/>
            <a:ext cx="918266" cy="348109"/>
          </a:xfrm>
          <a:prstGeom prst="rect">
            <a:avLst/>
          </a:prstGeom>
          <a:noFill/>
        </p:spPr>
        <p:txBody>
          <a:bodyPr wrap="square" rtlCol="0">
            <a:spAutoFit/>
          </a:bodyPr>
          <a:lstStyle/>
          <a:p>
            <a:r>
              <a:rPr lang="en-US" altLang="ja-JP" sz="1662" b="1" dirty="0">
                <a:solidFill>
                  <a:srgbClr val="323232"/>
                </a:solidFill>
              </a:rPr>
              <a:t>Zn</a:t>
            </a:r>
            <a:r>
              <a:rPr lang="ja-JP" altLang="en-US" sz="1662" b="1" dirty="0">
                <a:solidFill>
                  <a:srgbClr val="323232"/>
                </a:solidFill>
              </a:rPr>
              <a:t>濃度</a:t>
            </a:r>
          </a:p>
        </p:txBody>
      </p:sp>
      <p:sp>
        <p:nvSpPr>
          <p:cNvPr id="33" name="テキスト ボックス 32"/>
          <p:cNvSpPr txBox="1"/>
          <p:nvPr/>
        </p:nvSpPr>
        <p:spPr>
          <a:xfrm>
            <a:off x="961008" y="1398537"/>
            <a:ext cx="459133" cy="348109"/>
          </a:xfrm>
          <a:prstGeom prst="rect">
            <a:avLst/>
          </a:prstGeom>
          <a:noFill/>
        </p:spPr>
        <p:txBody>
          <a:bodyPr wrap="square" rtlCol="0">
            <a:spAutoFit/>
          </a:bodyPr>
          <a:lstStyle/>
          <a:p>
            <a:r>
              <a:rPr lang="ja-JP" altLang="en-US" sz="1662" b="1" dirty="0">
                <a:solidFill>
                  <a:srgbClr val="323232"/>
                </a:solidFill>
              </a:rPr>
              <a:t>高</a:t>
            </a:r>
          </a:p>
        </p:txBody>
      </p:sp>
      <p:cxnSp>
        <p:nvCxnSpPr>
          <p:cNvPr id="34" name="直線矢印コネクタ 33"/>
          <p:cNvCxnSpPr/>
          <p:nvPr/>
        </p:nvCxnSpPr>
        <p:spPr>
          <a:xfrm>
            <a:off x="1150863" y="1739458"/>
            <a:ext cx="0" cy="1274393"/>
          </a:xfrm>
          <a:prstGeom prst="straightConnector1">
            <a:avLst/>
          </a:prstGeom>
          <a:ln w="9525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945260" y="3048910"/>
            <a:ext cx="459133" cy="348109"/>
          </a:xfrm>
          <a:prstGeom prst="rect">
            <a:avLst/>
          </a:prstGeom>
          <a:noFill/>
        </p:spPr>
        <p:txBody>
          <a:bodyPr wrap="square" rtlCol="0">
            <a:spAutoFit/>
          </a:bodyPr>
          <a:lstStyle/>
          <a:p>
            <a:r>
              <a:rPr lang="ja-JP" altLang="en-US" sz="1662" b="1" dirty="0">
                <a:solidFill>
                  <a:srgbClr val="323232"/>
                </a:solidFill>
              </a:rPr>
              <a:t>低</a:t>
            </a:r>
          </a:p>
        </p:txBody>
      </p:sp>
      <p:sp>
        <p:nvSpPr>
          <p:cNvPr id="37" name="テキスト ボックス 36"/>
          <p:cNvSpPr txBox="1"/>
          <p:nvPr/>
        </p:nvSpPr>
        <p:spPr>
          <a:xfrm>
            <a:off x="1645026" y="2597156"/>
            <a:ext cx="1204788" cy="376385"/>
          </a:xfrm>
          <a:prstGeom prst="rect">
            <a:avLst/>
          </a:prstGeom>
          <a:noFill/>
        </p:spPr>
        <p:txBody>
          <a:bodyPr wrap="square" rtlCol="0">
            <a:spAutoFit/>
          </a:bodyPr>
          <a:lstStyle/>
          <a:p>
            <a:r>
              <a:rPr lang="en-US" altLang="ja-JP" sz="1846" b="1" dirty="0">
                <a:solidFill>
                  <a:srgbClr val="323232"/>
                </a:solidFill>
              </a:rPr>
              <a:t>Zn</a:t>
            </a:r>
            <a:r>
              <a:rPr lang="ja-JP" altLang="en-US" sz="1846" b="1" dirty="0">
                <a:solidFill>
                  <a:srgbClr val="323232"/>
                </a:solidFill>
              </a:rPr>
              <a:t>犠牲層</a:t>
            </a:r>
          </a:p>
        </p:txBody>
      </p:sp>
      <p:sp>
        <p:nvSpPr>
          <p:cNvPr id="39" name="テキスト ボックス 38"/>
          <p:cNvSpPr txBox="1"/>
          <p:nvPr/>
        </p:nvSpPr>
        <p:spPr>
          <a:xfrm>
            <a:off x="3337413" y="1179552"/>
            <a:ext cx="1423458" cy="400110"/>
          </a:xfrm>
          <a:prstGeom prst="rect">
            <a:avLst/>
          </a:prstGeom>
          <a:noFill/>
        </p:spPr>
        <p:txBody>
          <a:bodyPr wrap="square" rtlCol="0">
            <a:spAutoFit/>
          </a:bodyPr>
          <a:lstStyle/>
          <a:p>
            <a:r>
              <a:rPr lang="ja-JP" altLang="en-US" sz="2000" b="1" dirty="0">
                <a:solidFill>
                  <a:srgbClr val="323232"/>
                </a:solidFill>
              </a:rPr>
              <a:t>金属表面</a:t>
            </a:r>
          </a:p>
        </p:txBody>
      </p:sp>
      <p:sp>
        <p:nvSpPr>
          <p:cNvPr id="3" name="テキスト ボックス 2"/>
          <p:cNvSpPr txBox="1"/>
          <p:nvPr/>
        </p:nvSpPr>
        <p:spPr>
          <a:xfrm>
            <a:off x="6929121" y="997917"/>
            <a:ext cx="1165582" cy="319639"/>
          </a:xfrm>
          <a:prstGeom prst="rect">
            <a:avLst/>
          </a:prstGeom>
          <a:noFill/>
        </p:spPr>
        <p:txBody>
          <a:bodyPr wrap="square" rtlCol="0">
            <a:spAutoFit/>
          </a:bodyPr>
          <a:lstStyle/>
          <a:p>
            <a:r>
              <a:rPr lang="ja-JP" altLang="en-US" sz="1477" dirty="0">
                <a:solidFill>
                  <a:prstClr val="black"/>
                </a:solidFill>
              </a:rPr>
              <a:t>（最大値）</a:t>
            </a:r>
            <a:endParaRPr lang="ja-JP" altLang="en-US" sz="1662" dirty="0">
              <a:solidFill>
                <a:prstClr val="black"/>
              </a:solidFill>
            </a:endParaRPr>
          </a:p>
        </p:txBody>
      </p:sp>
      <p:sp>
        <p:nvSpPr>
          <p:cNvPr id="6" name="タイトル 5"/>
          <p:cNvSpPr>
            <a:spLocks noGrp="1"/>
          </p:cNvSpPr>
          <p:nvPr>
            <p:ph type="title"/>
          </p:nvPr>
        </p:nvSpPr>
        <p:spPr/>
        <p:txBody>
          <a:bodyPr/>
          <a:lstStyle/>
          <a:p>
            <a:r>
              <a:rPr lang="en-US" altLang="ja-JP" dirty="0"/>
              <a:t>2.1 Zn</a:t>
            </a:r>
            <a:r>
              <a:rPr lang="ja-JP" altLang="en-US" dirty="0"/>
              <a:t>犠牲層の</a:t>
            </a:r>
            <a:r>
              <a:rPr lang="en-US" altLang="ja-JP" dirty="0"/>
              <a:t>Zn</a:t>
            </a:r>
            <a:r>
              <a:rPr lang="ja-JP" altLang="en-US" dirty="0"/>
              <a:t>濃度分布</a:t>
            </a:r>
            <a:r>
              <a:rPr lang="ja-JP" altLang="en-US" dirty="0" smtClean="0"/>
              <a:t>モデル</a:t>
            </a:r>
            <a:endParaRPr kumimoji="1" lang="ja-JP" altLang="en-US" dirty="0"/>
          </a:p>
        </p:txBody>
      </p:sp>
    </p:spTree>
    <p:extLst>
      <p:ext uri="{BB962C8B-B14F-4D97-AF65-F5344CB8AC3E}">
        <p14:creationId xmlns:p14="http://schemas.microsoft.com/office/powerpoint/2010/main" val="4181701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a:t>
            </a:r>
            <a:r>
              <a:rPr kumimoji="1" lang="en-US" altLang="ja-JP" dirty="0" smtClean="0"/>
              <a:t>.2 Al-Zn</a:t>
            </a:r>
            <a:r>
              <a:rPr kumimoji="1" lang="ja-JP" altLang="en-US" dirty="0" smtClean="0"/>
              <a:t>合金の電気化学</a:t>
            </a:r>
            <a:r>
              <a:rPr lang="ja-JP" altLang="en-US" dirty="0" smtClean="0"/>
              <a:t>測定</a:t>
            </a:r>
            <a:r>
              <a:rPr lang="ja-JP" altLang="en-US" dirty="0" err="1" smtClean="0"/>
              <a:t>ー</a:t>
            </a:r>
            <a:r>
              <a:rPr lang="ja-JP" altLang="en-US" dirty="0" smtClean="0"/>
              <a:t>実験</a:t>
            </a:r>
            <a:endParaRPr kumimoji="1" lang="ja-JP" altLang="en-US" dirty="0"/>
          </a:p>
        </p:txBody>
      </p:sp>
      <p:grpSp>
        <p:nvGrpSpPr>
          <p:cNvPr id="5" name="グループ化 4"/>
          <p:cNvGrpSpPr/>
          <p:nvPr/>
        </p:nvGrpSpPr>
        <p:grpSpPr>
          <a:xfrm>
            <a:off x="5724128" y="2501710"/>
            <a:ext cx="3111174" cy="3524896"/>
            <a:chOff x="2915816" y="2639894"/>
            <a:chExt cx="2751134" cy="3116978"/>
          </a:xfrm>
        </p:grpSpPr>
        <p:sp>
          <p:nvSpPr>
            <p:cNvPr id="17" name="正方形/長方形 16"/>
            <p:cNvSpPr/>
            <p:nvPr/>
          </p:nvSpPr>
          <p:spPr>
            <a:xfrm>
              <a:off x="5010749" y="4601741"/>
              <a:ext cx="72008"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正方形/長方形 17"/>
            <p:cNvSpPr/>
            <p:nvPr/>
          </p:nvSpPr>
          <p:spPr>
            <a:xfrm>
              <a:off x="3127642" y="4601741"/>
              <a:ext cx="72008"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正方形/長方形 18"/>
            <p:cNvSpPr/>
            <p:nvPr/>
          </p:nvSpPr>
          <p:spPr>
            <a:xfrm>
              <a:off x="3343666" y="3593629"/>
              <a:ext cx="1440160"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フローチャート: 端子 19"/>
            <p:cNvSpPr/>
            <p:nvPr/>
          </p:nvSpPr>
          <p:spPr>
            <a:xfrm rot="5400000">
              <a:off x="3555498" y="4028935"/>
              <a:ext cx="1008112" cy="144016"/>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正方形/長方形 20"/>
            <p:cNvSpPr/>
            <p:nvPr/>
          </p:nvSpPr>
          <p:spPr>
            <a:xfrm>
              <a:off x="3991738" y="2985333"/>
              <a:ext cx="136340" cy="5021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正方形/長方形 21"/>
            <p:cNvSpPr/>
            <p:nvPr/>
          </p:nvSpPr>
          <p:spPr>
            <a:xfrm>
              <a:off x="4351778" y="3201343"/>
              <a:ext cx="144016" cy="11610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3" name="台形 22"/>
            <p:cNvSpPr/>
            <p:nvPr/>
          </p:nvSpPr>
          <p:spPr>
            <a:xfrm flipV="1">
              <a:off x="3347858" y="3475013"/>
              <a:ext cx="1440160" cy="432048"/>
            </a:xfrm>
            <a:prstGeom prst="trapezoid">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3500000" scaled="1"/>
              <a:tileRect/>
            </a:gra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正方形/長方形 23"/>
            <p:cNvSpPr/>
            <p:nvPr/>
          </p:nvSpPr>
          <p:spPr>
            <a:xfrm>
              <a:off x="3342554" y="4277705"/>
              <a:ext cx="1440000" cy="684076"/>
            </a:xfrm>
            <a:prstGeom prst="rect">
              <a:avLst/>
            </a:prstGeom>
            <a:solidFill>
              <a:srgbClr val="04B0C2">
                <a:alpha val="14118"/>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2915816" y="4817765"/>
              <a:ext cx="989750" cy="144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 name="正方形/長方形 25"/>
            <p:cNvSpPr/>
            <p:nvPr/>
          </p:nvSpPr>
          <p:spPr>
            <a:xfrm>
              <a:off x="4280443" y="4818633"/>
              <a:ext cx="989750" cy="144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正方形/長方形 26"/>
            <p:cNvSpPr/>
            <p:nvPr/>
          </p:nvSpPr>
          <p:spPr>
            <a:xfrm>
              <a:off x="3756666" y="4979293"/>
              <a:ext cx="688504" cy="72008"/>
            </a:xfrm>
            <a:prstGeom prst="rect">
              <a:avLst/>
            </a:prstGeom>
            <a:solidFill>
              <a:srgbClr val="00B050"/>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8" name="正方形/長方形 27"/>
            <p:cNvSpPr/>
            <p:nvPr/>
          </p:nvSpPr>
          <p:spPr>
            <a:xfrm>
              <a:off x="3756666" y="5063785"/>
              <a:ext cx="1910284" cy="45720"/>
            </a:xfrm>
            <a:prstGeom prst="rect">
              <a:avLst/>
            </a:prstGeom>
            <a:ln>
              <a:solidFill>
                <a:schemeClr val="tx2">
                  <a:lumMod val="50000"/>
                  <a:lumOff val="5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9" name="正方形/長方形 28"/>
            <p:cNvSpPr/>
            <p:nvPr/>
          </p:nvSpPr>
          <p:spPr>
            <a:xfrm>
              <a:off x="2915816" y="5113761"/>
              <a:ext cx="2354377" cy="1360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0" name="台形 29"/>
            <p:cNvSpPr/>
            <p:nvPr/>
          </p:nvSpPr>
          <p:spPr>
            <a:xfrm>
              <a:off x="3073635" y="5255508"/>
              <a:ext cx="180020" cy="71642"/>
            </a:xfrm>
            <a:prstGeom prst="trapezoid">
              <a:avLst>
                <a:gd name="adj" fmla="val 3283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 name="台形 30"/>
            <p:cNvSpPr/>
            <p:nvPr/>
          </p:nvSpPr>
          <p:spPr>
            <a:xfrm>
              <a:off x="4956743" y="5259829"/>
              <a:ext cx="180020" cy="71642"/>
            </a:xfrm>
            <a:prstGeom prst="trapezoid">
              <a:avLst>
                <a:gd name="adj" fmla="val 3283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2" name="直線矢印コネクタ 31"/>
            <p:cNvCxnSpPr/>
            <p:nvPr/>
          </p:nvCxnSpPr>
          <p:spPr>
            <a:xfrm>
              <a:off x="4423786" y="3061668"/>
              <a:ext cx="0" cy="34774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H="1">
              <a:off x="4066952" y="2738388"/>
              <a:ext cx="986" cy="50622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4" name="直線矢印コネクタ 33"/>
            <p:cNvCxnSpPr/>
            <p:nvPr/>
          </p:nvCxnSpPr>
          <p:spPr>
            <a:xfrm flipV="1">
              <a:off x="3833558" y="5037497"/>
              <a:ext cx="0" cy="32181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35" name="テキスト ボックス 34"/>
            <p:cNvSpPr txBox="1"/>
            <p:nvPr/>
          </p:nvSpPr>
          <p:spPr>
            <a:xfrm>
              <a:off x="3483491" y="2639894"/>
              <a:ext cx="1008111" cy="400110"/>
            </a:xfrm>
            <a:prstGeom prst="rect">
              <a:avLst/>
            </a:prstGeom>
            <a:noFill/>
          </p:spPr>
          <p:txBody>
            <a:bodyPr wrap="square" rtlCol="0">
              <a:spAutoFit/>
            </a:bodyPr>
            <a:lstStyle/>
            <a:p>
              <a:r>
                <a:rPr kumimoji="1" lang="en-US" altLang="ja-JP" sz="2000" b="1" dirty="0" smtClean="0"/>
                <a:t>R.E.</a:t>
              </a:r>
              <a:endParaRPr kumimoji="1" lang="ja-JP" altLang="en-US" sz="2000" b="1" dirty="0"/>
            </a:p>
          </p:txBody>
        </p:sp>
        <p:sp>
          <p:nvSpPr>
            <p:cNvPr id="36" name="テキスト ボックス 35"/>
            <p:cNvSpPr txBox="1"/>
            <p:nvPr/>
          </p:nvSpPr>
          <p:spPr>
            <a:xfrm>
              <a:off x="4210968" y="2661558"/>
              <a:ext cx="1054035" cy="400110"/>
            </a:xfrm>
            <a:prstGeom prst="rect">
              <a:avLst/>
            </a:prstGeom>
            <a:noFill/>
          </p:spPr>
          <p:txBody>
            <a:bodyPr wrap="square" rtlCol="0">
              <a:spAutoFit/>
            </a:bodyPr>
            <a:lstStyle/>
            <a:p>
              <a:r>
                <a:rPr lang="en-US" altLang="ja-JP" sz="2000" b="1" dirty="0" smtClean="0"/>
                <a:t>C.E.</a:t>
              </a:r>
              <a:endParaRPr kumimoji="1" lang="ja-JP" altLang="en-US" sz="2000" b="1" dirty="0"/>
            </a:p>
          </p:txBody>
        </p:sp>
        <p:sp>
          <p:nvSpPr>
            <p:cNvPr id="37" name="テキスト ボックス 36"/>
            <p:cNvSpPr txBox="1"/>
            <p:nvPr/>
          </p:nvSpPr>
          <p:spPr>
            <a:xfrm>
              <a:off x="3410691" y="5356762"/>
              <a:ext cx="1231443" cy="400110"/>
            </a:xfrm>
            <a:prstGeom prst="rect">
              <a:avLst/>
            </a:prstGeom>
            <a:noFill/>
          </p:spPr>
          <p:txBody>
            <a:bodyPr wrap="square" rtlCol="0">
              <a:spAutoFit/>
            </a:bodyPr>
            <a:lstStyle/>
            <a:p>
              <a:r>
                <a:rPr lang="en-US" altLang="ja-JP" sz="2000" b="1" dirty="0" smtClean="0"/>
                <a:t>W.E.</a:t>
              </a:r>
              <a:endParaRPr kumimoji="1" lang="ja-JP" altLang="en-US" sz="2000" b="1" dirty="0"/>
            </a:p>
          </p:txBody>
        </p:sp>
      </p:grpSp>
      <p:sp>
        <p:nvSpPr>
          <p:cNvPr id="39" name="テキスト ボックス 38"/>
          <p:cNvSpPr txBox="1"/>
          <p:nvPr/>
        </p:nvSpPr>
        <p:spPr>
          <a:xfrm>
            <a:off x="507661" y="2621544"/>
            <a:ext cx="6282189" cy="3709990"/>
          </a:xfrm>
          <a:prstGeom prst="rect">
            <a:avLst/>
          </a:prstGeom>
          <a:noFill/>
        </p:spPr>
        <p:txBody>
          <a:bodyPr wrap="square" rtlCol="0">
            <a:spAutoFit/>
          </a:bodyPr>
          <a:lstStyle/>
          <a:p>
            <a:pPr>
              <a:lnSpc>
                <a:spcPct val="114000"/>
              </a:lnSpc>
              <a:spcBef>
                <a:spcPct val="0"/>
              </a:spcBef>
              <a:spcAft>
                <a:spcPts val="600"/>
              </a:spcAft>
              <a:buNone/>
            </a:pPr>
            <a:r>
              <a:rPr lang="en-US" altLang="ja-JP" b="1" dirty="0">
                <a:solidFill>
                  <a:srgbClr val="0070C0"/>
                </a:solidFill>
                <a:latin typeface="Arial" panose="020B0604020202020204" pitchFamily="34" charset="0"/>
                <a:cs typeface="Arial" panose="020B0604020202020204" pitchFamily="34" charset="0"/>
              </a:rPr>
              <a:t>【</a:t>
            </a:r>
            <a:r>
              <a:rPr lang="ja-JP" altLang="en-US" b="1" dirty="0">
                <a:solidFill>
                  <a:srgbClr val="0070C0"/>
                </a:solidFill>
                <a:latin typeface="Arial" panose="020B0604020202020204" pitchFamily="34" charset="0"/>
                <a:cs typeface="Arial" panose="020B0604020202020204" pitchFamily="34" charset="0"/>
              </a:rPr>
              <a:t>電極</a:t>
            </a:r>
            <a:r>
              <a:rPr lang="en-US" altLang="ja-JP" b="1" dirty="0">
                <a:solidFill>
                  <a:srgbClr val="0070C0"/>
                </a:solidFill>
                <a:latin typeface="Arial" panose="020B0604020202020204" pitchFamily="34" charset="0"/>
                <a:cs typeface="Arial" panose="020B0604020202020204" pitchFamily="34" charset="0"/>
              </a:rPr>
              <a:t>】</a:t>
            </a:r>
          </a:p>
          <a:p>
            <a:pPr>
              <a:lnSpc>
                <a:spcPct val="114000"/>
              </a:lnSpc>
              <a:spcBef>
                <a:spcPct val="0"/>
              </a:spcBef>
              <a:spcAft>
                <a:spcPts val="600"/>
              </a:spcAft>
              <a:buNone/>
            </a:pPr>
            <a:r>
              <a:rPr lang="en-US" altLang="ja-JP" dirty="0">
                <a:latin typeface="Arial" panose="020B0604020202020204" pitchFamily="34" charset="0"/>
                <a:cs typeface="Arial" panose="020B0604020202020204" pitchFamily="34" charset="0"/>
              </a:rPr>
              <a:t>W.E.: Al-Zn</a:t>
            </a:r>
            <a:r>
              <a:rPr lang="ja-JP" altLang="en-US" dirty="0">
                <a:latin typeface="Arial" panose="020B0604020202020204" pitchFamily="34" charset="0"/>
                <a:cs typeface="Arial" panose="020B0604020202020204" pitchFamily="34" charset="0"/>
              </a:rPr>
              <a:t>合金</a:t>
            </a:r>
            <a:r>
              <a:rPr lang="en-US" altLang="ja-JP" dirty="0">
                <a:latin typeface="Arial" panose="020B0604020202020204" pitchFamily="34" charset="0"/>
                <a:cs typeface="Arial" panose="020B0604020202020204" pitchFamily="34" charset="0"/>
              </a:rPr>
              <a:t> </a:t>
            </a:r>
            <a:r>
              <a:rPr lang="ja-JP" altLang="en-US" dirty="0" smtClean="0">
                <a:latin typeface="Arial" panose="020B0604020202020204" pitchFamily="34" charset="0"/>
                <a:cs typeface="Arial" panose="020B0604020202020204" pitchFamily="34" charset="0"/>
              </a:rPr>
              <a:t>（</a:t>
            </a:r>
            <a:r>
              <a:rPr lang="en-US" altLang="ja-JP" dirty="0" smtClean="0">
                <a:latin typeface="Arial" panose="020B0604020202020204" pitchFamily="34" charset="0"/>
                <a:cs typeface="Arial" panose="020B0604020202020204" pitchFamily="34" charset="0"/>
              </a:rPr>
              <a:t>Zn</a:t>
            </a:r>
            <a:r>
              <a:rPr lang="ja-JP" altLang="en-US" dirty="0" smtClean="0">
                <a:latin typeface="Arial" panose="020B0604020202020204" pitchFamily="34" charset="0"/>
                <a:cs typeface="Arial" panose="020B0604020202020204" pitchFamily="34" charset="0"/>
              </a:rPr>
              <a:t>濃度</a:t>
            </a:r>
            <a:r>
              <a:rPr lang="en-US" altLang="ja-JP" dirty="0" smtClean="0">
                <a:latin typeface="Arial" panose="020B0604020202020204" pitchFamily="34" charset="0"/>
                <a:cs typeface="Arial" panose="020B0604020202020204" pitchFamily="34" charset="0"/>
              </a:rPr>
              <a:t>= 0</a:t>
            </a:r>
            <a:r>
              <a:rPr lang="ja-JP" altLang="en-US" dirty="0" smtClean="0">
                <a:latin typeface="Arial" panose="020B0604020202020204" pitchFamily="34" charset="0"/>
                <a:cs typeface="Arial" panose="020B0604020202020204" pitchFamily="34" charset="0"/>
              </a:rPr>
              <a:t>～</a:t>
            </a:r>
            <a:r>
              <a:rPr lang="en-US" altLang="ja-JP" dirty="0" smtClean="0">
                <a:latin typeface="Arial" panose="020B0604020202020204" pitchFamily="34" charset="0"/>
                <a:cs typeface="Arial" panose="020B0604020202020204" pitchFamily="34" charset="0"/>
              </a:rPr>
              <a:t>100%, </a:t>
            </a:r>
            <a:r>
              <a:rPr lang="ja-JP" altLang="en-US" dirty="0" smtClean="0">
                <a:latin typeface="Arial" panose="020B0604020202020204" pitchFamily="34" charset="0"/>
                <a:cs typeface="Arial" panose="020B0604020202020204" pitchFamily="34" charset="0"/>
              </a:rPr>
              <a:t>電極</a:t>
            </a:r>
            <a:r>
              <a:rPr lang="ja-JP" altLang="en-US" dirty="0">
                <a:latin typeface="Arial" panose="020B0604020202020204" pitchFamily="34" charset="0"/>
                <a:cs typeface="Arial" panose="020B0604020202020204" pitchFamily="34" charset="0"/>
              </a:rPr>
              <a:t>面積 </a:t>
            </a:r>
            <a:r>
              <a:rPr lang="en-US" altLang="ja-JP" dirty="0">
                <a:latin typeface="Arial" panose="020B0604020202020204" pitchFamily="34" charset="0"/>
                <a:cs typeface="Arial" panose="020B0604020202020204" pitchFamily="34" charset="0"/>
              </a:rPr>
              <a:t>1 cm</a:t>
            </a:r>
            <a:r>
              <a:rPr lang="en-US" altLang="ja-JP" baseline="30000" dirty="0">
                <a:latin typeface="Arial" panose="020B0604020202020204" pitchFamily="34" charset="0"/>
                <a:cs typeface="Arial" panose="020B0604020202020204" pitchFamily="34" charset="0"/>
              </a:rPr>
              <a:t>2 </a:t>
            </a:r>
            <a:r>
              <a:rPr lang="ja-JP" altLang="en-US" dirty="0" smtClean="0">
                <a:latin typeface="Arial" panose="020B0604020202020204" pitchFamily="34" charset="0"/>
                <a:cs typeface="Arial" panose="020B0604020202020204" pitchFamily="34" charset="0"/>
              </a:rPr>
              <a:t>）</a:t>
            </a:r>
            <a:endParaRPr lang="en-US" altLang="ja-JP" dirty="0">
              <a:latin typeface="Arial" panose="020B0604020202020204" pitchFamily="34" charset="0"/>
              <a:cs typeface="Arial" panose="020B0604020202020204" pitchFamily="34" charset="0"/>
            </a:endParaRPr>
          </a:p>
          <a:p>
            <a:pPr>
              <a:lnSpc>
                <a:spcPct val="114000"/>
              </a:lnSpc>
              <a:spcBef>
                <a:spcPct val="0"/>
              </a:spcBef>
              <a:spcAft>
                <a:spcPts val="600"/>
              </a:spcAft>
              <a:buNone/>
            </a:pPr>
            <a:r>
              <a:rPr lang="en-US" altLang="ja-JP" dirty="0">
                <a:latin typeface="Arial" panose="020B0604020202020204" pitchFamily="34" charset="0"/>
                <a:cs typeface="Arial" panose="020B0604020202020204" pitchFamily="34" charset="0"/>
              </a:rPr>
              <a:t>C.E. : Pt </a:t>
            </a:r>
            <a:r>
              <a:rPr lang="ja-JP" altLang="en-US" dirty="0">
                <a:latin typeface="Arial" panose="020B0604020202020204" pitchFamily="34" charset="0"/>
                <a:cs typeface="Arial" panose="020B0604020202020204" pitchFamily="34" charset="0"/>
              </a:rPr>
              <a:t>線</a:t>
            </a:r>
            <a:endParaRPr lang="en-US" altLang="ja-JP" dirty="0" smtClean="0">
              <a:latin typeface="Arial" panose="020B0604020202020204" pitchFamily="34" charset="0"/>
              <a:cs typeface="Arial" panose="020B0604020202020204" pitchFamily="34" charset="0"/>
            </a:endParaRPr>
          </a:p>
          <a:p>
            <a:pPr>
              <a:lnSpc>
                <a:spcPct val="114000"/>
              </a:lnSpc>
              <a:spcBef>
                <a:spcPct val="0"/>
              </a:spcBef>
              <a:spcAft>
                <a:spcPts val="600"/>
              </a:spcAft>
              <a:buNone/>
            </a:pPr>
            <a:r>
              <a:rPr lang="en-US" altLang="ja-JP" dirty="0" smtClean="0">
                <a:latin typeface="Arial" panose="020B0604020202020204" pitchFamily="34" charset="0"/>
                <a:cs typeface="Arial" panose="020B0604020202020204" pitchFamily="34" charset="0"/>
              </a:rPr>
              <a:t>R.E</a:t>
            </a:r>
            <a:r>
              <a:rPr lang="en-US" altLang="ja-JP" dirty="0">
                <a:latin typeface="Arial" panose="020B0604020202020204" pitchFamily="34" charset="0"/>
                <a:cs typeface="Arial" panose="020B0604020202020204" pitchFamily="34" charset="0"/>
              </a:rPr>
              <a:t>. : </a:t>
            </a:r>
            <a:r>
              <a:rPr lang="en-US" altLang="ja-JP" dirty="0" smtClean="0">
                <a:latin typeface="Arial" panose="020B0604020202020204" pitchFamily="34" charset="0"/>
                <a:cs typeface="Arial" panose="020B0604020202020204" pitchFamily="34" charset="0"/>
              </a:rPr>
              <a:t>Ag/</a:t>
            </a:r>
            <a:r>
              <a:rPr lang="en-US" altLang="ja-JP" dirty="0" err="1" smtClean="0">
                <a:latin typeface="Arial" panose="020B0604020202020204" pitchFamily="34" charset="0"/>
                <a:cs typeface="Arial" panose="020B0604020202020204" pitchFamily="34" charset="0"/>
              </a:rPr>
              <a:t>AgCl</a:t>
            </a:r>
            <a:endParaRPr lang="en-US" altLang="ja-JP" b="1" dirty="0">
              <a:solidFill>
                <a:srgbClr val="0070C0"/>
              </a:solidFill>
              <a:latin typeface="Arial" panose="020B0604020202020204" pitchFamily="34" charset="0"/>
              <a:cs typeface="Arial" panose="020B0604020202020204" pitchFamily="34" charset="0"/>
            </a:endParaRPr>
          </a:p>
          <a:p>
            <a:pPr algn="just">
              <a:spcAft>
                <a:spcPts val="600"/>
              </a:spcAft>
            </a:pPr>
            <a:r>
              <a:rPr lang="en-US" altLang="ja-JP" b="1" dirty="0">
                <a:solidFill>
                  <a:srgbClr val="0070C0"/>
                </a:solidFill>
                <a:latin typeface="Arial" panose="020B0604020202020204" pitchFamily="34" charset="0"/>
                <a:cs typeface="Arial" panose="020B0604020202020204" pitchFamily="34" charset="0"/>
              </a:rPr>
              <a:t>【</a:t>
            </a:r>
            <a:r>
              <a:rPr lang="ja-JP" altLang="en-US" b="1" dirty="0">
                <a:solidFill>
                  <a:srgbClr val="0070C0"/>
                </a:solidFill>
                <a:latin typeface="Arial" panose="020B0604020202020204" pitchFamily="34" charset="0"/>
                <a:cs typeface="Arial" panose="020B0604020202020204" pitchFamily="34" charset="0"/>
              </a:rPr>
              <a:t>電解液</a:t>
            </a:r>
            <a:r>
              <a:rPr lang="en-US" altLang="ja-JP" b="1" dirty="0">
                <a:solidFill>
                  <a:srgbClr val="0070C0"/>
                </a:solidFill>
                <a:latin typeface="Arial" panose="020B0604020202020204" pitchFamily="34" charset="0"/>
                <a:cs typeface="Arial" panose="020B0604020202020204" pitchFamily="34" charset="0"/>
              </a:rPr>
              <a:t>】</a:t>
            </a:r>
          </a:p>
          <a:p>
            <a:pPr>
              <a:spcAft>
                <a:spcPts val="600"/>
              </a:spcAft>
            </a:pPr>
            <a:r>
              <a:rPr lang="en-US" altLang="ja-JP" dirty="0">
                <a:latin typeface="Arial" panose="020B0604020202020204" pitchFamily="34" charset="0"/>
                <a:cs typeface="Arial" panose="020B0604020202020204" pitchFamily="34" charset="0"/>
              </a:rPr>
              <a:t>5 </a:t>
            </a:r>
            <a:r>
              <a:rPr lang="en-US" altLang="ja-JP" dirty="0" err="1">
                <a:latin typeface="Arial" panose="020B0604020202020204" pitchFamily="34" charset="0"/>
                <a:cs typeface="Arial" panose="020B0604020202020204" pitchFamily="34" charset="0"/>
              </a:rPr>
              <a:t>wt</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NaCl</a:t>
            </a:r>
            <a:r>
              <a:rPr lang="ja-JP" altLang="en-US" dirty="0">
                <a:latin typeface="Arial" panose="020B0604020202020204" pitchFamily="34" charset="0"/>
                <a:cs typeface="Arial" panose="020B0604020202020204" pitchFamily="34" charset="0"/>
              </a:rPr>
              <a:t>溶液</a:t>
            </a:r>
            <a:r>
              <a:rPr lang="ja-JP" altLang="en-US" dirty="0" smtClean="0">
                <a:latin typeface="Arial" panose="020B0604020202020204" pitchFamily="34" charset="0"/>
                <a:cs typeface="Arial" panose="020B0604020202020204" pitchFamily="34" charset="0"/>
              </a:rPr>
              <a:t>（</a:t>
            </a:r>
            <a:r>
              <a:rPr lang="en-US" altLang="ja-JP" dirty="0" smtClean="0">
                <a:latin typeface="Arial" panose="020B0604020202020204" pitchFamily="34" charset="0"/>
                <a:cs typeface="Arial" panose="020B0604020202020204" pitchFamily="34" charset="0"/>
              </a:rPr>
              <a:t>25</a:t>
            </a:r>
            <a:r>
              <a:rPr lang="ja-JP" altLang="en-US" dirty="0" smtClean="0">
                <a:latin typeface="Arial" panose="020B0604020202020204" pitchFamily="34" charset="0"/>
                <a:cs typeface="Arial" panose="020B0604020202020204" pitchFamily="34" charset="0"/>
              </a:rPr>
              <a:t>℃）</a:t>
            </a:r>
            <a:endParaRPr lang="en-US" altLang="ja-JP" b="1" dirty="0">
              <a:solidFill>
                <a:srgbClr val="0070C0"/>
              </a:solidFill>
              <a:latin typeface="Arial" panose="020B0604020202020204" pitchFamily="34" charset="0"/>
              <a:cs typeface="Arial" panose="020B0604020202020204" pitchFamily="34" charset="0"/>
            </a:endParaRPr>
          </a:p>
          <a:p>
            <a:pPr algn="just">
              <a:spcAft>
                <a:spcPts val="600"/>
              </a:spcAft>
            </a:pPr>
            <a:r>
              <a:rPr lang="en-US" altLang="ja-JP" b="1" dirty="0">
                <a:solidFill>
                  <a:srgbClr val="0070C0"/>
                </a:solidFill>
                <a:latin typeface="Arial" panose="020B0604020202020204" pitchFamily="34" charset="0"/>
                <a:cs typeface="Arial" panose="020B0604020202020204" pitchFamily="34" charset="0"/>
              </a:rPr>
              <a:t>【</a:t>
            </a:r>
            <a:r>
              <a:rPr lang="ja-JP" altLang="en-US" b="1" dirty="0">
                <a:solidFill>
                  <a:srgbClr val="0070C0"/>
                </a:solidFill>
                <a:latin typeface="Arial" panose="020B0604020202020204" pitchFamily="34" charset="0"/>
                <a:cs typeface="Arial" panose="020B0604020202020204" pitchFamily="34" charset="0"/>
              </a:rPr>
              <a:t>電気化学測定</a:t>
            </a:r>
            <a:r>
              <a:rPr lang="en-US" altLang="ja-JP" b="1" dirty="0">
                <a:solidFill>
                  <a:srgbClr val="0070C0"/>
                </a:solidFill>
                <a:latin typeface="Arial" panose="020B0604020202020204" pitchFamily="34" charset="0"/>
                <a:cs typeface="Arial" panose="020B0604020202020204" pitchFamily="34" charset="0"/>
              </a:rPr>
              <a:t>】</a:t>
            </a:r>
            <a:endParaRPr lang="en-US" altLang="ja-JP" b="1" dirty="0">
              <a:solidFill>
                <a:srgbClr val="7030A0"/>
              </a:solidFill>
              <a:latin typeface="Arial" panose="020B0604020202020204" pitchFamily="34" charset="0"/>
              <a:cs typeface="Arial" panose="020B0604020202020204" pitchFamily="34" charset="0"/>
            </a:endParaRPr>
          </a:p>
          <a:p>
            <a:pPr algn="just">
              <a:spcAft>
                <a:spcPts val="600"/>
              </a:spcAft>
            </a:pPr>
            <a:r>
              <a:rPr lang="ja-JP" altLang="en-US" dirty="0">
                <a:latin typeface="Arial" panose="020B0604020202020204" pitchFamily="34" charset="0"/>
                <a:cs typeface="Arial" panose="020B0604020202020204" pitchFamily="34" charset="0"/>
              </a:rPr>
              <a:t>定電位分極測定</a:t>
            </a:r>
            <a:endParaRPr lang="en-US" altLang="ja-JP" dirty="0">
              <a:latin typeface="Arial" panose="020B0604020202020204" pitchFamily="34" charset="0"/>
              <a:cs typeface="Arial" panose="020B0604020202020204" pitchFamily="34" charset="0"/>
            </a:endParaRPr>
          </a:p>
          <a:p>
            <a:pPr algn="just">
              <a:spcAft>
                <a:spcPts val="600"/>
              </a:spcAft>
            </a:pPr>
            <a:r>
              <a:rPr lang="en-US" altLang="ja-JP" dirty="0">
                <a:latin typeface="Arial" panose="020B0604020202020204" pitchFamily="34" charset="0"/>
                <a:cs typeface="Arial" panose="020B0604020202020204" pitchFamily="34" charset="0"/>
              </a:rPr>
              <a:t>       </a:t>
            </a:r>
            <a:r>
              <a:rPr lang="ja-JP" altLang="en-US" dirty="0" smtClean="0">
                <a:latin typeface="Arial" panose="020B0604020202020204" pitchFamily="34" charset="0"/>
                <a:cs typeface="Arial" panose="020B0604020202020204" pitchFamily="34" charset="0"/>
              </a:rPr>
              <a:t>走査範囲：</a:t>
            </a:r>
            <a:r>
              <a:rPr lang="en-US" altLang="ja-JP" dirty="0" smtClean="0">
                <a:latin typeface="Symbol" panose="05050102010706020507" pitchFamily="18" charset="2"/>
                <a:cs typeface="Arial" panose="020B0604020202020204" pitchFamily="34" charset="0"/>
              </a:rPr>
              <a:t>-</a:t>
            </a:r>
            <a:r>
              <a:rPr lang="en-US" altLang="ja-JP" dirty="0" smtClean="0">
                <a:latin typeface="Arial" panose="020B0604020202020204" pitchFamily="34" charset="0"/>
                <a:cs typeface="Arial" panose="020B0604020202020204" pitchFamily="34" charset="0"/>
              </a:rPr>
              <a:t>0.9 V </a:t>
            </a:r>
            <a:r>
              <a:rPr lang="ja-JP" altLang="en-US" dirty="0" smtClean="0">
                <a:latin typeface="Arial" panose="020B0604020202020204" pitchFamily="34" charset="0"/>
                <a:cs typeface="Arial" panose="020B0604020202020204" pitchFamily="34" charset="0"/>
              </a:rPr>
              <a:t>～ </a:t>
            </a:r>
            <a:r>
              <a:rPr lang="en-US" altLang="ja-JP" dirty="0" smtClean="0">
                <a:latin typeface="Symbol" panose="05050102010706020507" pitchFamily="18" charset="2"/>
                <a:cs typeface="Arial" panose="020B0604020202020204" pitchFamily="34" charset="0"/>
              </a:rPr>
              <a:t>-</a:t>
            </a:r>
            <a:r>
              <a:rPr lang="en-US" altLang="ja-JP" dirty="0" smtClean="0">
                <a:latin typeface="Arial" panose="020B0604020202020204" pitchFamily="34" charset="0"/>
                <a:cs typeface="Arial" panose="020B0604020202020204" pitchFamily="34" charset="0"/>
              </a:rPr>
              <a:t>0.5 V vs. NHE.</a:t>
            </a:r>
          </a:p>
          <a:p>
            <a:pPr algn="just">
              <a:spcAft>
                <a:spcPts val="600"/>
              </a:spcAft>
            </a:pPr>
            <a:r>
              <a:rPr lang="ja-JP" altLang="en-US" dirty="0" smtClean="0">
                <a:latin typeface="Arial" panose="020B0604020202020204" pitchFamily="34" charset="0"/>
                <a:cs typeface="Arial" panose="020B0604020202020204" pitchFamily="34" charset="0"/>
              </a:rPr>
              <a:t>　　掃引速度：</a:t>
            </a:r>
            <a:r>
              <a:rPr lang="en-US" altLang="ja-JP" dirty="0" smtClean="0">
                <a:latin typeface="Arial" panose="020B0604020202020204" pitchFamily="34" charset="0"/>
                <a:cs typeface="Arial" panose="020B0604020202020204" pitchFamily="34" charset="0"/>
              </a:rPr>
              <a:t>20 </a:t>
            </a:r>
            <a:r>
              <a:rPr lang="en-US" altLang="ja-JP" dirty="0">
                <a:latin typeface="Arial" panose="020B0604020202020204" pitchFamily="34" charset="0"/>
                <a:cs typeface="Arial" panose="020B0604020202020204" pitchFamily="34" charset="0"/>
              </a:rPr>
              <a:t>mV </a:t>
            </a:r>
            <a:r>
              <a:rPr lang="en-US" altLang="ja-JP" dirty="0" smtClean="0">
                <a:latin typeface="Arial" panose="020B0604020202020204" pitchFamily="34" charset="0"/>
                <a:cs typeface="Arial" panose="020B0604020202020204" pitchFamily="34" charset="0"/>
              </a:rPr>
              <a:t>min</a:t>
            </a:r>
            <a:r>
              <a:rPr lang="en-US" altLang="ja-JP" baseline="30000" dirty="0" smtClean="0">
                <a:latin typeface="Symbol" panose="05050102010706020507" pitchFamily="18" charset="2"/>
                <a:cs typeface="Arial" panose="020B0604020202020204" pitchFamily="34" charset="0"/>
              </a:rPr>
              <a:t>-</a:t>
            </a:r>
            <a:r>
              <a:rPr lang="en-US" altLang="ja-JP" baseline="30000" dirty="0" smtClean="0">
                <a:latin typeface="Arial" panose="020B0604020202020204" pitchFamily="34" charset="0"/>
                <a:cs typeface="Arial" panose="020B0604020202020204" pitchFamily="34" charset="0"/>
              </a:rPr>
              <a:t>1</a:t>
            </a:r>
            <a:endParaRPr lang="en-US" altLang="ja-JP" baseline="30000" dirty="0">
              <a:latin typeface="Arial" panose="020B0604020202020204" pitchFamily="34" charset="0"/>
              <a:cs typeface="Arial" panose="020B0604020202020204" pitchFamily="34" charset="0"/>
            </a:endParaRPr>
          </a:p>
        </p:txBody>
      </p:sp>
      <p:sp>
        <p:nvSpPr>
          <p:cNvPr id="40" name="正方形/長方形 39"/>
          <p:cNvSpPr/>
          <p:nvPr/>
        </p:nvSpPr>
        <p:spPr>
          <a:xfrm>
            <a:off x="5802270" y="5898888"/>
            <a:ext cx="2703284" cy="584775"/>
          </a:xfrm>
          <a:prstGeom prst="rect">
            <a:avLst/>
          </a:prstGeom>
        </p:spPr>
        <p:txBody>
          <a:bodyPr wrap="square">
            <a:spAutoFit/>
          </a:bodyPr>
          <a:lstStyle/>
          <a:p>
            <a:pPr algn="just">
              <a:spcBef>
                <a:spcPct val="0"/>
              </a:spcBef>
            </a:pPr>
            <a:r>
              <a:rPr lang="en-US" altLang="ja-JP" sz="1600" dirty="0"/>
              <a:t>Fig. A schematic illustration of a three-electrode cell.</a:t>
            </a:r>
          </a:p>
        </p:txBody>
      </p:sp>
      <p:sp>
        <p:nvSpPr>
          <p:cNvPr id="38" name="角丸四角形 37"/>
          <p:cNvSpPr/>
          <p:nvPr/>
        </p:nvSpPr>
        <p:spPr>
          <a:xfrm>
            <a:off x="413971" y="2069662"/>
            <a:ext cx="3096344" cy="432048"/>
          </a:xfrm>
          <a:prstGeom prst="roundRect">
            <a:avLst>
              <a:gd name="adj" fmla="val 1137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rPr>
              <a:t>Al-Zn</a:t>
            </a:r>
            <a:r>
              <a:rPr kumimoji="1" lang="ja-JP" altLang="en-US" b="1" dirty="0" smtClean="0">
                <a:solidFill>
                  <a:schemeClr val="tx1"/>
                </a:solidFill>
              </a:rPr>
              <a:t>合金の腐食速度測定</a:t>
            </a:r>
            <a:endParaRPr kumimoji="1" lang="ja-JP" altLang="en-US" b="1" dirty="0">
              <a:solidFill>
                <a:schemeClr val="tx1"/>
              </a:solidFill>
            </a:endParaRPr>
          </a:p>
        </p:txBody>
      </p:sp>
      <p:sp>
        <p:nvSpPr>
          <p:cNvPr id="42" name="テキスト ボックス 41"/>
          <p:cNvSpPr txBox="1"/>
          <p:nvPr/>
        </p:nvSpPr>
        <p:spPr>
          <a:xfrm>
            <a:off x="1208763" y="878649"/>
            <a:ext cx="6545966" cy="461665"/>
          </a:xfrm>
          <a:prstGeom prst="rect">
            <a:avLst/>
          </a:prstGeom>
          <a:noFill/>
        </p:spPr>
        <p:txBody>
          <a:bodyPr wrap="square" rtlCol="0">
            <a:spAutoFit/>
          </a:bodyPr>
          <a:lstStyle/>
          <a:p>
            <a:r>
              <a:rPr kumimoji="1" lang="ja-JP" altLang="en-US" sz="2400" dirty="0" smtClean="0"/>
              <a:t>腐食進行</a:t>
            </a:r>
            <a:r>
              <a:rPr lang="ja-JP" altLang="en-US" sz="2400" dirty="0" smtClean="0"/>
              <a:t>とともに、表層の</a:t>
            </a:r>
            <a:r>
              <a:rPr lang="en-US" altLang="ja-JP" sz="2400" dirty="0" smtClean="0"/>
              <a:t>Zn</a:t>
            </a:r>
            <a:r>
              <a:rPr lang="ja-JP" altLang="en-US" sz="2400" dirty="0" smtClean="0"/>
              <a:t>濃度は変化する</a:t>
            </a:r>
            <a:endParaRPr kumimoji="1" lang="ja-JP" altLang="en-US" sz="2400" dirty="0"/>
          </a:p>
        </p:txBody>
      </p:sp>
      <p:sp>
        <p:nvSpPr>
          <p:cNvPr id="43" name="二等辺三角形 42"/>
          <p:cNvSpPr/>
          <p:nvPr/>
        </p:nvSpPr>
        <p:spPr>
          <a:xfrm rot="5400000">
            <a:off x="1637505" y="1533873"/>
            <a:ext cx="402894" cy="2810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2029508" y="1453254"/>
            <a:ext cx="5805657" cy="461665"/>
          </a:xfrm>
          <a:prstGeom prst="rect">
            <a:avLst/>
          </a:prstGeom>
          <a:noFill/>
        </p:spPr>
        <p:txBody>
          <a:bodyPr wrap="square" rtlCol="0">
            <a:spAutoFit/>
          </a:bodyPr>
          <a:lstStyle/>
          <a:p>
            <a:pPr>
              <a:spcAft>
                <a:spcPts val="600"/>
              </a:spcAft>
            </a:pPr>
            <a:r>
              <a:rPr kumimoji="1" lang="ja-JP" altLang="en-US" sz="2400" b="1" dirty="0" smtClean="0"/>
              <a:t>腐食速度の</a:t>
            </a:r>
            <a:r>
              <a:rPr kumimoji="1" lang="en-US" altLang="ja-JP" sz="2400" b="1" dirty="0" smtClean="0"/>
              <a:t>Zn</a:t>
            </a:r>
            <a:r>
              <a:rPr kumimoji="1" lang="ja-JP" altLang="en-US" sz="2400" b="1" dirty="0" smtClean="0"/>
              <a:t>濃度</a:t>
            </a:r>
            <a:r>
              <a:rPr lang="ja-JP" altLang="en-US" sz="2400" b="1" dirty="0"/>
              <a:t>依存性</a:t>
            </a:r>
            <a:r>
              <a:rPr lang="ja-JP" altLang="en-US" sz="2400" b="1" dirty="0" smtClean="0"/>
              <a:t>の把握が必要</a:t>
            </a:r>
            <a:endParaRPr kumimoji="1" lang="ja-JP" altLang="en-US" sz="2400" b="1" dirty="0"/>
          </a:p>
        </p:txBody>
      </p:sp>
    </p:spTree>
    <p:extLst>
      <p:ext uri="{BB962C8B-B14F-4D97-AF65-F5344CB8AC3E}">
        <p14:creationId xmlns:p14="http://schemas.microsoft.com/office/powerpoint/2010/main" val="2594073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3"/>
          <a:stretch>
            <a:fillRect/>
          </a:stretch>
        </p:blipFill>
        <p:spPr>
          <a:xfrm>
            <a:off x="179512" y="1501679"/>
            <a:ext cx="4299727" cy="3856233"/>
          </a:xfrm>
          <a:prstGeom prst="rect">
            <a:avLst/>
          </a:prstGeom>
        </p:spPr>
      </p:pic>
      <p:sp>
        <p:nvSpPr>
          <p:cNvPr id="2" name="タイトル 1"/>
          <p:cNvSpPr>
            <a:spLocks noGrp="1"/>
          </p:cNvSpPr>
          <p:nvPr>
            <p:ph type="title"/>
          </p:nvPr>
        </p:nvSpPr>
        <p:spPr/>
        <p:txBody>
          <a:bodyPr/>
          <a:lstStyle/>
          <a:p>
            <a:r>
              <a:rPr lang="en-US" altLang="ja-JP" dirty="0" smtClean="0"/>
              <a:t>2.2 Al-Zn</a:t>
            </a:r>
            <a:r>
              <a:rPr lang="ja-JP" altLang="en-US" dirty="0"/>
              <a:t>合金の電気化学測定</a:t>
            </a:r>
            <a:r>
              <a:rPr lang="ja-JP" altLang="en-US" dirty="0" err="1" smtClean="0"/>
              <a:t>ー</a:t>
            </a:r>
            <a:r>
              <a:rPr lang="ja-JP" altLang="en-US" dirty="0" smtClean="0"/>
              <a:t>結果</a:t>
            </a:r>
            <a:endParaRPr kumimoji="1" lang="ja-JP" altLang="en-US" dirty="0"/>
          </a:p>
        </p:txBody>
      </p:sp>
      <p:sp>
        <p:nvSpPr>
          <p:cNvPr id="6" name="正方形/長方形 5"/>
          <p:cNvSpPr/>
          <p:nvPr/>
        </p:nvSpPr>
        <p:spPr>
          <a:xfrm>
            <a:off x="1115616" y="5276413"/>
            <a:ext cx="3240360" cy="461665"/>
          </a:xfrm>
          <a:prstGeom prst="rect">
            <a:avLst/>
          </a:prstGeom>
        </p:spPr>
        <p:txBody>
          <a:bodyPr wrap="square">
            <a:spAutoFit/>
          </a:bodyPr>
          <a:lstStyle/>
          <a:p>
            <a:pPr algn="just">
              <a:spcBef>
                <a:spcPct val="0"/>
              </a:spcBef>
            </a:pPr>
            <a:r>
              <a:rPr lang="en-US" altLang="ja-JP" sz="1200" dirty="0">
                <a:latin typeface="Arial" panose="020B0604020202020204" pitchFamily="34" charset="0"/>
                <a:cs typeface="Arial" panose="020B0604020202020204" pitchFamily="34" charset="0"/>
              </a:rPr>
              <a:t>Fig. </a:t>
            </a:r>
            <a:r>
              <a:rPr lang="en-US" altLang="ja-JP" sz="1200" dirty="0" err="1"/>
              <a:t>Potentiostatic</a:t>
            </a:r>
            <a:r>
              <a:rPr lang="en-US" altLang="ja-JP" sz="1200" dirty="0"/>
              <a:t> polarization curves </a:t>
            </a:r>
            <a:r>
              <a:rPr lang="en-US" altLang="ja-JP" sz="1200" dirty="0">
                <a:latin typeface="Arial" panose="020B0604020202020204" pitchFamily="34" charset="0"/>
                <a:cs typeface="Arial" panose="020B0604020202020204" pitchFamily="34" charset="0"/>
              </a:rPr>
              <a:t>of </a:t>
            </a:r>
            <a:r>
              <a:rPr lang="en-US" altLang="ja-JP" sz="1200" dirty="0" smtClean="0">
                <a:latin typeface="Arial" panose="020B0604020202020204" pitchFamily="34" charset="0"/>
                <a:cs typeface="Arial" panose="020B0604020202020204" pitchFamily="34" charset="0"/>
              </a:rPr>
              <a:t>Al-Zn</a:t>
            </a:r>
            <a:r>
              <a:rPr lang="ja-JP" altLang="en-US" sz="1200" dirty="0">
                <a:latin typeface="Arial" panose="020B0604020202020204" pitchFamily="34" charset="0"/>
                <a:cs typeface="Arial" panose="020B0604020202020204" pitchFamily="34" charset="0"/>
              </a:rPr>
              <a:t> </a:t>
            </a:r>
            <a:r>
              <a:rPr lang="en-US" altLang="ja-JP" sz="1200" dirty="0">
                <a:latin typeface="Arial" panose="020B0604020202020204" pitchFamily="34" charset="0"/>
                <a:cs typeface="Arial" panose="020B0604020202020204" pitchFamily="34" charset="0"/>
              </a:rPr>
              <a:t>alloy in 1 </a:t>
            </a:r>
            <a:r>
              <a:rPr lang="en-US" altLang="ja-JP" sz="1200" dirty="0" err="1" smtClean="0">
                <a:latin typeface="Arial" panose="020B0604020202020204" pitchFamily="34" charset="0"/>
                <a:cs typeface="Arial" panose="020B0604020202020204" pitchFamily="34" charset="0"/>
              </a:rPr>
              <a:t>wt</a:t>
            </a:r>
            <a:r>
              <a:rPr lang="en-US" altLang="ja-JP" sz="1200" dirty="0" smtClean="0">
                <a:latin typeface="Arial" panose="020B0604020202020204" pitchFamily="34" charset="0"/>
                <a:cs typeface="Arial" panose="020B0604020202020204" pitchFamily="34" charset="0"/>
              </a:rPr>
              <a:t>%</a:t>
            </a:r>
            <a:r>
              <a:rPr lang="en-US" altLang="ja-JP" sz="1200" baseline="30000" dirty="0" smtClean="0">
                <a:latin typeface="Arial" panose="020B0604020202020204" pitchFamily="34" charset="0"/>
                <a:cs typeface="Arial" panose="020B0604020202020204" pitchFamily="34" charset="0"/>
              </a:rPr>
              <a:t>  </a:t>
            </a:r>
            <a:r>
              <a:rPr lang="en-US" altLang="ja-JP" sz="1200" dirty="0" err="1" smtClean="0">
                <a:latin typeface="Arial" panose="020B0604020202020204" pitchFamily="34" charset="0"/>
                <a:cs typeface="Arial" panose="020B0604020202020204" pitchFamily="34" charset="0"/>
              </a:rPr>
              <a:t>NaCl</a:t>
            </a:r>
            <a:r>
              <a:rPr lang="en-US" altLang="ja-JP" sz="1200" dirty="0" smtClean="0">
                <a:latin typeface="Arial" panose="020B0604020202020204" pitchFamily="34" charset="0"/>
                <a:cs typeface="Arial" panose="020B0604020202020204" pitchFamily="34" charset="0"/>
              </a:rPr>
              <a:t> solution.</a:t>
            </a:r>
            <a:endParaRPr lang="en-US" altLang="ja-JP" sz="1200" dirty="0">
              <a:latin typeface="Arial" panose="020B0604020202020204" pitchFamily="34" charset="0"/>
              <a:cs typeface="Arial" panose="020B0604020202020204" pitchFamily="34" charset="0"/>
            </a:endParaRPr>
          </a:p>
        </p:txBody>
      </p:sp>
      <p:sp>
        <p:nvSpPr>
          <p:cNvPr id="20" name="角丸四角形 19"/>
          <p:cNvSpPr/>
          <p:nvPr/>
        </p:nvSpPr>
        <p:spPr>
          <a:xfrm>
            <a:off x="1187624" y="1050505"/>
            <a:ext cx="3024336" cy="426895"/>
          </a:xfrm>
          <a:prstGeom prst="roundRect">
            <a:avLst>
              <a:gd name="adj" fmla="val 6694"/>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solidFill>
                  <a:schemeClr val="tx2"/>
                </a:solidFill>
              </a:rPr>
              <a:t>分極曲線</a:t>
            </a:r>
            <a:endParaRPr kumimoji="1" lang="ja-JP" altLang="en-US" sz="2000" b="1" dirty="0">
              <a:solidFill>
                <a:schemeClr val="tx2"/>
              </a:solidFill>
            </a:endParaRPr>
          </a:p>
        </p:txBody>
      </p:sp>
      <p:sp>
        <p:nvSpPr>
          <p:cNvPr id="5" name="左矢印 4"/>
          <p:cNvSpPr/>
          <p:nvPr/>
        </p:nvSpPr>
        <p:spPr>
          <a:xfrm>
            <a:off x="1331640" y="2636912"/>
            <a:ext cx="1850628" cy="468052"/>
          </a:xfrm>
          <a:prstGeom prst="leftArrow">
            <a:avLst/>
          </a:prstGeom>
          <a:solidFill>
            <a:srgbClr val="92D050">
              <a:alpha val="34000"/>
            </a:srgbClr>
          </a:solidFill>
          <a:ln w="190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rgbClr val="323232"/>
              </a:solidFill>
            </a:endParaRPr>
          </a:p>
        </p:txBody>
      </p:sp>
      <p:sp>
        <p:nvSpPr>
          <p:cNvPr id="4" name="二等辺三角形 3"/>
          <p:cNvSpPr/>
          <p:nvPr/>
        </p:nvSpPr>
        <p:spPr>
          <a:xfrm rot="5400000">
            <a:off x="1511660" y="6240192"/>
            <a:ext cx="360040" cy="26320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p:cNvSpPr/>
          <p:nvPr/>
        </p:nvSpPr>
        <p:spPr>
          <a:xfrm>
            <a:off x="5345263" y="1015977"/>
            <a:ext cx="3024336" cy="426895"/>
          </a:xfrm>
          <a:prstGeom prst="roundRect">
            <a:avLst>
              <a:gd name="adj" fmla="val 6694"/>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solidFill>
                  <a:schemeClr val="tx2"/>
                </a:solidFill>
              </a:rPr>
              <a:t>Al-Zn</a:t>
            </a:r>
            <a:r>
              <a:rPr lang="ja-JP" altLang="en-US" sz="2000" b="1" dirty="0" smtClean="0">
                <a:solidFill>
                  <a:schemeClr val="tx2"/>
                </a:solidFill>
              </a:rPr>
              <a:t>合金の腐食</a:t>
            </a:r>
            <a:r>
              <a:rPr lang="ja-JP" altLang="en-US" sz="2000" b="1" dirty="0">
                <a:solidFill>
                  <a:schemeClr val="tx2"/>
                </a:solidFill>
              </a:rPr>
              <a:t>速度</a:t>
            </a:r>
            <a:endParaRPr kumimoji="1" lang="ja-JP" altLang="en-US" sz="2000" b="1" dirty="0">
              <a:solidFill>
                <a:schemeClr val="tx2"/>
              </a:solidFill>
            </a:endParaRPr>
          </a:p>
        </p:txBody>
      </p:sp>
      <p:sp>
        <p:nvSpPr>
          <p:cNvPr id="22" name="正方形/長方形 21"/>
          <p:cNvSpPr/>
          <p:nvPr/>
        </p:nvSpPr>
        <p:spPr>
          <a:xfrm>
            <a:off x="5234551" y="5233888"/>
            <a:ext cx="3240360" cy="646331"/>
          </a:xfrm>
          <a:prstGeom prst="rect">
            <a:avLst/>
          </a:prstGeom>
        </p:spPr>
        <p:txBody>
          <a:bodyPr wrap="square">
            <a:spAutoFit/>
          </a:bodyPr>
          <a:lstStyle/>
          <a:p>
            <a:pPr algn="just">
              <a:spcBef>
                <a:spcPct val="0"/>
              </a:spcBef>
            </a:pPr>
            <a:r>
              <a:rPr lang="en-US" altLang="ja-JP" sz="1200" dirty="0">
                <a:latin typeface="Arial" panose="020B0604020202020204" pitchFamily="34" charset="0"/>
                <a:cs typeface="Arial" panose="020B0604020202020204" pitchFamily="34" charset="0"/>
              </a:rPr>
              <a:t>Fig</a:t>
            </a:r>
            <a:r>
              <a:rPr lang="en-US" altLang="ja-JP" sz="1200" dirty="0" smtClean="0">
                <a:latin typeface="Arial" panose="020B0604020202020204" pitchFamily="34" charset="0"/>
                <a:cs typeface="Arial" panose="020B0604020202020204" pitchFamily="34" charset="0"/>
              </a:rPr>
              <a:t>. </a:t>
            </a:r>
            <a:r>
              <a:rPr lang="en-US" altLang="ja-JP" sz="1200" dirty="0">
                <a:latin typeface="Arial" panose="020B0604020202020204" pitchFamily="34" charset="0"/>
                <a:cs typeface="Arial" panose="020B0604020202020204" pitchFamily="34" charset="0"/>
              </a:rPr>
              <a:t>Corrosion </a:t>
            </a:r>
            <a:r>
              <a:rPr lang="en-US" altLang="ja-JP" sz="1200" dirty="0" smtClean="0">
                <a:latin typeface="Arial" panose="020B0604020202020204" pitchFamily="34" charset="0"/>
                <a:cs typeface="Arial" panose="020B0604020202020204" pitchFamily="34" charset="0"/>
              </a:rPr>
              <a:t>rate of </a:t>
            </a:r>
            <a:r>
              <a:rPr lang="en-US" altLang="ja-JP" sz="1200" dirty="0">
                <a:latin typeface="Arial" panose="020B0604020202020204" pitchFamily="34" charset="0"/>
                <a:cs typeface="Arial" panose="020B0604020202020204" pitchFamily="34" charset="0"/>
              </a:rPr>
              <a:t>Al-Zn </a:t>
            </a:r>
            <a:r>
              <a:rPr lang="en-US" altLang="ja-JP" sz="1200" dirty="0" smtClean="0">
                <a:latin typeface="Arial" panose="020B0604020202020204" pitchFamily="34" charset="0"/>
                <a:cs typeface="Arial" panose="020B0604020202020204" pitchFamily="34" charset="0"/>
              </a:rPr>
              <a:t>alloy in </a:t>
            </a:r>
            <a:r>
              <a:rPr lang="en-US" altLang="ja-JP" sz="1200" dirty="0">
                <a:latin typeface="Arial" panose="020B0604020202020204" pitchFamily="34" charset="0"/>
                <a:cs typeface="Arial" panose="020B0604020202020204" pitchFamily="34" charset="0"/>
              </a:rPr>
              <a:t>5wt% </a:t>
            </a:r>
            <a:r>
              <a:rPr lang="en-US" altLang="ja-JP" sz="1200" dirty="0" err="1">
                <a:latin typeface="Arial" panose="020B0604020202020204" pitchFamily="34" charset="0"/>
                <a:cs typeface="Arial" panose="020B0604020202020204" pitchFamily="34" charset="0"/>
              </a:rPr>
              <a:t>NaCl</a:t>
            </a:r>
            <a:r>
              <a:rPr lang="en-US" altLang="ja-JP" sz="1200" dirty="0">
                <a:latin typeface="Arial" panose="020B0604020202020204" pitchFamily="34" charset="0"/>
                <a:cs typeface="Arial" panose="020B0604020202020204" pitchFamily="34" charset="0"/>
              </a:rPr>
              <a:t> </a:t>
            </a:r>
            <a:r>
              <a:rPr lang="en-US" altLang="ja-JP" sz="1200" dirty="0" smtClean="0">
                <a:latin typeface="Arial" panose="020B0604020202020204" pitchFamily="34" charset="0"/>
                <a:cs typeface="Arial" panose="020B0604020202020204" pitchFamily="34" charset="0"/>
              </a:rPr>
              <a:t>solution</a:t>
            </a:r>
            <a:r>
              <a:rPr lang="ja-JP" altLang="en-US" sz="1200" dirty="0">
                <a:latin typeface="Arial" panose="020B0604020202020204" pitchFamily="34" charset="0"/>
                <a:cs typeface="Arial" panose="020B0604020202020204" pitchFamily="34" charset="0"/>
              </a:rPr>
              <a:t> </a:t>
            </a:r>
            <a:r>
              <a:rPr lang="en-US" altLang="ja-JP" sz="1200" dirty="0" smtClean="0">
                <a:latin typeface="Arial" panose="020B0604020202020204" pitchFamily="34" charset="0"/>
                <a:cs typeface="Arial" panose="020B0604020202020204" pitchFamily="34" charset="0"/>
              </a:rPr>
              <a:t>calculated from corrosion current density.</a:t>
            </a:r>
            <a:endParaRPr lang="en-US" altLang="ja-JP" sz="1200" dirty="0">
              <a:latin typeface="Arial" panose="020B0604020202020204" pitchFamily="34" charset="0"/>
              <a:cs typeface="Arial" panose="020B0604020202020204" pitchFamily="34" charset="0"/>
            </a:endParaRPr>
          </a:p>
        </p:txBody>
      </p:sp>
      <p:sp>
        <p:nvSpPr>
          <p:cNvPr id="8" name="テキスト ボックス 7"/>
          <p:cNvSpPr txBox="1"/>
          <p:nvPr/>
        </p:nvSpPr>
        <p:spPr>
          <a:xfrm>
            <a:off x="2015716" y="6166896"/>
            <a:ext cx="5544616" cy="461665"/>
          </a:xfrm>
          <a:prstGeom prst="rect">
            <a:avLst/>
          </a:prstGeom>
          <a:noFill/>
        </p:spPr>
        <p:txBody>
          <a:bodyPr wrap="square" rtlCol="0">
            <a:spAutoFit/>
          </a:bodyPr>
          <a:lstStyle/>
          <a:p>
            <a:r>
              <a:rPr lang="en-US" altLang="ja-JP" sz="2400" dirty="0" smtClean="0"/>
              <a:t>Zn</a:t>
            </a:r>
            <a:r>
              <a:rPr lang="ja-JP" altLang="en-US" sz="2400" dirty="0" smtClean="0"/>
              <a:t>濃度と腐食速度の関係式が得られた</a:t>
            </a:r>
            <a:endParaRPr kumimoji="1" lang="ja-JP" altLang="en-US" sz="2400" dirty="0"/>
          </a:p>
        </p:txBody>
      </p:sp>
      <p:graphicFrame>
        <p:nvGraphicFramePr>
          <p:cNvPr id="19" name="グラフ 18"/>
          <p:cNvGraphicFramePr>
            <a:graphicFrameLocks/>
          </p:cNvGraphicFramePr>
          <p:nvPr>
            <p:extLst>
              <p:ext uri="{D42A27DB-BD31-4B8C-83A1-F6EECF244321}">
                <p14:modId xmlns:p14="http://schemas.microsoft.com/office/powerpoint/2010/main" val="2298546304"/>
              </p:ext>
            </p:extLst>
          </p:nvPr>
        </p:nvGraphicFramePr>
        <p:xfrm>
          <a:off x="4509307" y="1213804"/>
          <a:ext cx="4422776" cy="40200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94388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 </a:t>
            </a:r>
            <a:r>
              <a:rPr kumimoji="1" lang="ja-JP" altLang="en-US" dirty="0" smtClean="0"/>
              <a:t>腐食進行の計算方法</a:t>
            </a:r>
            <a:endParaRPr kumimoji="1" lang="ja-JP" altLang="en-US" dirty="0"/>
          </a:p>
        </p:txBody>
      </p:sp>
      <p:grpSp>
        <p:nvGrpSpPr>
          <p:cNvPr id="67" name="グループ化 66"/>
          <p:cNvGrpSpPr/>
          <p:nvPr/>
        </p:nvGrpSpPr>
        <p:grpSpPr>
          <a:xfrm>
            <a:off x="899592" y="764704"/>
            <a:ext cx="6864462" cy="2863032"/>
            <a:chOff x="806169" y="764704"/>
            <a:chExt cx="6864462" cy="2863032"/>
          </a:xfrm>
        </p:grpSpPr>
        <p:grpSp>
          <p:nvGrpSpPr>
            <p:cNvPr id="52" name="グループ化 51"/>
            <p:cNvGrpSpPr/>
            <p:nvPr/>
          </p:nvGrpSpPr>
          <p:grpSpPr>
            <a:xfrm>
              <a:off x="1403648" y="764704"/>
              <a:ext cx="6266983" cy="2863032"/>
              <a:chOff x="1619672" y="421952"/>
              <a:chExt cx="6266983" cy="2863032"/>
            </a:xfrm>
          </p:grpSpPr>
          <p:sp>
            <p:nvSpPr>
              <p:cNvPr id="4" name="正方形/長方形 3"/>
              <p:cNvSpPr/>
              <p:nvPr/>
            </p:nvSpPr>
            <p:spPr>
              <a:xfrm>
                <a:off x="1619672" y="1628800"/>
                <a:ext cx="6266983" cy="1656184"/>
              </a:xfrm>
              <a:prstGeom prst="rect">
                <a:avLst/>
              </a:prstGeom>
              <a:gradFill flip="none" rotWithShape="1">
                <a:gsLst>
                  <a:gs pos="100000">
                    <a:srgbClr val="92D050">
                      <a:lumMod val="100000"/>
                    </a:srgbClr>
                  </a:gs>
                  <a:gs pos="0">
                    <a:schemeClr val="bg1">
                      <a:lumMod val="85000"/>
                    </a:schemeClr>
                  </a:gs>
                </a:gsLst>
                <a:lin ang="162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sp>
            <p:nvSpPr>
              <p:cNvPr id="10" name="円弧 9"/>
              <p:cNvSpPr/>
              <p:nvPr/>
            </p:nvSpPr>
            <p:spPr>
              <a:xfrm rot="10800000">
                <a:off x="3853063" y="1016732"/>
                <a:ext cx="1800200" cy="1224136"/>
              </a:xfrm>
              <a:prstGeom prst="arc">
                <a:avLst>
                  <a:gd name="adj1" fmla="val 10839795"/>
                  <a:gd name="adj2" fmla="val 0"/>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1" name="直線矢印コネクタ 10"/>
              <p:cNvCxnSpPr/>
              <p:nvPr/>
            </p:nvCxnSpPr>
            <p:spPr>
              <a:xfrm flipH="1">
                <a:off x="4977277" y="1301976"/>
                <a:ext cx="386811" cy="152491"/>
              </a:xfrm>
              <a:prstGeom prst="straightConnector1">
                <a:avLst/>
              </a:prstGeom>
              <a:ln w="34925">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364088" y="1016731"/>
                <a:ext cx="1728192" cy="523220"/>
              </a:xfrm>
              <a:prstGeom prst="rect">
                <a:avLst/>
              </a:prstGeom>
              <a:noFill/>
            </p:spPr>
            <p:txBody>
              <a:bodyPr wrap="square" rtlCol="0">
                <a:spAutoFit/>
              </a:bodyPr>
              <a:lstStyle/>
              <a:p>
                <a:r>
                  <a:rPr lang="ja-JP" altLang="en-US" sz="2800" b="1" dirty="0" smtClean="0">
                    <a:solidFill>
                      <a:schemeClr val="accent3"/>
                    </a:solidFill>
                  </a:rPr>
                  <a:t>腐食起点</a:t>
                </a:r>
                <a:endParaRPr kumimoji="1" lang="ja-JP" altLang="en-US" sz="2800" b="1" dirty="0">
                  <a:solidFill>
                    <a:schemeClr val="accent3"/>
                  </a:solidFill>
                </a:endParaRPr>
              </a:p>
            </p:txBody>
          </p:sp>
          <p:cxnSp>
            <p:nvCxnSpPr>
              <p:cNvPr id="17" name="直線矢印コネクタ 16"/>
              <p:cNvCxnSpPr/>
              <p:nvPr/>
            </p:nvCxnSpPr>
            <p:spPr>
              <a:xfrm>
                <a:off x="4755321" y="1656358"/>
                <a:ext cx="0" cy="584510"/>
              </a:xfrm>
              <a:prstGeom prst="straightConnector1">
                <a:avLst/>
              </a:prstGeom>
              <a:ln w="31750">
                <a:tailEnd type="triangle" w="lg" len="lg"/>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H="1">
                <a:off x="3853063" y="1628800"/>
                <a:ext cx="828092" cy="0"/>
              </a:xfrm>
              <a:prstGeom prst="straightConnector1">
                <a:avLst/>
              </a:prstGeom>
              <a:ln w="31750">
                <a:tailEnd type="triangle" w="lg" len="lg"/>
              </a:ln>
            </p:spPr>
            <p:style>
              <a:lnRef idx="1">
                <a:schemeClr val="dk1"/>
              </a:lnRef>
              <a:fillRef idx="0">
                <a:schemeClr val="dk1"/>
              </a:fillRef>
              <a:effectRef idx="0">
                <a:schemeClr val="dk1"/>
              </a:effectRef>
              <a:fontRef idx="minor">
                <a:schemeClr val="tx1"/>
              </a:fontRef>
            </p:style>
          </p:cxnSp>
          <p:cxnSp>
            <p:nvCxnSpPr>
              <p:cNvPr id="21" name="直線矢印コネクタ 20"/>
              <p:cNvCxnSpPr/>
              <p:nvPr/>
            </p:nvCxnSpPr>
            <p:spPr>
              <a:xfrm>
                <a:off x="4825171" y="1621458"/>
                <a:ext cx="828092" cy="0"/>
              </a:xfrm>
              <a:prstGeom prst="straightConnector1">
                <a:avLst/>
              </a:prstGeom>
              <a:ln w="31750">
                <a:tailEnd type="triangle" w="lg" len="lg"/>
              </a:ln>
            </p:spPr>
            <p:style>
              <a:lnRef idx="1">
                <a:schemeClr val="dk1"/>
              </a:lnRef>
              <a:fillRef idx="0">
                <a:schemeClr val="dk1"/>
              </a:fillRef>
              <a:effectRef idx="0">
                <a:schemeClr val="dk1"/>
              </a:effectRef>
              <a:fontRef idx="minor">
                <a:schemeClr val="tx1"/>
              </a:fontRef>
            </p:style>
          </p:cxnSp>
          <p:cxnSp>
            <p:nvCxnSpPr>
              <p:cNvPr id="22" name="直線矢印コネクタ 21"/>
              <p:cNvCxnSpPr>
                <a:stCxn id="4" idx="0"/>
              </p:cNvCxnSpPr>
              <p:nvPr/>
            </p:nvCxnSpPr>
            <p:spPr>
              <a:xfrm>
                <a:off x="4753164" y="1628800"/>
                <a:ext cx="610924" cy="504056"/>
              </a:xfrm>
              <a:prstGeom prst="straightConnector1">
                <a:avLst/>
              </a:prstGeom>
              <a:ln w="31750">
                <a:tailEnd type="triangle" w="lg" len="lg"/>
              </a:ln>
            </p:spPr>
            <p:style>
              <a:lnRef idx="1">
                <a:schemeClr val="dk1"/>
              </a:lnRef>
              <a:fillRef idx="0">
                <a:schemeClr val="dk1"/>
              </a:fillRef>
              <a:effectRef idx="0">
                <a:schemeClr val="dk1"/>
              </a:effectRef>
              <a:fontRef idx="minor">
                <a:schemeClr val="tx1"/>
              </a:fontRef>
            </p:style>
          </p:cxnSp>
          <p:cxnSp>
            <p:nvCxnSpPr>
              <p:cNvPr id="25" name="直線矢印コネクタ 24"/>
              <p:cNvCxnSpPr/>
              <p:nvPr/>
            </p:nvCxnSpPr>
            <p:spPr>
              <a:xfrm flipH="1">
                <a:off x="4141162" y="1621458"/>
                <a:ext cx="610924" cy="504056"/>
              </a:xfrm>
              <a:prstGeom prst="straightConnector1">
                <a:avLst/>
              </a:prstGeom>
              <a:ln w="31750">
                <a:tailEnd type="triangle" w="lg" len="lg"/>
              </a:ln>
            </p:spPr>
            <p:style>
              <a:lnRef idx="1">
                <a:schemeClr val="dk1"/>
              </a:lnRef>
              <a:fillRef idx="0">
                <a:schemeClr val="dk1"/>
              </a:fillRef>
              <a:effectRef idx="0">
                <a:schemeClr val="dk1"/>
              </a:effectRef>
              <a:fontRef idx="minor">
                <a:schemeClr val="tx1"/>
              </a:fontRef>
            </p:style>
          </p:cxnSp>
          <p:sp>
            <p:nvSpPr>
              <p:cNvPr id="32" name="円/楕円 31"/>
              <p:cNvSpPr/>
              <p:nvPr/>
            </p:nvSpPr>
            <p:spPr>
              <a:xfrm>
                <a:off x="5592450" y="1565393"/>
                <a:ext cx="119473" cy="1194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p:cNvSpPr/>
              <p:nvPr/>
            </p:nvSpPr>
            <p:spPr>
              <a:xfrm>
                <a:off x="5292385" y="2061659"/>
                <a:ext cx="119473" cy="1194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4692349" y="2196263"/>
                <a:ext cx="119473" cy="1194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4095332" y="2061597"/>
                <a:ext cx="119473" cy="1194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3780380" y="1581335"/>
                <a:ext cx="119473" cy="1194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弧 36"/>
              <p:cNvSpPr/>
              <p:nvPr/>
            </p:nvSpPr>
            <p:spPr>
              <a:xfrm rot="10800000">
                <a:off x="2934866" y="421952"/>
                <a:ext cx="3574975" cy="2430983"/>
              </a:xfrm>
              <a:prstGeom prst="arc">
                <a:avLst>
                  <a:gd name="adj1" fmla="val 10839795"/>
                  <a:gd name="adj2" fmla="val 0"/>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8" name="直線矢印コネクタ 37"/>
              <p:cNvCxnSpPr/>
              <p:nvPr/>
            </p:nvCxnSpPr>
            <p:spPr>
              <a:xfrm flipH="1">
                <a:off x="3595558" y="2096853"/>
                <a:ext cx="567284" cy="468050"/>
              </a:xfrm>
              <a:prstGeom prst="straightConnector1">
                <a:avLst/>
              </a:prstGeom>
              <a:ln w="31750">
                <a:tailEnd type="triangle" w="lg" len="lg"/>
              </a:ln>
            </p:spPr>
            <p:style>
              <a:lnRef idx="1">
                <a:schemeClr val="dk1"/>
              </a:lnRef>
              <a:fillRef idx="0">
                <a:schemeClr val="dk1"/>
              </a:fillRef>
              <a:effectRef idx="0">
                <a:schemeClr val="dk1"/>
              </a:effectRef>
              <a:fontRef idx="minor">
                <a:schemeClr val="tx1"/>
              </a:fontRef>
            </p:style>
          </p:cxnSp>
          <p:cxnSp>
            <p:nvCxnSpPr>
              <p:cNvPr id="39" name="直線矢印コネクタ 38"/>
              <p:cNvCxnSpPr/>
              <p:nvPr/>
            </p:nvCxnSpPr>
            <p:spPr>
              <a:xfrm>
                <a:off x="4734224" y="2308654"/>
                <a:ext cx="0" cy="584510"/>
              </a:xfrm>
              <a:prstGeom prst="straightConnector1">
                <a:avLst/>
              </a:prstGeom>
              <a:ln w="31750">
                <a:tailEnd type="triangle" w="lg" len="lg"/>
              </a:ln>
            </p:spPr>
            <p:style>
              <a:lnRef idx="1">
                <a:schemeClr val="dk1"/>
              </a:lnRef>
              <a:fillRef idx="0">
                <a:schemeClr val="dk1"/>
              </a:fillRef>
              <a:effectRef idx="0">
                <a:schemeClr val="dk1"/>
              </a:effectRef>
              <a:fontRef idx="minor">
                <a:schemeClr val="tx1"/>
              </a:fontRef>
            </p:style>
          </p:cxnSp>
          <p:cxnSp>
            <p:nvCxnSpPr>
              <p:cNvPr id="40" name="直線矢印コネクタ 39"/>
              <p:cNvCxnSpPr/>
              <p:nvPr/>
            </p:nvCxnSpPr>
            <p:spPr>
              <a:xfrm>
                <a:off x="5350003" y="2132019"/>
                <a:ext cx="545529" cy="450100"/>
              </a:xfrm>
              <a:prstGeom prst="straightConnector1">
                <a:avLst/>
              </a:prstGeom>
              <a:ln w="31750">
                <a:tailEnd type="triangle" w="lg" len="lg"/>
              </a:ln>
            </p:spPr>
            <p:style>
              <a:lnRef idx="1">
                <a:schemeClr val="dk1"/>
              </a:lnRef>
              <a:fillRef idx="0">
                <a:schemeClr val="dk1"/>
              </a:fillRef>
              <a:effectRef idx="0">
                <a:schemeClr val="dk1"/>
              </a:effectRef>
              <a:fontRef idx="minor">
                <a:schemeClr val="tx1"/>
              </a:fontRef>
            </p:style>
          </p:cxnSp>
          <p:cxnSp>
            <p:nvCxnSpPr>
              <p:cNvPr id="43" name="直線矢印コネクタ 42"/>
              <p:cNvCxnSpPr/>
              <p:nvPr/>
            </p:nvCxnSpPr>
            <p:spPr>
              <a:xfrm flipH="1">
                <a:off x="2952288" y="1621458"/>
                <a:ext cx="828092" cy="0"/>
              </a:xfrm>
              <a:prstGeom prst="straightConnector1">
                <a:avLst/>
              </a:prstGeom>
              <a:ln w="31750">
                <a:tailEnd type="triangle" w="lg" len="lg"/>
              </a:ln>
            </p:spPr>
            <p:style>
              <a:lnRef idx="1">
                <a:schemeClr val="dk1"/>
              </a:lnRef>
              <a:fillRef idx="0">
                <a:schemeClr val="dk1"/>
              </a:fillRef>
              <a:effectRef idx="0">
                <a:schemeClr val="dk1"/>
              </a:effectRef>
              <a:fontRef idx="minor">
                <a:schemeClr val="tx1"/>
              </a:fontRef>
            </p:style>
          </p:cxnSp>
          <p:cxnSp>
            <p:nvCxnSpPr>
              <p:cNvPr id="44" name="直線矢印コネクタ 43"/>
              <p:cNvCxnSpPr/>
              <p:nvPr/>
            </p:nvCxnSpPr>
            <p:spPr>
              <a:xfrm>
                <a:off x="5711923" y="1611957"/>
                <a:ext cx="828092" cy="0"/>
              </a:xfrm>
              <a:prstGeom prst="straightConnector1">
                <a:avLst/>
              </a:prstGeom>
              <a:ln w="31750">
                <a:tailEnd type="triangle" w="lg" len="lg"/>
              </a:ln>
            </p:spPr>
            <p:style>
              <a:lnRef idx="1">
                <a:schemeClr val="dk1"/>
              </a:lnRef>
              <a:fillRef idx="0">
                <a:schemeClr val="dk1"/>
              </a:fillRef>
              <a:effectRef idx="0">
                <a:schemeClr val="dk1"/>
              </a:effectRef>
              <a:fontRef idx="minor">
                <a:schemeClr val="tx1"/>
              </a:fontRef>
            </p:style>
          </p:cxnSp>
          <p:sp>
            <p:nvSpPr>
              <p:cNvPr id="5" name="円/楕円 4"/>
              <p:cNvSpPr/>
              <p:nvPr/>
            </p:nvSpPr>
            <p:spPr>
              <a:xfrm>
                <a:off x="4681155" y="1556792"/>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45" name="円/楕円 44"/>
              <p:cNvSpPr/>
              <p:nvPr/>
            </p:nvSpPr>
            <p:spPr>
              <a:xfrm>
                <a:off x="2844781" y="1581335"/>
                <a:ext cx="119473" cy="1194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3528048" y="2522307"/>
                <a:ext cx="119473" cy="1194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4683440" y="2825000"/>
                <a:ext cx="119473" cy="1194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5820928" y="2520725"/>
                <a:ext cx="119473" cy="1194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6475219" y="1539951"/>
                <a:ext cx="119473" cy="1194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p:cNvGrpSpPr/>
            <p:nvPr/>
          </p:nvGrpSpPr>
          <p:grpSpPr>
            <a:xfrm>
              <a:off x="806169" y="1356278"/>
              <a:ext cx="1728193" cy="430850"/>
              <a:chOff x="2567400" y="3562983"/>
              <a:chExt cx="1728193" cy="430850"/>
            </a:xfrm>
          </p:grpSpPr>
          <p:cxnSp>
            <p:nvCxnSpPr>
              <p:cNvPr id="54" name="直線矢印コネクタ 53"/>
              <p:cNvCxnSpPr/>
              <p:nvPr/>
            </p:nvCxnSpPr>
            <p:spPr>
              <a:xfrm flipH="1">
                <a:off x="2628757" y="3778408"/>
                <a:ext cx="558062" cy="0"/>
              </a:xfrm>
              <a:prstGeom prst="straightConnector1">
                <a:avLst/>
              </a:prstGeom>
              <a:ln w="31750">
                <a:tailEnd type="triangle" w="lg" len="lg"/>
              </a:ln>
            </p:spPr>
            <p:style>
              <a:lnRef idx="1">
                <a:schemeClr val="dk1"/>
              </a:lnRef>
              <a:fillRef idx="0">
                <a:schemeClr val="dk1"/>
              </a:fillRef>
              <a:effectRef idx="0">
                <a:schemeClr val="dk1"/>
              </a:effectRef>
              <a:fontRef idx="minor">
                <a:schemeClr val="tx1"/>
              </a:fontRef>
            </p:style>
          </p:cxnSp>
          <p:grpSp>
            <p:nvGrpSpPr>
              <p:cNvPr id="55" name="グループ化 54"/>
              <p:cNvGrpSpPr/>
              <p:nvPr/>
            </p:nvGrpSpPr>
            <p:grpSpPr>
              <a:xfrm>
                <a:off x="2567400" y="3562983"/>
                <a:ext cx="1728193" cy="430850"/>
                <a:chOff x="1279976" y="6148484"/>
                <a:chExt cx="1728193" cy="430850"/>
              </a:xfrm>
            </p:grpSpPr>
            <p:sp>
              <p:nvSpPr>
                <p:cNvPr id="57" name="テキスト ボックス 56"/>
                <p:cNvSpPr txBox="1"/>
                <p:nvPr/>
              </p:nvSpPr>
              <p:spPr>
                <a:xfrm>
                  <a:off x="1856041" y="6210002"/>
                  <a:ext cx="115212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i="0" u="none" strike="noStrike" kern="0" cap="none" spc="0" normalizeH="0" baseline="0" noProof="0" dirty="0" smtClean="0">
                      <a:ln>
                        <a:noFill/>
                      </a:ln>
                      <a:solidFill>
                        <a:srgbClr val="323232"/>
                      </a:solidFill>
                      <a:effectLst/>
                      <a:uLnTx/>
                      <a:uFillTx/>
                    </a:rPr>
                    <a:t>腐食進行</a:t>
                  </a:r>
                  <a:endParaRPr kumimoji="0" lang="en-US" altLang="ja-JP" i="0" u="none" strike="noStrike" kern="0" cap="none" spc="0" normalizeH="0" baseline="0" noProof="0" dirty="0" smtClean="0">
                    <a:ln>
                      <a:noFill/>
                    </a:ln>
                    <a:solidFill>
                      <a:srgbClr val="323232"/>
                    </a:solidFill>
                    <a:effectLst/>
                    <a:uLnTx/>
                    <a:uFillTx/>
                  </a:endParaRPr>
                </a:p>
              </p:txBody>
            </p:sp>
            <p:sp>
              <p:nvSpPr>
                <p:cNvPr id="58" name="角丸四角形 57"/>
                <p:cNvSpPr/>
                <p:nvPr/>
              </p:nvSpPr>
              <p:spPr>
                <a:xfrm>
                  <a:off x="1279976" y="6148484"/>
                  <a:ext cx="1728192" cy="430850"/>
                </a:xfrm>
                <a:prstGeom prst="roundRect">
                  <a:avLst>
                    <a:gd name="adj" fmla="val 0"/>
                  </a:avLst>
                </a:prstGeom>
                <a:noFill/>
                <a:ln w="19050">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sp>
          <p:nvSpPr>
            <p:cNvPr id="61" name="テキスト ボックス 60"/>
            <p:cNvSpPr txBox="1"/>
            <p:nvPr/>
          </p:nvSpPr>
          <p:spPr>
            <a:xfrm>
              <a:off x="1431617" y="2002981"/>
              <a:ext cx="918266" cy="348109"/>
            </a:xfrm>
            <a:prstGeom prst="rect">
              <a:avLst/>
            </a:prstGeom>
            <a:noFill/>
          </p:spPr>
          <p:txBody>
            <a:bodyPr wrap="square" rtlCol="0">
              <a:spAutoFit/>
            </a:bodyPr>
            <a:lstStyle/>
            <a:p>
              <a:r>
                <a:rPr lang="en-US" altLang="ja-JP" sz="1662" b="1" dirty="0">
                  <a:solidFill>
                    <a:srgbClr val="323232"/>
                  </a:solidFill>
                </a:rPr>
                <a:t>Zn</a:t>
              </a:r>
              <a:r>
                <a:rPr lang="ja-JP" altLang="en-US" sz="1662" b="1" dirty="0">
                  <a:solidFill>
                    <a:srgbClr val="323232"/>
                  </a:solidFill>
                </a:rPr>
                <a:t>濃度</a:t>
              </a:r>
            </a:p>
          </p:txBody>
        </p:sp>
        <p:cxnSp>
          <p:nvCxnSpPr>
            <p:cNvPr id="62" name="直線矢印コネクタ 61"/>
            <p:cNvCxnSpPr/>
            <p:nvPr/>
          </p:nvCxnSpPr>
          <p:spPr>
            <a:xfrm>
              <a:off x="1846364" y="2621727"/>
              <a:ext cx="0" cy="643868"/>
            </a:xfrm>
            <a:prstGeom prst="straightConnector1">
              <a:avLst/>
            </a:prstGeom>
            <a:ln w="9525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1639370" y="3264099"/>
              <a:ext cx="459133" cy="348109"/>
            </a:xfrm>
            <a:prstGeom prst="rect">
              <a:avLst/>
            </a:prstGeom>
            <a:noFill/>
          </p:spPr>
          <p:txBody>
            <a:bodyPr wrap="square" rtlCol="0">
              <a:spAutoFit/>
            </a:bodyPr>
            <a:lstStyle/>
            <a:p>
              <a:r>
                <a:rPr lang="ja-JP" altLang="en-US" sz="1662" b="1" dirty="0">
                  <a:solidFill>
                    <a:srgbClr val="323232"/>
                  </a:solidFill>
                </a:rPr>
                <a:t>低</a:t>
              </a:r>
            </a:p>
          </p:txBody>
        </p:sp>
        <p:sp>
          <p:nvSpPr>
            <p:cNvPr id="64" name="テキスト ボックス 63"/>
            <p:cNvSpPr txBox="1"/>
            <p:nvPr/>
          </p:nvSpPr>
          <p:spPr>
            <a:xfrm>
              <a:off x="1639370" y="2300716"/>
              <a:ext cx="459133" cy="348109"/>
            </a:xfrm>
            <a:prstGeom prst="rect">
              <a:avLst/>
            </a:prstGeom>
            <a:noFill/>
          </p:spPr>
          <p:txBody>
            <a:bodyPr wrap="square" rtlCol="0">
              <a:spAutoFit/>
            </a:bodyPr>
            <a:lstStyle/>
            <a:p>
              <a:r>
                <a:rPr lang="ja-JP" altLang="en-US" sz="1662" b="1" dirty="0">
                  <a:solidFill>
                    <a:srgbClr val="323232"/>
                  </a:solidFill>
                </a:rPr>
                <a:t>高</a:t>
              </a:r>
            </a:p>
          </p:txBody>
        </p:sp>
        <p:sp>
          <p:nvSpPr>
            <p:cNvPr id="66" name="テキスト ボックス 65"/>
            <p:cNvSpPr txBox="1"/>
            <p:nvPr/>
          </p:nvSpPr>
          <p:spPr>
            <a:xfrm>
              <a:off x="6512316" y="3264098"/>
              <a:ext cx="1158315" cy="348109"/>
            </a:xfrm>
            <a:prstGeom prst="rect">
              <a:avLst/>
            </a:prstGeom>
            <a:noFill/>
          </p:spPr>
          <p:txBody>
            <a:bodyPr wrap="square" rtlCol="0">
              <a:spAutoFit/>
            </a:bodyPr>
            <a:lstStyle/>
            <a:p>
              <a:r>
                <a:rPr lang="en-US" altLang="ja-JP" sz="1662" b="1" dirty="0" smtClean="0">
                  <a:solidFill>
                    <a:srgbClr val="323232"/>
                  </a:solidFill>
                </a:rPr>
                <a:t>Zn</a:t>
              </a:r>
              <a:r>
                <a:rPr lang="ja-JP" altLang="en-US" sz="1662" b="1" dirty="0" smtClean="0">
                  <a:solidFill>
                    <a:srgbClr val="323232"/>
                  </a:solidFill>
                </a:rPr>
                <a:t>犠牲層</a:t>
              </a:r>
              <a:endParaRPr lang="ja-JP" altLang="en-US" sz="1662" b="1" dirty="0">
                <a:solidFill>
                  <a:srgbClr val="323232"/>
                </a:solidFill>
              </a:endParaRPr>
            </a:p>
          </p:txBody>
        </p:sp>
      </p:grpSp>
      <p:sp>
        <p:nvSpPr>
          <p:cNvPr id="68" name="テキスト ボックス 67"/>
          <p:cNvSpPr txBox="1"/>
          <p:nvPr/>
        </p:nvSpPr>
        <p:spPr>
          <a:xfrm>
            <a:off x="646310" y="4211868"/>
            <a:ext cx="7196374" cy="1862048"/>
          </a:xfrm>
          <a:prstGeom prst="rect">
            <a:avLst/>
          </a:prstGeom>
          <a:noFill/>
        </p:spPr>
        <p:txBody>
          <a:bodyPr wrap="square" rtlCol="0">
            <a:spAutoFit/>
          </a:bodyPr>
          <a:lstStyle/>
          <a:p>
            <a:pPr marL="457200" indent="-457200">
              <a:spcAft>
                <a:spcPts val="600"/>
              </a:spcAft>
              <a:buFont typeface="+mj-lt"/>
              <a:buAutoNum type="arabicPeriod"/>
            </a:pPr>
            <a:r>
              <a:rPr lang="ja-JP" altLang="en-US" sz="2000" dirty="0" smtClean="0"/>
              <a:t>腐食の起点（一点）から深さ方向下向きに</a:t>
            </a:r>
            <a:r>
              <a:rPr lang="en-US" altLang="ja-JP" sz="2000" dirty="0" smtClean="0"/>
              <a:t>180°</a:t>
            </a:r>
            <a:r>
              <a:rPr lang="ja-JP" altLang="en-US" sz="2000" dirty="0" smtClean="0"/>
              <a:t>の角度で腐食が進行すると仮定</a:t>
            </a:r>
            <a:endParaRPr lang="en-US" altLang="ja-JP" sz="2000" dirty="0" smtClean="0"/>
          </a:p>
          <a:p>
            <a:pPr marL="457200" indent="-457200">
              <a:spcAft>
                <a:spcPts val="600"/>
              </a:spcAft>
              <a:buFont typeface="+mj-lt"/>
              <a:buAutoNum type="arabicPeriod"/>
            </a:pPr>
            <a:r>
              <a:rPr lang="ja-JP" altLang="en-US" sz="2000" dirty="0" smtClean="0"/>
              <a:t>各点で</a:t>
            </a:r>
            <a:r>
              <a:rPr lang="en-US" altLang="ja-JP" sz="2000" dirty="0" smtClean="0"/>
              <a:t>Zn</a:t>
            </a:r>
            <a:r>
              <a:rPr lang="ja-JP" altLang="en-US" sz="2000" dirty="0" smtClean="0"/>
              <a:t>濃度を計算</a:t>
            </a:r>
            <a:endParaRPr lang="en-US" altLang="ja-JP" sz="2000" dirty="0" smtClean="0"/>
          </a:p>
          <a:p>
            <a:pPr marL="457200" indent="-457200">
              <a:spcAft>
                <a:spcPts val="600"/>
              </a:spcAft>
              <a:buFont typeface="+mj-lt"/>
              <a:buAutoNum type="arabicPeriod"/>
            </a:pPr>
            <a:r>
              <a:rPr lang="ja-JP" altLang="en-US" sz="2000" dirty="0"/>
              <a:t>各点</a:t>
            </a:r>
            <a:r>
              <a:rPr lang="ja-JP" altLang="en-US" sz="2000" dirty="0" smtClean="0"/>
              <a:t>の</a:t>
            </a:r>
            <a:r>
              <a:rPr lang="en-US" altLang="ja-JP" sz="2000" dirty="0" smtClean="0"/>
              <a:t>Zn</a:t>
            </a:r>
            <a:r>
              <a:rPr lang="ja-JP" altLang="en-US" sz="2000" dirty="0" smtClean="0"/>
              <a:t>濃度から</a:t>
            </a:r>
            <a:r>
              <a:rPr kumimoji="1" lang="ja-JP" altLang="en-US" sz="2000" dirty="0" smtClean="0"/>
              <a:t>腐食速度を計算</a:t>
            </a:r>
            <a:endParaRPr kumimoji="1" lang="en-US" altLang="ja-JP" sz="2000" dirty="0" smtClean="0"/>
          </a:p>
          <a:p>
            <a:pPr marL="457200" indent="-457200">
              <a:spcAft>
                <a:spcPts val="600"/>
              </a:spcAft>
              <a:buFont typeface="+mj-lt"/>
              <a:buAutoNum type="arabicPeriod"/>
            </a:pPr>
            <a:r>
              <a:rPr lang="ja-JP" altLang="en-US" sz="2000" dirty="0"/>
              <a:t>時間</a:t>
            </a:r>
            <a:r>
              <a:rPr lang="ja-JP" altLang="en-US" sz="2000" dirty="0" smtClean="0"/>
              <a:t>で積算し、腐食の進行を予測</a:t>
            </a:r>
            <a:endParaRPr kumimoji="1" lang="ja-JP" altLang="en-US" sz="2000" dirty="0"/>
          </a:p>
        </p:txBody>
      </p:sp>
      <p:sp>
        <p:nvSpPr>
          <p:cNvPr id="69" name="右矢印 68"/>
          <p:cNvSpPr/>
          <p:nvPr/>
        </p:nvSpPr>
        <p:spPr>
          <a:xfrm flipH="1">
            <a:off x="5238235" y="4879402"/>
            <a:ext cx="726873" cy="360040"/>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p:cNvSpPr txBox="1"/>
          <p:nvPr/>
        </p:nvSpPr>
        <p:spPr>
          <a:xfrm>
            <a:off x="6084168" y="4879402"/>
            <a:ext cx="2827894" cy="369332"/>
          </a:xfrm>
          <a:prstGeom prst="rect">
            <a:avLst/>
          </a:prstGeom>
          <a:noFill/>
        </p:spPr>
        <p:txBody>
          <a:bodyPr wrap="square" rtlCol="0">
            <a:spAutoFit/>
          </a:bodyPr>
          <a:lstStyle/>
          <a:p>
            <a:r>
              <a:rPr kumimoji="1" lang="en-US" altLang="ja-JP" b="1" dirty="0" smtClean="0">
                <a:solidFill>
                  <a:schemeClr val="accent3"/>
                </a:solidFill>
              </a:rPr>
              <a:t>Zn</a:t>
            </a:r>
            <a:r>
              <a:rPr kumimoji="1" lang="ja-JP" altLang="en-US" b="1" dirty="0" smtClean="0">
                <a:solidFill>
                  <a:schemeClr val="accent3"/>
                </a:solidFill>
              </a:rPr>
              <a:t>濃度分布モデルを使用</a:t>
            </a:r>
            <a:endParaRPr kumimoji="1" lang="ja-JP" altLang="en-US" b="1" dirty="0">
              <a:solidFill>
                <a:schemeClr val="accent3"/>
              </a:solidFill>
            </a:endParaRPr>
          </a:p>
        </p:txBody>
      </p:sp>
      <p:sp>
        <p:nvSpPr>
          <p:cNvPr id="71" name="右矢印 70"/>
          <p:cNvSpPr/>
          <p:nvPr/>
        </p:nvSpPr>
        <p:spPr>
          <a:xfrm flipH="1">
            <a:off x="5245785" y="5303363"/>
            <a:ext cx="726873" cy="360040"/>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6084168" y="5303363"/>
            <a:ext cx="2827894" cy="646331"/>
          </a:xfrm>
          <a:prstGeom prst="rect">
            <a:avLst/>
          </a:prstGeom>
          <a:noFill/>
        </p:spPr>
        <p:txBody>
          <a:bodyPr wrap="square" rtlCol="0">
            <a:spAutoFit/>
          </a:bodyPr>
          <a:lstStyle/>
          <a:p>
            <a:r>
              <a:rPr kumimoji="1" lang="ja-JP" altLang="en-US" b="1" dirty="0" smtClean="0">
                <a:solidFill>
                  <a:schemeClr val="accent3"/>
                </a:solidFill>
              </a:rPr>
              <a:t>腐食速度の</a:t>
            </a:r>
            <a:r>
              <a:rPr kumimoji="1" lang="en-US" altLang="ja-JP" b="1" dirty="0" smtClean="0">
                <a:solidFill>
                  <a:schemeClr val="accent3"/>
                </a:solidFill>
              </a:rPr>
              <a:t>Zn</a:t>
            </a:r>
            <a:r>
              <a:rPr kumimoji="1" lang="ja-JP" altLang="en-US" b="1" dirty="0" smtClean="0">
                <a:solidFill>
                  <a:schemeClr val="accent3"/>
                </a:solidFill>
              </a:rPr>
              <a:t>濃度依存性を使用</a:t>
            </a:r>
            <a:endParaRPr kumimoji="1" lang="ja-JP" altLang="en-US" b="1" dirty="0">
              <a:solidFill>
                <a:schemeClr val="accent3"/>
              </a:solidFill>
            </a:endParaRPr>
          </a:p>
        </p:txBody>
      </p:sp>
    </p:spTree>
    <p:extLst>
      <p:ext uri="{BB962C8B-B14F-4D97-AF65-F5344CB8AC3E}">
        <p14:creationId xmlns:p14="http://schemas.microsoft.com/office/powerpoint/2010/main" val="1722056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a:t>
            </a:r>
            <a:r>
              <a:rPr lang="ja-JP" altLang="en-US" dirty="0" smtClean="0"/>
              <a:t>　</a:t>
            </a:r>
            <a:r>
              <a:rPr lang="en-US" altLang="ja-JP" dirty="0" smtClean="0"/>
              <a:t>Zn</a:t>
            </a:r>
            <a:r>
              <a:rPr lang="ja-JP" altLang="en-US" dirty="0" smtClean="0"/>
              <a:t>犠牲層の腐食予測モデルー腐食</a:t>
            </a:r>
            <a:r>
              <a:rPr lang="ja-JP" altLang="en-US" dirty="0"/>
              <a:t>形態</a:t>
            </a:r>
            <a:endParaRPr kumimoji="1" lang="ja-JP" altLang="en-US" dirty="0"/>
          </a:p>
        </p:txBody>
      </p:sp>
      <p:grpSp>
        <p:nvGrpSpPr>
          <p:cNvPr id="42" name="グループ化 41"/>
          <p:cNvGrpSpPr/>
          <p:nvPr/>
        </p:nvGrpSpPr>
        <p:grpSpPr>
          <a:xfrm>
            <a:off x="107504" y="1916890"/>
            <a:ext cx="8756994" cy="2712122"/>
            <a:chOff x="107504" y="2028257"/>
            <a:chExt cx="8756994" cy="2712122"/>
          </a:xfrm>
        </p:grpSpPr>
        <p:pic>
          <p:nvPicPr>
            <p:cNvPr id="4" name="図 3"/>
            <p:cNvPicPr>
              <a:picLocks noChangeAspect="1"/>
            </p:cNvPicPr>
            <p:nvPr/>
          </p:nvPicPr>
          <p:blipFill rotWithShape="1">
            <a:blip r:embed="rId3" cstate="print">
              <a:extLst>
                <a:ext uri="{28A0092B-C50C-407E-A947-70E740481C1C}">
                  <a14:useLocalDpi xmlns:a14="http://schemas.microsoft.com/office/drawing/2010/main"/>
                </a:ext>
              </a:extLst>
            </a:blip>
            <a:srcRect l="9450" t="9449" r="8776" b="5501"/>
            <a:stretch/>
          </p:blipFill>
          <p:spPr>
            <a:xfrm>
              <a:off x="107504" y="2463475"/>
              <a:ext cx="8756994" cy="2276904"/>
            </a:xfrm>
            <a:prstGeom prst="rect">
              <a:avLst/>
            </a:prstGeom>
          </p:spPr>
        </p:pic>
        <p:cxnSp>
          <p:nvCxnSpPr>
            <p:cNvPr id="5" name="直線矢印コネクタ 4"/>
            <p:cNvCxnSpPr/>
            <p:nvPr/>
          </p:nvCxnSpPr>
          <p:spPr>
            <a:xfrm flipH="1">
              <a:off x="4698195" y="2313502"/>
              <a:ext cx="386811" cy="152491"/>
            </a:xfrm>
            <a:prstGeom prst="straightConnector1">
              <a:avLst/>
            </a:prstGeom>
            <a:ln w="34925">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5085006" y="2028257"/>
              <a:ext cx="1728192" cy="523220"/>
            </a:xfrm>
            <a:prstGeom prst="rect">
              <a:avLst/>
            </a:prstGeom>
            <a:noFill/>
          </p:spPr>
          <p:txBody>
            <a:bodyPr wrap="square" rtlCol="0">
              <a:spAutoFit/>
            </a:bodyPr>
            <a:lstStyle/>
            <a:p>
              <a:r>
                <a:rPr lang="ja-JP" altLang="en-US" sz="2800" b="1" dirty="0" smtClean="0">
                  <a:solidFill>
                    <a:schemeClr val="accent3"/>
                  </a:solidFill>
                </a:rPr>
                <a:t>腐食起点</a:t>
              </a:r>
              <a:endParaRPr kumimoji="1" lang="ja-JP" altLang="en-US" sz="2800" b="1" dirty="0">
                <a:solidFill>
                  <a:schemeClr val="accent3"/>
                </a:solidFill>
              </a:endParaRPr>
            </a:p>
          </p:txBody>
        </p:sp>
        <p:grpSp>
          <p:nvGrpSpPr>
            <p:cNvPr id="11" name="グループ化 10"/>
            <p:cNvGrpSpPr/>
            <p:nvPr/>
          </p:nvGrpSpPr>
          <p:grpSpPr>
            <a:xfrm>
              <a:off x="6896999" y="2659069"/>
              <a:ext cx="1908618" cy="1958397"/>
              <a:chOff x="3411976" y="5418999"/>
              <a:chExt cx="1908618" cy="1958397"/>
            </a:xfrm>
          </p:grpSpPr>
          <p:sp>
            <p:nvSpPr>
              <p:cNvPr id="8" name="テキスト ボックス 7"/>
              <p:cNvSpPr txBox="1"/>
              <p:nvPr/>
            </p:nvSpPr>
            <p:spPr>
              <a:xfrm>
                <a:off x="3411976" y="6297382"/>
                <a:ext cx="1304040" cy="338554"/>
              </a:xfrm>
              <a:prstGeom prst="rect">
                <a:avLst/>
              </a:prstGeom>
              <a:noFill/>
            </p:spPr>
            <p:txBody>
              <a:bodyPr wrap="square" rtlCol="0">
                <a:spAutoFit/>
              </a:bodyPr>
              <a:lstStyle/>
              <a:p>
                <a:r>
                  <a:rPr lang="ja-JP" altLang="en-US" sz="1600" dirty="0"/>
                  <a:t>時間</a:t>
                </a:r>
                <a:r>
                  <a:rPr kumimoji="1" lang="ja-JP" altLang="en-US" sz="1600" dirty="0" smtClean="0"/>
                  <a:t> </a:t>
                </a:r>
                <a:r>
                  <a:rPr lang="en-US" altLang="ja-JP" sz="1600" dirty="0" smtClean="0"/>
                  <a:t>/ year</a:t>
                </a:r>
                <a:endParaRPr kumimoji="1" lang="ja-JP" altLang="en-US" sz="1600" dirty="0"/>
              </a:p>
            </p:txBody>
          </p:sp>
          <p:sp>
            <p:nvSpPr>
              <p:cNvPr id="9" name="テキスト ボックス 8"/>
              <p:cNvSpPr txBox="1"/>
              <p:nvPr/>
            </p:nvSpPr>
            <p:spPr>
              <a:xfrm>
                <a:off x="4735404" y="5418999"/>
                <a:ext cx="585190" cy="338554"/>
              </a:xfrm>
              <a:prstGeom prst="rect">
                <a:avLst/>
              </a:prstGeom>
              <a:noFill/>
            </p:spPr>
            <p:txBody>
              <a:bodyPr wrap="square" rtlCol="0">
                <a:spAutoFit/>
              </a:bodyPr>
              <a:lstStyle/>
              <a:p>
                <a:r>
                  <a:rPr lang="en-US" altLang="ja-JP" sz="1600" dirty="0" smtClean="0"/>
                  <a:t>T=0</a:t>
                </a:r>
                <a:endParaRPr kumimoji="1" lang="ja-JP" altLang="en-US" sz="1600" dirty="0"/>
              </a:p>
            </p:txBody>
          </p:sp>
          <p:sp>
            <p:nvSpPr>
              <p:cNvPr id="10" name="テキスト ボックス 9"/>
              <p:cNvSpPr txBox="1"/>
              <p:nvPr/>
            </p:nvSpPr>
            <p:spPr>
              <a:xfrm>
                <a:off x="4726995" y="7038842"/>
                <a:ext cx="585190" cy="338554"/>
              </a:xfrm>
              <a:prstGeom prst="rect">
                <a:avLst/>
              </a:prstGeom>
              <a:noFill/>
            </p:spPr>
            <p:txBody>
              <a:bodyPr wrap="square" rtlCol="0">
                <a:spAutoFit/>
              </a:bodyPr>
              <a:lstStyle/>
              <a:p>
                <a:r>
                  <a:rPr lang="en-US" altLang="ja-JP" sz="1600" dirty="0" smtClean="0"/>
                  <a:t>T=3</a:t>
                </a:r>
                <a:endParaRPr kumimoji="1" lang="ja-JP" altLang="en-US" sz="1600" dirty="0"/>
              </a:p>
            </p:txBody>
          </p:sp>
          <p:pic>
            <p:nvPicPr>
              <p:cNvPr id="7" name="図 6"/>
              <p:cNvPicPr>
                <a:picLocks noChangeAspect="1"/>
              </p:cNvPicPr>
              <p:nvPr/>
            </p:nvPicPr>
            <p:blipFill rotWithShape="1">
              <a:blip r:embed="rId4" cstate="print">
                <a:extLst>
                  <a:ext uri="{28A0092B-C50C-407E-A947-70E740481C1C}">
                    <a14:useLocalDpi xmlns:a14="http://schemas.microsoft.com/office/drawing/2010/main"/>
                  </a:ext>
                </a:extLst>
              </a:blip>
              <a:srcRect l="12473" t="27170" r="12689"/>
              <a:stretch/>
            </p:blipFill>
            <p:spPr>
              <a:xfrm rot="5400000">
                <a:off x="3779911" y="6309320"/>
                <a:ext cx="1728193" cy="144016"/>
              </a:xfrm>
              <a:prstGeom prst="rect">
                <a:avLst/>
              </a:prstGeom>
            </p:spPr>
          </p:pic>
        </p:grpSp>
        <p:sp>
          <p:nvSpPr>
            <p:cNvPr id="13" name="円/楕円 12"/>
            <p:cNvSpPr/>
            <p:nvPr/>
          </p:nvSpPr>
          <p:spPr>
            <a:xfrm>
              <a:off x="4514284" y="2463475"/>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324633" y="2166151"/>
              <a:ext cx="341927" cy="369332"/>
            </a:xfrm>
            <a:prstGeom prst="rect">
              <a:avLst/>
            </a:prstGeom>
            <a:noFill/>
          </p:spPr>
          <p:txBody>
            <a:bodyPr wrap="square" rtlCol="0">
              <a:spAutoFit/>
            </a:bodyPr>
            <a:lstStyle/>
            <a:p>
              <a:r>
                <a:rPr lang="en-US" altLang="ja-JP" b="1" dirty="0"/>
                <a:t>0</a:t>
              </a:r>
              <a:endParaRPr kumimoji="1" lang="ja-JP" altLang="en-US" b="1" dirty="0"/>
            </a:p>
          </p:txBody>
        </p:sp>
        <p:cxnSp>
          <p:nvCxnSpPr>
            <p:cNvPr id="16" name="直線矢印コネクタ 15"/>
            <p:cNvCxnSpPr/>
            <p:nvPr/>
          </p:nvCxnSpPr>
          <p:spPr>
            <a:xfrm>
              <a:off x="4586292" y="2607491"/>
              <a:ext cx="0" cy="1317854"/>
            </a:xfrm>
            <a:prstGeom prst="straightConnector1">
              <a:avLst/>
            </a:prstGeom>
            <a:ln w="31750">
              <a:tailEnd type="triangle" w="lg" len="lg"/>
            </a:ln>
          </p:spPr>
          <p:style>
            <a:lnRef idx="1">
              <a:schemeClr val="dk1"/>
            </a:lnRef>
            <a:fillRef idx="0">
              <a:schemeClr val="dk1"/>
            </a:fillRef>
            <a:effectRef idx="0">
              <a:schemeClr val="dk1"/>
            </a:effectRef>
            <a:fontRef idx="minor">
              <a:schemeClr val="tx1"/>
            </a:fontRef>
          </p:style>
        </p:cxnSp>
        <p:cxnSp>
          <p:nvCxnSpPr>
            <p:cNvPr id="18" name="直線矢印コネクタ 17"/>
            <p:cNvCxnSpPr>
              <a:stCxn id="14" idx="2"/>
            </p:cNvCxnSpPr>
            <p:nvPr/>
          </p:nvCxnSpPr>
          <p:spPr>
            <a:xfrm flipH="1">
              <a:off x="467544" y="2535483"/>
              <a:ext cx="4028053" cy="0"/>
            </a:xfrm>
            <a:prstGeom prst="straightConnector1">
              <a:avLst/>
            </a:prstGeom>
            <a:ln w="31750">
              <a:tailEnd type="triangle" w="lg" len="lg"/>
            </a:ln>
          </p:spPr>
          <p:style>
            <a:lnRef idx="1">
              <a:schemeClr val="dk1"/>
            </a:lnRef>
            <a:fillRef idx="0">
              <a:schemeClr val="dk1"/>
            </a:fillRef>
            <a:effectRef idx="0">
              <a:schemeClr val="dk1"/>
            </a:effectRef>
            <a:fontRef idx="minor">
              <a:schemeClr val="tx1"/>
            </a:fontRef>
          </p:style>
        </p:cxnSp>
        <p:cxnSp>
          <p:nvCxnSpPr>
            <p:cNvPr id="21" name="直線矢印コネクタ 20"/>
            <p:cNvCxnSpPr/>
            <p:nvPr/>
          </p:nvCxnSpPr>
          <p:spPr>
            <a:xfrm>
              <a:off x="4658300" y="2528607"/>
              <a:ext cx="4090164" cy="0"/>
            </a:xfrm>
            <a:prstGeom prst="straightConnector1">
              <a:avLst/>
            </a:prstGeom>
            <a:ln w="31750">
              <a:tailEnd type="triangle" w="lg" len="lg"/>
            </a:ln>
          </p:spPr>
          <p:style>
            <a:lnRef idx="1">
              <a:schemeClr val="dk1"/>
            </a:lnRef>
            <a:fillRef idx="0">
              <a:schemeClr val="dk1"/>
            </a:fillRef>
            <a:effectRef idx="0">
              <a:schemeClr val="dk1"/>
            </a:effectRef>
            <a:fontRef idx="minor">
              <a:schemeClr val="tx1"/>
            </a:fontRef>
          </p:style>
        </p:cxnSp>
        <p:sp>
          <p:nvSpPr>
            <p:cNvPr id="24" name="テキスト ボックス 23"/>
            <p:cNvSpPr txBox="1"/>
            <p:nvPr/>
          </p:nvSpPr>
          <p:spPr>
            <a:xfrm>
              <a:off x="395536" y="2120994"/>
              <a:ext cx="1008112" cy="369332"/>
            </a:xfrm>
            <a:prstGeom prst="rect">
              <a:avLst/>
            </a:prstGeom>
            <a:noFill/>
          </p:spPr>
          <p:txBody>
            <a:bodyPr wrap="square" rtlCol="0">
              <a:spAutoFit/>
            </a:bodyPr>
            <a:lstStyle/>
            <a:p>
              <a:r>
                <a:rPr lang="en-US" altLang="ja-JP" b="1" dirty="0" smtClean="0"/>
                <a:t>300 </a:t>
              </a:r>
              <a:r>
                <a:rPr lang="en-US" altLang="ja-JP" b="1" dirty="0" err="1" smtClean="0"/>
                <a:t>μm</a:t>
              </a:r>
              <a:endParaRPr kumimoji="1" lang="ja-JP" altLang="en-US" b="1" dirty="0"/>
            </a:p>
          </p:txBody>
        </p:sp>
        <p:sp>
          <p:nvSpPr>
            <p:cNvPr id="25" name="テキスト ボックス 24"/>
            <p:cNvSpPr txBox="1"/>
            <p:nvPr/>
          </p:nvSpPr>
          <p:spPr>
            <a:xfrm>
              <a:off x="7856386" y="2090690"/>
              <a:ext cx="1008112" cy="369332"/>
            </a:xfrm>
            <a:prstGeom prst="rect">
              <a:avLst/>
            </a:prstGeom>
            <a:noFill/>
          </p:spPr>
          <p:txBody>
            <a:bodyPr wrap="square" rtlCol="0">
              <a:spAutoFit/>
            </a:bodyPr>
            <a:lstStyle/>
            <a:p>
              <a:r>
                <a:rPr lang="en-US" altLang="ja-JP" b="1" dirty="0" smtClean="0"/>
                <a:t>300 </a:t>
              </a:r>
              <a:r>
                <a:rPr lang="en-US" altLang="ja-JP" b="1" dirty="0" err="1" smtClean="0"/>
                <a:t>μm</a:t>
              </a:r>
              <a:endParaRPr kumimoji="1" lang="ja-JP" altLang="en-US" b="1" dirty="0"/>
            </a:p>
          </p:txBody>
        </p:sp>
        <p:sp>
          <p:nvSpPr>
            <p:cNvPr id="26" name="テキスト ボックス 25"/>
            <p:cNvSpPr txBox="1"/>
            <p:nvPr/>
          </p:nvSpPr>
          <p:spPr>
            <a:xfrm>
              <a:off x="4269015" y="3898494"/>
              <a:ext cx="1008112" cy="369332"/>
            </a:xfrm>
            <a:prstGeom prst="rect">
              <a:avLst/>
            </a:prstGeom>
            <a:noFill/>
          </p:spPr>
          <p:txBody>
            <a:bodyPr wrap="square" rtlCol="0">
              <a:spAutoFit/>
            </a:bodyPr>
            <a:lstStyle/>
            <a:p>
              <a:r>
                <a:rPr lang="en-US" altLang="ja-JP" b="1" dirty="0" smtClean="0"/>
                <a:t>100 </a:t>
              </a:r>
              <a:r>
                <a:rPr lang="en-US" altLang="ja-JP" b="1" dirty="0" err="1" smtClean="0"/>
                <a:t>μm</a:t>
              </a:r>
              <a:endParaRPr kumimoji="1" lang="ja-JP" altLang="en-US" b="1" dirty="0"/>
            </a:p>
          </p:txBody>
        </p:sp>
        <p:grpSp>
          <p:nvGrpSpPr>
            <p:cNvPr id="39" name="グループ化 38"/>
            <p:cNvGrpSpPr/>
            <p:nvPr/>
          </p:nvGrpSpPr>
          <p:grpSpPr>
            <a:xfrm>
              <a:off x="659769" y="2552821"/>
              <a:ext cx="1141898" cy="2033428"/>
              <a:chOff x="623252" y="2552821"/>
              <a:chExt cx="1141898" cy="2033428"/>
            </a:xfrm>
          </p:grpSpPr>
          <p:sp>
            <p:nvSpPr>
              <p:cNvPr id="29" name="正方形/長方形 28"/>
              <p:cNvSpPr/>
              <p:nvPr/>
            </p:nvSpPr>
            <p:spPr>
              <a:xfrm>
                <a:off x="631202" y="2552821"/>
                <a:ext cx="968722" cy="1380235"/>
              </a:xfrm>
              <a:prstGeom prst="rect">
                <a:avLst/>
              </a:prstGeom>
              <a:gradFill flip="none" rotWithShape="1">
                <a:gsLst>
                  <a:gs pos="100000">
                    <a:srgbClr val="92D050">
                      <a:lumMod val="100000"/>
                    </a:srgbClr>
                  </a:gs>
                  <a:gs pos="0">
                    <a:schemeClr val="bg1">
                      <a:lumMod val="85000"/>
                    </a:schemeClr>
                  </a:gs>
                </a:gsLst>
                <a:lin ang="162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sp>
            <p:nvSpPr>
              <p:cNvPr id="30" name="正方形/長方形 29"/>
              <p:cNvSpPr/>
              <p:nvPr/>
            </p:nvSpPr>
            <p:spPr>
              <a:xfrm>
                <a:off x="631202" y="3707411"/>
                <a:ext cx="976396" cy="878838"/>
              </a:xfrm>
              <a:prstGeom prst="rect">
                <a:avLst/>
              </a:prstGeom>
              <a:solidFill>
                <a:schemeClr val="bg1">
                  <a:lumMod val="85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sp>
            <p:nvSpPr>
              <p:cNvPr id="31" name="テキスト ボックス 30"/>
              <p:cNvSpPr txBox="1"/>
              <p:nvPr/>
            </p:nvSpPr>
            <p:spPr>
              <a:xfrm>
                <a:off x="699095" y="2577031"/>
                <a:ext cx="918266" cy="348109"/>
              </a:xfrm>
              <a:prstGeom prst="rect">
                <a:avLst/>
              </a:prstGeom>
              <a:noFill/>
            </p:spPr>
            <p:txBody>
              <a:bodyPr wrap="square" rtlCol="0">
                <a:spAutoFit/>
              </a:bodyPr>
              <a:lstStyle/>
              <a:p>
                <a:r>
                  <a:rPr lang="en-US" altLang="ja-JP" sz="1662" b="1" dirty="0">
                    <a:solidFill>
                      <a:srgbClr val="323232"/>
                    </a:solidFill>
                  </a:rPr>
                  <a:t>Zn</a:t>
                </a:r>
                <a:r>
                  <a:rPr lang="ja-JP" altLang="en-US" sz="1662" b="1" dirty="0">
                    <a:solidFill>
                      <a:srgbClr val="323232"/>
                    </a:solidFill>
                  </a:rPr>
                  <a:t>濃度</a:t>
                </a:r>
              </a:p>
            </p:txBody>
          </p:sp>
          <p:sp>
            <p:nvSpPr>
              <p:cNvPr id="32" name="テキスト ボックス 31"/>
              <p:cNvSpPr txBox="1"/>
              <p:nvPr/>
            </p:nvSpPr>
            <p:spPr>
              <a:xfrm>
                <a:off x="703148" y="2878867"/>
                <a:ext cx="982106" cy="348109"/>
              </a:xfrm>
              <a:prstGeom prst="rect">
                <a:avLst/>
              </a:prstGeom>
              <a:noFill/>
            </p:spPr>
            <p:txBody>
              <a:bodyPr wrap="square" rtlCol="0">
                <a:spAutoFit/>
              </a:bodyPr>
              <a:lstStyle/>
              <a:p>
                <a:r>
                  <a:rPr lang="ja-JP" altLang="en-US" sz="1662" b="1" dirty="0" smtClean="0">
                    <a:solidFill>
                      <a:srgbClr val="323232"/>
                    </a:solidFill>
                  </a:rPr>
                  <a:t>高</a:t>
                </a:r>
                <a:r>
                  <a:rPr lang="en-US" altLang="ja-JP" sz="1662" b="1" dirty="0" smtClean="0">
                    <a:solidFill>
                      <a:srgbClr val="323232"/>
                    </a:solidFill>
                  </a:rPr>
                  <a:t>(15%)</a:t>
                </a:r>
                <a:endParaRPr lang="ja-JP" altLang="en-US" sz="1662" b="1" dirty="0">
                  <a:solidFill>
                    <a:srgbClr val="323232"/>
                  </a:solidFill>
                </a:endParaRPr>
              </a:p>
            </p:txBody>
          </p:sp>
          <p:cxnSp>
            <p:nvCxnSpPr>
              <p:cNvPr id="33" name="直線矢印コネクタ 32"/>
              <p:cNvCxnSpPr/>
              <p:nvPr/>
            </p:nvCxnSpPr>
            <p:spPr>
              <a:xfrm>
                <a:off x="1119400" y="3174777"/>
                <a:ext cx="0" cy="469526"/>
              </a:xfrm>
              <a:prstGeom prst="straightConnector1">
                <a:avLst/>
              </a:prstGeom>
              <a:ln w="50800">
                <a:solidFill>
                  <a:srgbClr val="00B050"/>
                </a:solidFill>
                <a:headEnd type="none"/>
                <a:tailEnd type="triangle" w="med" len="sm"/>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921670" y="3644303"/>
                <a:ext cx="459133" cy="348109"/>
              </a:xfrm>
              <a:prstGeom prst="rect">
                <a:avLst/>
              </a:prstGeom>
              <a:noFill/>
            </p:spPr>
            <p:txBody>
              <a:bodyPr wrap="square" rtlCol="0">
                <a:spAutoFit/>
              </a:bodyPr>
              <a:lstStyle/>
              <a:p>
                <a:r>
                  <a:rPr lang="ja-JP" altLang="en-US" sz="1662" b="1" dirty="0">
                    <a:solidFill>
                      <a:srgbClr val="323232"/>
                    </a:solidFill>
                  </a:rPr>
                  <a:t>低</a:t>
                </a:r>
              </a:p>
            </p:txBody>
          </p:sp>
          <p:sp>
            <p:nvSpPr>
              <p:cNvPr id="45" name="テキスト ボックス 44"/>
              <p:cNvSpPr txBox="1"/>
              <p:nvPr/>
            </p:nvSpPr>
            <p:spPr>
              <a:xfrm>
                <a:off x="623252" y="4146830"/>
                <a:ext cx="1141898" cy="348109"/>
              </a:xfrm>
              <a:prstGeom prst="rect">
                <a:avLst/>
              </a:prstGeom>
              <a:noFill/>
            </p:spPr>
            <p:txBody>
              <a:bodyPr wrap="square" rtlCol="0">
                <a:spAutoFit/>
              </a:bodyPr>
              <a:lstStyle/>
              <a:p>
                <a:r>
                  <a:rPr lang="en-US" altLang="ja-JP" sz="1662" b="1" dirty="0" smtClean="0">
                    <a:solidFill>
                      <a:srgbClr val="323232"/>
                    </a:solidFill>
                  </a:rPr>
                  <a:t>Al</a:t>
                </a:r>
                <a:r>
                  <a:rPr lang="ja-JP" altLang="en-US" sz="1662" b="1" dirty="0" smtClean="0">
                    <a:solidFill>
                      <a:srgbClr val="323232"/>
                    </a:solidFill>
                  </a:rPr>
                  <a:t>芯材層</a:t>
                </a:r>
                <a:endParaRPr lang="ja-JP" altLang="en-US" sz="1662" b="1" dirty="0">
                  <a:solidFill>
                    <a:srgbClr val="323232"/>
                  </a:solidFill>
                </a:endParaRPr>
              </a:p>
            </p:txBody>
          </p:sp>
        </p:grpSp>
      </p:grpSp>
      <p:sp>
        <p:nvSpPr>
          <p:cNvPr id="43" name="正方形/長方形 42"/>
          <p:cNvSpPr/>
          <p:nvPr/>
        </p:nvSpPr>
        <p:spPr>
          <a:xfrm>
            <a:off x="539552" y="4766397"/>
            <a:ext cx="8185648" cy="461665"/>
          </a:xfrm>
          <a:prstGeom prst="rect">
            <a:avLst/>
          </a:prstGeom>
        </p:spPr>
        <p:txBody>
          <a:bodyPr wrap="square">
            <a:spAutoFit/>
          </a:bodyPr>
          <a:lstStyle/>
          <a:p>
            <a:pPr algn="just">
              <a:spcBef>
                <a:spcPct val="0"/>
              </a:spcBef>
            </a:pPr>
            <a:r>
              <a:rPr lang="en-US" altLang="ja-JP" sz="1200" dirty="0" smtClean="0">
                <a:latin typeface="Arial" panose="020B0604020202020204" pitchFamily="34" charset="0"/>
                <a:cs typeface="Arial" panose="020B0604020202020204" pitchFamily="34" charset="0"/>
              </a:rPr>
              <a:t>Fig</a:t>
            </a:r>
            <a:r>
              <a:rPr lang="en-US" altLang="ja-JP" sz="1200" dirty="0">
                <a:latin typeface="Arial" panose="020B0604020202020204" pitchFamily="34" charset="0"/>
                <a:cs typeface="Arial" panose="020B0604020202020204" pitchFamily="34" charset="0"/>
              </a:rPr>
              <a:t>. Corrosion </a:t>
            </a:r>
            <a:r>
              <a:rPr lang="en-US" altLang="ja-JP" sz="1200" dirty="0" smtClean="0">
                <a:latin typeface="Arial" panose="020B0604020202020204" pitchFamily="34" charset="0"/>
                <a:cs typeface="Arial" panose="020B0604020202020204" pitchFamily="34" charset="0"/>
              </a:rPr>
              <a:t>simulation calculated </a:t>
            </a:r>
            <a:r>
              <a:rPr lang="en-US" altLang="ja-JP" sz="1200" dirty="0">
                <a:latin typeface="Arial" panose="020B0604020202020204" pitchFamily="34" charset="0"/>
                <a:cs typeface="Arial" panose="020B0604020202020204" pitchFamily="34" charset="0"/>
              </a:rPr>
              <a:t>from corrosion current density and </a:t>
            </a:r>
            <a:r>
              <a:rPr lang="en-US" altLang="ja-JP" sz="1200" dirty="0" smtClean="0">
                <a:latin typeface="Arial" panose="020B0604020202020204" pitchFamily="34" charset="0"/>
                <a:cs typeface="Arial" panose="020B0604020202020204" pitchFamily="34" charset="0"/>
              </a:rPr>
              <a:t>Zn</a:t>
            </a:r>
            <a:r>
              <a:rPr lang="ja-JP" altLang="en-US" sz="1200" dirty="0">
                <a:latin typeface="Arial" panose="020B0604020202020204" pitchFamily="34" charset="0"/>
                <a:cs typeface="Arial" panose="020B0604020202020204" pitchFamily="34" charset="0"/>
              </a:rPr>
              <a:t> </a:t>
            </a:r>
            <a:r>
              <a:rPr lang="en-US" altLang="ja-JP" sz="1200" dirty="0" smtClean="0">
                <a:latin typeface="Arial" panose="020B0604020202020204" pitchFamily="34" charset="0"/>
                <a:cs typeface="Arial" panose="020B0604020202020204" pitchFamily="34" charset="0"/>
              </a:rPr>
              <a:t>distribution in 5wt% </a:t>
            </a:r>
            <a:r>
              <a:rPr lang="en-US" altLang="ja-JP" sz="1200" dirty="0" err="1" smtClean="0">
                <a:latin typeface="Arial" panose="020B0604020202020204" pitchFamily="34" charset="0"/>
                <a:cs typeface="Arial" panose="020B0604020202020204" pitchFamily="34" charset="0"/>
              </a:rPr>
              <a:t>NaCl</a:t>
            </a:r>
            <a:r>
              <a:rPr lang="en-US" altLang="ja-JP" sz="1200" dirty="0" smtClean="0">
                <a:latin typeface="Arial" panose="020B0604020202020204" pitchFamily="34" charset="0"/>
                <a:cs typeface="Arial" panose="020B0604020202020204" pitchFamily="34" charset="0"/>
              </a:rPr>
              <a:t> solution. (Surface</a:t>
            </a:r>
            <a:r>
              <a:rPr lang="ja-JP" altLang="en-US" sz="1200" dirty="0" smtClean="0">
                <a:latin typeface="Arial" panose="020B0604020202020204" pitchFamily="34" charset="0"/>
                <a:cs typeface="Arial" panose="020B0604020202020204" pitchFamily="34" charset="0"/>
              </a:rPr>
              <a:t>　</a:t>
            </a:r>
            <a:r>
              <a:rPr lang="en-US" altLang="ja-JP" sz="1200" dirty="0" smtClean="0">
                <a:latin typeface="Arial" panose="020B0604020202020204" pitchFamily="34" charset="0"/>
                <a:cs typeface="Arial" panose="020B0604020202020204" pitchFamily="34" charset="0"/>
              </a:rPr>
              <a:t>Zn concentration is 15%,Thickness </a:t>
            </a:r>
            <a:r>
              <a:rPr lang="en-US" altLang="ja-JP" sz="1200" dirty="0">
                <a:latin typeface="Arial" panose="020B0604020202020204" pitchFamily="34" charset="0"/>
                <a:cs typeface="Arial" panose="020B0604020202020204" pitchFamily="34" charset="0"/>
              </a:rPr>
              <a:t>of Zn diffusion layer </a:t>
            </a:r>
            <a:r>
              <a:rPr lang="en-US" altLang="ja-JP" sz="1200" dirty="0" smtClean="0">
                <a:latin typeface="Arial" panose="020B0604020202020204" pitchFamily="34" charset="0"/>
                <a:cs typeface="Arial" panose="020B0604020202020204" pitchFamily="34" charset="0"/>
              </a:rPr>
              <a:t>is 100 </a:t>
            </a:r>
            <a:r>
              <a:rPr lang="en-US" altLang="ja-JP" sz="1200" dirty="0" err="1" smtClean="0">
                <a:latin typeface="Arial" panose="020B0604020202020204" pitchFamily="34" charset="0"/>
                <a:cs typeface="Arial" panose="020B0604020202020204" pitchFamily="34" charset="0"/>
              </a:rPr>
              <a:t>μm</a:t>
            </a:r>
            <a:r>
              <a:rPr lang="en-US" altLang="ja-JP" sz="1200" dirty="0" smtClean="0">
                <a:latin typeface="Arial" panose="020B0604020202020204" pitchFamily="34" charset="0"/>
                <a:cs typeface="Arial" panose="020B0604020202020204" pitchFamily="34" charset="0"/>
              </a:rPr>
              <a:t>.)</a:t>
            </a:r>
            <a:endParaRPr lang="en-US" altLang="ja-JP" sz="1200" dirty="0">
              <a:latin typeface="Arial" panose="020B0604020202020204" pitchFamily="34" charset="0"/>
              <a:cs typeface="Arial" panose="020B0604020202020204" pitchFamily="34" charset="0"/>
            </a:endParaRPr>
          </a:p>
        </p:txBody>
      </p:sp>
      <p:sp>
        <p:nvSpPr>
          <p:cNvPr id="46" name="二等辺三角形 45"/>
          <p:cNvSpPr/>
          <p:nvPr/>
        </p:nvSpPr>
        <p:spPr>
          <a:xfrm rot="5400000">
            <a:off x="1032258" y="5606375"/>
            <a:ext cx="456561" cy="3337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1534056" y="5455204"/>
            <a:ext cx="7101899" cy="707886"/>
          </a:xfrm>
          <a:prstGeom prst="rect">
            <a:avLst/>
          </a:prstGeom>
          <a:noFill/>
        </p:spPr>
        <p:txBody>
          <a:bodyPr wrap="square" rtlCol="0">
            <a:spAutoFit/>
          </a:bodyPr>
          <a:lstStyle/>
          <a:p>
            <a:r>
              <a:rPr kumimoji="1" lang="ja-JP" altLang="en-US" sz="2000" b="1" dirty="0" smtClean="0"/>
              <a:t>半円状の腐食から「歪んだ半円状」の腐食形態へと変化した</a:t>
            </a:r>
            <a:endParaRPr kumimoji="1" lang="en-US" altLang="ja-JP" sz="2000" b="1" dirty="0" smtClean="0"/>
          </a:p>
          <a:p>
            <a:r>
              <a:rPr kumimoji="1" lang="ja-JP" altLang="en-US" sz="2000" b="1" dirty="0" smtClean="0"/>
              <a:t>腐食加速試験で観察した腐食形態と一致する結果</a:t>
            </a:r>
            <a:endParaRPr kumimoji="1" lang="ja-JP" altLang="en-US" sz="2000" b="1" dirty="0"/>
          </a:p>
        </p:txBody>
      </p:sp>
      <p:sp>
        <p:nvSpPr>
          <p:cNvPr id="48" name="角丸四角形 47"/>
          <p:cNvSpPr/>
          <p:nvPr/>
        </p:nvSpPr>
        <p:spPr>
          <a:xfrm>
            <a:off x="467805" y="1195158"/>
            <a:ext cx="1439899" cy="432048"/>
          </a:xfrm>
          <a:prstGeom prst="roundRect">
            <a:avLst>
              <a:gd name="adj" fmla="val 1137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条件</a:t>
            </a:r>
            <a:endParaRPr kumimoji="1" lang="ja-JP" altLang="en-US" b="1" dirty="0">
              <a:solidFill>
                <a:schemeClr val="tx1"/>
              </a:solidFill>
            </a:endParaRPr>
          </a:p>
        </p:txBody>
      </p:sp>
      <p:sp>
        <p:nvSpPr>
          <p:cNvPr id="15" name="テキスト ボックス 14"/>
          <p:cNvSpPr txBox="1"/>
          <p:nvPr/>
        </p:nvSpPr>
        <p:spPr>
          <a:xfrm>
            <a:off x="2267744" y="1051670"/>
            <a:ext cx="3168352" cy="707886"/>
          </a:xfrm>
          <a:prstGeom prst="rect">
            <a:avLst/>
          </a:prstGeom>
          <a:noFill/>
        </p:spPr>
        <p:txBody>
          <a:bodyPr wrap="square" rtlCol="0">
            <a:spAutoFit/>
          </a:bodyPr>
          <a:lstStyle/>
          <a:p>
            <a:r>
              <a:rPr kumimoji="1" lang="ja-JP" altLang="en-US" sz="2000" dirty="0" smtClean="0"/>
              <a:t>表面</a:t>
            </a:r>
            <a:r>
              <a:rPr kumimoji="1" lang="en-US" altLang="ja-JP" sz="2000" dirty="0" smtClean="0"/>
              <a:t>Zn</a:t>
            </a:r>
            <a:r>
              <a:rPr kumimoji="1" lang="ja-JP" altLang="en-US" sz="2000" dirty="0" smtClean="0"/>
              <a:t>濃度：</a:t>
            </a:r>
            <a:r>
              <a:rPr kumimoji="1" lang="en-US" altLang="ja-JP" sz="2000" dirty="0" smtClean="0"/>
              <a:t>15%</a:t>
            </a:r>
          </a:p>
          <a:p>
            <a:r>
              <a:rPr lang="en-US" altLang="ja-JP" sz="2000" dirty="0" smtClean="0"/>
              <a:t>Zn</a:t>
            </a:r>
            <a:r>
              <a:rPr lang="ja-JP" altLang="en-US" sz="2000" dirty="0" smtClean="0"/>
              <a:t>犠牲層厚み：</a:t>
            </a:r>
            <a:r>
              <a:rPr lang="en-US" altLang="ja-JP" sz="2000" dirty="0" smtClean="0"/>
              <a:t>100 </a:t>
            </a:r>
            <a:r>
              <a:rPr lang="en-US" altLang="ja-JP" sz="2000" dirty="0" err="1" smtClean="0"/>
              <a:t>μm</a:t>
            </a:r>
            <a:endParaRPr kumimoji="1" lang="ja-JP" altLang="en-US" sz="2000" dirty="0"/>
          </a:p>
        </p:txBody>
      </p:sp>
      <p:sp>
        <p:nvSpPr>
          <p:cNvPr id="17" name="テキスト ボックス 16"/>
          <p:cNvSpPr txBox="1"/>
          <p:nvPr/>
        </p:nvSpPr>
        <p:spPr>
          <a:xfrm>
            <a:off x="5436096" y="1341989"/>
            <a:ext cx="1728192" cy="400110"/>
          </a:xfrm>
          <a:prstGeom prst="rect">
            <a:avLst/>
          </a:prstGeom>
          <a:noFill/>
        </p:spPr>
        <p:txBody>
          <a:bodyPr wrap="square" rtlCol="0">
            <a:spAutoFit/>
          </a:bodyPr>
          <a:lstStyle/>
          <a:p>
            <a:r>
              <a:rPr lang="ja-JP" altLang="en-US" sz="2000" dirty="0" smtClean="0"/>
              <a:t>で計算を実施</a:t>
            </a:r>
            <a:endParaRPr kumimoji="1" lang="en-US" altLang="ja-JP" sz="2000" dirty="0" smtClean="0"/>
          </a:p>
        </p:txBody>
      </p:sp>
      <p:cxnSp>
        <p:nvCxnSpPr>
          <p:cNvPr id="20" name="直線コネクタ 19"/>
          <p:cNvCxnSpPr/>
          <p:nvPr/>
        </p:nvCxnSpPr>
        <p:spPr>
          <a:xfrm>
            <a:off x="434324" y="3813978"/>
            <a:ext cx="83141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228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ja-JP" altLang="en-US" dirty="0"/>
              <a:t>　</a:t>
            </a:r>
            <a:r>
              <a:rPr lang="en-US" altLang="ja-JP" dirty="0"/>
              <a:t>Zn</a:t>
            </a:r>
            <a:r>
              <a:rPr lang="ja-JP" altLang="en-US" dirty="0"/>
              <a:t>犠牲層の腐食予測</a:t>
            </a:r>
            <a:r>
              <a:rPr lang="ja-JP" altLang="en-US" dirty="0" smtClean="0"/>
              <a:t>モデルー腐食進行</a:t>
            </a:r>
            <a:endParaRPr kumimoji="1" lang="ja-JP" altLang="en-US" dirty="0"/>
          </a:p>
        </p:txBody>
      </p:sp>
      <p:sp>
        <p:nvSpPr>
          <p:cNvPr id="42" name="角丸四角形 41"/>
          <p:cNvSpPr/>
          <p:nvPr/>
        </p:nvSpPr>
        <p:spPr>
          <a:xfrm>
            <a:off x="1438715" y="1117369"/>
            <a:ext cx="3024336" cy="426895"/>
          </a:xfrm>
          <a:prstGeom prst="roundRect">
            <a:avLst>
              <a:gd name="adj" fmla="val 9372"/>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dirty="0" smtClean="0">
                <a:solidFill>
                  <a:schemeClr val="tx2"/>
                </a:solidFill>
              </a:rPr>
              <a:t>Zn</a:t>
            </a:r>
            <a:r>
              <a:rPr lang="ja-JP" altLang="en-US" b="1" dirty="0" smtClean="0">
                <a:solidFill>
                  <a:schemeClr val="tx2"/>
                </a:solidFill>
              </a:rPr>
              <a:t>犠牲層</a:t>
            </a:r>
            <a:r>
              <a:rPr kumimoji="1" lang="ja-JP" altLang="en-US" b="1" dirty="0" smtClean="0">
                <a:solidFill>
                  <a:schemeClr val="tx2"/>
                </a:solidFill>
              </a:rPr>
              <a:t>の腐食深度</a:t>
            </a:r>
            <a:endParaRPr kumimoji="1" lang="ja-JP" altLang="en-US" b="1" dirty="0">
              <a:solidFill>
                <a:schemeClr val="tx2"/>
              </a:solidFill>
            </a:endParaRPr>
          </a:p>
        </p:txBody>
      </p:sp>
      <p:sp>
        <p:nvSpPr>
          <p:cNvPr id="4" name="正方形/長方形 3"/>
          <p:cNvSpPr/>
          <p:nvPr/>
        </p:nvSpPr>
        <p:spPr>
          <a:xfrm>
            <a:off x="4932040" y="1547176"/>
            <a:ext cx="3988989" cy="707886"/>
          </a:xfrm>
          <a:prstGeom prst="rect">
            <a:avLst/>
          </a:prstGeom>
        </p:spPr>
        <p:txBody>
          <a:bodyPr wrap="square">
            <a:spAutoFit/>
          </a:bodyPr>
          <a:lstStyle/>
          <a:p>
            <a:pPr>
              <a:spcAft>
                <a:spcPts val="600"/>
              </a:spcAft>
            </a:pPr>
            <a:r>
              <a:rPr lang="ja-JP" altLang="en-US" sz="2000" dirty="0" smtClean="0"/>
              <a:t>前述の計算結果から、腐食深さのみを抽出してプロット</a:t>
            </a:r>
            <a:endParaRPr lang="ja-JP" altLang="en-US" sz="2000" dirty="0"/>
          </a:p>
        </p:txBody>
      </p:sp>
      <p:sp>
        <p:nvSpPr>
          <p:cNvPr id="43" name="正方形/長方形 42"/>
          <p:cNvSpPr/>
          <p:nvPr/>
        </p:nvSpPr>
        <p:spPr>
          <a:xfrm>
            <a:off x="986850" y="5526824"/>
            <a:ext cx="3672408" cy="830997"/>
          </a:xfrm>
          <a:prstGeom prst="rect">
            <a:avLst/>
          </a:prstGeom>
        </p:spPr>
        <p:txBody>
          <a:bodyPr wrap="square">
            <a:spAutoFit/>
          </a:bodyPr>
          <a:lstStyle/>
          <a:p>
            <a:pPr algn="just">
              <a:spcBef>
                <a:spcPct val="0"/>
              </a:spcBef>
            </a:pPr>
            <a:r>
              <a:rPr lang="en-US" altLang="ja-JP" sz="1200" dirty="0" smtClean="0">
                <a:latin typeface="Arial" panose="020B0604020202020204" pitchFamily="34" charset="0"/>
                <a:cs typeface="Arial" panose="020B0604020202020204" pitchFamily="34" charset="0"/>
              </a:rPr>
              <a:t>Fig</a:t>
            </a:r>
            <a:r>
              <a:rPr lang="en-US" altLang="ja-JP" sz="1200" dirty="0">
                <a:latin typeface="Arial" panose="020B0604020202020204" pitchFamily="34" charset="0"/>
                <a:cs typeface="Arial" panose="020B0604020202020204" pitchFamily="34" charset="0"/>
              </a:rPr>
              <a:t>. Corrosion depth of Zn sacrificial </a:t>
            </a:r>
            <a:r>
              <a:rPr lang="en-US" altLang="ja-JP" sz="1200" dirty="0" smtClean="0">
                <a:latin typeface="Arial" panose="020B0604020202020204" pitchFamily="34" charset="0"/>
                <a:cs typeface="Arial" panose="020B0604020202020204" pitchFamily="34" charset="0"/>
              </a:rPr>
              <a:t>layer</a:t>
            </a:r>
            <a:r>
              <a:rPr lang="ja-JP" altLang="en-US" sz="1200" dirty="0">
                <a:latin typeface="Arial" panose="020B0604020202020204" pitchFamily="34" charset="0"/>
                <a:cs typeface="Arial" panose="020B0604020202020204" pitchFamily="34" charset="0"/>
              </a:rPr>
              <a:t>　</a:t>
            </a:r>
            <a:r>
              <a:rPr lang="en-US" altLang="ja-JP" sz="1200" dirty="0" smtClean="0">
                <a:latin typeface="Arial" panose="020B0604020202020204" pitchFamily="34" charset="0"/>
                <a:cs typeface="Arial" panose="020B0604020202020204" pitchFamily="34" charset="0"/>
              </a:rPr>
              <a:t>calculated </a:t>
            </a:r>
            <a:r>
              <a:rPr lang="en-US" altLang="ja-JP" sz="1200" dirty="0">
                <a:latin typeface="Arial" panose="020B0604020202020204" pitchFamily="34" charset="0"/>
                <a:cs typeface="Arial" panose="020B0604020202020204" pitchFamily="34" charset="0"/>
              </a:rPr>
              <a:t>from corrosion current density and </a:t>
            </a:r>
            <a:r>
              <a:rPr lang="en-US" altLang="ja-JP" sz="1200" dirty="0" smtClean="0">
                <a:latin typeface="Arial" panose="020B0604020202020204" pitchFamily="34" charset="0"/>
                <a:cs typeface="Arial" panose="020B0604020202020204" pitchFamily="34" charset="0"/>
              </a:rPr>
              <a:t>Zn</a:t>
            </a:r>
            <a:r>
              <a:rPr lang="ja-JP" altLang="en-US" sz="1200" dirty="0">
                <a:latin typeface="Arial" panose="020B0604020202020204" pitchFamily="34" charset="0"/>
                <a:cs typeface="Arial" panose="020B0604020202020204" pitchFamily="34" charset="0"/>
              </a:rPr>
              <a:t> </a:t>
            </a:r>
            <a:r>
              <a:rPr lang="en-US" altLang="ja-JP" sz="1200" dirty="0" smtClean="0">
                <a:latin typeface="Arial" panose="020B0604020202020204" pitchFamily="34" charset="0"/>
                <a:cs typeface="Arial" panose="020B0604020202020204" pitchFamily="34" charset="0"/>
              </a:rPr>
              <a:t>distribution</a:t>
            </a:r>
            <a:r>
              <a:rPr lang="en-US" altLang="ja-JP" sz="1200" dirty="0">
                <a:latin typeface="Arial" panose="020B0604020202020204" pitchFamily="34" charset="0"/>
                <a:cs typeface="Arial" panose="020B0604020202020204" pitchFamily="34" charset="0"/>
              </a:rPr>
              <a:t>. (Thickness of Zn diffusion layer </a:t>
            </a:r>
            <a:r>
              <a:rPr lang="en-US" altLang="ja-JP" sz="1200" dirty="0" smtClean="0">
                <a:latin typeface="Arial" panose="020B0604020202020204" pitchFamily="34" charset="0"/>
                <a:cs typeface="Arial" panose="020B0604020202020204" pitchFamily="34" charset="0"/>
              </a:rPr>
              <a:t>is 100 </a:t>
            </a:r>
            <a:r>
              <a:rPr lang="en-US" altLang="ja-JP" sz="1200" dirty="0" err="1" smtClean="0">
                <a:latin typeface="Arial" panose="020B0604020202020204" pitchFamily="34" charset="0"/>
                <a:cs typeface="Arial" panose="020B0604020202020204" pitchFamily="34" charset="0"/>
              </a:rPr>
              <a:t>μm</a:t>
            </a:r>
            <a:r>
              <a:rPr lang="en-US" altLang="ja-JP" sz="1200" dirty="0">
                <a:latin typeface="Arial" panose="020B0604020202020204" pitchFamily="34" charset="0"/>
                <a:cs typeface="Arial" panose="020B0604020202020204" pitchFamily="34" charset="0"/>
              </a:rPr>
              <a:t>.)</a:t>
            </a:r>
          </a:p>
        </p:txBody>
      </p:sp>
      <p:sp>
        <p:nvSpPr>
          <p:cNvPr id="5" name="二等辺三角形 4"/>
          <p:cNvSpPr/>
          <p:nvPr/>
        </p:nvSpPr>
        <p:spPr>
          <a:xfrm rot="10800000">
            <a:off x="6156176" y="3830362"/>
            <a:ext cx="1368152" cy="3275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4965480" y="4527749"/>
            <a:ext cx="3922107" cy="1015663"/>
          </a:xfrm>
          <a:prstGeom prst="rect">
            <a:avLst/>
          </a:prstGeom>
          <a:ln>
            <a:noFill/>
          </a:ln>
        </p:spPr>
        <p:txBody>
          <a:bodyPr wrap="square">
            <a:spAutoFit/>
          </a:bodyPr>
          <a:lstStyle/>
          <a:p>
            <a:pPr>
              <a:spcAft>
                <a:spcPts val="600"/>
              </a:spcAft>
            </a:pPr>
            <a:r>
              <a:rPr lang="ja-JP" altLang="en-US" sz="2000" dirty="0"/>
              <a:t>最表面</a:t>
            </a:r>
            <a:r>
              <a:rPr lang="ja-JP" altLang="en-US" sz="2000" dirty="0" smtClean="0"/>
              <a:t>の</a:t>
            </a:r>
            <a:r>
              <a:rPr lang="ja-JP" altLang="en-US" sz="2000" dirty="0" smtClean="0">
                <a:solidFill>
                  <a:srgbClr val="FF0000"/>
                </a:solidFill>
              </a:rPr>
              <a:t>濃度が高い</a:t>
            </a:r>
            <a:r>
              <a:rPr lang="ja-JP" altLang="en-US" sz="2000" dirty="0" smtClean="0"/>
              <a:t>程、</a:t>
            </a:r>
            <a:r>
              <a:rPr lang="ja-JP" altLang="en-US" sz="2000" dirty="0" smtClean="0">
                <a:solidFill>
                  <a:srgbClr val="FF0000"/>
                </a:solidFill>
              </a:rPr>
              <a:t>腐食進行が速く</a:t>
            </a:r>
            <a:r>
              <a:rPr lang="ja-JP" altLang="en-US" sz="2000" dirty="0" smtClean="0"/>
              <a:t>、進行に伴う速度</a:t>
            </a:r>
            <a:r>
              <a:rPr lang="ja-JP" altLang="en-US" sz="2000" dirty="0" smtClean="0">
                <a:solidFill>
                  <a:srgbClr val="FF0000"/>
                </a:solidFill>
              </a:rPr>
              <a:t>鈍化の傾向も顕著</a:t>
            </a:r>
            <a:r>
              <a:rPr lang="ja-JP" altLang="en-US" sz="2000" dirty="0" smtClean="0"/>
              <a:t>に</a:t>
            </a:r>
            <a:endParaRPr lang="en-US" altLang="ja-JP" sz="2000" dirty="0" smtClean="0"/>
          </a:p>
        </p:txBody>
      </p:sp>
      <p:sp>
        <p:nvSpPr>
          <p:cNvPr id="6" name="加算記号 5"/>
          <p:cNvSpPr/>
          <p:nvPr/>
        </p:nvSpPr>
        <p:spPr>
          <a:xfrm>
            <a:off x="6482709" y="2208115"/>
            <a:ext cx="657477" cy="657477"/>
          </a:xfrm>
          <a:prstGeom prst="mathPlus">
            <a:avLst>
              <a:gd name="adj1" fmla="val 1579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4932040" y="2934812"/>
            <a:ext cx="3999075" cy="707886"/>
          </a:xfrm>
          <a:prstGeom prst="rect">
            <a:avLst/>
          </a:prstGeom>
        </p:spPr>
        <p:txBody>
          <a:bodyPr wrap="square">
            <a:spAutoFit/>
          </a:bodyPr>
          <a:lstStyle/>
          <a:p>
            <a:pPr>
              <a:spcAft>
                <a:spcPts val="600"/>
              </a:spcAft>
            </a:pPr>
            <a:r>
              <a:rPr lang="ja-JP" altLang="en-US" sz="2000" dirty="0" smtClean="0"/>
              <a:t>最表面の</a:t>
            </a:r>
            <a:r>
              <a:rPr lang="en-US" altLang="ja-JP" sz="2000" dirty="0" smtClean="0"/>
              <a:t>Zn</a:t>
            </a:r>
            <a:r>
              <a:rPr lang="ja-JP" altLang="en-US" sz="2000" dirty="0" smtClean="0"/>
              <a:t>濃度を変化させて計算を実施（</a:t>
            </a:r>
            <a:r>
              <a:rPr lang="en-US" altLang="ja-JP" sz="2000" dirty="0" smtClean="0"/>
              <a:t>2</a:t>
            </a:r>
            <a:r>
              <a:rPr lang="ja-JP" altLang="en-US" sz="2000" dirty="0" smtClean="0"/>
              <a:t>～</a:t>
            </a:r>
            <a:r>
              <a:rPr lang="en-US" altLang="ja-JP" sz="2000" dirty="0"/>
              <a:t>3</a:t>
            </a:r>
            <a:r>
              <a:rPr lang="en-US" altLang="ja-JP" sz="2000" dirty="0" smtClean="0"/>
              <a:t>0%</a:t>
            </a:r>
            <a:r>
              <a:rPr lang="ja-JP" altLang="en-US" sz="2000" dirty="0" smtClean="0"/>
              <a:t>）</a:t>
            </a:r>
            <a:endParaRPr lang="en-US" altLang="ja-JP" sz="2000" dirty="0" smtClean="0"/>
          </a:p>
        </p:txBody>
      </p:sp>
      <p:pic>
        <p:nvPicPr>
          <p:cNvPr id="8" name="図 7"/>
          <p:cNvPicPr>
            <a:picLocks noChangeAspect="1"/>
          </p:cNvPicPr>
          <p:nvPr/>
        </p:nvPicPr>
        <p:blipFill>
          <a:blip r:embed="rId3"/>
          <a:stretch>
            <a:fillRect/>
          </a:stretch>
        </p:blipFill>
        <p:spPr>
          <a:xfrm>
            <a:off x="323528" y="1487196"/>
            <a:ext cx="4712616" cy="4182218"/>
          </a:xfrm>
          <a:prstGeom prst="rect">
            <a:avLst/>
          </a:prstGeom>
        </p:spPr>
      </p:pic>
      <p:pic>
        <p:nvPicPr>
          <p:cNvPr id="9" name="図 8"/>
          <p:cNvPicPr>
            <a:picLocks noChangeAspect="1"/>
          </p:cNvPicPr>
          <p:nvPr/>
        </p:nvPicPr>
        <p:blipFill>
          <a:blip r:embed="rId4"/>
          <a:stretch>
            <a:fillRect/>
          </a:stretch>
        </p:blipFill>
        <p:spPr>
          <a:xfrm>
            <a:off x="3635896" y="3594235"/>
            <a:ext cx="825395" cy="1343913"/>
          </a:xfrm>
          <a:prstGeom prst="rect">
            <a:avLst/>
          </a:prstGeom>
        </p:spPr>
      </p:pic>
      <p:sp>
        <p:nvSpPr>
          <p:cNvPr id="10" name="テキスト ボックス 9"/>
          <p:cNvSpPr txBox="1"/>
          <p:nvPr/>
        </p:nvSpPr>
        <p:spPr>
          <a:xfrm>
            <a:off x="2267744" y="1556792"/>
            <a:ext cx="720080" cy="369332"/>
          </a:xfrm>
          <a:prstGeom prst="rect">
            <a:avLst/>
          </a:prstGeom>
          <a:noFill/>
        </p:spPr>
        <p:txBody>
          <a:bodyPr wrap="square" rtlCol="0">
            <a:spAutoFit/>
          </a:bodyPr>
          <a:lstStyle/>
          <a:p>
            <a:r>
              <a:rPr kumimoji="1" lang="en-US" altLang="ja-JP" b="1" dirty="0" smtClean="0">
                <a:solidFill>
                  <a:schemeClr val="accent4"/>
                </a:solidFill>
              </a:rPr>
              <a:t>30%</a:t>
            </a:r>
            <a:endParaRPr kumimoji="1" lang="ja-JP" altLang="en-US" b="1" dirty="0">
              <a:solidFill>
                <a:schemeClr val="accent4"/>
              </a:solidFill>
            </a:endParaRPr>
          </a:p>
        </p:txBody>
      </p:sp>
      <p:sp>
        <p:nvSpPr>
          <p:cNvPr id="59" name="テキスト ボックス 58"/>
          <p:cNvSpPr txBox="1"/>
          <p:nvPr/>
        </p:nvSpPr>
        <p:spPr>
          <a:xfrm>
            <a:off x="3127579" y="1558849"/>
            <a:ext cx="720080" cy="369332"/>
          </a:xfrm>
          <a:prstGeom prst="rect">
            <a:avLst/>
          </a:prstGeom>
          <a:noFill/>
        </p:spPr>
        <p:txBody>
          <a:bodyPr wrap="square" rtlCol="0">
            <a:spAutoFit/>
          </a:bodyPr>
          <a:lstStyle/>
          <a:p>
            <a:r>
              <a:rPr kumimoji="1" lang="en-US" altLang="ja-JP" b="1" dirty="0" smtClean="0">
                <a:solidFill>
                  <a:srgbClr val="BF1BF9"/>
                </a:solidFill>
              </a:rPr>
              <a:t>15%</a:t>
            </a:r>
            <a:endParaRPr kumimoji="1" lang="ja-JP" altLang="en-US" b="1" dirty="0">
              <a:solidFill>
                <a:srgbClr val="BF1BF9"/>
              </a:solidFill>
            </a:endParaRPr>
          </a:p>
        </p:txBody>
      </p:sp>
      <p:sp>
        <p:nvSpPr>
          <p:cNvPr id="60" name="テキスト ボックス 59"/>
          <p:cNvSpPr txBox="1"/>
          <p:nvPr/>
        </p:nvSpPr>
        <p:spPr>
          <a:xfrm>
            <a:off x="3939178" y="1941514"/>
            <a:ext cx="720080" cy="369332"/>
          </a:xfrm>
          <a:prstGeom prst="rect">
            <a:avLst/>
          </a:prstGeom>
          <a:noFill/>
        </p:spPr>
        <p:txBody>
          <a:bodyPr wrap="square" rtlCol="0">
            <a:spAutoFit/>
          </a:bodyPr>
          <a:lstStyle/>
          <a:p>
            <a:r>
              <a:rPr lang="en-US" altLang="ja-JP" b="1" dirty="0">
                <a:solidFill>
                  <a:schemeClr val="accent3"/>
                </a:solidFill>
              </a:rPr>
              <a:t>5</a:t>
            </a:r>
            <a:r>
              <a:rPr kumimoji="1" lang="en-US" altLang="ja-JP" b="1" dirty="0" smtClean="0">
                <a:solidFill>
                  <a:schemeClr val="accent3"/>
                </a:solidFill>
              </a:rPr>
              <a:t>%</a:t>
            </a:r>
            <a:endParaRPr kumimoji="1" lang="ja-JP" altLang="en-US" b="1" dirty="0">
              <a:solidFill>
                <a:schemeClr val="accent3"/>
              </a:solidFill>
            </a:endParaRPr>
          </a:p>
        </p:txBody>
      </p:sp>
      <p:sp>
        <p:nvSpPr>
          <p:cNvPr id="61" name="テキスト ボックス 60"/>
          <p:cNvSpPr txBox="1"/>
          <p:nvPr/>
        </p:nvSpPr>
        <p:spPr>
          <a:xfrm>
            <a:off x="3995936" y="2642987"/>
            <a:ext cx="572437" cy="369332"/>
          </a:xfrm>
          <a:prstGeom prst="rect">
            <a:avLst/>
          </a:prstGeom>
          <a:noFill/>
        </p:spPr>
        <p:txBody>
          <a:bodyPr wrap="square" rtlCol="0">
            <a:spAutoFit/>
          </a:bodyPr>
          <a:lstStyle/>
          <a:p>
            <a:r>
              <a:rPr lang="en-US" altLang="ja-JP" b="1" dirty="0"/>
              <a:t>2</a:t>
            </a:r>
            <a:r>
              <a:rPr kumimoji="1" lang="en-US" altLang="ja-JP" b="1" dirty="0" smtClean="0"/>
              <a:t>%</a:t>
            </a:r>
            <a:endParaRPr kumimoji="1" lang="ja-JP" altLang="en-US" b="1" dirty="0"/>
          </a:p>
        </p:txBody>
      </p:sp>
    </p:spTree>
    <p:extLst>
      <p:ext uri="{BB962C8B-B14F-4D97-AF65-F5344CB8AC3E}">
        <p14:creationId xmlns:p14="http://schemas.microsoft.com/office/powerpoint/2010/main" val="66261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Outline</a:t>
            </a:r>
            <a:endParaRPr kumimoji="1" lang="ja-JP" altLang="en-US" dirty="0"/>
          </a:p>
        </p:txBody>
      </p:sp>
      <p:sp>
        <p:nvSpPr>
          <p:cNvPr id="4" name="テキスト ボックス 3"/>
          <p:cNvSpPr txBox="1"/>
          <p:nvPr/>
        </p:nvSpPr>
        <p:spPr>
          <a:xfrm>
            <a:off x="899592" y="1268760"/>
            <a:ext cx="7488832" cy="4478149"/>
          </a:xfrm>
          <a:prstGeom prst="rect">
            <a:avLst/>
          </a:prstGeom>
          <a:noFill/>
        </p:spPr>
        <p:txBody>
          <a:bodyPr wrap="square" rtlCol="0">
            <a:spAutoFit/>
          </a:bodyPr>
          <a:lstStyle/>
          <a:p>
            <a:pPr marL="342900" indent="-342900">
              <a:spcAft>
                <a:spcPts val="600"/>
              </a:spcAft>
              <a:buFont typeface="+mj-lt"/>
              <a:buAutoNum type="arabicPeriod"/>
            </a:pPr>
            <a:r>
              <a:rPr lang="en-US" altLang="ja-JP" sz="2400" b="1" dirty="0" smtClean="0"/>
              <a:t>Zn</a:t>
            </a:r>
            <a:r>
              <a:rPr lang="ja-JP" altLang="en-US" sz="2400" b="1" dirty="0" smtClean="0"/>
              <a:t>溶射</a:t>
            </a:r>
            <a:r>
              <a:rPr lang="en-US" altLang="ja-JP" sz="2400" b="1" dirty="0" smtClean="0"/>
              <a:t>Al</a:t>
            </a:r>
            <a:r>
              <a:rPr lang="ja-JP" altLang="en-US" sz="2400" b="1" dirty="0" smtClean="0"/>
              <a:t>材の腐食進行の把握</a:t>
            </a:r>
            <a:endParaRPr lang="en-US" altLang="ja-JP" sz="2400" b="1" dirty="0" smtClean="0"/>
          </a:p>
          <a:p>
            <a:pPr lvl="2">
              <a:spcAft>
                <a:spcPts val="600"/>
              </a:spcAft>
            </a:pPr>
            <a:r>
              <a:rPr lang="en-US" altLang="ja-JP" sz="2400" dirty="0" smtClean="0"/>
              <a:t>1.1 Zn</a:t>
            </a:r>
            <a:r>
              <a:rPr lang="ja-JP" altLang="en-US" sz="2400" dirty="0" smtClean="0"/>
              <a:t>溶射</a:t>
            </a:r>
            <a:r>
              <a:rPr lang="en-US" altLang="ja-JP" sz="2400" dirty="0" smtClean="0"/>
              <a:t>Al</a:t>
            </a:r>
            <a:r>
              <a:rPr lang="ja-JP" altLang="en-US" sz="2400" dirty="0" smtClean="0"/>
              <a:t>材の</a:t>
            </a:r>
            <a:r>
              <a:rPr lang="en-US" altLang="ja-JP" sz="2400" dirty="0" smtClean="0"/>
              <a:t>Zn</a:t>
            </a:r>
            <a:r>
              <a:rPr lang="ja-JP" altLang="en-US" sz="2400" dirty="0" smtClean="0"/>
              <a:t>分布</a:t>
            </a:r>
            <a:endParaRPr lang="en-US" altLang="ja-JP" sz="2400" dirty="0" smtClean="0"/>
          </a:p>
          <a:p>
            <a:pPr lvl="2">
              <a:spcAft>
                <a:spcPts val="600"/>
              </a:spcAft>
            </a:pPr>
            <a:r>
              <a:rPr lang="en-US" altLang="ja-JP" sz="2400" dirty="0" smtClean="0"/>
              <a:t>1.2 </a:t>
            </a:r>
            <a:r>
              <a:rPr lang="ja-JP" altLang="en-US" sz="2400" dirty="0" smtClean="0"/>
              <a:t>腐食加速試験結果</a:t>
            </a:r>
            <a:endParaRPr lang="en-US" altLang="ja-JP" sz="2400" dirty="0" smtClean="0"/>
          </a:p>
          <a:p>
            <a:pPr lvl="2">
              <a:spcAft>
                <a:spcPts val="600"/>
              </a:spcAft>
            </a:pPr>
            <a:endParaRPr lang="en-US" altLang="ja-JP" sz="2400" b="1" dirty="0" smtClean="0"/>
          </a:p>
          <a:p>
            <a:pPr marL="342900" indent="-342900">
              <a:spcAft>
                <a:spcPts val="600"/>
              </a:spcAft>
              <a:buFont typeface="+mj-lt"/>
              <a:buAutoNum type="arabicPeriod"/>
            </a:pPr>
            <a:r>
              <a:rPr kumimoji="1" lang="en-US" altLang="ja-JP" sz="2400" b="1" dirty="0" smtClean="0"/>
              <a:t>Zn</a:t>
            </a:r>
            <a:r>
              <a:rPr kumimoji="1" lang="ja-JP" altLang="en-US" sz="2400" b="1" dirty="0" smtClean="0"/>
              <a:t>濃度分布モデルによる</a:t>
            </a:r>
            <a:r>
              <a:rPr kumimoji="1" lang="en-US" altLang="ja-JP" sz="2400" b="1" dirty="0" smtClean="0"/>
              <a:t>Zn</a:t>
            </a:r>
            <a:r>
              <a:rPr kumimoji="1" lang="ja-JP" altLang="en-US" sz="2400" b="1" dirty="0" smtClean="0"/>
              <a:t>犠牲層の腐食進行予測</a:t>
            </a:r>
            <a:endParaRPr kumimoji="1" lang="en-US" altLang="ja-JP" sz="2400" b="1" dirty="0" smtClean="0"/>
          </a:p>
          <a:p>
            <a:pPr lvl="2">
              <a:spcAft>
                <a:spcPts val="600"/>
              </a:spcAft>
            </a:pPr>
            <a:r>
              <a:rPr lang="en-US" altLang="ja-JP" sz="2400" dirty="0" smtClean="0"/>
              <a:t>2.1 Zn</a:t>
            </a:r>
            <a:r>
              <a:rPr lang="ja-JP" altLang="en-US" sz="2400" dirty="0" smtClean="0"/>
              <a:t>犠牲層の</a:t>
            </a:r>
            <a:r>
              <a:rPr lang="en-US" altLang="ja-JP" sz="2400" dirty="0" smtClean="0"/>
              <a:t>Zn</a:t>
            </a:r>
            <a:r>
              <a:rPr lang="ja-JP" altLang="en-US" sz="2400" dirty="0" smtClean="0"/>
              <a:t>分布モデル</a:t>
            </a:r>
            <a:endParaRPr lang="en-US" altLang="ja-JP" sz="2400" dirty="0" smtClean="0"/>
          </a:p>
          <a:p>
            <a:pPr lvl="2">
              <a:spcAft>
                <a:spcPts val="600"/>
              </a:spcAft>
            </a:pPr>
            <a:r>
              <a:rPr kumimoji="1" lang="en-US" altLang="ja-JP" sz="2400" dirty="0" smtClean="0"/>
              <a:t>2.2 </a:t>
            </a:r>
            <a:r>
              <a:rPr kumimoji="1" lang="ja-JP" altLang="en-US" sz="2400" dirty="0" smtClean="0"/>
              <a:t>腐食速度の</a:t>
            </a:r>
            <a:r>
              <a:rPr lang="en-US" altLang="ja-JP" sz="2400" dirty="0" smtClean="0"/>
              <a:t>Zn</a:t>
            </a:r>
            <a:r>
              <a:rPr lang="ja-JP" altLang="en-US" sz="2400" dirty="0" smtClean="0"/>
              <a:t>濃度依存性</a:t>
            </a:r>
            <a:endParaRPr lang="en-US" altLang="ja-JP" sz="2400" dirty="0" smtClean="0"/>
          </a:p>
          <a:p>
            <a:pPr lvl="2">
              <a:spcAft>
                <a:spcPts val="600"/>
              </a:spcAft>
            </a:pPr>
            <a:r>
              <a:rPr kumimoji="1" lang="en-US" altLang="ja-JP" sz="2400" dirty="0" smtClean="0"/>
              <a:t>2.3 Zn</a:t>
            </a:r>
            <a:r>
              <a:rPr kumimoji="1" lang="ja-JP" altLang="en-US" sz="2400" dirty="0" smtClean="0"/>
              <a:t>犠牲層の腐食進行の予測</a:t>
            </a:r>
            <a:endParaRPr kumimoji="1" lang="en-US" altLang="ja-JP" sz="2400" dirty="0" smtClean="0"/>
          </a:p>
          <a:p>
            <a:pPr lvl="2">
              <a:spcAft>
                <a:spcPts val="600"/>
              </a:spcAft>
            </a:pPr>
            <a:endParaRPr kumimoji="1" lang="en-US" altLang="ja-JP" sz="2400" dirty="0" smtClean="0"/>
          </a:p>
          <a:p>
            <a:pPr marL="342900" indent="-342900">
              <a:spcAft>
                <a:spcPts val="600"/>
              </a:spcAft>
              <a:buFont typeface="+mj-lt"/>
              <a:buAutoNum type="arabicPeriod"/>
            </a:pPr>
            <a:r>
              <a:rPr kumimoji="1" lang="ja-JP" altLang="en-US" sz="2400" b="1" dirty="0" smtClean="0">
                <a:solidFill>
                  <a:schemeClr val="accent3"/>
                </a:solidFill>
              </a:rPr>
              <a:t>腐食加速試験結果と計算結果の比較</a:t>
            </a:r>
            <a:endParaRPr kumimoji="1" lang="en-US" altLang="ja-JP" sz="2400" b="1" dirty="0" smtClean="0">
              <a:solidFill>
                <a:schemeClr val="accent3"/>
              </a:solidFill>
            </a:endParaRPr>
          </a:p>
        </p:txBody>
      </p:sp>
    </p:spTree>
    <p:extLst>
      <p:ext uri="{BB962C8B-B14F-4D97-AF65-F5344CB8AC3E}">
        <p14:creationId xmlns:p14="http://schemas.microsoft.com/office/powerpoint/2010/main" val="83645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a:t>
            </a:r>
            <a:r>
              <a:rPr lang="ja-JP" altLang="en-US" dirty="0" smtClean="0"/>
              <a:t> 腐食加速試験結果と計算結果の比較</a:t>
            </a:r>
            <a:endParaRPr kumimoji="1" lang="ja-JP" altLang="en-US" dirty="0"/>
          </a:p>
        </p:txBody>
      </p:sp>
      <p:sp>
        <p:nvSpPr>
          <p:cNvPr id="5" name="角丸四角形 4"/>
          <p:cNvSpPr/>
          <p:nvPr/>
        </p:nvSpPr>
        <p:spPr>
          <a:xfrm>
            <a:off x="1187624" y="980728"/>
            <a:ext cx="3240360" cy="498903"/>
          </a:xfrm>
          <a:prstGeom prst="roundRect">
            <a:avLst>
              <a:gd name="adj" fmla="val 9372"/>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b="1" dirty="0" smtClean="0">
                <a:solidFill>
                  <a:schemeClr val="tx2"/>
                </a:solidFill>
              </a:rPr>
              <a:t>CCT</a:t>
            </a:r>
            <a:r>
              <a:rPr kumimoji="1" lang="ja-JP" altLang="en-US" sz="1600" b="1" dirty="0" smtClean="0">
                <a:solidFill>
                  <a:schemeClr val="tx2"/>
                </a:solidFill>
              </a:rPr>
              <a:t>とシミュレーションの比較</a:t>
            </a:r>
            <a:endParaRPr kumimoji="1" lang="ja-JP" altLang="en-US" sz="1600" b="1" dirty="0">
              <a:solidFill>
                <a:schemeClr val="tx2"/>
              </a:solidFill>
            </a:endParaRPr>
          </a:p>
        </p:txBody>
      </p:sp>
      <p:sp>
        <p:nvSpPr>
          <p:cNvPr id="6" name="正方形/長方形 5"/>
          <p:cNvSpPr/>
          <p:nvPr/>
        </p:nvSpPr>
        <p:spPr>
          <a:xfrm>
            <a:off x="971600" y="5517232"/>
            <a:ext cx="3600400" cy="830997"/>
          </a:xfrm>
          <a:prstGeom prst="rect">
            <a:avLst/>
          </a:prstGeom>
        </p:spPr>
        <p:txBody>
          <a:bodyPr wrap="square">
            <a:spAutoFit/>
          </a:bodyPr>
          <a:lstStyle/>
          <a:p>
            <a:pPr algn="just">
              <a:spcBef>
                <a:spcPct val="0"/>
              </a:spcBef>
            </a:pPr>
            <a:r>
              <a:rPr lang="en-US" altLang="ja-JP" sz="1200" dirty="0">
                <a:latin typeface="Arial" panose="020B0604020202020204" pitchFamily="34" charset="0"/>
                <a:cs typeface="Arial" panose="020B0604020202020204" pitchFamily="34" charset="0"/>
              </a:rPr>
              <a:t>Fig. Corrosion depth of Zn thermal spraying Al after combined cycle </a:t>
            </a:r>
            <a:r>
              <a:rPr lang="en-US" altLang="ja-JP" sz="1200" dirty="0" smtClean="0">
                <a:latin typeface="Arial" panose="020B0604020202020204" pitchFamily="34" charset="0"/>
                <a:cs typeface="Arial" panose="020B0604020202020204" pitchFamily="34" charset="0"/>
              </a:rPr>
              <a:t>test and calculated value (Surface Zn concentration is 15</a:t>
            </a:r>
            <a:r>
              <a:rPr lang="en-US" altLang="ja-JP" sz="1200" dirty="0">
                <a:latin typeface="Arial" panose="020B0604020202020204" pitchFamily="34" charset="0"/>
                <a:cs typeface="Arial" panose="020B0604020202020204" pitchFamily="34" charset="0"/>
              </a:rPr>
              <a:t>%, Thickness of Zn diffusion layer is 100 </a:t>
            </a:r>
            <a:r>
              <a:rPr lang="en-US" altLang="ja-JP" sz="1200" dirty="0" err="1" smtClean="0">
                <a:latin typeface="Arial" panose="020B0604020202020204" pitchFamily="34" charset="0"/>
                <a:cs typeface="Arial" panose="020B0604020202020204" pitchFamily="34" charset="0"/>
              </a:rPr>
              <a:t>μm</a:t>
            </a:r>
            <a:r>
              <a:rPr lang="en-US" altLang="ja-JP" sz="1200" dirty="0" smtClean="0">
                <a:latin typeface="Arial" panose="020B0604020202020204" pitchFamily="34" charset="0"/>
                <a:cs typeface="Arial" panose="020B0604020202020204" pitchFamily="34" charset="0"/>
              </a:rPr>
              <a:t>) </a:t>
            </a:r>
          </a:p>
        </p:txBody>
      </p:sp>
      <p:sp>
        <p:nvSpPr>
          <p:cNvPr id="15" name="テキスト ボックス 14"/>
          <p:cNvSpPr txBox="1"/>
          <p:nvPr/>
        </p:nvSpPr>
        <p:spPr>
          <a:xfrm>
            <a:off x="4601397" y="3442612"/>
            <a:ext cx="4186808" cy="830997"/>
          </a:xfrm>
          <a:prstGeom prst="rect">
            <a:avLst/>
          </a:prstGeom>
          <a:noFill/>
        </p:spPr>
        <p:txBody>
          <a:bodyPr wrap="square" rtlCol="0">
            <a:spAutoFit/>
          </a:bodyPr>
          <a:lstStyle/>
          <a:p>
            <a:pPr algn="just"/>
            <a:r>
              <a:rPr kumimoji="1" lang="ja-JP" altLang="en-US" sz="2400" b="1" dirty="0" smtClean="0"/>
              <a:t>時間経過とともに、</a:t>
            </a:r>
            <a:r>
              <a:rPr kumimoji="1" lang="ja-JP" altLang="en-US" sz="2400" b="1" dirty="0" smtClean="0">
                <a:solidFill>
                  <a:schemeClr val="accent3"/>
                </a:solidFill>
              </a:rPr>
              <a:t>差異が大きくなる傾向</a:t>
            </a:r>
            <a:r>
              <a:rPr kumimoji="1" lang="ja-JP" altLang="en-US" sz="2400" b="1" dirty="0" smtClean="0"/>
              <a:t>が示唆された</a:t>
            </a:r>
            <a:endParaRPr kumimoji="1" lang="en-US" altLang="ja-JP" sz="2400" b="1" dirty="0" smtClean="0"/>
          </a:p>
        </p:txBody>
      </p:sp>
      <p:pic>
        <p:nvPicPr>
          <p:cNvPr id="21" name="図 20"/>
          <p:cNvPicPr>
            <a:picLocks noChangeAspect="1"/>
          </p:cNvPicPr>
          <p:nvPr/>
        </p:nvPicPr>
        <p:blipFill>
          <a:blip r:embed="rId2"/>
          <a:stretch>
            <a:fillRect/>
          </a:stretch>
        </p:blipFill>
        <p:spPr>
          <a:xfrm>
            <a:off x="395536" y="1439438"/>
            <a:ext cx="4478566" cy="4032448"/>
          </a:xfrm>
          <a:prstGeom prst="rect">
            <a:avLst/>
          </a:prstGeom>
        </p:spPr>
      </p:pic>
      <p:grpSp>
        <p:nvGrpSpPr>
          <p:cNvPr id="3" name="グループ化 2"/>
          <p:cNvGrpSpPr/>
          <p:nvPr/>
        </p:nvGrpSpPr>
        <p:grpSpPr>
          <a:xfrm>
            <a:off x="1403648" y="1988840"/>
            <a:ext cx="1607077" cy="758981"/>
            <a:chOff x="5770063" y="4817512"/>
            <a:chExt cx="1607077" cy="758981"/>
          </a:xfrm>
        </p:grpSpPr>
        <p:sp>
          <p:nvSpPr>
            <p:cNvPr id="16" name="正方形/長方形 15"/>
            <p:cNvSpPr/>
            <p:nvPr/>
          </p:nvSpPr>
          <p:spPr>
            <a:xfrm>
              <a:off x="5921967" y="4926490"/>
              <a:ext cx="190136" cy="1901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rot="2700000">
              <a:off x="5934155" y="5255934"/>
              <a:ext cx="184699" cy="184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6080996" y="4854482"/>
              <a:ext cx="1296144" cy="369332"/>
            </a:xfrm>
            <a:prstGeom prst="rect">
              <a:avLst/>
            </a:prstGeom>
            <a:noFill/>
          </p:spPr>
          <p:txBody>
            <a:bodyPr wrap="square" rtlCol="0">
              <a:spAutoFit/>
            </a:bodyPr>
            <a:lstStyle/>
            <a:p>
              <a:r>
                <a:rPr kumimoji="1" lang="ja-JP" altLang="en-US" dirty="0" smtClean="0"/>
                <a:t>：</a:t>
              </a:r>
              <a:r>
                <a:rPr kumimoji="1" lang="ja-JP" altLang="en-US" b="1" dirty="0" smtClean="0"/>
                <a:t>計算値</a:t>
              </a:r>
              <a:endParaRPr kumimoji="1" lang="ja-JP" altLang="en-US" b="1" dirty="0"/>
            </a:p>
          </p:txBody>
        </p:sp>
        <p:sp>
          <p:nvSpPr>
            <p:cNvPr id="19" name="テキスト ボックス 18"/>
            <p:cNvSpPr txBox="1"/>
            <p:nvPr/>
          </p:nvSpPr>
          <p:spPr>
            <a:xfrm>
              <a:off x="6100275" y="5166684"/>
              <a:ext cx="1243875" cy="369332"/>
            </a:xfrm>
            <a:prstGeom prst="rect">
              <a:avLst/>
            </a:prstGeom>
            <a:noFill/>
          </p:spPr>
          <p:txBody>
            <a:bodyPr wrap="square" rtlCol="0">
              <a:spAutoFit/>
            </a:bodyPr>
            <a:lstStyle/>
            <a:p>
              <a:r>
                <a:rPr kumimoji="1" lang="ja-JP" altLang="en-US" sz="1600" dirty="0" smtClean="0"/>
                <a:t>：</a:t>
              </a:r>
              <a:r>
                <a:rPr lang="ja-JP" altLang="en-US" b="1" dirty="0"/>
                <a:t>実測</a:t>
              </a:r>
              <a:r>
                <a:rPr kumimoji="1" lang="ja-JP" altLang="en-US" b="1" dirty="0" smtClean="0"/>
                <a:t>値</a:t>
              </a:r>
              <a:endParaRPr kumimoji="1" lang="ja-JP" altLang="en-US" b="1" dirty="0"/>
            </a:p>
          </p:txBody>
        </p:sp>
        <p:sp>
          <p:nvSpPr>
            <p:cNvPr id="20" name="角丸四角形 19"/>
            <p:cNvSpPr/>
            <p:nvPr/>
          </p:nvSpPr>
          <p:spPr>
            <a:xfrm>
              <a:off x="5770063" y="4817512"/>
              <a:ext cx="1512168" cy="758981"/>
            </a:xfrm>
            <a:prstGeom prst="roundRect">
              <a:avLst>
                <a:gd name="adj" fmla="val 456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 name="直線矢印コネクタ 22"/>
          <p:cNvCxnSpPr/>
          <p:nvPr/>
        </p:nvCxnSpPr>
        <p:spPr>
          <a:xfrm>
            <a:off x="3010725" y="2995786"/>
            <a:ext cx="0" cy="432048"/>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4067944" y="2338012"/>
            <a:ext cx="0" cy="802956"/>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932040" y="1479631"/>
            <a:ext cx="3384376" cy="646331"/>
          </a:xfrm>
          <a:prstGeom prst="rect">
            <a:avLst/>
          </a:prstGeom>
          <a:noFill/>
        </p:spPr>
        <p:txBody>
          <a:bodyPr wrap="square" rtlCol="0">
            <a:spAutoFit/>
          </a:bodyPr>
          <a:lstStyle/>
          <a:p>
            <a:r>
              <a:rPr kumimoji="1" lang="ja-JP" altLang="en-US" b="1" dirty="0" smtClean="0">
                <a:solidFill>
                  <a:schemeClr val="accent2"/>
                </a:solidFill>
              </a:rPr>
              <a:t>最表面</a:t>
            </a:r>
            <a:r>
              <a:rPr kumimoji="1" lang="en-US" altLang="ja-JP" b="1" dirty="0" smtClean="0">
                <a:solidFill>
                  <a:schemeClr val="accent2"/>
                </a:solidFill>
              </a:rPr>
              <a:t>Zn</a:t>
            </a:r>
            <a:r>
              <a:rPr lang="ja-JP" altLang="en-US" b="1" dirty="0" smtClean="0">
                <a:solidFill>
                  <a:schemeClr val="accent2"/>
                </a:solidFill>
              </a:rPr>
              <a:t>濃度</a:t>
            </a:r>
            <a:r>
              <a:rPr lang="en-US" altLang="ja-JP" b="1" dirty="0" smtClean="0">
                <a:solidFill>
                  <a:schemeClr val="accent2"/>
                </a:solidFill>
              </a:rPr>
              <a:t>15%</a:t>
            </a:r>
            <a:r>
              <a:rPr lang="ja-JP" altLang="en-US" b="1" dirty="0" smtClean="0">
                <a:solidFill>
                  <a:schemeClr val="accent2"/>
                </a:solidFill>
              </a:rPr>
              <a:t>の犠牲層の計算予測結果</a:t>
            </a:r>
            <a:endParaRPr kumimoji="1" lang="ja-JP" altLang="en-US" b="1" dirty="0">
              <a:solidFill>
                <a:schemeClr val="accent2"/>
              </a:solidFill>
            </a:endParaRPr>
          </a:p>
        </p:txBody>
      </p:sp>
      <p:cxnSp>
        <p:nvCxnSpPr>
          <p:cNvPr id="31" name="直線コネクタ 30"/>
          <p:cNvCxnSpPr/>
          <p:nvPr/>
        </p:nvCxnSpPr>
        <p:spPr>
          <a:xfrm flipV="1">
            <a:off x="4409710" y="1649952"/>
            <a:ext cx="604821" cy="375858"/>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33" name="テキスト ボックス 32"/>
          <p:cNvSpPr txBox="1"/>
          <p:nvPr/>
        </p:nvSpPr>
        <p:spPr>
          <a:xfrm>
            <a:off x="4932040" y="2229443"/>
            <a:ext cx="3384376" cy="646331"/>
          </a:xfrm>
          <a:prstGeom prst="rect">
            <a:avLst/>
          </a:prstGeom>
          <a:noFill/>
        </p:spPr>
        <p:txBody>
          <a:bodyPr wrap="square" rtlCol="0">
            <a:spAutoFit/>
          </a:bodyPr>
          <a:lstStyle/>
          <a:p>
            <a:r>
              <a:rPr kumimoji="1" lang="ja-JP" altLang="en-US" b="1" dirty="0" smtClean="0">
                <a:solidFill>
                  <a:schemeClr val="accent4"/>
                </a:solidFill>
              </a:rPr>
              <a:t>最表面</a:t>
            </a:r>
            <a:r>
              <a:rPr kumimoji="1" lang="en-US" altLang="ja-JP" b="1" dirty="0" smtClean="0">
                <a:solidFill>
                  <a:schemeClr val="accent4"/>
                </a:solidFill>
              </a:rPr>
              <a:t>Zn</a:t>
            </a:r>
            <a:r>
              <a:rPr lang="ja-JP" altLang="en-US" b="1" dirty="0" smtClean="0">
                <a:solidFill>
                  <a:schemeClr val="accent4"/>
                </a:solidFill>
              </a:rPr>
              <a:t>濃度</a:t>
            </a:r>
            <a:r>
              <a:rPr lang="en-US" altLang="ja-JP" b="1" dirty="0" smtClean="0">
                <a:solidFill>
                  <a:schemeClr val="accent4"/>
                </a:solidFill>
              </a:rPr>
              <a:t>15%</a:t>
            </a:r>
            <a:r>
              <a:rPr lang="ja-JP" altLang="en-US" b="1" dirty="0" smtClean="0">
                <a:solidFill>
                  <a:schemeClr val="accent4"/>
                </a:solidFill>
              </a:rPr>
              <a:t>の犠牲層の加速試験結果</a:t>
            </a:r>
            <a:endParaRPr kumimoji="1" lang="ja-JP" altLang="en-US" b="1" dirty="0">
              <a:solidFill>
                <a:schemeClr val="accent4"/>
              </a:solidFill>
            </a:endParaRPr>
          </a:p>
        </p:txBody>
      </p:sp>
      <p:cxnSp>
        <p:nvCxnSpPr>
          <p:cNvPr id="34" name="直線コネクタ 33"/>
          <p:cNvCxnSpPr/>
          <p:nvPr/>
        </p:nvCxnSpPr>
        <p:spPr>
          <a:xfrm flipV="1">
            <a:off x="4409710" y="2607208"/>
            <a:ext cx="586547" cy="476010"/>
          </a:xfrm>
          <a:prstGeom prst="line">
            <a:avLst/>
          </a:prstGeom>
          <a:ln w="19050">
            <a:solidFill>
              <a:schemeClr val="accent4"/>
            </a:solidFill>
          </a:ln>
        </p:spPr>
        <p:style>
          <a:lnRef idx="1">
            <a:schemeClr val="accent2"/>
          </a:lnRef>
          <a:fillRef idx="0">
            <a:schemeClr val="accent2"/>
          </a:fillRef>
          <a:effectRef idx="0">
            <a:schemeClr val="accent2"/>
          </a:effectRef>
          <a:fontRef idx="minor">
            <a:schemeClr val="tx1"/>
          </a:fontRef>
        </p:style>
      </p:cxnSp>
      <p:sp>
        <p:nvSpPr>
          <p:cNvPr id="35" name="二等辺三角形 34"/>
          <p:cNvSpPr/>
          <p:nvPr/>
        </p:nvSpPr>
        <p:spPr>
          <a:xfrm rot="10800000">
            <a:off x="6017331" y="4432952"/>
            <a:ext cx="1368152" cy="3275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644008" y="4959714"/>
            <a:ext cx="4248472" cy="830997"/>
          </a:xfrm>
          <a:prstGeom prst="rect">
            <a:avLst/>
          </a:prstGeom>
          <a:noFill/>
        </p:spPr>
        <p:txBody>
          <a:bodyPr wrap="square" rtlCol="0">
            <a:spAutoFit/>
          </a:bodyPr>
          <a:lstStyle/>
          <a:p>
            <a:pPr algn="just"/>
            <a:r>
              <a:rPr kumimoji="1" lang="ja-JP" altLang="en-US" sz="2400" b="1" dirty="0" smtClean="0"/>
              <a:t>実腐食の方が深さ方向の進行の鈍化の傾向が強い</a:t>
            </a:r>
            <a:endParaRPr kumimoji="1" lang="en-US" altLang="ja-JP" sz="2400" b="1" dirty="0" smtClean="0"/>
          </a:p>
        </p:txBody>
      </p:sp>
    </p:spTree>
    <p:extLst>
      <p:ext uri="{BB962C8B-B14F-4D97-AF65-F5344CB8AC3E}">
        <p14:creationId xmlns:p14="http://schemas.microsoft.com/office/powerpoint/2010/main" val="2653237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Zn</a:t>
            </a:r>
            <a:r>
              <a:rPr kumimoji="1" lang="ja-JP" altLang="en-US" dirty="0" smtClean="0"/>
              <a:t>犠牲層付き</a:t>
            </a:r>
            <a:r>
              <a:rPr kumimoji="1" lang="en-US" altLang="ja-JP" dirty="0" smtClean="0"/>
              <a:t>Al</a:t>
            </a:r>
            <a:r>
              <a:rPr kumimoji="1" lang="ja-JP" altLang="en-US" dirty="0" smtClean="0"/>
              <a:t>材における腐食反応機構</a:t>
            </a:r>
            <a:endParaRPr kumimoji="1" lang="ja-JP" altLang="en-US" dirty="0"/>
          </a:p>
        </p:txBody>
      </p:sp>
      <p:sp>
        <p:nvSpPr>
          <p:cNvPr id="3" name="Text Box 6"/>
          <p:cNvSpPr txBox="1">
            <a:spLocks noChangeArrowheads="1"/>
          </p:cNvSpPr>
          <p:nvPr/>
        </p:nvSpPr>
        <p:spPr bwMode="auto">
          <a:xfrm>
            <a:off x="4815513" y="1881476"/>
            <a:ext cx="3068855"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b="1" u="sng" dirty="0" smtClean="0">
                <a:latin typeface="+mn-lt"/>
                <a:ea typeface="+mj-ea"/>
              </a:rPr>
              <a:t>Anode</a:t>
            </a:r>
            <a:r>
              <a:rPr lang="ja-JP" altLang="en-US" b="1" u="sng" dirty="0" smtClean="0">
                <a:latin typeface="+mj-ea"/>
                <a:ea typeface="+mj-ea"/>
              </a:rPr>
              <a:t>反応</a:t>
            </a:r>
            <a:r>
              <a:rPr lang="en-US" altLang="ja-JP" b="1" u="sng" dirty="0" smtClean="0">
                <a:latin typeface="+mj-ea"/>
                <a:ea typeface="+mj-ea"/>
              </a:rPr>
              <a:t>(Al-Zn</a:t>
            </a:r>
            <a:r>
              <a:rPr lang="ja-JP" altLang="en-US" b="1" u="sng" dirty="0" smtClean="0">
                <a:latin typeface="+mj-ea"/>
                <a:ea typeface="+mj-ea"/>
              </a:rPr>
              <a:t>犠牲層</a:t>
            </a:r>
            <a:r>
              <a:rPr lang="en-US" altLang="ja-JP" b="1" u="sng" dirty="0" smtClean="0">
                <a:latin typeface="+mj-ea"/>
                <a:ea typeface="+mj-ea"/>
              </a:rPr>
              <a:t>)</a:t>
            </a:r>
            <a:endParaRPr lang="en-US" altLang="ja-JP" b="1" u="sng" dirty="0">
              <a:latin typeface="+mj-ea"/>
              <a:ea typeface="+mj-ea"/>
            </a:endParaRPr>
          </a:p>
          <a:p>
            <a:pPr eaLnBrk="1" hangingPunct="1"/>
            <a:r>
              <a:rPr lang="en-US" altLang="ja-JP" sz="2000" dirty="0" smtClean="0">
                <a:solidFill>
                  <a:srgbClr val="323232"/>
                </a:solidFill>
                <a:latin typeface="+mj-lt"/>
              </a:rPr>
              <a:t>Zn </a:t>
            </a:r>
            <a:r>
              <a:rPr lang="en-US" altLang="ja-JP" sz="2000" dirty="0">
                <a:solidFill>
                  <a:srgbClr val="323232"/>
                </a:solidFill>
                <a:latin typeface="+mj-lt"/>
              </a:rPr>
              <a:t>→ Zn</a:t>
            </a:r>
            <a:r>
              <a:rPr lang="en-US" altLang="ja-JP" sz="2000" baseline="30000" dirty="0">
                <a:solidFill>
                  <a:srgbClr val="323232"/>
                </a:solidFill>
                <a:latin typeface="+mj-lt"/>
              </a:rPr>
              <a:t>2+</a:t>
            </a:r>
            <a:r>
              <a:rPr lang="en-US" altLang="ja-JP" sz="2000" dirty="0">
                <a:solidFill>
                  <a:srgbClr val="323232"/>
                </a:solidFill>
                <a:latin typeface="+mj-lt"/>
              </a:rPr>
              <a:t> + </a:t>
            </a:r>
            <a:r>
              <a:rPr lang="en-US" altLang="ja-JP" sz="2000" dirty="0" smtClean="0">
                <a:solidFill>
                  <a:srgbClr val="323232"/>
                </a:solidFill>
                <a:latin typeface="+mj-lt"/>
              </a:rPr>
              <a:t>2e</a:t>
            </a:r>
            <a:r>
              <a:rPr lang="en-US" altLang="ja-JP" sz="2000" baseline="30000" dirty="0" smtClean="0">
                <a:solidFill>
                  <a:srgbClr val="323232"/>
                </a:solidFill>
                <a:latin typeface="Symbol" panose="05050102010706020507" pitchFamily="18" charset="2"/>
              </a:rPr>
              <a:t>-</a:t>
            </a:r>
          </a:p>
          <a:p>
            <a:pPr eaLnBrk="1" hangingPunct="1"/>
            <a:r>
              <a:rPr lang="en-US" altLang="ja-JP" sz="2000" dirty="0" smtClean="0">
                <a:solidFill>
                  <a:srgbClr val="323232"/>
                </a:solidFill>
                <a:latin typeface="+mj-lt"/>
              </a:rPr>
              <a:t>Al </a:t>
            </a:r>
            <a:r>
              <a:rPr lang="ja-JP" altLang="en-US" sz="2000" dirty="0" smtClean="0">
                <a:solidFill>
                  <a:srgbClr val="323232"/>
                </a:solidFill>
                <a:latin typeface="+mj-lt"/>
              </a:rPr>
              <a:t>→ </a:t>
            </a:r>
            <a:r>
              <a:rPr lang="en-US" altLang="ja-JP" sz="2000" dirty="0" smtClean="0">
                <a:solidFill>
                  <a:srgbClr val="323232"/>
                </a:solidFill>
                <a:latin typeface="+mj-lt"/>
              </a:rPr>
              <a:t>Al</a:t>
            </a:r>
            <a:r>
              <a:rPr lang="en-US" altLang="ja-JP" sz="2000" baseline="30000" dirty="0" smtClean="0">
                <a:solidFill>
                  <a:srgbClr val="323232"/>
                </a:solidFill>
                <a:latin typeface="+mj-lt"/>
              </a:rPr>
              <a:t>3+</a:t>
            </a:r>
            <a:r>
              <a:rPr lang="en-US" altLang="ja-JP" sz="2000" dirty="0" smtClean="0">
                <a:solidFill>
                  <a:srgbClr val="323232"/>
                </a:solidFill>
                <a:latin typeface="+mj-lt"/>
              </a:rPr>
              <a:t> + 3e</a:t>
            </a:r>
            <a:r>
              <a:rPr lang="en-US" altLang="ja-JP" sz="2000" baseline="30000" dirty="0" smtClean="0">
                <a:solidFill>
                  <a:srgbClr val="323232"/>
                </a:solidFill>
                <a:latin typeface="Symbol" panose="05050102010706020507" pitchFamily="18" charset="2"/>
              </a:rPr>
              <a:t>-</a:t>
            </a:r>
            <a:endParaRPr lang="en-US" altLang="ja-JP" sz="2000" baseline="30000" dirty="0">
              <a:solidFill>
                <a:srgbClr val="323232"/>
              </a:solidFill>
              <a:latin typeface="Symbol" panose="05050102010706020507" pitchFamily="18" charset="2"/>
            </a:endParaRPr>
          </a:p>
        </p:txBody>
      </p:sp>
      <p:sp>
        <p:nvSpPr>
          <p:cNvPr id="4" name="Text Box 7"/>
          <p:cNvSpPr txBox="1">
            <a:spLocks noChangeArrowheads="1"/>
          </p:cNvSpPr>
          <p:nvPr/>
        </p:nvSpPr>
        <p:spPr bwMode="auto">
          <a:xfrm>
            <a:off x="4808979" y="2897833"/>
            <a:ext cx="3057247"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b="1" u="sng" dirty="0" smtClean="0">
                <a:latin typeface="+mn-lt"/>
              </a:rPr>
              <a:t>Cathode</a:t>
            </a:r>
            <a:r>
              <a:rPr lang="ja-JP" altLang="en-US" b="1" u="sng" dirty="0" smtClean="0">
                <a:latin typeface="+mj-ea"/>
                <a:ea typeface="+mj-ea"/>
              </a:rPr>
              <a:t>反応（</a:t>
            </a:r>
            <a:r>
              <a:rPr lang="en-US" altLang="ja-JP" b="1" u="sng" dirty="0" smtClean="0">
                <a:latin typeface="+mj-ea"/>
                <a:ea typeface="+mj-ea"/>
              </a:rPr>
              <a:t>Al</a:t>
            </a:r>
            <a:r>
              <a:rPr lang="ja-JP" altLang="en-US" b="1" u="sng" dirty="0" smtClean="0">
                <a:latin typeface="+mj-ea"/>
                <a:ea typeface="+mj-ea"/>
              </a:rPr>
              <a:t>芯材</a:t>
            </a:r>
            <a:r>
              <a:rPr lang="ja-JP" altLang="en-US" b="1" dirty="0" smtClean="0">
                <a:latin typeface="+mj-ea"/>
                <a:ea typeface="+mj-ea"/>
              </a:rPr>
              <a:t>）</a:t>
            </a:r>
            <a:endParaRPr lang="en-US" altLang="ja-JP" b="1" dirty="0">
              <a:latin typeface="+mj-ea"/>
              <a:ea typeface="+mj-ea"/>
            </a:endParaRPr>
          </a:p>
          <a:p>
            <a:pPr eaLnBrk="1" hangingPunct="1"/>
            <a:r>
              <a:rPr lang="en-US" altLang="ja-JP" sz="2000" dirty="0" smtClean="0">
                <a:solidFill>
                  <a:srgbClr val="323232"/>
                </a:solidFill>
                <a:latin typeface="+mn-lt"/>
              </a:rPr>
              <a:t>O</a:t>
            </a:r>
            <a:r>
              <a:rPr lang="en-US" altLang="ja-JP" sz="2000" baseline="-25000" dirty="0" smtClean="0">
                <a:solidFill>
                  <a:srgbClr val="323232"/>
                </a:solidFill>
                <a:latin typeface="+mn-lt"/>
              </a:rPr>
              <a:t>2</a:t>
            </a:r>
            <a:r>
              <a:rPr lang="en-US" altLang="ja-JP" sz="2000" dirty="0" smtClean="0">
                <a:solidFill>
                  <a:srgbClr val="323232"/>
                </a:solidFill>
                <a:latin typeface="+mn-lt"/>
              </a:rPr>
              <a:t> </a:t>
            </a:r>
            <a:r>
              <a:rPr lang="en-US" altLang="ja-JP" sz="2000" dirty="0">
                <a:solidFill>
                  <a:srgbClr val="323232"/>
                </a:solidFill>
                <a:latin typeface="+mn-lt"/>
              </a:rPr>
              <a:t>+ 2H</a:t>
            </a:r>
            <a:r>
              <a:rPr lang="en-US" altLang="ja-JP" sz="2000" baseline="-25000" dirty="0">
                <a:solidFill>
                  <a:srgbClr val="323232"/>
                </a:solidFill>
                <a:latin typeface="+mn-lt"/>
              </a:rPr>
              <a:t>2</a:t>
            </a:r>
            <a:r>
              <a:rPr lang="en-US" altLang="ja-JP" sz="2000" dirty="0">
                <a:solidFill>
                  <a:srgbClr val="323232"/>
                </a:solidFill>
                <a:latin typeface="+mn-lt"/>
              </a:rPr>
              <a:t>O + 4e</a:t>
            </a:r>
            <a:r>
              <a:rPr lang="en-US" altLang="ja-JP" sz="2000" baseline="30000" dirty="0">
                <a:solidFill>
                  <a:srgbClr val="323232"/>
                </a:solidFill>
                <a:latin typeface="Symbol" panose="05050102010706020507" pitchFamily="18" charset="2"/>
              </a:rPr>
              <a:t>-</a:t>
            </a:r>
            <a:r>
              <a:rPr lang="en-US" altLang="ja-JP" sz="2000" baseline="30000" dirty="0">
                <a:solidFill>
                  <a:srgbClr val="323232"/>
                </a:solidFill>
                <a:latin typeface="+mn-lt"/>
              </a:rPr>
              <a:t> </a:t>
            </a:r>
            <a:r>
              <a:rPr lang="en-US" altLang="ja-JP" sz="2000" dirty="0">
                <a:solidFill>
                  <a:srgbClr val="323232"/>
                </a:solidFill>
                <a:latin typeface="+mn-lt"/>
              </a:rPr>
              <a:t>→ 4OH</a:t>
            </a:r>
            <a:r>
              <a:rPr lang="en-US" altLang="ja-JP" sz="2000" baseline="30000" dirty="0">
                <a:solidFill>
                  <a:srgbClr val="323232"/>
                </a:solidFill>
                <a:latin typeface="Symbol" panose="05050102010706020507" pitchFamily="18" charset="2"/>
              </a:rPr>
              <a:t>-</a:t>
            </a:r>
          </a:p>
          <a:p>
            <a:pPr eaLnBrk="1" hangingPunct="1"/>
            <a:r>
              <a:rPr lang="en-US" altLang="ja-JP" sz="2000" dirty="0" smtClean="0">
                <a:solidFill>
                  <a:srgbClr val="323232"/>
                </a:solidFill>
                <a:latin typeface="+mn-ea"/>
                <a:ea typeface="+mn-ea"/>
              </a:rPr>
              <a:t>(or)  </a:t>
            </a:r>
            <a:r>
              <a:rPr lang="en-US" altLang="ja-JP" sz="2000" dirty="0">
                <a:solidFill>
                  <a:srgbClr val="323232"/>
                </a:solidFill>
                <a:latin typeface="+mn-lt"/>
              </a:rPr>
              <a:t>2H</a:t>
            </a:r>
            <a:r>
              <a:rPr lang="en-US" altLang="ja-JP" sz="2000" baseline="30000" dirty="0">
                <a:solidFill>
                  <a:srgbClr val="323232"/>
                </a:solidFill>
                <a:latin typeface="+mn-lt"/>
              </a:rPr>
              <a:t>+ </a:t>
            </a:r>
            <a:r>
              <a:rPr lang="en-US" altLang="ja-JP" sz="2000" dirty="0">
                <a:solidFill>
                  <a:srgbClr val="323232"/>
                </a:solidFill>
                <a:latin typeface="+mn-lt"/>
              </a:rPr>
              <a:t>+ 2e</a:t>
            </a:r>
            <a:r>
              <a:rPr lang="en-US" altLang="ja-JP" sz="2000" baseline="30000" dirty="0">
                <a:solidFill>
                  <a:srgbClr val="323232"/>
                </a:solidFill>
                <a:latin typeface="Symbol" panose="05050102010706020507" pitchFamily="18" charset="2"/>
              </a:rPr>
              <a:t>-</a:t>
            </a:r>
            <a:r>
              <a:rPr lang="en-US" altLang="ja-JP" sz="2000" dirty="0">
                <a:solidFill>
                  <a:srgbClr val="323232"/>
                </a:solidFill>
                <a:latin typeface="+mn-lt"/>
              </a:rPr>
              <a:t> → H</a:t>
            </a:r>
            <a:r>
              <a:rPr lang="en-US" altLang="ja-JP" sz="2000" baseline="-25000" dirty="0">
                <a:solidFill>
                  <a:srgbClr val="323232"/>
                </a:solidFill>
                <a:latin typeface="+mn-lt"/>
              </a:rPr>
              <a:t>2</a:t>
            </a:r>
          </a:p>
        </p:txBody>
      </p:sp>
      <p:grpSp>
        <p:nvGrpSpPr>
          <p:cNvPr id="5" name="グループ化 4"/>
          <p:cNvGrpSpPr/>
          <p:nvPr/>
        </p:nvGrpSpPr>
        <p:grpSpPr>
          <a:xfrm>
            <a:off x="611560" y="1772816"/>
            <a:ext cx="3820949" cy="2079718"/>
            <a:chOff x="238737" y="2241003"/>
            <a:chExt cx="3820949" cy="2079718"/>
          </a:xfrm>
        </p:grpSpPr>
        <p:grpSp>
          <p:nvGrpSpPr>
            <p:cNvPr id="21" name="グループ化 20"/>
            <p:cNvGrpSpPr/>
            <p:nvPr/>
          </p:nvGrpSpPr>
          <p:grpSpPr>
            <a:xfrm>
              <a:off x="238737" y="2241003"/>
              <a:ext cx="3820949" cy="2079718"/>
              <a:chOff x="5746363" y="3908985"/>
              <a:chExt cx="2588444" cy="1408874"/>
            </a:xfrm>
          </p:grpSpPr>
          <p:grpSp>
            <p:nvGrpSpPr>
              <p:cNvPr id="23" name="グループ化 22"/>
              <p:cNvGrpSpPr/>
              <p:nvPr/>
            </p:nvGrpSpPr>
            <p:grpSpPr>
              <a:xfrm>
                <a:off x="6070116" y="4131778"/>
                <a:ext cx="2264691" cy="1186081"/>
                <a:chOff x="1244300" y="2183843"/>
                <a:chExt cx="2264691" cy="1186081"/>
              </a:xfrm>
            </p:grpSpPr>
            <p:sp>
              <p:nvSpPr>
                <p:cNvPr id="25" name="円/楕円 24"/>
                <p:cNvSpPr/>
                <p:nvPr/>
              </p:nvSpPr>
              <p:spPr>
                <a:xfrm>
                  <a:off x="1676636" y="2183843"/>
                  <a:ext cx="1476164" cy="818800"/>
                </a:xfrm>
                <a:prstGeom prst="ellipse">
                  <a:avLst/>
                </a:prstGeom>
                <a:solidFill>
                  <a:srgbClr val="87C0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DBDBD"/>
                    </a:solidFill>
                  </a:endParaRPr>
                </a:p>
              </p:txBody>
            </p:sp>
            <p:grpSp>
              <p:nvGrpSpPr>
                <p:cNvPr id="26" name="グループ化 25"/>
                <p:cNvGrpSpPr/>
                <p:nvPr/>
              </p:nvGrpSpPr>
              <p:grpSpPr>
                <a:xfrm>
                  <a:off x="1244300" y="2204863"/>
                  <a:ext cx="2264691" cy="1165061"/>
                  <a:chOff x="1096989" y="1971905"/>
                  <a:chExt cx="2264691" cy="1165061"/>
                </a:xfrm>
              </p:grpSpPr>
              <p:sp>
                <p:nvSpPr>
                  <p:cNvPr id="27" name="正方形/長方形 26"/>
                  <p:cNvSpPr/>
                  <p:nvPr/>
                </p:nvSpPr>
                <p:spPr>
                  <a:xfrm>
                    <a:off x="1097277" y="2612359"/>
                    <a:ext cx="2263080" cy="524607"/>
                  </a:xfrm>
                  <a:prstGeom prst="rect">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8" name="グループ化 27"/>
                  <p:cNvGrpSpPr/>
                  <p:nvPr/>
                </p:nvGrpSpPr>
                <p:grpSpPr>
                  <a:xfrm>
                    <a:off x="1096989" y="1971905"/>
                    <a:ext cx="2264691" cy="638945"/>
                    <a:chOff x="1096989" y="1971905"/>
                    <a:chExt cx="2264691" cy="638945"/>
                  </a:xfrm>
                </p:grpSpPr>
                <p:sp>
                  <p:nvSpPr>
                    <p:cNvPr id="29" name="直角三角形 28"/>
                    <p:cNvSpPr/>
                    <p:nvPr/>
                  </p:nvSpPr>
                  <p:spPr>
                    <a:xfrm>
                      <a:off x="1525742" y="1971905"/>
                      <a:ext cx="226332" cy="638944"/>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p:nvSpPr>
                  <p:spPr>
                    <a:xfrm flipH="1">
                      <a:off x="2677814" y="1971906"/>
                      <a:ext cx="258523" cy="638944"/>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96989" y="1971906"/>
                      <a:ext cx="432048" cy="63894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2929632" y="1971906"/>
                      <a:ext cx="432048" cy="63894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4" name="テキスト ボックス 23"/>
              <p:cNvSpPr txBox="1"/>
              <p:nvPr/>
            </p:nvSpPr>
            <p:spPr>
              <a:xfrm>
                <a:off x="6099408" y="5055556"/>
                <a:ext cx="892094" cy="250198"/>
              </a:xfrm>
              <a:prstGeom prst="rect">
                <a:avLst/>
              </a:prstGeom>
              <a:noFill/>
            </p:spPr>
            <p:txBody>
              <a:bodyPr wrap="square" rtlCol="0">
                <a:spAutoFit/>
              </a:bodyPr>
              <a:lstStyle/>
              <a:p>
                <a:r>
                  <a:rPr kumimoji="1" lang="en-US" altLang="ja-JP" dirty="0" smtClean="0"/>
                  <a:t>Al</a:t>
                </a:r>
                <a:r>
                  <a:rPr lang="ja-JP" altLang="en-US" dirty="0" smtClean="0"/>
                  <a:t>芯材</a:t>
                </a:r>
                <a:endParaRPr kumimoji="1" lang="ja-JP" altLang="en-US" dirty="0"/>
              </a:p>
            </p:txBody>
          </p:sp>
          <p:sp>
            <p:nvSpPr>
              <p:cNvPr id="33" name="テキスト ボックス 32"/>
              <p:cNvSpPr txBox="1"/>
              <p:nvPr/>
            </p:nvSpPr>
            <p:spPr>
              <a:xfrm>
                <a:off x="5746363" y="3930147"/>
                <a:ext cx="1080034" cy="250198"/>
              </a:xfrm>
              <a:prstGeom prst="rect">
                <a:avLst/>
              </a:prstGeom>
              <a:noFill/>
            </p:spPr>
            <p:txBody>
              <a:bodyPr wrap="square" rtlCol="0">
                <a:spAutoFit/>
              </a:bodyPr>
              <a:lstStyle/>
              <a:p>
                <a:r>
                  <a:rPr kumimoji="1" lang="en-US" altLang="ja-JP" b="1" dirty="0" smtClean="0">
                    <a:solidFill>
                      <a:srgbClr val="00B050"/>
                    </a:solidFill>
                  </a:rPr>
                  <a:t>Al</a:t>
                </a:r>
                <a:r>
                  <a:rPr lang="en-US" altLang="ja-JP" b="1" dirty="0" smtClean="0">
                    <a:solidFill>
                      <a:srgbClr val="00B050"/>
                    </a:solidFill>
                  </a:rPr>
                  <a:t>-Zn</a:t>
                </a:r>
                <a:r>
                  <a:rPr lang="ja-JP" altLang="en-US" b="1" dirty="0" smtClean="0">
                    <a:solidFill>
                      <a:srgbClr val="00B050"/>
                    </a:solidFill>
                  </a:rPr>
                  <a:t>犠牲層</a:t>
                </a:r>
                <a:endParaRPr kumimoji="1" lang="ja-JP" altLang="en-US" b="1" dirty="0">
                  <a:solidFill>
                    <a:srgbClr val="00B050"/>
                  </a:solidFill>
                </a:endParaRPr>
              </a:p>
            </p:txBody>
          </p:sp>
          <p:sp>
            <p:nvSpPr>
              <p:cNvPr id="34" name="テキスト ボックス 33"/>
              <p:cNvSpPr txBox="1"/>
              <p:nvPr/>
            </p:nvSpPr>
            <p:spPr>
              <a:xfrm>
                <a:off x="6967053" y="3908985"/>
                <a:ext cx="620515" cy="250198"/>
              </a:xfrm>
              <a:prstGeom prst="rect">
                <a:avLst/>
              </a:prstGeom>
              <a:noFill/>
            </p:spPr>
            <p:txBody>
              <a:bodyPr wrap="square" rtlCol="0">
                <a:spAutoFit/>
              </a:bodyPr>
              <a:lstStyle/>
              <a:p>
                <a:r>
                  <a:rPr kumimoji="1" lang="ja-JP" altLang="en-US" b="1" dirty="0" smtClean="0">
                    <a:solidFill>
                      <a:srgbClr val="87C0F3"/>
                    </a:solidFill>
                  </a:rPr>
                  <a:t>液滴</a:t>
                </a:r>
                <a:endParaRPr kumimoji="1" lang="ja-JP" altLang="en-US" b="1" dirty="0">
                  <a:solidFill>
                    <a:srgbClr val="87C0F3"/>
                  </a:solidFill>
                </a:endParaRPr>
              </a:p>
            </p:txBody>
          </p:sp>
        </p:grpSp>
        <p:sp>
          <p:nvSpPr>
            <p:cNvPr id="7" name="左矢印 6"/>
            <p:cNvSpPr/>
            <p:nvPr/>
          </p:nvSpPr>
          <p:spPr>
            <a:xfrm>
              <a:off x="3029436" y="2697981"/>
              <a:ext cx="418217" cy="262979"/>
            </a:xfrm>
            <a:prstGeom prst="lef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 name="テキスト ボックス 7"/>
            <p:cNvSpPr txBox="1"/>
            <p:nvPr/>
          </p:nvSpPr>
          <p:spPr>
            <a:xfrm>
              <a:off x="2461137" y="2569878"/>
              <a:ext cx="735035" cy="369332"/>
            </a:xfrm>
            <a:prstGeom prst="rect">
              <a:avLst/>
            </a:prstGeom>
            <a:noFill/>
          </p:spPr>
          <p:txBody>
            <a:bodyPr wrap="square" rtlCol="0">
              <a:spAutoFit/>
            </a:bodyPr>
            <a:lstStyle/>
            <a:p>
              <a:r>
                <a:rPr lang="en-US" altLang="ja-JP" b="1" dirty="0" smtClean="0">
                  <a:solidFill>
                    <a:srgbClr val="323232"/>
                  </a:solidFill>
                </a:rPr>
                <a:t>Zn</a:t>
              </a:r>
              <a:r>
                <a:rPr lang="en-US" altLang="ja-JP" b="1" baseline="30000" dirty="0" smtClean="0">
                  <a:solidFill>
                    <a:srgbClr val="323232"/>
                  </a:solidFill>
                </a:rPr>
                <a:t>2+</a:t>
              </a:r>
              <a:endParaRPr kumimoji="1" lang="ja-JP" altLang="en-US" b="1" baseline="30000" dirty="0">
                <a:solidFill>
                  <a:srgbClr val="323232"/>
                </a:solidFill>
              </a:endParaRPr>
            </a:p>
          </p:txBody>
        </p:sp>
        <p:sp>
          <p:nvSpPr>
            <p:cNvPr id="9" name="テキスト ボックス 8"/>
            <p:cNvSpPr txBox="1"/>
            <p:nvPr/>
          </p:nvSpPr>
          <p:spPr>
            <a:xfrm>
              <a:off x="2460712" y="2829470"/>
              <a:ext cx="735035" cy="369332"/>
            </a:xfrm>
            <a:prstGeom prst="rect">
              <a:avLst/>
            </a:prstGeom>
            <a:noFill/>
          </p:spPr>
          <p:txBody>
            <a:bodyPr wrap="square" rtlCol="0">
              <a:spAutoFit/>
            </a:bodyPr>
            <a:lstStyle/>
            <a:p>
              <a:r>
                <a:rPr lang="en-US" altLang="ja-JP" b="1" dirty="0" smtClean="0">
                  <a:solidFill>
                    <a:srgbClr val="323232"/>
                  </a:solidFill>
                </a:rPr>
                <a:t>Al</a:t>
              </a:r>
              <a:r>
                <a:rPr lang="en-US" altLang="ja-JP" b="1" baseline="30000" dirty="0" smtClean="0">
                  <a:solidFill>
                    <a:srgbClr val="323232"/>
                  </a:solidFill>
                </a:rPr>
                <a:t>3+</a:t>
              </a:r>
              <a:endParaRPr kumimoji="1" lang="ja-JP" altLang="en-US" b="1" baseline="30000" dirty="0">
                <a:solidFill>
                  <a:srgbClr val="323232"/>
                </a:solidFill>
              </a:endParaRPr>
            </a:p>
          </p:txBody>
        </p:sp>
        <p:cxnSp>
          <p:nvCxnSpPr>
            <p:cNvPr id="10" name="直線矢印コネクタ 9"/>
            <p:cNvCxnSpPr/>
            <p:nvPr/>
          </p:nvCxnSpPr>
          <p:spPr>
            <a:xfrm>
              <a:off x="3332820" y="3366052"/>
              <a:ext cx="0" cy="449416"/>
            </a:xfrm>
            <a:prstGeom prst="straightConnector1">
              <a:avLst/>
            </a:prstGeom>
            <a:ln w="50800">
              <a:solidFill>
                <a:srgbClr val="323232"/>
              </a:solidFill>
              <a:tailEnd type="triangle"/>
            </a:ln>
          </p:spPr>
          <p:style>
            <a:lnRef idx="1">
              <a:schemeClr val="accent1"/>
            </a:lnRef>
            <a:fillRef idx="0">
              <a:schemeClr val="accent1"/>
            </a:fillRef>
            <a:effectRef idx="0">
              <a:schemeClr val="accent1"/>
            </a:effectRef>
            <a:fontRef idx="minor">
              <a:schemeClr val="tx1"/>
            </a:fontRef>
          </p:style>
        </p:cxnSp>
        <p:sp>
          <p:nvSpPr>
            <p:cNvPr id="11" name="環状矢印 10"/>
            <p:cNvSpPr/>
            <p:nvPr/>
          </p:nvSpPr>
          <p:spPr>
            <a:xfrm rot="10968374">
              <a:off x="1755887" y="2933662"/>
              <a:ext cx="481691" cy="598993"/>
            </a:xfrm>
            <a:prstGeom prst="circularArrow">
              <a:avLst>
                <a:gd name="adj1" fmla="val 12500"/>
                <a:gd name="adj2" fmla="val 1142319"/>
                <a:gd name="adj3" fmla="val 20457681"/>
                <a:gd name="adj4" fmla="val 10675076"/>
                <a:gd name="adj5" fmla="val 14698"/>
              </a:avLst>
            </a:prstGeom>
            <a:solidFill>
              <a:srgbClr val="323232"/>
            </a:solidFill>
            <a:ln>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a:off x="2011904" y="2894310"/>
              <a:ext cx="491856" cy="369332"/>
            </a:xfrm>
            <a:prstGeom prst="rect">
              <a:avLst/>
            </a:prstGeom>
            <a:noFill/>
          </p:spPr>
          <p:txBody>
            <a:bodyPr wrap="square" rtlCol="0">
              <a:spAutoFit/>
            </a:bodyPr>
            <a:lstStyle/>
            <a:p>
              <a:r>
                <a:rPr lang="en-US" altLang="ja-JP" b="1" dirty="0" smtClean="0">
                  <a:solidFill>
                    <a:srgbClr val="323232"/>
                  </a:solidFill>
                </a:rPr>
                <a:t>O</a:t>
              </a:r>
              <a:r>
                <a:rPr lang="en-US" altLang="ja-JP" b="1" baseline="-25000" dirty="0" smtClean="0">
                  <a:solidFill>
                    <a:srgbClr val="323232"/>
                  </a:solidFill>
                </a:rPr>
                <a:t>2</a:t>
              </a:r>
              <a:endParaRPr kumimoji="1" lang="ja-JP" altLang="en-US" b="1" baseline="-25000" dirty="0">
                <a:solidFill>
                  <a:srgbClr val="323232"/>
                </a:solidFill>
              </a:endParaRPr>
            </a:p>
          </p:txBody>
        </p:sp>
        <p:sp>
          <p:nvSpPr>
            <p:cNvPr id="13" name="テキスト ボックス 12"/>
            <p:cNvSpPr txBox="1"/>
            <p:nvPr/>
          </p:nvSpPr>
          <p:spPr>
            <a:xfrm>
              <a:off x="1455276" y="2879857"/>
              <a:ext cx="648095" cy="369332"/>
            </a:xfrm>
            <a:prstGeom prst="rect">
              <a:avLst/>
            </a:prstGeom>
            <a:noFill/>
          </p:spPr>
          <p:txBody>
            <a:bodyPr wrap="square" rtlCol="0">
              <a:spAutoFit/>
            </a:bodyPr>
            <a:lstStyle/>
            <a:p>
              <a:r>
                <a:rPr lang="en-US" altLang="ja-JP" b="1" dirty="0" smtClean="0">
                  <a:solidFill>
                    <a:srgbClr val="323232"/>
                  </a:solidFill>
                </a:rPr>
                <a:t>OH</a:t>
              </a:r>
              <a:r>
                <a:rPr lang="en-US" altLang="ja-JP" b="1" baseline="30000" dirty="0" smtClean="0">
                  <a:solidFill>
                    <a:srgbClr val="323232"/>
                  </a:solidFill>
                  <a:latin typeface="Symbol" panose="05050102010706020507" pitchFamily="18" charset="2"/>
                </a:rPr>
                <a:t>-</a:t>
              </a:r>
              <a:endParaRPr kumimoji="1" lang="ja-JP" altLang="en-US" b="1" baseline="30000" dirty="0">
                <a:solidFill>
                  <a:srgbClr val="323232"/>
                </a:solidFill>
                <a:latin typeface="Symbol" panose="05050102010706020507" pitchFamily="18" charset="2"/>
              </a:endParaRPr>
            </a:p>
          </p:txBody>
        </p:sp>
        <p:cxnSp>
          <p:nvCxnSpPr>
            <p:cNvPr id="14" name="直線矢印コネクタ 13"/>
            <p:cNvCxnSpPr/>
            <p:nvPr/>
          </p:nvCxnSpPr>
          <p:spPr>
            <a:xfrm flipV="1">
              <a:off x="1996732" y="3531819"/>
              <a:ext cx="0" cy="401701"/>
            </a:xfrm>
            <a:prstGeom prst="straightConnector1">
              <a:avLst/>
            </a:prstGeom>
            <a:ln w="50800">
              <a:solidFill>
                <a:srgbClr val="323232"/>
              </a:solidFill>
              <a:tailEnd type="triangle"/>
            </a:ln>
          </p:spPr>
          <p:style>
            <a:lnRef idx="1">
              <a:schemeClr val="accent1"/>
            </a:lnRef>
            <a:fillRef idx="0">
              <a:schemeClr val="accent1"/>
            </a:fillRef>
            <a:effectRef idx="0">
              <a:schemeClr val="accent1"/>
            </a:effectRef>
            <a:fontRef idx="minor">
              <a:schemeClr val="tx1"/>
            </a:fontRef>
          </p:style>
        </p:cxnSp>
        <p:grpSp>
          <p:nvGrpSpPr>
            <p:cNvPr id="15" name="グループ化 14"/>
            <p:cNvGrpSpPr/>
            <p:nvPr/>
          </p:nvGrpSpPr>
          <p:grpSpPr>
            <a:xfrm>
              <a:off x="2119569" y="3638054"/>
              <a:ext cx="452376" cy="369332"/>
              <a:chOff x="1928663" y="3908015"/>
              <a:chExt cx="452376" cy="369332"/>
            </a:xfrm>
          </p:grpSpPr>
          <p:sp>
            <p:nvSpPr>
              <p:cNvPr id="19" name="正方形/長方形 18"/>
              <p:cNvSpPr/>
              <p:nvPr/>
            </p:nvSpPr>
            <p:spPr>
              <a:xfrm>
                <a:off x="1928663" y="3935675"/>
                <a:ext cx="367597" cy="336692"/>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1949589" y="3908015"/>
                <a:ext cx="431450" cy="369332"/>
              </a:xfrm>
              <a:prstGeom prst="rect">
                <a:avLst/>
              </a:prstGeom>
              <a:noFill/>
            </p:spPr>
            <p:txBody>
              <a:bodyPr wrap="square" rtlCol="0">
                <a:spAutoFit/>
              </a:bodyPr>
              <a:lstStyle/>
              <a:p>
                <a:r>
                  <a:rPr lang="en-US" altLang="ja-JP" b="1" dirty="0" smtClean="0">
                    <a:solidFill>
                      <a:srgbClr val="323232"/>
                    </a:solidFill>
                  </a:rPr>
                  <a:t>e</a:t>
                </a:r>
                <a:r>
                  <a:rPr lang="en-US" altLang="ja-JP" b="1" baseline="30000" dirty="0" smtClean="0">
                    <a:solidFill>
                      <a:srgbClr val="323232"/>
                    </a:solidFill>
                    <a:latin typeface="Symbol" panose="05050102010706020507" pitchFamily="18" charset="2"/>
                  </a:rPr>
                  <a:t>-</a:t>
                </a:r>
                <a:endParaRPr kumimoji="1" lang="ja-JP" altLang="en-US" b="1" baseline="30000" dirty="0">
                  <a:solidFill>
                    <a:srgbClr val="323232"/>
                  </a:solidFill>
                  <a:latin typeface="Symbol" panose="05050102010706020507" pitchFamily="18" charset="2"/>
                </a:endParaRPr>
              </a:p>
            </p:txBody>
          </p:sp>
        </p:grpSp>
        <p:grpSp>
          <p:nvGrpSpPr>
            <p:cNvPr id="16" name="グループ化 15"/>
            <p:cNvGrpSpPr/>
            <p:nvPr/>
          </p:nvGrpSpPr>
          <p:grpSpPr>
            <a:xfrm>
              <a:off x="3505071" y="3397826"/>
              <a:ext cx="452376" cy="369332"/>
              <a:chOff x="1928663" y="3908015"/>
              <a:chExt cx="452376" cy="369332"/>
            </a:xfrm>
          </p:grpSpPr>
          <p:sp>
            <p:nvSpPr>
              <p:cNvPr id="17" name="正方形/長方形 16"/>
              <p:cNvSpPr/>
              <p:nvPr/>
            </p:nvSpPr>
            <p:spPr>
              <a:xfrm>
                <a:off x="1928663" y="3935675"/>
                <a:ext cx="367597" cy="336692"/>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949589" y="3908015"/>
                <a:ext cx="431450" cy="369332"/>
              </a:xfrm>
              <a:prstGeom prst="rect">
                <a:avLst/>
              </a:prstGeom>
              <a:noFill/>
            </p:spPr>
            <p:txBody>
              <a:bodyPr wrap="square" rtlCol="0">
                <a:spAutoFit/>
              </a:bodyPr>
              <a:lstStyle/>
              <a:p>
                <a:r>
                  <a:rPr lang="en-US" altLang="ja-JP" b="1" dirty="0" smtClean="0">
                    <a:solidFill>
                      <a:srgbClr val="323232"/>
                    </a:solidFill>
                  </a:rPr>
                  <a:t>e</a:t>
                </a:r>
                <a:r>
                  <a:rPr lang="en-US" altLang="ja-JP" b="1" baseline="30000" dirty="0" smtClean="0">
                    <a:solidFill>
                      <a:srgbClr val="323232"/>
                    </a:solidFill>
                    <a:latin typeface="Symbol" panose="05050102010706020507" pitchFamily="18" charset="2"/>
                  </a:rPr>
                  <a:t>-</a:t>
                </a:r>
                <a:endParaRPr kumimoji="1" lang="ja-JP" altLang="en-US" b="1" baseline="30000" dirty="0">
                  <a:solidFill>
                    <a:srgbClr val="323232"/>
                  </a:solidFill>
                  <a:latin typeface="Symbol" panose="05050102010706020507" pitchFamily="18" charset="2"/>
                </a:endParaRPr>
              </a:p>
            </p:txBody>
          </p:sp>
        </p:grpSp>
      </p:grpSp>
      <p:sp>
        <p:nvSpPr>
          <p:cNvPr id="35" name="テキスト ボックス 34"/>
          <p:cNvSpPr txBox="1"/>
          <p:nvPr/>
        </p:nvSpPr>
        <p:spPr>
          <a:xfrm>
            <a:off x="323528" y="1055525"/>
            <a:ext cx="873106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800" b="1" i="0" u="sng" strike="noStrike" kern="0" cap="none" spc="0" normalizeH="0" baseline="0" noProof="0" dirty="0" smtClean="0">
                <a:ln>
                  <a:noFill/>
                </a:ln>
                <a:solidFill>
                  <a:srgbClr val="323232"/>
                </a:solidFill>
                <a:effectLst/>
                <a:uLnTx/>
                <a:uFillTx/>
              </a:rPr>
              <a:t>Zn</a:t>
            </a:r>
            <a:r>
              <a:rPr kumimoji="0" lang="ja-JP" altLang="en-US" sz="2800" b="1" i="0" u="sng" strike="noStrike" kern="0" cap="none" spc="0" normalizeH="0" baseline="0" noProof="0" dirty="0" smtClean="0">
                <a:ln>
                  <a:noFill/>
                </a:ln>
                <a:solidFill>
                  <a:srgbClr val="323232"/>
                </a:solidFill>
                <a:effectLst/>
                <a:uLnTx/>
                <a:uFillTx/>
              </a:rPr>
              <a:t>犠牲層</a:t>
            </a:r>
            <a:r>
              <a:rPr kumimoji="0" lang="ja-JP" altLang="en-US" sz="2800" b="1" i="0" u="none" strike="noStrike" kern="0" cap="none" spc="0" normalizeH="0" baseline="0" noProof="0" dirty="0" smtClean="0">
                <a:ln>
                  <a:noFill/>
                </a:ln>
                <a:solidFill>
                  <a:srgbClr val="323232"/>
                </a:solidFill>
                <a:effectLst/>
                <a:uLnTx/>
                <a:uFillTx/>
              </a:rPr>
              <a:t>とは </a:t>
            </a:r>
            <a:r>
              <a:rPr kumimoji="0" lang="en-US" altLang="ja-JP" sz="2800" b="1" i="0" u="none" strike="noStrike" kern="0" cap="none" spc="0" normalizeH="0" baseline="0" noProof="0" dirty="0" smtClean="0">
                <a:ln>
                  <a:noFill/>
                </a:ln>
                <a:solidFill>
                  <a:srgbClr val="323232"/>
                </a:solidFill>
                <a:effectLst/>
                <a:uLnTx/>
                <a:uFillTx/>
              </a:rPr>
              <a:t>―</a:t>
            </a:r>
            <a:r>
              <a:rPr kumimoji="0" lang="ja-JP" altLang="en-US" sz="2800" b="1" kern="0" noProof="0" dirty="0" smtClean="0">
                <a:solidFill>
                  <a:srgbClr val="323232"/>
                </a:solidFill>
              </a:rPr>
              <a:t> </a:t>
            </a:r>
            <a:r>
              <a:rPr kumimoji="0" lang="en-US" altLang="ja-JP" sz="2800" b="1" i="0" u="none" strike="noStrike" kern="0" cap="none" spc="0" normalizeH="0" baseline="0" noProof="0" dirty="0" smtClean="0">
                <a:ln>
                  <a:noFill/>
                </a:ln>
                <a:solidFill>
                  <a:srgbClr val="323232"/>
                </a:solidFill>
                <a:effectLst/>
                <a:uLnTx/>
                <a:uFillTx/>
              </a:rPr>
              <a:t>Al</a:t>
            </a:r>
            <a:r>
              <a:rPr kumimoji="0" lang="ja-JP" altLang="en-US" sz="2800" b="1" i="0" u="none" strike="noStrike" kern="0" cap="none" spc="0" normalizeH="0" baseline="0" noProof="0" dirty="0" smtClean="0">
                <a:ln>
                  <a:noFill/>
                </a:ln>
                <a:solidFill>
                  <a:srgbClr val="323232"/>
                </a:solidFill>
                <a:effectLst/>
                <a:uLnTx/>
                <a:uFillTx/>
              </a:rPr>
              <a:t>材表面に形成される</a:t>
            </a:r>
            <a:r>
              <a:rPr kumimoji="0" lang="en-US" altLang="ja-JP" sz="2800" b="1" i="0" strike="noStrike" kern="0" cap="none" spc="0" normalizeH="0" baseline="0" noProof="0" dirty="0" smtClean="0">
                <a:ln>
                  <a:noFill/>
                </a:ln>
                <a:solidFill>
                  <a:srgbClr val="FF0000"/>
                </a:solidFill>
                <a:effectLst/>
                <a:uLnTx/>
                <a:uFillTx/>
              </a:rPr>
              <a:t>Al-Zn</a:t>
            </a:r>
            <a:r>
              <a:rPr kumimoji="0" lang="ja-JP" altLang="en-US" sz="2800" b="1" i="0" strike="noStrike" kern="0" cap="none" spc="0" normalizeH="0" baseline="0" noProof="0" dirty="0" smtClean="0">
                <a:ln>
                  <a:noFill/>
                </a:ln>
                <a:solidFill>
                  <a:srgbClr val="FF0000"/>
                </a:solidFill>
                <a:effectLst/>
                <a:uLnTx/>
                <a:uFillTx/>
              </a:rPr>
              <a:t>合金層</a:t>
            </a:r>
            <a:endParaRPr kumimoji="0" lang="en-US" altLang="ja-JP" sz="2800" b="1" i="0" strike="noStrike" kern="0" cap="none" spc="0" normalizeH="0" baseline="0" noProof="0" dirty="0" smtClean="0">
              <a:ln>
                <a:noFill/>
              </a:ln>
              <a:solidFill>
                <a:srgbClr val="FF0000"/>
              </a:solidFill>
              <a:effectLst/>
              <a:uLnTx/>
              <a:uFillTx/>
            </a:endParaRPr>
          </a:p>
        </p:txBody>
      </p:sp>
      <p:sp>
        <p:nvSpPr>
          <p:cNvPr id="36" name="二等辺三角形 35"/>
          <p:cNvSpPr/>
          <p:nvPr/>
        </p:nvSpPr>
        <p:spPr>
          <a:xfrm rot="5400000">
            <a:off x="495679" y="5565963"/>
            <a:ext cx="563771" cy="33201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71675" y="4179838"/>
            <a:ext cx="7272808" cy="707886"/>
          </a:xfrm>
          <a:prstGeom prst="rect">
            <a:avLst/>
          </a:prstGeom>
          <a:noFill/>
        </p:spPr>
        <p:txBody>
          <a:bodyPr wrap="square" rtlCol="0">
            <a:spAutoFit/>
          </a:bodyPr>
          <a:lstStyle/>
          <a:p>
            <a:r>
              <a:rPr kumimoji="1" lang="en-US" altLang="ja-JP" sz="2000" dirty="0" smtClean="0"/>
              <a:t>Zn</a:t>
            </a:r>
            <a:r>
              <a:rPr kumimoji="1" lang="ja-JP" altLang="en-US" sz="2000" dirty="0" smtClean="0"/>
              <a:t>犠牲層が優先的に腐食されることで芯材を保護する作用を持つ（</a:t>
            </a:r>
            <a:r>
              <a:rPr kumimoji="1" lang="ja-JP" altLang="en-US" sz="2000" dirty="0" smtClean="0">
                <a:solidFill>
                  <a:srgbClr val="FF0000"/>
                </a:solidFill>
              </a:rPr>
              <a:t>犠牲防食作用</a:t>
            </a:r>
            <a:r>
              <a:rPr kumimoji="1" lang="ja-JP" altLang="en-US" sz="2000" dirty="0" smtClean="0"/>
              <a:t>）</a:t>
            </a:r>
            <a:endParaRPr kumimoji="1" lang="ja-JP" altLang="en-US" sz="2000" dirty="0"/>
          </a:p>
        </p:txBody>
      </p:sp>
      <p:sp>
        <p:nvSpPr>
          <p:cNvPr id="38" name="テキスト ボックス 37"/>
          <p:cNvSpPr txBox="1"/>
          <p:nvPr/>
        </p:nvSpPr>
        <p:spPr>
          <a:xfrm>
            <a:off x="1004387" y="5802284"/>
            <a:ext cx="7700806" cy="400110"/>
          </a:xfrm>
          <a:prstGeom prst="rect">
            <a:avLst/>
          </a:prstGeom>
          <a:noFill/>
        </p:spPr>
        <p:txBody>
          <a:bodyPr wrap="square" rtlCol="0">
            <a:spAutoFit/>
          </a:bodyPr>
          <a:lstStyle/>
          <a:p>
            <a:r>
              <a:rPr kumimoji="1" lang="en-US" altLang="ja-JP" sz="2000" b="1" dirty="0" smtClean="0"/>
              <a:t>Zn</a:t>
            </a:r>
            <a:r>
              <a:rPr kumimoji="1" lang="ja-JP" altLang="en-US" sz="2000" b="1" dirty="0" smtClean="0"/>
              <a:t>犠牲層の腐食速度を把握し、</a:t>
            </a:r>
            <a:r>
              <a:rPr lang="ja-JP" altLang="en-US" sz="2000" b="1" dirty="0" smtClean="0"/>
              <a:t>腐食進行を予測することが重要</a:t>
            </a:r>
            <a:endParaRPr kumimoji="1" lang="ja-JP" altLang="en-US" sz="2000" b="1" dirty="0"/>
          </a:p>
        </p:txBody>
      </p:sp>
      <p:sp>
        <p:nvSpPr>
          <p:cNvPr id="39" name="テキスト ボックス 38"/>
          <p:cNvSpPr txBox="1"/>
          <p:nvPr/>
        </p:nvSpPr>
        <p:spPr>
          <a:xfrm>
            <a:off x="1003851" y="5331858"/>
            <a:ext cx="7065316" cy="400110"/>
          </a:xfrm>
          <a:prstGeom prst="rect">
            <a:avLst/>
          </a:prstGeom>
          <a:noFill/>
        </p:spPr>
        <p:txBody>
          <a:bodyPr wrap="square" rtlCol="0">
            <a:spAutoFit/>
          </a:bodyPr>
          <a:lstStyle/>
          <a:p>
            <a:r>
              <a:rPr kumimoji="1" lang="ja-JP" altLang="en-US" sz="2000" b="1" dirty="0" smtClean="0"/>
              <a:t>腐食進行とともに</a:t>
            </a:r>
            <a:r>
              <a:rPr kumimoji="1" lang="en-US" altLang="ja-JP" sz="2000" b="1" dirty="0" smtClean="0"/>
              <a:t>Zn</a:t>
            </a:r>
            <a:r>
              <a:rPr kumimoji="1" lang="ja-JP" altLang="en-US" sz="2000" b="1" dirty="0" smtClean="0"/>
              <a:t>犠牲層は消費され減少するため</a:t>
            </a:r>
            <a:endParaRPr kumimoji="1" lang="ja-JP" altLang="en-US" sz="2000" b="1" dirty="0"/>
          </a:p>
        </p:txBody>
      </p:sp>
    </p:spTree>
    <p:extLst>
      <p:ext uri="{BB962C8B-B14F-4D97-AF65-F5344CB8AC3E}">
        <p14:creationId xmlns:p14="http://schemas.microsoft.com/office/powerpoint/2010/main" val="3944580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加速試験と計算結果の</a:t>
            </a:r>
            <a:r>
              <a:rPr lang="ja-JP" altLang="en-US" dirty="0" smtClean="0"/>
              <a:t>比較</a:t>
            </a:r>
            <a:r>
              <a:rPr lang="ja-JP" altLang="en-US" dirty="0" err="1" smtClean="0"/>
              <a:t>ー</a:t>
            </a:r>
            <a:r>
              <a:rPr lang="ja-JP" altLang="en-US" dirty="0" smtClean="0"/>
              <a:t>考察</a:t>
            </a:r>
            <a:endParaRPr kumimoji="1" lang="ja-JP" altLang="en-US" dirty="0"/>
          </a:p>
        </p:txBody>
      </p:sp>
      <p:sp>
        <p:nvSpPr>
          <p:cNvPr id="4" name="正方形/長方形 3"/>
          <p:cNvSpPr/>
          <p:nvPr/>
        </p:nvSpPr>
        <p:spPr>
          <a:xfrm>
            <a:off x="1115616" y="2450723"/>
            <a:ext cx="2895094" cy="1121007"/>
          </a:xfrm>
          <a:prstGeom prst="rect">
            <a:avLst/>
          </a:prstGeom>
          <a:gradFill flip="none" rotWithShape="1">
            <a:gsLst>
              <a:gs pos="100000">
                <a:srgbClr val="92D050">
                  <a:lumMod val="100000"/>
                </a:srgbClr>
              </a:gs>
              <a:gs pos="0">
                <a:schemeClr val="bg1">
                  <a:lumMod val="85000"/>
                </a:schemeClr>
              </a:gs>
            </a:gsLst>
            <a:lin ang="162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cxnSp>
        <p:nvCxnSpPr>
          <p:cNvPr id="5" name="直線コネクタ 4"/>
          <p:cNvCxnSpPr/>
          <p:nvPr/>
        </p:nvCxnSpPr>
        <p:spPr>
          <a:xfrm flipH="1">
            <a:off x="1110602" y="2450354"/>
            <a:ext cx="2900108" cy="0"/>
          </a:xfrm>
          <a:prstGeom prst="line">
            <a:avLst/>
          </a:prstGeom>
          <a:ln w="38100">
            <a:solidFill>
              <a:srgbClr val="323232"/>
            </a:solidFill>
            <a:prstDash val="sysDash"/>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32049" y="1987920"/>
            <a:ext cx="896727" cy="348109"/>
          </a:xfrm>
          <a:prstGeom prst="rect">
            <a:avLst/>
          </a:prstGeom>
          <a:noFill/>
        </p:spPr>
        <p:txBody>
          <a:bodyPr wrap="square" rtlCol="0">
            <a:spAutoFit/>
          </a:bodyPr>
          <a:lstStyle/>
          <a:p>
            <a:r>
              <a:rPr lang="en-US" altLang="ja-JP" sz="1662" b="1" dirty="0">
                <a:solidFill>
                  <a:srgbClr val="323232"/>
                </a:solidFill>
              </a:rPr>
              <a:t>Zn</a:t>
            </a:r>
            <a:r>
              <a:rPr lang="ja-JP" altLang="en-US" sz="1662" b="1" dirty="0">
                <a:solidFill>
                  <a:srgbClr val="323232"/>
                </a:solidFill>
              </a:rPr>
              <a:t>濃度</a:t>
            </a:r>
          </a:p>
        </p:txBody>
      </p:sp>
      <p:sp>
        <p:nvSpPr>
          <p:cNvPr id="10" name="テキスト ボックス 9"/>
          <p:cNvSpPr txBox="1"/>
          <p:nvPr/>
        </p:nvSpPr>
        <p:spPr>
          <a:xfrm>
            <a:off x="603318" y="2263438"/>
            <a:ext cx="354188" cy="268541"/>
          </a:xfrm>
          <a:prstGeom prst="rect">
            <a:avLst/>
          </a:prstGeom>
          <a:noFill/>
        </p:spPr>
        <p:txBody>
          <a:bodyPr wrap="square" rtlCol="0">
            <a:spAutoFit/>
          </a:bodyPr>
          <a:lstStyle/>
          <a:p>
            <a:r>
              <a:rPr lang="ja-JP" altLang="en-US" sz="1662" b="1" dirty="0">
                <a:solidFill>
                  <a:srgbClr val="323232"/>
                </a:solidFill>
              </a:rPr>
              <a:t>高</a:t>
            </a:r>
          </a:p>
        </p:txBody>
      </p:sp>
      <p:cxnSp>
        <p:nvCxnSpPr>
          <p:cNvPr id="11" name="直線矢印コネクタ 10"/>
          <p:cNvCxnSpPr/>
          <p:nvPr/>
        </p:nvCxnSpPr>
        <p:spPr>
          <a:xfrm>
            <a:off x="811276" y="2578913"/>
            <a:ext cx="0" cy="879062"/>
          </a:xfrm>
          <a:prstGeom prst="straightConnector1">
            <a:avLst/>
          </a:prstGeom>
          <a:ln w="9525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95046" y="3457975"/>
            <a:ext cx="354188" cy="268541"/>
          </a:xfrm>
          <a:prstGeom prst="rect">
            <a:avLst/>
          </a:prstGeom>
          <a:noFill/>
        </p:spPr>
        <p:txBody>
          <a:bodyPr wrap="square" rtlCol="0">
            <a:spAutoFit/>
          </a:bodyPr>
          <a:lstStyle/>
          <a:p>
            <a:r>
              <a:rPr lang="ja-JP" altLang="en-US" sz="1662" b="1" dirty="0">
                <a:solidFill>
                  <a:srgbClr val="323232"/>
                </a:solidFill>
              </a:rPr>
              <a:t>低</a:t>
            </a:r>
          </a:p>
        </p:txBody>
      </p:sp>
      <p:sp>
        <p:nvSpPr>
          <p:cNvPr id="13" name="テキスト ボックス 12"/>
          <p:cNvSpPr txBox="1"/>
          <p:nvPr/>
        </p:nvSpPr>
        <p:spPr>
          <a:xfrm>
            <a:off x="1141175" y="3264128"/>
            <a:ext cx="1189185" cy="338554"/>
          </a:xfrm>
          <a:prstGeom prst="rect">
            <a:avLst/>
          </a:prstGeom>
          <a:noFill/>
        </p:spPr>
        <p:txBody>
          <a:bodyPr wrap="square" rtlCol="0">
            <a:spAutoFit/>
          </a:bodyPr>
          <a:lstStyle/>
          <a:p>
            <a:r>
              <a:rPr lang="en-US" altLang="ja-JP" sz="1600" b="1" dirty="0">
                <a:solidFill>
                  <a:srgbClr val="323232"/>
                </a:solidFill>
              </a:rPr>
              <a:t>Zn</a:t>
            </a:r>
            <a:r>
              <a:rPr lang="ja-JP" altLang="en-US" sz="1600" b="1" dirty="0">
                <a:solidFill>
                  <a:srgbClr val="323232"/>
                </a:solidFill>
              </a:rPr>
              <a:t>犠牲層</a:t>
            </a:r>
          </a:p>
        </p:txBody>
      </p:sp>
      <p:sp>
        <p:nvSpPr>
          <p:cNvPr id="20" name="テキスト ボックス 19"/>
          <p:cNvSpPr txBox="1"/>
          <p:nvPr/>
        </p:nvSpPr>
        <p:spPr>
          <a:xfrm>
            <a:off x="2460029" y="2710714"/>
            <a:ext cx="1115017" cy="400110"/>
          </a:xfrm>
          <a:prstGeom prst="rect">
            <a:avLst/>
          </a:prstGeom>
          <a:noFill/>
        </p:spPr>
        <p:txBody>
          <a:bodyPr wrap="square" rtlCol="0">
            <a:spAutoFit/>
          </a:bodyPr>
          <a:lstStyle/>
          <a:p>
            <a:r>
              <a:rPr kumimoji="1" lang="ja-JP" altLang="en-US" sz="2000" b="1" dirty="0" smtClean="0"/>
              <a:t>腐食孔</a:t>
            </a:r>
            <a:endParaRPr kumimoji="1" lang="ja-JP" altLang="en-US" sz="1600" b="1" dirty="0"/>
          </a:p>
        </p:txBody>
      </p:sp>
      <p:cxnSp>
        <p:nvCxnSpPr>
          <p:cNvPr id="26" name="直線矢印コネクタ 25"/>
          <p:cNvCxnSpPr/>
          <p:nvPr/>
        </p:nvCxnSpPr>
        <p:spPr>
          <a:xfrm>
            <a:off x="3118012" y="2079169"/>
            <a:ext cx="0" cy="36853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角丸四角形 47"/>
          <p:cNvSpPr/>
          <p:nvPr/>
        </p:nvSpPr>
        <p:spPr>
          <a:xfrm>
            <a:off x="1068516" y="1127524"/>
            <a:ext cx="2517499" cy="429084"/>
          </a:xfrm>
          <a:prstGeom prst="roundRect">
            <a:avLst>
              <a:gd name="adj" fmla="val 1137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腐食進行初期</a:t>
            </a:r>
            <a:r>
              <a:rPr kumimoji="1" lang="en-US" altLang="ja-JP" b="1" dirty="0" smtClean="0">
                <a:solidFill>
                  <a:schemeClr val="tx1"/>
                </a:solidFill>
              </a:rPr>
              <a:t>(480h</a:t>
            </a:r>
            <a:r>
              <a:rPr lang="en-US" altLang="ja-JP" b="1" dirty="0">
                <a:solidFill>
                  <a:schemeClr val="tx1"/>
                </a:solidFill>
              </a:rPr>
              <a:t>)</a:t>
            </a:r>
            <a:endParaRPr kumimoji="1" lang="ja-JP" altLang="en-US" b="1" dirty="0">
              <a:solidFill>
                <a:schemeClr val="tx1"/>
              </a:solidFill>
            </a:endParaRPr>
          </a:p>
        </p:txBody>
      </p:sp>
      <p:sp>
        <p:nvSpPr>
          <p:cNvPr id="50" name="二等辺三角形 49"/>
          <p:cNvSpPr/>
          <p:nvPr/>
        </p:nvSpPr>
        <p:spPr>
          <a:xfrm rot="5400000">
            <a:off x="942169" y="5806689"/>
            <a:ext cx="360040" cy="21317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004048" y="2450723"/>
            <a:ext cx="2895094" cy="1121007"/>
          </a:xfrm>
          <a:prstGeom prst="rect">
            <a:avLst/>
          </a:prstGeom>
          <a:gradFill flip="none" rotWithShape="1">
            <a:gsLst>
              <a:gs pos="100000">
                <a:srgbClr val="92D050">
                  <a:lumMod val="100000"/>
                </a:srgbClr>
              </a:gs>
              <a:gs pos="0">
                <a:schemeClr val="bg1">
                  <a:lumMod val="85000"/>
                </a:schemeClr>
              </a:gs>
            </a:gsLst>
            <a:lin ang="162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cxnSp>
        <p:nvCxnSpPr>
          <p:cNvPr id="39" name="直線コネクタ 38"/>
          <p:cNvCxnSpPr/>
          <p:nvPr/>
        </p:nvCxnSpPr>
        <p:spPr>
          <a:xfrm flipH="1">
            <a:off x="4999034" y="2450354"/>
            <a:ext cx="2900108" cy="0"/>
          </a:xfrm>
          <a:prstGeom prst="line">
            <a:avLst/>
          </a:prstGeom>
          <a:ln w="38100">
            <a:solidFill>
              <a:srgbClr val="323232"/>
            </a:solidFill>
            <a:prstDash val="sysDash"/>
          </a:ln>
        </p:spPr>
        <p:style>
          <a:lnRef idx="1">
            <a:schemeClr val="accent1"/>
          </a:lnRef>
          <a:fillRef idx="0">
            <a:schemeClr val="accent1"/>
          </a:fillRef>
          <a:effectRef idx="0">
            <a:schemeClr val="accent1"/>
          </a:effectRef>
          <a:fontRef idx="minor">
            <a:schemeClr val="tx1"/>
          </a:fontRef>
        </p:style>
      </p:cxnSp>
      <p:sp>
        <p:nvSpPr>
          <p:cNvPr id="51" name="パイ 50"/>
          <p:cNvSpPr/>
          <p:nvPr/>
        </p:nvSpPr>
        <p:spPr>
          <a:xfrm>
            <a:off x="5714269" y="1840024"/>
            <a:ext cx="1466495" cy="1165772"/>
          </a:xfrm>
          <a:prstGeom prst="pie">
            <a:avLst>
              <a:gd name="adj1" fmla="val 0"/>
              <a:gd name="adj2" fmla="val 10800432"/>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60" name="グループ化 59"/>
          <p:cNvGrpSpPr/>
          <p:nvPr/>
        </p:nvGrpSpPr>
        <p:grpSpPr>
          <a:xfrm>
            <a:off x="6532755" y="2454734"/>
            <a:ext cx="856050" cy="804279"/>
            <a:chOff x="5852781" y="2690722"/>
            <a:chExt cx="1109694" cy="1042584"/>
          </a:xfrm>
        </p:grpSpPr>
        <p:sp>
          <p:nvSpPr>
            <p:cNvPr id="64" name="アーチ 63"/>
            <p:cNvSpPr/>
            <p:nvPr/>
          </p:nvSpPr>
          <p:spPr>
            <a:xfrm rot="7310691">
              <a:off x="5864340" y="2679163"/>
              <a:ext cx="1042584" cy="1065701"/>
            </a:xfrm>
            <a:prstGeom prst="blockArc">
              <a:avLst>
                <a:gd name="adj1" fmla="val 12954108"/>
                <a:gd name="adj2" fmla="val 21555960"/>
                <a:gd name="adj3" fmla="val 117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二等辺三角形 64"/>
            <p:cNvSpPr/>
            <p:nvPr/>
          </p:nvSpPr>
          <p:spPr>
            <a:xfrm rot="20350834">
              <a:off x="6617153" y="2797186"/>
              <a:ext cx="345322" cy="29769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二等辺三角形 65"/>
            <p:cNvSpPr/>
            <p:nvPr/>
          </p:nvSpPr>
          <p:spPr>
            <a:xfrm rot="18208019">
              <a:off x="5869521" y="3394982"/>
              <a:ext cx="345322" cy="29769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1" name="直線コネクタ 60"/>
          <p:cNvCxnSpPr/>
          <p:nvPr/>
        </p:nvCxnSpPr>
        <p:spPr>
          <a:xfrm>
            <a:off x="5607911" y="2126116"/>
            <a:ext cx="281195" cy="301060"/>
          </a:xfrm>
          <a:prstGeom prst="line">
            <a:avLst/>
          </a:prstGeom>
        </p:spPr>
        <p:style>
          <a:lnRef idx="1">
            <a:schemeClr val="dk1"/>
          </a:lnRef>
          <a:fillRef idx="0">
            <a:schemeClr val="dk1"/>
          </a:fillRef>
          <a:effectRef idx="0">
            <a:schemeClr val="dk1"/>
          </a:effectRef>
          <a:fontRef idx="minor">
            <a:schemeClr val="tx1"/>
          </a:fontRef>
        </p:style>
      </p:cxnSp>
      <p:sp>
        <p:nvSpPr>
          <p:cNvPr id="62" name="テキスト ボックス 61"/>
          <p:cNvSpPr txBox="1"/>
          <p:nvPr/>
        </p:nvSpPr>
        <p:spPr>
          <a:xfrm>
            <a:off x="5128287" y="1834007"/>
            <a:ext cx="678154" cy="369332"/>
          </a:xfrm>
          <a:prstGeom prst="rect">
            <a:avLst/>
          </a:prstGeom>
          <a:noFill/>
        </p:spPr>
        <p:txBody>
          <a:bodyPr wrap="square" rtlCol="0">
            <a:spAutoFit/>
          </a:bodyPr>
          <a:lstStyle/>
          <a:p>
            <a:r>
              <a:rPr kumimoji="1" lang="ja-JP" altLang="en-US" b="1" dirty="0" smtClean="0"/>
              <a:t>液滴</a:t>
            </a:r>
            <a:endParaRPr kumimoji="1" lang="ja-JP" altLang="en-US" sz="1600" b="1" dirty="0"/>
          </a:p>
        </p:txBody>
      </p:sp>
      <p:cxnSp>
        <p:nvCxnSpPr>
          <p:cNvPr id="63" name="直線コネクタ 62"/>
          <p:cNvCxnSpPr/>
          <p:nvPr/>
        </p:nvCxnSpPr>
        <p:spPr>
          <a:xfrm flipH="1" flipV="1">
            <a:off x="7206111" y="3152692"/>
            <a:ext cx="3450" cy="508170"/>
          </a:xfrm>
          <a:prstGeom prst="line">
            <a:avLst/>
          </a:prstGeom>
          <a:ln w="22225">
            <a:solidFill>
              <a:schemeClr val="accent3"/>
            </a:solidFill>
          </a:ln>
        </p:spPr>
        <p:style>
          <a:lnRef idx="1">
            <a:schemeClr val="dk1"/>
          </a:lnRef>
          <a:fillRef idx="0">
            <a:schemeClr val="dk1"/>
          </a:fillRef>
          <a:effectRef idx="0">
            <a:schemeClr val="dk1"/>
          </a:effectRef>
          <a:fontRef idx="minor">
            <a:schemeClr val="tx1"/>
          </a:fontRef>
        </p:style>
      </p:cxnSp>
      <p:sp>
        <p:nvSpPr>
          <p:cNvPr id="67" name="弦 66"/>
          <p:cNvSpPr/>
          <p:nvPr/>
        </p:nvSpPr>
        <p:spPr>
          <a:xfrm>
            <a:off x="2266026" y="2156880"/>
            <a:ext cx="532061" cy="532061"/>
          </a:xfrm>
          <a:prstGeom prst="chord">
            <a:avLst>
              <a:gd name="adj1" fmla="val 4051"/>
              <a:gd name="adj2" fmla="val 10718869"/>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p:cNvSpPr txBox="1"/>
          <p:nvPr/>
        </p:nvSpPr>
        <p:spPr>
          <a:xfrm>
            <a:off x="2865581" y="1736425"/>
            <a:ext cx="1115017" cy="369332"/>
          </a:xfrm>
          <a:prstGeom prst="rect">
            <a:avLst/>
          </a:prstGeom>
          <a:noFill/>
        </p:spPr>
        <p:txBody>
          <a:bodyPr wrap="square" rtlCol="0">
            <a:spAutoFit/>
          </a:bodyPr>
          <a:lstStyle/>
          <a:p>
            <a:r>
              <a:rPr kumimoji="1" lang="en-US" altLang="ja-JP" b="1" dirty="0" smtClean="0"/>
              <a:t>Zn:15%</a:t>
            </a:r>
            <a:endParaRPr kumimoji="1" lang="ja-JP" altLang="en-US" sz="1400" b="1" dirty="0"/>
          </a:p>
        </p:txBody>
      </p:sp>
      <p:cxnSp>
        <p:nvCxnSpPr>
          <p:cNvPr id="22" name="直線矢印コネクタ 21"/>
          <p:cNvCxnSpPr/>
          <p:nvPr/>
        </p:nvCxnSpPr>
        <p:spPr>
          <a:xfrm>
            <a:off x="2539051" y="2097882"/>
            <a:ext cx="0" cy="59105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1808789" y="1744855"/>
            <a:ext cx="1115017" cy="369332"/>
          </a:xfrm>
          <a:prstGeom prst="rect">
            <a:avLst/>
          </a:prstGeom>
          <a:noFill/>
        </p:spPr>
        <p:txBody>
          <a:bodyPr wrap="square" rtlCol="0">
            <a:spAutoFit/>
          </a:bodyPr>
          <a:lstStyle/>
          <a:p>
            <a:r>
              <a:rPr kumimoji="1" lang="en-US" altLang="ja-JP" b="1" dirty="0" smtClean="0"/>
              <a:t>Zn:14%</a:t>
            </a:r>
            <a:endParaRPr kumimoji="1" lang="ja-JP" altLang="en-US" sz="1400" b="1" dirty="0"/>
          </a:p>
        </p:txBody>
      </p:sp>
      <p:cxnSp>
        <p:nvCxnSpPr>
          <p:cNvPr id="72" name="直線矢印コネクタ 71"/>
          <p:cNvCxnSpPr/>
          <p:nvPr/>
        </p:nvCxnSpPr>
        <p:spPr>
          <a:xfrm>
            <a:off x="7213211" y="2079169"/>
            <a:ext cx="0" cy="36853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6960780" y="1736425"/>
            <a:ext cx="1115017" cy="369332"/>
          </a:xfrm>
          <a:prstGeom prst="rect">
            <a:avLst/>
          </a:prstGeom>
          <a:noFill/>
        </p:spPr>
        <p:txBody>
          <a:bodyPr wrap="square" rtlCol="0">
            <a:spAutoFit/>
          </a:bodyPr>
          <a:lstStyle/>
          <a:p>
            <a:r>
              <a:rPr kumimoji="1" lang="en-US" altLang="ja-JP" b="1" dirty="0" smtClean="0"/>
              <a:t>Zn:15%</a:t>
            </a:r>
            <a:endParaRPr kumimoji="1" lang="ja-JP" altLang="en-US" sz="1400" b="1" dirty="0"/>
          </a:p>
        </p:txBody>
      </p:sp>
      <p:cxnSp>
        <p:nvCxnSpPr>
          <p:cNvPr id="74" name="直線矢印コネクタ 73"/>
          <p:cNvCxnSpPr/>
          <p:nvPr/>
        </p:nvCxnSpPr>
        <p:spPr>
          <a:xfrm>
            <a:off x="6459690" y="2126116"/>
            <a:ext cx="0" cy="87968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5903988" y="1744855"/>
            <a:ext cx="1115017" cy="369332"/>
          </a:xfrm>
          <a:prstGeom prst="rect">
            <a:avLst/>
          </a:prstGeom>
          <a:noFill/>
        </p:spPr>
        <p:txBody>
          <a:bodyPr wrap="square" rtlCol="0">
            <a:spAutoFit/>
          </a:bodyPr>
          <a:lstStyle/>
          <a:p>
            <a:r>
              <a:rPr kumimoji="1" lang="en-US" altLang="ja-JP" b="1" dirty="0" smtClean="0"/>
              <a:t>Zn:5.5%</a:t>
            </a:r>
            <a:endParaRPr kumimoji="1" lang="ja-JP" altLang="en-US" sz="1400" b="1" dirty="0"/>
          </a:p>
        </p:txBody>
      </p:sp>
      <p:sp>
        <p:nvSpPr>
          <p:cNvPr id="76" name="角丸四角形 75"/>
          <p:cNvSpPr/>
          <p:nvPr/>
        </p:nvSpPr>
        <p:spPr>
          <a:xfrm>
            <a:off x="5028956" y="1114395"/>
            <a:ext cx="2517499" cy="429084"/>
          </a:xfrm>
          <a:prstGeom prst="roundRect">
            <a:avLst>
              <a:gd name="adj" fmla="val 1137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腐食進行後</a:t>
            </a:r>
            <a:r>
              <a:rPr kumimoji="1" lang="en-US" altLang="ja-JP" b="1" dirty="0" smtClean="0">
                <a:solidFill>
                  <a:schemeClr val="tx1"/>
                </a:solidFill>
              </a:rPr>
              <a:t>(4000h</a:t>
            </a:r>
            <a:r>
              <a:rPr lang="en-US" altLang="ja-JP" b="1" dirty="0">
                <a:solidFill>
                  <a:schemeClr val="tx1"/>
                </a:solidFill>
              </a:rPr>
              <a:t>)</a:t>
            </a:r>
            <a:endParaRPr kumimoji="1" lang="ja-JP" altLang="en-US" b="1" dirty="0">
              <a:solidFill>
                <a:schemeClr val="tx1"/>
              </a:solidFill>
            </a:endParaRPr>
          </a:p>
        </p:txBody>
      </p:sp>
      <p:sp>
        <p:nvSpPr>
          <p:cNvPr id="77" name="テキスト ボックス 76"/>
          <p:cNvSpPr txBox="1"/>
          <p:nvPr/>
        </p:nvSpPr>
        <p:spPr>
          <a:xfrm>
            <a:off x="5244980" y="3638211"/>
            <a:ext cx="3631109" cy="400110"/>
          </a:xfrm>
          <a:prstGeom prst="rect">
            <a:avLst/>
          </a:prstGeom>
          <a:noFill/>
        </p:spPr>
        <p:txBody>
          <a:bodyPr wrap="square" rtlCol="0">
            <a:spAutoFit/>
          </a:bodyPr>
          <a:lstStyle/>
          <a:p>
            <a:r>
              <a:rPr lang="ja-JP" altLang="en-US" sz="2000" b="1" dirty="0" smtClean="0">
                <a:solidFill>
                  <a:schemeClr val="accent3"/>
                </a:solidFill>
              </a:rPr>
              <a:t>深部と表面で</a:t>
            </a:r>
            <a:r>
              <a:rPr lang="en-US" altLang="ja-JP" sz="2000" b="1" dirty="0" smtClean="0">
                <a:solidFill>
                  <a:schemeClr val="accent3"/>
                </a:solidFill>
              </a:rPr>
              <a:t>Zn</a:t>
            </a:r>
            <a:r>
              <a:rPr lang="ja-JP" altLang="en-US" sz="2000" b="1" dirty="0" smtClean="0">
                <a:solidFill>
                  <a:schemeClr val="accent3"/>
                </a:solidFill>
              </a:rPr>
              <a:t>濃度差が発生</a:t>
            </a:r>
            <a:endParaRPr lang="ja-JP" altLang="en-US" sz="2000" b="1" dirty="0">
              <a:solidFill>
                <a:schemeClr val="accent3"/>
              </a:solidFill>
            </a:endParaRPr>
          </a:p>
        </p:txBody>
      </p:sp>
      <p:sp>
        <p:nvSpPr>
          <p:cNvPr id="29" name="右矢印 28"/>
          <p:cNvSpPr/>
          <p:nvPr/>
        </p:nvSpPr>
        <p:spPr>
          <a:xfrm>
            <a:off x="4164860" y="1198050"/>
            <a:ext cx="432048" cy="2880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84" name="表 83"/>
          <p:cNvGraphicFramePr>
            <a:graphicFrameLocks noGrp="1"/>
          </p:cNvGraphicFramePr>
          <p:nvPr>
            <p:extLst>
              <p:ext uri="{D42A27DB-BD31-4B8C-83A1-F6EECF244321}">
                <p14:modId xmlns:p14="http://schemas.microsoft.com/office/powerpoint/2010/main" val="4052067073"/>
              </p:ext>
            </p:extLst>
          </p:nvPr>
        </p:nvGraphicFramePr>
        <p:xfrm>
          <a:off x="4273350" y="4129518"/>
          <a:ext cx="4093974" cy="1083414"/>
        </p:xfrm>
        <a:graphic>
          <a:graphicData uri="http://schemas.openxmlformats.org/drawingml/2006/table">
            <a:tbl>
              <a:tblPr firstRow="1" bandRow="1">
                <a:tableStyleId>{2D5ABB26-0587-4C30-8999-92F81FD0307C}</a:tableStyleId>
              </a:tblPr>
              <a:tblGrid>
                <a:gridCol w="894762"/>
                <a:gridCol w="1066404"/>
                <a:gridCol w="1066404"/>
                <a:gridCol w="1066404"/>
              </a:tblGrid>
              <a:tr h="330042">
                <a:tc>
                  <a:txBody>
                    <a:bodyPr/>
                    <a:lstStyle/>
                    <a:p>
                      <a:pPr algn="ctr"/>
                      <a:endParaRPr kumimoji="1" lang="ja-JP" altLang="en-US" sz="1600" b="1" dirty="0">
                        <a:solidFill>
                          <a:schemeClr val="tx1"/>
                        </a:solidFill>
                      </a:endParaRP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sz="1600" b="1" dirty="0" smtClean="0">
                          <a:solidFill>
                            <a:schemeClr val="tx1"/>
                          </a:solidFill>
                        </a:rPr>
                        <a:t>Zn</a:t>
                      </a:r>
                      <a:r>
                        <a:rPr kumimoji="1" lang="ja-JP" altLang="en-US" sz="1600" b="1" dirty="0" smtClean="0">
                          <a:solidFill>
                            <a:schemeClr val="tx1"/>
                          </a:solidFill>
                        </a:rPr>
                        <a:t>濃度</a:t>
                      </a:r>
                      <a:endParaRPr kumimoji="1" lang="ja-JP" altLang="en-US" sz="1600" b="1" dirty="0">
                        <a:solidFill>
                          <a:schemeClr val="tx1"/>
                        </a:solidFill>
                      </a:endParaRPr>
                    </a:p>
                  </a:txBody>
                  <a:tcPr marL="86203" marR="86203" marT="43101" marB="431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ja-JP" altLang="en-US" sz="1600" b="1" dirty="0" smtClean="0">
                          <a:solidFill>
                            <a:schemeClr val="tx1"/>
                          </a:solidFill>
                        </a:rPr>
                        <a:t>電位</a:t>
                      </a:r>
                      <a:endParaRPr kumimoji="1" lang="ja-JP" altLang="en-US" sz="1600" b="1" dirty="0">
                        <a:solidFill>
                          <a:schemeClr val="tx1"/>
                        </a:solidFill>
                      </a:endParaRPr>
                    </a:p>
                  </a:txBody>
                  <a:tcPr marL="86203" marR="86203" marT="43101" marB="43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ja-JP" altLang="en-US" sz="1600" b="1" dirty="0" smtClean="0">
                          <a:solidFill>
                            <a:schemeClr val="tx1"/>
                          </a:solidFill>
                        </a:rPr>
                        <a:t>腐食反応</a:t>
                      </a:r>
                      <a:endParaRPr kumimoji="1" lang="en-US" altLang="ja-JP" sz="1600" b="1" dirty="0" smtClean="0">
                        <a:solidFill>
                          <a:schemeClr val="tx1"/>
                        </a:solidFill>
                      </a:endParaRPr>
                    </a:p>
                  </a:txBody>
                  <a:tcPr marL="86203" marR="86203" marT="43101" marB="431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76686">
                <a:tc>
                  <a:txBody>
                    <a:bodyPr/>
                    <a:lstStyle/>
                    <a:p>
                      <a:pPr algn="ctr"/>
                      <a:r>
                        <a:rPr kumimoji="1" lang="ja-JP" altLang="en-US" sz="1600" b="1" dirty="0" smtClean="0">
                          <a:solidFill>
                            <a:schemeClr val="tx1"/>
                          </a:solidFill>
                        </a:rPr>
                        <a:t>表面</a:t>
                      </a:r>
                      <a:endParaRPr kumimoji="1" lang="ja-JP" altLang="en-US" sz="1600" b="1" dirty="0">
                        <a:solidFill>
                          <a:schemeClr val="tx1"/>
                        </a:solidFill>
                      </a:endParaRP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1" dirty="0" smtClean="0">
                          <a:solidFill>
                            <a:schemeClr val="tx1"/>
                          </a:solidFill>
                        </a:rPr>
                        <a:t>高</a:t>
                      </a:r>
                      <a:endParaRPr kumimoji="1" lang="ja-JP" altLang="en-US" sz="1600" b="1" dirty="0">
                        <a:solidFill>
                          <a:schemeClr val="tx1"/>
                        </a:solidFill>
                      </a:endParaRPr>
                    </a:p>
                  </a:txBody>
                  <a:tcPr marL="86203" marR="86203" marT="43101" marB="431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1" dirty="0" smtClean="0">
                          <a:solidFill>
                            <a:schemeClr val="tx1"/>
                          </a:solidFill>
                        </a:rPr>
                        <a:t>低</a:t>
                      </a:r>
                      <a:endParaRPr kumimoji="1" lang="ja-JP" altLang="en-US" sz="1600" b="1" dirty="0">
                        <a:solidFill>
                          <a:schemeClr val="tx1"/>
                        </a:solidFill>
                      </a:endParaRPr>
                    </a:p>
                  </a:txBody>
                  <a:tcPr marL="86203" marR="86203" marT="43101" marB="43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1" dirty="0" smtClean="0">
                          <a:solidFill>
                            <a:schemeClr val="tx1"/>
                          </a:solidFill>
                        </a:rPr>
                        <a:t>促進</a:t>
                      </a:r>
                      <a:endParaRPr kumimoji="1" lang="ja-JP" altLang="en-US" sz="1600" b="1" dirty="0">
                        <a:solidFill>
                          <a:schemeClr val="tx1"/>
                        </a:solidFill>
                      </a:endParaRPr>
                    </a:p>
                  </a:txBody>
                  <a:tcPr marL="86203" marR="86203" marT="43101" marB="431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6686">
                <a:tc>
                  <a:txBody>
                    <a:bodyPr/>
                    <a:lstStyle/>
                    <a:p>
                      <a:pPr algn="ctr"/>
                      <a:r>
                        <a:rPr kumimoji="1" lang="ja-JP" altLang="en-US" sz="1600" b="1" dirty="0" smtClean="0">
                          <a:solidFill>
                            <a:schemeClr val="tx1"/>
                          </a:solidFill>
                        </a:rPr>
                        <a:t>孔深部</a:t>
                      </a:r>
                      <a:endParaRPr kumimoji="1" lang="en-US" altLang="ja-JP" sz="1600" b="1" dirty="0" smtClean="0">
                        <a:solidFill>
                          <a:schemeClr val="tx1"/>
                        </a:solidFill>
                      </a:endParaRP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1" dirty="0" smtClean="0">
                          <a:solidFill>
                            <a:schemeClr val="tx1"/>
                          </a:solidFill>
                        </a:rPr>
                        <a:t>低</a:t>
                      </a:r>
                      <a:endParaRPr kumimoji="1" lang="en-US" altLang="ja-JP" sz="1600" b="1" dirty="0" smtClean="0">
                        <a:solidFill>
                          <a:schemeClr val="tx1"/>
                        </a:solidFill>
                      </a:endParaRPr>
                    </a:p>
                  </a:txBody>
                  <a:tcPr marL="86203" marR="86203" marT="43101" marB="431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1" dirty="0" smtClean="0">
                          <a:solidFill>
                            <a:schemeClr val="tx1"/>
                          </a:solidFill>
                        </a:rPr>
                        <a:t>高</a:t>
                      </a:r>
                      <a:endParaRPr kumimoji="1" lang="en-US" altLang="ja-JP" sz="1600" b="1" dirty="0" smtClean="0">
                        <a:solidFill>
                          <a:schemeClr val="tx1"/>
                        </a:solidFill>
                      </a:endParaRPr>
                    </a:p>
                  </a:txBody>
                  <a:tcPr marL="86203" marR="86203" marT="43101" marB="43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1" dirty="0" smtClean="0">
                          <a:solidFill>
                            <a:schemeClr val="tx1"/>
                          </a:solidFill>
                        </a:rPr>
                        <a:t>抑制</a:t>
                      </a:r>
                      <a:endParaRPr kumimoji="1" lang="en-US" altLang="ja-JP" sz="1600" b="1" dirty="0" smtClean="0">
                        <a:solidFill>
                          <a:schemeClr val="tx1"/>
                        </a:solidFill>
                      </a:endParaRPr>
                    </a:p>
                  </a:txBody>
                  <a:tcPr marL="86203" marR="86203" marT="43101" marB="431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2" name="角丸四角形 91"/>
          <p:cNvSpPr/>
          <p:nvPr/>
        </p:nvSpPr>
        <p:spPr>
          <a:xfrm>
            <a:off x="7231630" y="4075508"/>
            <a:ext cx="1228801" cy="1225699"/>
          </a:xfrm>
          <a:prstGeom prst="roundRect">
            <a:avLst>
              <a:gd name="adj" fmla="val 5329"/>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テキスト ボックス 92"/>
          <p:cNvSpPr txBox="1"/>
          <p:nvPr/>
        </p:nvSpPr>
        <p:spPr>
          <a:xfrm>
            <a:off x="1331640" y="5597368"/>
            <a:ext cx="6840760" cy="707886"/>
          </a:xfrm>
          <a:prstGeom prst="rect">
            <a:avLst/>
          </a:prstGeom>
          <a:noFill/>
        </p:spPr>
        <p:txBody>
          <a:bodyPr wrap="square" rtlCol="0">
            <a:spAutoFit/>
          </a:bodyPr>
          <a:lstStyle/>
          <a:p>
            <a:r>
              <a:rPr kumimoji="1" lang="ja-JP" altLang="en-US" sz="2000" b="1" dirty="0" smtClean="0"/>
              <a:t>加速試験（実腐食）では</a:t>
            </a:r>
            <a:r>
              <a:rPr lang="ja-JP" altLang="en-US" sz="2000" b="1" dirty="0" smtClean="0"/>
              <a:t>、</a:t>
            </a:r>
            <a:r>
              <a:rPr lang="en-US" altLang="ja-JP" sz="2000" b="1" dirty="0" smtClean="0"/>
              <a:t>Zn</a:t>
            </a:r>
            <a:r>
              <a:rPr lang="ja-JP" altLang="en-US" sz="2000" b="1" dirty="0" smtClean="0"/>
              <a:t>犠牲層内での電位差による電気防食作用によって、孔深部での腐食反応が抑制された</a:t>
            </a:r>
            <a:endParaRPr kumimoji="1" lang="en-US" altLang="ja-JP" sz="2000" b="1" dirty="0" smtClean="0"/>
          </a:p>
        </p:txBody>
      </p:sp>
      <p:sp>
        <p:nvSpPr>
          <p:cNvPr id="38" name="テキスト ボックス 37"/>
          <p:cNvSpPr txBox="1"/>
          <p:nvPr/>
        </p:nvSpPr>
        <p:spPr>
          <a:xfrm>
            <a:off x="1308800" y="3752039"/>
            <a:ext cx="2520280" cy="646331"/>
          </a:xfrm>
          <a:prstGeom prst="rect">
            <a:avLst/>
          </a:prstGeom>
          <a:noFill/>
        </p:spPr>
        <p:txBody>
          <a:bodyPr wrap="square" rtlCol="0">
            <a:spAutoFit/>
          </a:bodyPr>
          <a:lstStyle/>
          <a:p>
            <a:r>
              <a:rPr lang="ja-JP" altLang="en-US" dirty="0" smtClean="0"/>
              <a:t>腐食孔深部と表面で</a:t>
            </a:r>
            <a:r>
              <a:rPr lang="en-US" altLang="ja-JP" dirty="0" smtClean="0"/>
              <a:t>Zn</a:t>
            </a:r>
            <a:r>
              <a:rPr lang="ja-JP" altLang="en-US" dirty="0" smtClean="0"/>
              <a:t>濃度差なし</a:t>
            </a:r>
            <a:endParaRPr lang="ja-JP" altLang="en-US" dirty="0"/>
          </a:p>
        </p:txBody>
      </p:sp>
    </p:spTree>
    <p:extLst>
      <p:ext uri="{BB962C8B-B14F-4D97-AF65-F5344CB8AC3E}">
        <p14:creationId xmlns:p14="http://schemas.microsoft.com/office/powerpoint/2010/main" val="1389384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4" name="角丸四角形 3"/>
          <p:cNvSpPr/>
          <p:nvPr/>
        </p:nvSpPr>
        <p:spPr>
          <a:xfrm>
            <a:off x="731214" y="1124744"/>
            <a:ext cx="1368152" cy="504056"/>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solidFill>
                  <a:schemeClr val="tx1"/>
                </a:solidFill>
              </a:rPr>
              <a:t>結論</a:t>
            </a:r>
            <a:endParaRPr kumimoji="1" lang="ja-JP" altLang="en-US" sz="2000" b="1" dirty="0">
              <a:solidFill>
                <a:schemeClr val="tx1"/>
              </a:solidFill>
            </a:endParaRPr>
          </a:p>
        </p:txBody>
      </p:sp>
      <p:sp>
        <p:nvSpPr>
          <p:cNvPr id="7" name="正方形/長方形 6"/>
          <p:cNvSpPr/>
          <p:nvPr/>
        </p:nvSpPr>
        <p:spPr>
          <a:xfrm>
            <a:off x="731214" y="1772816"/>
            <a:ext cx="7920880" cy="2554545"/>
          </a:xfrm>
          <a:prstGeom prst="rect">
            <a:avLst/>
          </a:prstGeom>
        </p:spPr>
        <p:txBody>
          <a:bodyPr wrap="square">
            <a:spAutoFit/>
          </a:bodyPr>
          <a:lstStyle/>
          <a:p>
            <a:pPr marL="285750" indent="-285750">
              <a:spcAft>
                <a:spcPts val="1200"/>
              </a:spcAft>
              <a:buFont typeface="Wingdings" panose="05000000000000000000" pitchFamily="2" charset="2"/>
              <a:buChar char="l"/>
            </a:pPr>
            <a:r>
              <a:rPr lang="en-US" altLang="ja-JP" sz="2000" dirty="0" smtClean="0"/>
              <a:t>Zn</a:t>
            </a:r>
            <a:r>
              <a:rPr lang="ja-JP" altLang="en-US" sz="2000" dirty="0" smtClean="0"/>
              <a:t>溶射</a:t>
            </a:r>
            <a:r>
              <a:rPr lang="en-US" altLang="ja-JP" sz="2000" dirty="0" smtClean="0"/>
              <a:t>Al</a:t>
            </a:r>
            <a:r>
              <a:rPr lang="ja-JP" altLang="en-US" sz="2000" dirty="0" smtClean="0"/>
              <a:t>材を対象に、犠牲層</a:t>
            </a:r>
            <a:r>
              <a:rPr lang="ja-JP" altLang="en-US" sz="2000" dirty="0"/>
              <a:t>の</a:t>
            </a:r>
            <a:r>
              <a:rPr lang="en-US" altLang="ja-JP" sz="2000" dirty="0"/>
              <a:t>Zn</a:t>
            </a:r>
            <a:r>
              <a:rPr lang="ja-JP" altLang="en-US" sz="2000" dirty="0"/>
              <a:t>濃度分布</a:t>
            </a:r>
            <a:r>
              <a:rPr lang="ja-JP" altLang="en-US" sz="2000" dirty="0" smtClean="0"/>
              <a:t>モデルと腐食速度の</a:t>
            </a:r>
            <a:r>
              <a:rPr lang="en-US" altLang="ja-JP" sz="2000" dirty="0" smtClean="0"/>
              <a:t>Zn</a:t>
            </a:r>
            <a:r>
              <a:rPr lang="ja-JP" altLang="en-US" sz="2000" dirty="0" smtClean="0"/>
              <a:t>濃度依存性から、腐食形態と腐食進行の予測を実施した</a:t>
            </a:r>
            <a:endParaRPr lang="en-US" altLang="ja-JP" sz="2000" dirty="0" smtClean="0"/>
          </a:p>
          <a:p>
            <a:pPr marL="285750" indent="-285750">
              <a:spcAft>
                <a:spcPts val="1200"/>
              </a:spcAft>
              <a:buFont typeface="Wingdings" panose="05000000000000000000" pitchFamily="2" charset="2"/>
              <a:buChar char="l"/>
            </a:pPr>
            <a:r>
              <a:rPr lang="ja-JP" altLang="en-US" sz="2000" dirty="0" smtClean="0"/>
              <a:t>腐食加速試験結果と、</a:t>
            </a:r>
            <a:r>
              <a:rPr lang="ja-JP" altLang="en-US" sz="2000" dirty="0"/>
              <a:t>計算</a:t>
            </a:r>
            <a:r>
              <a:rPr lang="ja-JP" altLang="en-US" sz="2000" dirty="0" smtClean="0"/>
              <a:t>での予測結果を比較すると、腐食形態は一致したが、加速試験での結果の方が、腐食進行の鈍化の傾向が顕著だった</a:t>
            </a:r>
            <a:endParaRPr lang="en-US" altLang="ja-JP" sz="2000" dirty="0" smtClean="0"/>
          </a:p>
          <a:p>
            <a:pPr marL="285750" indent="-285750">
              <a:spcAft>
                <a:spcPts val="1200"/>
              </a:spcAft>
              <a:buFont typeface="Wingdings" panose="05000000000000000000" pitchFamily="2" charset="2"/>
              <a:buChar char="l"/>
            </a:pPr>
            <a:r>
              <a:rPr lang="ja-JP" altLang="en-US" sz="2000" dirty="0" smtClean="0"/>
              <a:t>腐食加速試験結果と計算の差異の理由として、</a:t>
            </a:r>
            <a:r>
              <a:rPr lang="en-US" altLang="ja-JP" sz="2000" dirty="0" smtClean="0"/>
              <a:t>Zn</a:t>
            </a:r>
            <a:r>
              <a:rPr lang="ja-JP" altLang="en-US" sz="2000" dirty="0" smtClean="0"/>
              <a:t>犠牲層内の</a:t>
            </a:r>
            <a:r>
              <a:rPr lang="en-US" altLang="ja-JP" sz="2000" dirty="0" smtClean="0"/>
              <a:t>Zn</a:t>
            </a:r>
            <a:r>
              <a:rPr lang="ja-JP" altLang="en-US" sz="2000" dirty="0" smtClean="0"/>
              <a:t>濃度差によって電気防食作用が働いたことが考えられる</a:t>
            </a:r>
            <a:endParaRPr lang="en-US" altLang="ja-JP" sz="2000" dirty="0"/>
          </a:p>
        </p:txBody>
      </p:sp>
      <p:sp>
        <p:nvSpPr>
          <p:cNvPr id="8" name="角丸四角形 7"/>
          <p:cNvSpPr/>
          <p:nvPr/>
        </p:nvSpPr>
        <p:spPr>
          <a:xfrm>
            <a:off x="731214" y="4653136"/>
            <a:ext cx="1752554" cy="504056"/>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solidFill>
                  <a:schemeClr val="tx1"/>
                </a:solidFill>
              </a:rPr>
              <a:t>今後の予定</a:t>
            </a:r>
            <a:endParaRPr kumimoji="1" lang="ja-JP" altLang="en-US" sz="2000" b="1" dirty="0">
              <a:solidFill>
                <a:schemeClr val="tx1"/>
              </a:solidFill>
            </a:endParaRPr>
          </a:p>
        </p:txBody>
      </p:sp>
      <p:sp>
        <p:nvSpPr>
          <p:cNvPr id="9" name="正方形/長方形 8"/>
          <p:cNvSpPr/>
          <p:nvPr/>
        </p:nvSpPr>
        <p:spPr>
          <a:xfrm>
            <a:off x="782736" y="5407481"/>
            <a:ext cx="7920880" cy="861774"/>
          </a:xfrm>
          <a:prstGeom prst="rect">
            <a:avLst/>
          </a:prstGeom>
        </p:spPr>
        <p:txBody>
          <a:bodyPr wrap="square">
            <a:spAutoFit/>
          </a:bodyPr>
          <a:lstStyle/>
          <a:p>
            <a:pPr marL="285750" indent="-285750">
              <a:spcAft>
                <a:spcPts val="1200"/>
              </a:spcAft>
              <a:buFont typeface="Wingdings" panose="05000000000000000000" pitchFamily="2" charset="2"/>
              <a:buChar char="l"/>
            </a:pPr>
            <a:r>
              <a:rPr lang="ja-JP" altLang="en-US" sz="2000" dirty="0"/>
              <a:t>他</a:t>
            </a:r>
            <a:r>
              <a:rPr lang="ja-JP" altLang="en-US" sz="2000" dirty="0" smtClean="0"/>
              <a:t>の</a:t>
            </a:r>
            <a:r>
              <a:rPr lang="en-US" altLang="ja-JP" sz="2000" dirty="0" smtClean="0"/>
              <a:t>Zn</a:t>
            </a:r>
            <a:r>
              <a:rPr lang="ja-JP" altLang="en-US" sz="2000" dirty="0" smtClean="0"/>
              <a:t>濃度分布でのモデル妥当性の検証</a:t>
            </a:r>
            <a:endParaRPr lang="en-US" altLang="ja-JP" sz="2000" dirty="0" smtClean="0"/>
          </a:p>
          <a:p>
            <a:pPr marL="285750" indent="-285750">
              <a:spcAft>
                <a:spcPts val="1200"/>
              </a:spcAft>
              <a:buFont typeface="Wingdings" panose="05000000000000000000" pitchFamily="2" charset="2"/>
              <a:buChar char="l"/>
            </a:pPr>
            <a:r>
              <a:rPr lang="ja-JP" altLang="en-US" sz="2000" dirty="0" smtClean="0"/>
              <a:t>腐食進行予測計算への</a:t>
            </a:r>
            <a:r>
              <a:rPr lang="ja-JP" altLang="en-US" sz="2000" dirty="0"/>
              <a:t>電気防食作用</a:t>
            </a:r>
            <a:r>
              <a:rPr lang="ja-JP" altLang="en-US" sz="2000" dirty="0" smtClean="0"/>
              <a:t>の</a:t>
            </a:r>
            <a:r>
              <a:rPr lang="ja-JP" altLang="en-US" sz="2000" dirty="0"/>
              <a:t>導入</a:t>
            </a:r>
            <a:endParaRPr lang="en-US" altLang="ja-JP" sz="2000" dirty="0" smtClean="0"/>
          </a:p>
        </p:txBody>
      </p:sp>
    </p:spTree>
    <p:extLst>
      <p:ext uri="{BB962C8B-B14F-4D97-AF65-F5344CB8AC3E}">
        <p14:creationId xmlns:p14="http://schemas.microsoft.com/office/powerpoint/2010/main" val="1150428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52459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ja-JP" altLang="en-US" dirty="0" smtClean="0"/>
              <a:t>以降、予備スライド</a:t>
            </a:r>
            <a:endParaRPr lang="en-US" altLang="ja-JP" dirty="0" smtClean="0"/>
          </a:p>
          <a:p>
            <a:endParaRPr kumimoji="1" lang="en-US" altLang="ja-JP" dirty="0"/>
          </a:p>
          <a:p>
            <a:r>
              <a:rPr lang="ja-JP" altLang="en-US" dirty="0" smtClean="0"/>
              <a:t>作成メモ</a:t>
            </a:r>
            <a:r>
              <a:rPr lang="en-US" altLang="ja-JP" dirty="0" smtClean="0"/>
              <a:t>	10/10</a:t>
            </a:r>
          </a:p>
          <a:p>
            <a:pPr lvl="1"/>
            <a:r>
              <a:rPr lang="ja-JP" altLang="en-US" dirty="0" smtClean="0"/>
              <a:t>腐食進行予測の計算方法を追加する？</a:t>
            </a:r>
            <a:endParaRPr lang="en-US" altLang="ja-JP" dirty="0" smtClean="0"/>
          </a:p>
          <a:p>
            <a:pPr lvl="1"/>
            <a:endParaRPr lang="en-US" altLang="ja-JP" dirty="0" smtClean="0"/>
          </a:p>
          <a:p>
            <a:endParaRPr kumimoji="1" lang="ja-JP" altLang="en-US" dirty="0"/>
          </a:p>
        </p:txBody>
      </p:sp>
    </p:spTree>
    <p:extLst>
      <p:ext uri="{BB962C8B-B14F-4D97-AF65-F5344CB8AC3E}">
        <p14:creationId xmlns:p14="http://schemas.microsoft.com/office/powerpoint/2010/main" val="2219014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スライド作成メモ（１）</a:t>
            </a:r>
            <a:endParaRPr kumimoji="1" lang="ja-JP" altLang="en-US" dirty="0"/>
          </a:p>
        </p:txBody>
      </p:sp>
      <p:sp>
        <p:nvSpPr>
          <p:cNvPr id="3" name="テキスト ボックス 2"/>
          <p:cNvSpPr txBox="1"/>
          <p:nvPr/>
        </p:nvSpPr>
        <p:spPr>
          <a:xfrm>
            <a:off x="1043608" y="1092763"/>
            <a:ext cx="5821595" cy="369332"/>
          </a:xfrm>
          <a:prstGeom prst="rect">
            <a:avLst/>
          </a:prstGeom>
          <a:noFill/>
        </p:spPr>
        <p:txBody>
          <a:bodyPr wrap="square" rtlCol="0">
            <a:spAutoFit/>
          </a:bodyPr>
          <a:lstStyle/>
          <a:p>
            <a:r>
              <a:rPr lang="ja-JP" altLang="en-US" dirty="0" smtClean="0"/>
              <a:t>発表時間：</a:t>
            </a:r>
            <a:r>
              <a:rPr lang="en-US" altLang="ja-JP" dirty="0" smtClean="0"/>
              <a:t>18</a:t>
            </a:r>
            <a:r>
              <a:rPr lang="ja-JP" altLang="en-US" dirty="0" smtClean="0"/>
              <a:t>分、質疑：</a:t>
            </a:r>
            <a:r>
              <a:rPr lang="en-US" altLang="ja-JP" dirty="0" smtClean="0"/>
              <a:t>7</a:t>
            </a:r>
            <a:r>
              <a:rPr lang="ja-JP" altLang="en-US" dirty="0" smtClean="0"/>
              <a:t>分</a:t>
            </a:r>
            <a:endParaRPr lang="en-US" altLang="ja-JP" dirty="0" smtClean="0"/>
          </a:p>
        </p:txBody>
      </p:sp>
      <p:graphicFrame>
        <p:nvGraphicFramePr>
          <p:cNvPr id="47" name="表 46"/>
          <p:cNvGraphicFramePr>
            <a:graphicFrameLocks noGrp="1"/>
          </p:cNvGraphicFramePr>
          <p:nvPr>
            <p:extLst>
              <p:ext uri="{D42A27DB-BD31-4B8C-83A1-F6EECF244321}">
                <p14:modId xmlns:p14="http://schemas.microsoft.com/office/powerpoint/2010/main" val="848477164"/>
              </p:ext>
            </p:extLst>
          </p:nvPr>
        </p:nvGraphicFramePr>
        <p:xfrm>
          <a:off x="1619672" y="1642898"/>
          <a:ext cx="6064459" cy="1784536"/>
        </p:xfrm>
        <a:graphic>
          <a:graphicData uri="http://schemas.openxmlformats.org/drawingml/2006/table">
            <a:tbl>
              <a:tblPr firstRow="1" bandRow="1">
                <a:tableStyleId>{2D5ABB26-0587-4C30-8999-92F81FD0307C}</a:tableStyleId>
              </a:tblPr>
              <a:tblGrid>
                <a:gridCol w="2304256"/>
                <a:gridCol w="1584178"/>
                <a:gridCol w="2176025"/>
              </a:tblGrid>
              <a:tr h="267060">
                <a:tc>
                  <a:txBody>
                    <a:bodyPr/>
                    <a:lstStyle/>
                    <a:p>
                      <a:pPr algn="ctr"/>
                      <a:endParaRPr kumimoji="1" lang="ja-JP" altLang="en-US" sz="1600" b="1" dirty="0"/>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sz="1600" b="1" dirty="0" smtClean="0"/>
                        <a:t>time</a:t>
                      </a:r>
                      <a:endParaRPr kumimoji="1" lang="ja-JP" altLang="en-US" sz="1600" b="1" dirty="0"/>
                    </a:p>
                  </a:txBody>
                  <a:tcPr marL="86203" marR="86203" marT="43101" marB="431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sz="1600" b="1" dirty="0" smtClean="0"/>
                        <a:t>slide</a:t>
                      </a:r>
                      <a:endParaRPr kumimoji="1" lang="ja-JP" altLang="en-US" sz="1600" b="1" dirty="0"/>
                    </a:p>
                  </a:txBody>
                  <a:tcPr marL="86203" marR="86203" marT="43101" marB="431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29693">
                <a:tc>
                  <a:txBody>
                    <a:bodyPr/>
                    <a:lstStyle/>
                    <a:p>
                      <a:pPr algn="ctr"/>
                      <a:r>
                        <a:rPr kumimoji="1" lang="en-US" altLang="ja-JP" sz="1600" b="0" dirty="0" smtClean="0">
                          <a:solidFill>
                            <a:sysClr val="windowText" lastClr="000000"/>
                          </a:solidFill>
                        </a:rPr>
                        <a:t>introduction</a:t>
                      </a:r>
                      <a:endParaRPr kumimoji="1" lang="ja-JP" altLang="en-US" sz="1600" b="0" dirty="0">
                        <a:solidFill>
                          <a:sysClr val="windowText" lastClr="000000"/>
                        </a:solidFill>
                      </a:endParaRP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smtClean="0">
                          <a:solidFill>
                            <a:sysClr val="windowText" lastClr="000000"/>
                          </a:solidFill>
                        </a:rPr>
                        <a:t>4</a:t>
                      </a:r>
                      <a:r>
                        <a:rPr kumimoji="1" lang="en-US" altLang="ja-JP" sz="1600" baseline="0" dirty="0" smtClean="0">
                          <a:solidFill>
                            <a:sysClr val="windowText" lastClr="000000"/>
                          </a:solidFill>
                        </a:rPr>
                        <a:t> min</a:t>
                      </a:r>
                      <a:endParaRPr kumimoji="1" lang="ja-JP" altLang="en-US" sz="1600" dirty="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1600" dirty="0">
                        <a:solidFill>
                          <a:sysClr val="windowText" lastClr="000000"/>
                        </a:solidFill>
                      </a:endParaRPr>
                    </a:p>
                  </a:txBody>
                  <a:tcPr marL="86203" marR="86203" marT="43101" marB="431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4368">
                <a:tc>
                  <a:txBody>
                    <a:bodyPr/>
                    <a:lstStyle/>
                    <a:p>
                      <a:pPr algn="ctr"/>
                      <a:r>
                        <a:rPr lang="en-US" altLang="ja-JP" sz="1600" dirty="0" smtClean="0"/>
                        <a:t>Experimental</a:t>
                      </a:r>
                      <a:r>
                        <a:rPr lang="ja-JP" altLang="en-US" sz="1600" dirty="0" smtClean="0"/>
                        <a:t>＆</a:t>
                      </a:r>
                      <a:r>
                        <a:rPr lang="en-US" altLang="ja-JP" sz="1600" dirty="0" smtClean="0"/>
                        <a:t>result</a:t>
                      </a:r>
                      <a:endParaRPr kumimoji="1" lang="en-US" altLang="ja-JP" sz="1600" b="1" dirty="0" smtClean="0">
                        <a:solidFill>
                          <a:sysClr val="windowText" lastClr="000000"/>
                        </a:solidFill>
                      </a:endParaRP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smtClean="0">
                          <a:solidFill>
                            <a:sysClr val="windowText" lastClr="000000"/>
                          </a:solidFill>
                        </a:rPr>
                        <a:t>8</a:t>
                      </a:r>
                      <a:r>
                        <a:rPr kumimoji="1" lang="en-US" altLang="ja-JP" sz="1600" baseline="0" dirty="0" smtClean="0">
                          <a:solidFill>
                            <a:sysClr val="windowText" lastClr="000000"/>
                          </a:solidFill>
                        </a:rPr>
                        <a:t> min</a:t>
                      </a:r>
                      <a:endParaRPr kumimoji="1" lang="en-US" altLang="ja-JP" sz="1600" dirty="0" smtClean="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90" rtl="0" eaLnBrk="1" fontAlgn="auto" latinLnBrk="0" hangingPunct="1">
                        <a:lnSpc>
                          <a:spcPct val="100000"/>
                        </a:lnSpc>
                        <a:spcBef>
                          <a:spcPts val="0"/>
                        </a:spcBef>
                        <a:spcAft>
                          <a:spcPts val="0"/>
                        </a:spcAft>
                        <a:buClrTx/>
                        <a:buSzTx/>
                        <a:buFontTx/>
                        <a:buNone/>
                        <a:tabLst/>
                        <a:defRPr/>
                      </a:pPr>
                      <a:endParaRPr kumimoji="1" lang="en-US" altLang="ja-JP" sz="1600" dirty="0" smtClean="0">
                        <a:solidFill>
                          <a:sysClr val="windowText" lastClr="000000"/>
                        </a:solidFill>
                      </a:endParaRPr>
                    </a:p>
                  </a:txBody>
                  <a:tcPr marL="86203" marR="86203" marT="43101" marB="431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9693">
                <a:tc>
                  <a:txBody>
                    <a:bodyPr/>
                    <a:lstStyle/>
                    <a:p>
                      <a:pPr algn="ctr"/>
                      <a:r>
                        <a:rPr kumimoji="1" lang="en-US" altLang="ja-JP" sz="1600" b="0" dirty="0" smtClean="0">
                          <a:solidFill>
                            <a:sysClr val="windowText" lastClr="000000"/>
                          </a:solidFill>
                        </a:rPr>
                        <a:t>Discussion</a:t>
                      </a: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smtClean="0">
                          <a:solidFill>
                            <a:sysClr val="windowText" lastClr="000000"/>
                          </a:solidFill>
                        </a:rPr>
                        <a:t>4 min</a:t>
                      </a:r>
                    </a:p>
                  </a:txBody>
                  <a:tcPr marL="86203" marR="86203" marT="43101" marB="431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90" rtl="0" eaLnBrk="1" fontAlgn="auto" latinLnBrk="0" hangingPunct="1">
                        <a:lnSpc>
                          <a:spcPct val="100000"/>
                        </a:lnSpc>
                        <a:spcBef>
                          <a:spcPts val="0"/>
                        </a:spcBef>
                        <a:spcAft>
                          <a:spcPts val="0"/>
                        </a:spcAft>
                        <a:buClrTx/>
                        <a:buSzTx/>
                        <a:buFontTx/>
                        <a:buNone/>
                        <a:tabLst/>
                        <a:defRPr/>
                      </a:pPr>
                      <a:endParaRPr kumimoji="1" lang="en-US" altLang="ja-JP" sz="1600" dirty="0" smtClean="0">
                        <a:solidFill>
                          <a:sysClr val="windowText" lastClr="000000"/>
                        </a:solidFill>
                      </a:endParaRPr>
                    </a:p>
                  </a:txBody>
                  <a:tcPr marL="86203" marR="86203" marT="43101" marB="431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9693">
                <a:tc>
                  <a:txBody>
                    <a:bodyPr/>
                    <a:lstStyle/>
                    <a:p>
                      <a:pPr algn="ctr"/>
                      <a:r>
                        <a:rPr kumimoji="1" lang="en-US" altLang="ja-JP" sz="1600" b="0" dirty="0" smtClean="0">
                          <a:solidFill>
                            <a:sysClr val="windowText" lastClr="000000"/>
                          </a:solidFill>
                        </a:rPr>
                        <a:t>Conclusion</a:t>
                      </a: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sz="1600" dirty="0" smtClean="0">
                          <a:solidFill>
                            <a:sysClr val="windowText" lastClr="000000"/>
                          </a:solidFill>
                        </a:rPr>
                        <a:t>1 min</a:t>
                      </a:r>
                    </a:p>
                  </a:txBody>
                  <a:tcPr marL="86203" marR="86203" marT="43101" marB="431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390" rtl="0" eaLnBrk="1" fontAlgn="auto" latinLnBrk="0" hangingPunct="1">
                        <a:lnSpc>
                          <a:spcPct val="100000"/>
                        </a:lnSpc>
                        <a:spcBef>
                          <a:spcPts val="0"/>
                        </a:spcBef>
                        <a:spcAft>
                          <a:spcPts val="0"/>
                        </a:spcAft>
                        <a:buClrTx/>
                        <a:buSzTx/>
                        <a:buFontTx/>
                        <a:buNone/>
                        <a:tabLst/>
                        <a:defRPr/>
                      </a:pPr>
                      <a:endParaRPr kumimoji="1" lang="en-US" altLang="ja-JP" sz="1600" dirty="0" smtClean="0">
                        <a:solidFill>
                          <a:sysClr val="windowText" lastClr="000000"/>
                        </a:solidFill>
                      </a:endParaRPr>
                    </a:p>
                  </a:txBody>
                  <a:tcPr marL="86203" marR="86203" marT="43101" marB="431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16" name="正方形/長方形 15"/>
          <p:cNvSpPr/>
          <p:nvPr/>
        </p:nvSpPr>
        <p:spPr>
          <a:xfrm>
            <a:off x="971600" y="3789040"/>
            <a:ext cx="6966520" cy="369332"/>
          </a:xfrm>
          <a:prstGeom prst="rect">
            <a:avLst/>
          </a:prstGeom>
        </p:spPr>
        <p:txBody>
          <a:bodyPr wrap="square">
            <a:spAutoFit/>
          </a:bodyPr>
          <a:lstStyle/>
          <a:p>
            <a:r>
              <a:rPr lang="en-US" altLang="ja-JP" dirty="0" smtClean="0"/>
              <a:t>【</a:t>
            </a:r>
            <a:r>
              <a:rPr lang="ja-JP" altLang="en-US" dirty="0"/>
              <a:t>謝辞</a:t>
            </a:r>
            <a:r>
              <a:rPr lang="en-US" altLang="ja-JP" dirty="0"/>
              <a:t>】UACJ</a:t>
            </a:r>
            <a:r>
              <a:rPr lang="ja-JP" altLang="en-US" dirty="0" err="1"/>
              <a:t>？、</a:t>
            </a:r>
            <a:r>
              <a:rPr lang="ja-JP" altLang="en-US" dirty="0"/>
              <a:t>サンプルを作ってもらった</a:t>
            </a:r>
            <a:endParaRPr lang="en-US" altLang="ja-JP" dirty="0"/>
          </a:p>
        </p:txBody>
      </p:sp>
    </p:spTree>
    <p:extLst>
      <p:ext uri="{BB962C8B-B14F-4D97-AF65-F5344CB8AC3E}">
        <p14:creationId xmlns:p14="http://schemas.microsoft.com/office/powerpoint/2010/main" val="2333431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Zn</a:t>
            </a:r>
            <a:r>
              <a:rPr lang="ja-JP" altLang="en-US" dirty="0" smtClean="0"/>
              <a:t>犠牲層の腐食進行と防食寿命</a:t>
            </a:r>
            <a:endParaRPr kumimoji="1" lang="ja-JP" altLang="en-US" dirty="0"/>
          </a:p>
        </p:txBody>
      </p:sp>
      <p:grpSp>
        <p:nvGrpSpPr>
          <p:cNvPr id="3" name="グループ化 2"/>
          <p:cNvGrpSpPr/>
          <p:nvPr/>
        </p:nvGrpSpPr>
        <p:grpSpPr>
          <a:xfrm>
            <a:off x="783658" y="2633098"/>
            <a:ext cx="6462804" cy="1408403"/>
            <a:chOff x="1528729" y="1242561"/>
            <a:chExt cx="6462804" cy="1408403"/>
          </a:xfrm>
        </p:grpSpPr>
        <p:grpSp>
          <p:nvGrpSpPr>
            <p:cNvPr id="24" name="グループ化 23"/>
            <p:cNvGrpSpPr/>
            <p:nvPr/>
          </p:nvGrpSpPr>
          <p:grpSpPr>
            <a:xfrm>
              <a:off x="3760013" y="1383598"/>
              <a:ext cx="1871489" cy="883396"/>
              <a:chOff x="3399148" y="4375148"/>
              <a:chExt cx="2027446" cy="957012"/>
            </a:xfrm>
          </p:grpSpPr>
          <p:sp>
            <p:nvSpPr>
              <p:cNvPr id="26" name="フリーフォーム 25"/>
              <p:cNvSpPr/>
              <p:nvPr/>
            </p:nvSpPr>
            <p:spPr>
              <a:xfrm>
                <a:off x="3399149" y="4375148"/>
                <a:ext cx="2027445" cy="338828"/>
              </a:xfrm>
              <a:custGeom>
                <a:avLst/>
                <a:gdLst>
                  <a:gd name="connsiteX0" fmla="*/ 51788 w 3060340"/>
                  <a:gd name="connsiteY0" fmla="*/ 6 h 845605"/>
                  <a:gd name="connsiteX1" fmla="*/ 136189 w 3060340"/>
                  <a:gd name="connsiteY1" fmla="*/ 29044 h 845605"/>
                  <a:gd name="connsiteX2" fmla="*/ 186989 w 3060340"/>
                  <a:gd name="connsiteY2" fmla="*/ 51622 h 845605"/>
                  <a:gd name="connsiteX3" fmla="*/ 203923 w 3060340"/>
                  <a:gd name="connsiteY3" fmla="*/ 57266 h 845605"/>
                  <a:gd name="connsiteX4" fmla="*/ 254723 w 3060340"/>
                  <a:gd name="connsiteY4" fmla="*/ 68555 h 845605"/>
                  <a:gd name="connsiteX5" fmla="*/ 271656 w 3060340"/>
                  <a:gd name="connsiteY5" fmla="*/ 74200 h 845605"/>
                  <a:gd name="connsiteX6" fmla="*/ 322456 w 3060340"/>
                  <a:gd name="connsiteY6" fmla="*/ 119355 h 845605"/>
                  <a:gd name="connsiteX7" fmla="*/ 356323 w 3060340"/>
                  <a:gd name="connsiteY7" fmla="*/ 130644 h 845605"/>
                  <a:gd name="connsiteX8" fmla="*/ 373256 w 3060340"/>
                  <a:gd name="connsiteY8" fmla="*/ 141933 h 845605"/>
                  <a:gd name="connsiteX9" fmla="*/ 440989 w 3060340"/>
                  <a:gd name="connsiteY9" fmla="*/ 130644 h 845605"/>
                  <a:gd name="connsiteX10" fmla="*/ 474856 w 3060340"/>
                  <a:gd name="connsiteY10" fmla="*/ 125000 h 845605"/>
                  <a:gd name="connsiteX11" fmla="*/ 508723 w 3060340"/>
                  <a:gd name="connsiteY11" fmla="*/ 113711 h 845605"/>
                  <a:gd name="connsiteX12" fmla="*/ 542589 w 3060340"/>
                  <a:gd name="connsiteY12" fmla="*/ 102422 h 845605"/>
                  <a:gd name="connsiteX13" fmla="*/ 655478 w 3060340"/>
                  <a:gd name="connsiteY13" fmla="*/ 79844 h 845605"/>
                  <a:gd name="connsiteX14" fmla="*/ 694989 w 3060340"/>
                  <a:gd name="connsiteY14" fmla="*/ 68555 h 845605"/>
                  <a:gd name="connsiteX15" fmla="*/ 728856 w 3060340"/>
                  <a:gd name="connsiteY15" fmla="*/ 57266 h 845605"/>
                  <a:gd name="connsiteX16" fmla="*/ 745789 w 3060340"/>
                  <a:gd name="connsiteY16" fmla="*/ 51622 h 845605"/>
                  <a:gd name="connsiteX17" fmla="*/ 785300 w 3060340"/>
                  <a:gd name="connsiteY17" fmla="*/ 45977 h 845605"/>
                  <a:gd name="connsiteX18" fmla="*/ 948989 w 3060340"/>
                  <a:gd name="connsiteY18" fmla="*/ 57266 h 845605"/>
                  <a:gd name="connsiteX19" fmla="*/ 965923 w 3060340"/>
                  <a:gd name="connsiteY19" fmla="*/ 62911 h 845605"/>
                  <a:gd name="connsiteX20" fmla="*/ 999789 w 3060340"/>
                  <a:gd name="connsiteY20" fmla="*/ 96777 h 845605"/>
                  <a:gd name="connsiteX21" fmla="*/ 1016723 w 3060340"/>
                  <a:gd name="connsiteY21" fmla="*/ 113711 h 845605"/>
                  <a:gd name="connsiteX22" fmla="*/ 1061878 w 3060340"/>
                  <a:gd name="connsiteY22" fmla="*/ 147577 h 845605"/>
                  <a:gd name="connsiteX23" fmla="*/ 1084456 w 3060340"/>
                  <a:gd name="connsiteY23" fmla="*/ 164511 h 845605"/>
                  <a:gd name="connsiteX24" fmla="*/ 1140900 w 3060340"/>
                  <a:gd name="connsiteY24" fmla="*/ 181444 h 845605"/>
                  <a:gd name="connsiteX25" fmla="*/ 1174767 w 3060340"/>
                  <a:gd name="connsiteY25" fmla="*/ 175800 h 845605"/>
                  <a:gd name="connsiteX26" fmla="*/ 1197345 w 3060340"/>
                  <a:gd name="connsiteY26" fmla="*/ 170155 h 845605"/>
                  <a:gd name="connsiteX27" fmla="*/ 1236856 w 3060340"/>
                  <a:gd name="connsiteY27" fmla="*/ 164511 h 845605"/>
                  <a:gd name="connsiteX28" fmla="*/ 1265078 w 3060340"/>
                  <a:gd name="connsiteY28" fmla="*/ 153222 h 845605"/>
                  <a:gd name="connsiteX29" fmla="*/ 1287656 w 3060340"/>
                  <a:gd name="connsiteY29" fmla="*/ 147577 h 845605"/>
                  <a:gd name="connsiteX30" fmla="*/ 1304589 w 3060340"/>
                  <a:gd name="connsiteY30" fmla="*/ 141933 h 845605"/>
                  <a:gd name="connsiteX31" fmla="*/ 1321523 w 3060340"/>
                  <a:gd name="connsiteY31" fmla="*/ 130644 h 845605"/>
                  <a:gd name="connsiteX32" fmla="*/ 1377967 w 3060340"/>
                  <a:gd name="connsiteY32" fmla="*/ 113711 h 845605"/>
                  <a:gd name="connsiteX33" fmla="*/ 1411834 w 3060340"/>
                  <a:gd name="connsiteY33" fmla="*/ 108066 h 845605"/>
                  <a:gd name="connsiteX34" fmla="*/ 1445700 w 3060340"/>
                  <a:gd name="connsiteY34" fmla="*/ 96777 h 845605"/>
                  <a:gd name="connsiteX35" fmla="*/ 1665834 w 3060340"/>
                  <a:gd name="connsiteY35" fmla="*/ 102422 h 845605"/>
                  <a:gd name="connsiteX36" fmla="*/ 1727923 w 3060340"/>
                  <a:gd name="connsiteY36" fmla="*/ 125000 h 845605"/>
                  <a:gd name="connsiteX37" fmla="*/ 1778723 w 3060340"/>
                  <a:gd name="connsiteY37" fmla="*/ 136288 h 845605"/>
                  <a:gd name="connsiteX38" fmla="*/ 1823878 w 3060340"/>
                  <a:gd name="connsiteY38" fmla="*/ 170155 h 845605"/>
                  <a:gd name="connsiteX39" fmla="*/ 1840811 w 3060340"/>
                  <a:gd name="connsiteY39" fmla="*/ 181444 h 845605"/>
                  <a:gd name="connsiteX40" fmla="*/ 1863389 w 3060340"/>
                  <a:gd name="connsiteY40" fmla="*/ 187088 h 845605"/>
                  <a:gd name="connsiteX41" fmla="*/ 1880323 w 3060340"/>
                  <a:gd name="connsiteY41" fmla="*/ 198377 h 845605"/>
                  <a:gd name="connsiteX42" fmla="*/ 1891611 w 3060340"/>
                  <a:gd name="connsiteY42" fmla="*/ 215311 h 845605"/>
                  <a:gd name="connsiteX43" fmla="*/ 1964989 w 3060340"/>
                  <a:gd name="connsiteY43" fmla="*/ 209666 h 845605"/>
                  <a:gd name="connsiteX44" fmla="*/ 2004500 w 3060340"/>
                  <a:gd name="connsiteY44" fmla="*/ 175800 h 845605"/>
                  <a:gd name="connsiteX45" fmla="*/ 2027078 w 3060340"/>
                  <a:gd name="connsiteY45" fmla="*/ 158866 h 845605"/>
                  <a:gd name="connsiteX46" fmla="*/ 2060945 w 3060340"/>
                  <a:gd name="connsiteY46" fmla="*/ 147577 h 845605"/>
                  <a:gd name="connsiteX47" fmla="*/ 2083523 w 3060340"/>
                  <a:gd name="connsiteY47" fmla="*/ 130644 h 845605"/>
                  <a:gd name="connsiteX48" fmla="*/ 2100456 w 3060340"/>
                  <a:gd name="connsiteY48" fmla="*/ 113711 h 845605"/>
                  <a:gd name="connsiteX49" fmla="*/ 2134323 w 3060340"/>
                  <a:gd name="connsiteY49" fmla="*/ 102422 h 845605"/>
                  <a:gd name="connsiteX50" fmla="*/ 2179478 w 3060340"/>
                  <a:gd name="connsiteY50" fmla="*/ 91133 h 845605"/>
                  <a:gd name="connsiteX51" fmla="*/ 2213345 w 3060340"/>
                  <a:gd name="connsiteY51" fmla="*/ 79844 h 845605"/>
                  <a:gd name="connsiteX52" fmla="*/ 2264145 w 3060340"/>
                  <a:gd name="connsiteY52" fmla="*/ 62911 h 845605"/>
                  <a:gd name="connsiteX53" fmla="*/ 2281078 w 3060340"/>
                  <a:gd name="connsiteY53" fmla="*/ 57266 h 845605"/>
                  <a:gd name="connsiteX54" fmla="*/ 2399611 w 3060340"/>
                  <a:gd name="connsiteY54" fmla="*/ 45977 h 845605"/>
                  <a:gd name="connsiteX55" fmla="*/ 2439123 w 3060340"/>
                  <a:gd name="connsiteY55" fmla="*/ 34688 h 845605"/>
                  <a:gd name="connsiteX56" fmla="*/ 2472989 w 3060340"/>
                  <a:gd name="connsiteY56" fmla="*/ 17755 h 845605"/>
                  <a:gd name="connsiteX57" fmla="*/ 2512500 w 3060340"/>
                  <a:gd name="connsiteY57" fmla="*/ 12111 h 845605"/>
                  <a:gd name="connsiteX58" fmla="*/ 2546367 w 3060340"/>
                  <a:gd name="connsiteY58" fmla="*/ 17755 h 845605"/>
                  <a:gd name="connsiteX59" fmla="*/ 2574589 w 3060340"/>
                  <a:gd name="connsiteY59" fmla="*/ 51622 h 845605"/>
                  <a:gd name="connsiteX60" fmla="*/ 2608456 w 3060340"/>
                  <a:gd name="connsiteY60" fmla="*/ 62911 h 845605"/>
                  <a:gd name="connsiteX61" fmla="*/ 2760856 w 3060340"/>
                  <a:gd name="connsiteY61" fmla="*/ 57266 h 845605"/>
                  <a:gd name="connsiteX62" fmla="*/ 2794723 w 3060340"/>
                  <a:gd name="connsiteY62" fmla="*/ 45977 h 845605"/>
                  <a:gd name="connsiteX63" fmla="*/ 2811656 w 3060340"/>
                  <a:gd name="connsiteY63" fmla="*/ 40333 h 845605"/>
                  <a:gd name="connsiteX64" fmla="*/ 2947123 w 3060340"/>
                  <a:gd name="connsiteY64" fmla="*/ 45977 h 845605"/>
                  <a:gd name="connsiteX65" fmla="*/ 2989806 w 3060340"/>
                  <a:gd name="connsiteY65" fmla="*/ 57737 h 845605"/>
                  <a:gd name="connsiteX66" fmla="*/ 2972208 w 3060340"/>
                  <a:gd name="connsiteY66" fmla="*/ 64573 h 845605"/>
                  <a:gd name="connsiteX67" fmla="*/ 2962139 w 3060340"/>
                  <a:gd name="connsiteY67" fmla="*/ 65906 h 845605"/>
                  <a:gd name="connsiteX68" fmla="*/ 2970537 w 3060340"/>
                  <a:gd name="connsiteY68" fmla="*/ 65222 h 845605"/>
                  <a:gd name="connsiteX69" fmla="*/ 2972208 w 3060340"/>
                  <a:gd name="connsiteY69" fmla="*/ 64573 h 845605"/>
                  <a:gd name="connsiteX70" fmla="*/ 2984774 w 3060340"/>
                  <a:gd name="connsiteY70" fmla="*/ 62909 h 845605"/>
                  <a:gd name="connsiteX71" fmla="*/ 3037434 w 3060340"/>
                  <a:gd name="connsiteY71" fmla="*/ 57266 h 845605"/>
                  <a:gd name="connsiteX72" fmla="*/ 3054367 w 3060340"/>
                  <a:gd name="connsiteY72" fmla="*/ 51622 h 845605"/>
                  <a:gd name="connsiteX73" fmla="*/ 3052316 w 3060340"/>
                  <a:gd name="connsiteY73" fmla="*/ 218936 h 845605"/>
                  <a:gd name="connsiteX74" fmla="*/ 3052145 w 3060340"/>
                  <a:gd name="connsiteY74" fmla="*/ 224274 h 845605"/>
                  <a:gd name="connsiteX75" fmla="*/ 3060340 w 3060340"/>
                  <a:gd name="connsiteY75" fmla="*/ 224274 h 845605"/>
                  <a:gd name="connsiteX76" fmla="*/ 3060340 w 3060340"/>
                  <a:gd name="connsiteY76" fmla="*/ 845605 h 845605"/>
                  <a:gd name="connsiteX77" fmla="*/ 0 w 3060340"/>
                  <a:gd name="connsiteY77" fmla="*/ 845605 h 845605"/>
                  <a:gd name="connsiteX78" fmla="*/ 0 w 3060340"/>
                  <a:gd name="connsiteY78" fmla="*/ 224274 h 845605"/>
                  <a:gd name="connsiteX79" fmla="*/ 3977 w 3060340"/>
                  <a:gd name="connsiteY79" fmla="*/ 224274 h 845605"/>
                  <a:gd name="connsiteX80" fmla="*/ 5797 w 3060340"/>
                  <a:gd name="connsiteY80" fmla="*/ 206337 h 845605"/>
                  <a:gd name="connsiteX81" fmla="*/ 28945 w 3060340"/>
                  <a:gd name="connsiteY81" fmla="*/ 12111 h 845605"/>
                  <a:gd name="connsiteX82" fmla="*/ 51788 w 3060340"/>
                  <a:gd name="connsiteY82" fmla="*/ 6 h 84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060340" h="845605">
                    <a:moveTo>
                      <a:pt x="51788" y="6"/>
                    </a:moveTo>
                    <a:cubicBezTo>
                      <a:pt x="79393" y="-501"/>
                      <a:pt x="117845" y="27633"/>
                      <a:pt x="136189" y="29044"/>
                    </a:cubicBezTo>
                    <a:cubicBezTo>
                      <a:pt x="174334" y="41758"/>
                      <a:pt x="128206" y="25496"/>
                      <a:pt x="186989" y="51622"/>
                    </a:cubicBezTo>
                    <a:cubicBezTo>
                      <a:pt x="192426" y="54039"/>
                      <a:pt x="198202" y="55631"/>
                      <a:pt x="203923" y="57266"/>
                    </a:cubicBezTo>
                    <a:cubicBezTo>
                      <a:pt x="244525" y="68867"/>
                      <a:pt x="208112" y="56902"/>
                      <a:pt x="254723" y="68555"/>
                    </a:cubicBezTo>
                    <a:cubicBezTo>
                      <a:pt x="260495" y="69998"/>
                      <a:pt x="266012" y="72318"/>
                      <a:pt x="271656" y="74200"/>
                    </a:cubicBezTo>
                    <a:cubicBezTo>
                      <a:pt x="281872" y="84415"/>
                      <a:pt x="304328" y="111298"/>
                      <a:pt x="322456" y="119355"/>
                    </a:cubicBezTo>
                    <a:cubicBezTo>
                      <a:pt x="333330" y="124188"/>
                      <a:pt x="356323" y="130644"/>
                      <a:pt x="356323" y="130644"/>
                    </a:cubicBezTo>
                    <a:cubicBezTo>
                      <a:pt x="361967" y="134407"/>
                      <a:pt x="366496" y="141370"/>
                      <a:pt x="373256" y="141933"/>
                    </a:cubicBezTo>
                    <a:cubicBezTo>
                      <a:pt x="428341" y="146523"/>
                      <a:pt x="408461" y="137872"/>
                      <a:pt x="440989" y="130644"/>
                    </a:cubicBezTo>
                    <a:cubicBezTo>
                      <a:pt x="452161" y="128161"/>
                      <a:pt x="463567" y="126881"/>
                      <a:pt x="474856" y="125000"/>
                    </a:cubicBezTo>
                    <a:lnTo>
                      <a:pt x="508723" y="113711"/>
                    </a:lnTo>
                    <a:cubicBezTo>
                      <a:pt x="520012" y="109948"/>
                      <a:pt x="530852" y="104378"/>
                      <a:pt x="542589" y="102422"/>
                    </a:cubicBezTo>
                    <a:cubicBezTo>
                      <a:pt x="575947" y="96862"/>
                      <a:pt x="621791" y="91072"/>
                      <a:pt x="655478" y="79844"/>
                    </a:cubicBezTo>
                    <a:cubicBezTo>
                      <a:pt x="712404" y="60870"/>
                      <a:pt x="624089" y="89826"/>
                      <a:pt x="694989" y="68555"/>
                    </a:cubicBezTo>
                    <a:cubicBezTo>
                      <a:pt x="706387" y="65136"/>
                      <a:pt x="717567" y="61029"/>
                      <a:pt x="728856" y="57266"/>
                    </a:cubicBezTo>
                    <a:cubicBezTo>
                      <a:pt x="734500" y="55385"/>
                      <a:pt x="739899" y="52463"/>
                      <a:pt x="745789" y="51622"/>
                    </a:cubicBezTo>
                    <a:lnTo>
                      <a:pt x="785300" y="45977"/>
                    </a:lnTo>
                    <a:cubicBezTo>
                      <a:pt x="848313" y="48603"/>
                      <a:pt x="893864" y="43485"/>
                      <a:pt x="948989" y="57266"/>
                    </a:cubicBezTo>
                    <a:cubicBezTo>
                      <a:pt x="954761" y="58709"/>
                      <a:pt x="960278" y="61029"/>
                      <a:pt x="965923" y="62911"/>
                    </a:cubicBezTo>
                    <a:lnTo>
                      <a:pt x="999789" y="96777"/>
                    </a:lnTo>
                    <a:cubicBezTo>
                      <a:pt x="1005434" y="102422"/>
                      <a:pt x="1010489" y="108724"/>
                      <a:pt x="1016723" y="113711"/>
                    </a:cubicBezTo>
                    <a:cubicBezTo>
                      <a:pt x="1076852" y="161813"/>
                      <a:pt x="1019937" y="117618"/>
                      <a:pt x="1061878" y="147577"/>
                    </a:cubicBezTo>
                    <a:cubicBezTo>
                      <a:pt x="1069533" y="153045"/>
                      <a:pt x="1076042" y="160304"/>
                      <a:pt x="1084456" y="164511"/>
                    </a:cubicBezTo>
                    <a:cubicBezTo>
                      <a:pt x="1098199" y="171383"/>
                      <a:pt x="1124695" y="177393"/>
                      <a:pt x="1140900" y="181444"/>
                    </a:cubicBezTo>
                    <a:cubicBezTo>
                      <a:pt x="1152189" y="179563"/>
                      <a:pt x="1163545" y="178044"/>
                      <a:pt x="1174767" y="175800"/>
                    </a:cubicBezTo>
                    <a:cubicBezTo>
                      <a:pt x="1182374" y="174279"/>
                      <a:pt x="1189712" y="171543"/>
                      <a:pt x="1197345" y="170155"/>
                    </a:cubicBezTo>
                    <a:cubicBezTo>
                      <a:pt x="1210434" y="167775"/>
                      <a:pt x="1223686" y="166392"/>
                      <a:pt x="1236856" y="164511"/>
                    </a:cubicBezTo>
                    <a:cubicBezTo>
                      <a:pt x="1246263" y="160748"/>
                      <a:pt x="1255466" y="156426"/>
                      <a:pt x="1265078" y="153222"/>
                    </a:cubicBezTo>
                    <a:cubicBezTo>
                      <a:pt x="1272438" y="150769"/>
                      <a:pt x="1280197" y="149708"/>
                      <a:pt x="1287656" y="147577"/>
                    </a:cubicBezTo>
                    <a:cubicBezTo>
                      <a:pt x="1293377" y="145942"/>
                      <a:pt x="1298945" y="143814"/>
                      <a:pt x="1304589" y="141933"/>
                    </a:cubicBezTo>
                    <a:cubicBezTo>
                      <a:pt x="1310234" y="138170"/>
                      <a:pt x="1315324" y="133399"/>
                      <a:pt x="1321523" y="130644"/>
                    </a:cubicBezTo>
                    <a:cubicBezTo>
                      <a:pt x="1333310" y="125405"/>
                      <a:pt x="1363037" y="116697"/>
                      <a:pt x="1377967" y="113711"/>
                    </a:cubicBezTo>
                    <a:cubicBezTo>
                      <a:pt x="1389189" y="111467"/>
                      <a:pt x="1400731" y="110842"/>
                      <a:pt x="1411834" y="108066"/>
                    </a:cubicBezTo>
                    <a:cubicBezTo>
                      <a:pt x="1423378" y="105180"/>
                      <a:pt x="1445700" y="96777"/>
                      <a:pt x="1445700" y="96777"/>
                    </a:cubicBezTo>
                    <a:cubicBezTo>
                      <a:pt x="1519078" y="98659"/>
                      <a:pt x="1592587" y="97645"/>
                      <a:pt x="1665834" y="102422"/>
                    </a:cubicBezTo>
                    <a:cubicBezTo>
                      <a:pt x="1702432" y="104809"/>
                      <a:pt x="1699853" y="114474"/>
                      <a:pt x="1727923" y="125000"/>
                    </a:cubicBezTo>
                    <a:cubicBezTo>
                      <a:pt x="1737034" y="128417"/>
                      <a:pt x="1771059" y="134755"/>
                      <a:pt x="1778723" y="136288"/>
                    </a:cubicBezTo>
                    <a:cubicBezTo>
                      <a:pt x="1793775" y="147577"/>
                      <a:pt x="1808223" y="159718"/>
                      <a:pt x="1823878" y="170155"/>
                    </a:cubicBezTo>
                    <a:cubicBezTo>
                      <a:pt x="1829522" y="173918"/>
                      <a:pt x="1834576" y="178772"/>
                      <a:pt x="1840811" y="181444"/>
                    </a:cubicBezTo>
                    <a:cubicBezTo>
                      <a:pt x="1847941" y="184500"/>
                      <a:pt x="1855863" y="185207"/>
                      <a:pt x="1863389" y="187088"/>
                    </a:cubicBezTo>
                    <a:cubicBezTo>
                      <a:pt x="1869034" y="190851"/>
                      <a:pt x="1875526" y="193580"/>
                      <a:pt x="1880323" y="198377"/>
                    </a:cubicBezTo>
                    <a:cubicBezTo>
                      <a:pt x="1885120" y="203174"/>
                      <a:pt x="1884887" y="214414"/>
                      <a:pt x="1891611" y="215311"/>
                    </a:cubicBezTo>
                    <a:cubicBezTo>
                      <a:pt x="1915927" y="218553"/>
                      <a:pt x="1940530" y="211548"/>
                      <a:pt x="1964989" y="209666"/>
                    </a:cubicBezTo>
                    <a:cubicBezTo>
                      <a:pt x="1999112" y="175543"/>
                      <a:pt x="1974410" y="197293"/>
                      <a:pt x="2004500" y="175800"/>
                    </a:cubicBezTo>
                    <a:cubicBezTo>
                      <a:pt x="2012155" y="170332"/>
                      <a:pt x="2018664" y="163073"/>
                      <a:pt x="2027078" y="158866"/>
                    </a:cubicBezTo>
                    <a:cubicBezTo>
                      <a:pt x="2037721" y="153544"/>
                      <a:pt x="2060945" y="147577"/>
                      <a:pt x="2060945" y="147577"/>
                    </a:cubicBezTo>
                    <a:cubicBezTo>
                      <a:pt x="2068471" y="141933"/>
                      <a:pt x="2076380" y="136766"/>
                      <a:pt x="2083523" y="130644"/>
                    </a:cubicBezTo>
                    <a:cubicBezTo>
                      <a:pt x="2089584" y="125449"/>
                      <a:pt x="2093478" y="117588"/>
                      <a:pt x="2100456" y="113711"/>
                    </a:cubicBezTo>
                    <a:cubicBezTo>
                      <a:pt x="2110858" y="107932"/>
                      <a:pt x="2122881" y="105691"/>
                      <a:pt x="2134323" y="102422"/>
                    </a:cubicBezTo>
                    <a:cubicBezTo>
                      <a:pt x="2149241" y="98160"/>
                      <a:pt x="2164759" y="96039"/>
                      <a:pt x="2179478" y="91133"/>
                    </a:cubicBezTo>
                    <a:lnTo>
                      <a:pt x="2213345" y="79844"/>
                    </a:lnTo>
                    <a:cubicBezTo>
                      <a:pt x="2242806" y="60203"/>
                      <a:pt x="2218515" y="73051"/>
                      <a:pt x="2264145" y="62911"/>
                    </a:cubicBezTo>
                    <a:cubicBezTo>
                      <a:pt x="2269953" y="61620"/>
                      <a:pt x="2275244" y="58433"/>
                      <a:pt x="2281078" y="57266"/>
                    </a:cubicBezTo>
                    <a:cubicBezTo>
                      <a:pt x="2317544" y="49973"/>
                      <a:pt x="2365254" y="48431"/>
                      <a:pt x="2399611" y="45977"/>
                    </a:cubicBezTo>
                    <a:cubicBezTo>
                      <a:pt x="2406851" y="44167"/>
                      <a:pt x="2431021" y="38739"/>
                      <a:pt x="2439123" y="34688"/>
                    </a:cubicBezTo>
                    <a:cubicBezTo>
                      <a:pt x="2461318" y="23591"/>
                      <a:pt x="2449348" y="22483"/>
                      <a:pt x="2472989" y="17755"/>
                    </a:cubicBezTo>
                    <a:cubicBezTo>
                      <a:pt x="2486035" y="15146"/>
                      <a:pt x="2499330" y="13992"/>
                      <a:pt x="2512500" y="12111"/>
                    </a:cubicBezTo>
                    <a:cubicBezTo>
                      <a:pt x="2523789" y="13992"/>
                      <a:pt x="2535909" y="13107"/>
                      <a:pt x="2546367" y="17755"/>
                    </a:cubicBezTo>
                    <a:cubicBezTo>
                      <a:pt x="2590853" y="37526"/>
                      <a:pt x="2539533" y="29711"/>
                      <a:pt x="2574589" y="51622"/>
                    </a:cubicBezTo>
                    <a:cubicBezTo>
                      <a:pt x="2584680" y="57929"/>
                      <a:pt x="2608456" y="62911"/>
                      <a:pt x="2608456" y="62911"/>
                    </a:cubicBezTo>
                    <a:cubicBezTo>
                      <a:pt x="2659256" y="61029"/>
                      <a:pt x="2710230" y="61869"/>
                      <a:pt x="2760856" y="57266"/>
                    </a:cubicBezTo>
                    <a:cubicBezTo>
                      <a:pt x="2772707" y="56189"/>
                      <a:pt x="2783434" y="49740"/>
                      <a:pt x="2794723" y="45977"/>
                    </a:cubicBezTo>
                    <a:lnTo>
                      <a:pt x="2811656" y="40333"/>
                    </a:lnTo>
                    <a:cubicBezTo>
                      <a:pt x="2856812" y="42214"/>
                      <a:pt x="2902325" y="40004"/>
                      <a:pt x="2947123" y="45977"/>
                    </a:cubicBezTo>
                    <a:cubicBezTo>
                      <a:pt x="2979767" y="50329"/>
                      <a:pt x="2989949" y="54390"/>
                      <a:pt x="2989806" y="57737"/>
                    </a:cubicBezTo>
                    <a:lnTo>
                      <a:pt x="2972208" y="64573"/>
                    </a:lnTo>
                    <a:lnTo>
                      <a:pt x="2962139" y="65906"/>
                    </a:lnTo>
                    <a:cubicBezTo>
                      <a:pt x="2955035" y="67091"/>
                      <a:pt x="2961880" y="66723"/>
                      <a:pt x="2970537" y="65222"/>
                    </a:cubicBezTo>
                    <a:lnTo>
                      <a:pt x="2972208" y="64573"/>
                    </a:lnTo>
                    <a:lnTo>
                      <a:pt x="2984774" y="62909"/>
                    </a:lnTo>
                    <a:cubicBezTo>
                      <a:pt x="2996817" y="61486"/>
                      <a:pt x="3013865" y="59623"/>
                      <a:pt x="3037434" y="57266"/>
                    </a:cubicBezTo>
                    <a:cubicBezTo>
                      <a:pt x="3043078" y="55385"/>
                      <a:pt x="3052015" y="21048"/>
                      <a:pt x="3054367" y="51622"/>
                    </a:cubicBezTo>
                    <a:cubicBezTo>
                      <a:pt x="3056131" y="74552"/>
                      <a:pt x="3053661" y="174077"/>
                      <a:pt x="3052316" y="218936"/>
                    </a:cubicBezTo>
                    <a:lnTo>
                      <a:pt x="3052145" y="224274"/>
                    </a:lnTo>
                    <a:lnTo>
                      <a:pt x="3060340" y="224274"/>
                    </a:lnTo>
                    <a:lnTo>
                      <a:pt x="3060340" y="845605"/>
                    </a:lnTo>
                    <a:lnTo>
                      <a:pt x="0" y="845605"/>
                    </a:lnTo>
                    <a:lnTo>
                      <a:pt x="0" y="224274"/>
                    </a:lnTo>
                    <a:lnTo>
                      <a:pt x="3977" y="224274"/>
                    </a:lnTo>
                    <a:lnTo>
                      <a:pt x="5797" y="206337"/>
                    </a:lnTo>
                    <a:cubicBezTo>
                      <a:pt x="9722" y="152106"/>
                      <a:pt x="12012" y="37864"/>
                      <a:pt x="28945" y="12111"/>
                    </a:cubicBezTo>
                    <a:cubicBezTo>
                      <a:pt x="34590" y="3527"/>
                      <a:pt x="42586" y="175"/>
                      <a:pt x="51788" y="6"/>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p>
            </p:txBody>
          </p:sp>
          <p:sp>
            <p:nvSpPr>
              <p:cNvPr id="28" name="正方形/長方形 27"/>
              <p:cNvSpPr/>
              <p:nvPr/>
            </p:nvSpPr>
            <p:spPr>
              <a:xfrm>
                <a:off x="3399148" y="4709988"/>
                <a:ext cx="2027445" cy="622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p>
            </p:txBody>
          </p:sp>
        </p:grpSp>
        <p:grpSp>
          <p:nvGrpSpPr>
            <p:cNvPr id="33" name="グループ化 32"/>
            <p:cNvGrpSpPr/>
            <p:nvPr/>
          </p:nvGrpSpPr>
          <p:grpSpPr>
            <a:xfrm>
              <a:off x="1528729" y="1242561"/>
              <a:ext cx="1878352" cy="1016203"/>
              <a:chOff x="661087" y="4231273"/>
              <a:chExt cx="2034881" cy="1100887"/>
            </a:xfrm>
          </p:grpSpPr>
          <p:sp>
            <p:nvSpPr>
              <p:cNvPr id="34" name="正方形/長方形 33"/>
              <p:cNvSpPr/>
              <p:nvPr/>
            </p:nvSpPr>
            <p:spPr>
              <a:xfrm>
                <a:off x="661087" y="4231273"/>
                <a:ext cx="2034881" cy="47846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p>
            </p:txBody>
          </p:sp>
          <p:sp>
            <p:nvSpPr>
              <p:cNvPr id="35" name="正方形/長方形 34"/>
              <p:cNvSpPr/>
              <p:nvPr/>
            </p:nvSpPr>
            <p:spPr>
              <a:xfrm>
                <a:off x="663472" y="4709988"/>
                <a:ext cx="2032496" cy="6221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p>
            </p:txBody>
          </p:sp>
        </p:grpSp>
        <p:sp>
          <p:nvSpPr>
            <p:cNvPr id="36" name="正方形/長方形 35"/>
            <p:cNvSpPr/>
            <p:nvPr/>
          </p:nvSpPr>
          <p:spPr>
            <a:xfrm>
              <a:off x="5984435" y="1684218"/>
              <a:ext cx="1871488" cy="5743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p>
          </p:txBody>
        </p:sp>
        <p:sp>
          <p:nvSpPr>
            <p:cNvPr id="37" name="テキスト ボックス 36"/>
            <p:cNvSpPr txBox="1"/>
            <p:nvPr/>
          </p:nvSpPr>
          <p:spPr>
            <a:xfrm>
              <a:off x="1586095" y="1897663"/>
              <a:ext cx="1163206" cy="348109"/>
            </a:xfrm>
            <a:prstGeom prst="rect">
              <a:avLst/>
            </a:prstGeom>
            <a:noFill/>
          </p:spPr>
          <p:txBody>
            <a:bodyPr wrap="square" rtlCol="0">
              <a:spAutoFit/>
            </a:bodyPr>
            <a:lstStyle/>
            <a:p>
              <a:r>
                <a:rPr lang="en-US" altLang="ja-JP" sz="1662" b="1" dirty="0">
                  <a:solidFill>
                    <a:srgbClr val="323232"/>
                  </a:solidFill>
                </a:rPr>
                <a:t>Al</a:t>
              </a:r>
              <a:r>
                <a:rPr lang="ja-JP" altLang="en-US" sz="1662" b="1" dirty="0">
                  <a:solidFill>
                    <a:srgbClr val="323232"/>
                  </a:solidFill>
                </a:rPr>
                <a:t>芯材層</a:t>
              </a:r>
            </a:p>
          </p:txBody>
        </p:sp>
        <p:sp>
          <p:nvSpPr>
            <p:cNvPr id="38" name="テキスト ボックス 37"/>
            <p:cNvSpPr txBox="1"/>
            <p:nvPr/>
          </p:nvSpPr>
          <p:spPr>
            <a:xfrm>
              <a:off x="1583171" y="1351760"/>
              <a:ext cx="1163206" cy="348109"/>
            </a:xfrm>
            <a:prstGeom prst="rect">
              <a:avLst/>
            </a:prstGeom>
            <a:noFill/>
          </p:spPr>
          <p:txBody>
            <a:bodyPr wrap="square" rtlCol="0">
              <a:spAutoFit/>
            </a:bodyPr>
            <a:lstStyle/>
            <a:p>
              <a:r>
                <a:rPr lang="en-US" altLang="ja-JP" sz="1662" b="1" dirty="0">
                  <a:solidFill>
                    <a:schemeClr val="bg1"/>
                  </a:solidFill>
                </a:rPr>
                <a:t>Zn</a:t>
              </a:r>
              <a:r>
                <a:rPr lang="ja-JP" altLang="en-US" sz="1662" b="1" dirty="0">
                  <a:solidFill>
                    <a:schemeClr val="bg1"/>
                  </a:solidFill>
                </a:rPr>
                <a:t>犠牲層</a:t>
              </a:r>
            </a:p>
          </p:txBody>
        </p:sp>
        <p:sp>
          <p:nvSpPr>
            <p:cNvPr id="39" name="テキスト ボックス 38"/>
            <p:cNvSpPr txBox="1"/>
            <p:nvPr/>
          </p:nvSpPr>
          <p:spPr>
            <a:xfrm>
              <a:off x="3888376" y="2302855"/>
              <a:ext cx="1696314" cy="348109"/>
            </a:xfrm>
            <a:prstGeom prst="rect">
              <a:avLst/>
            </a:prstGeom>
            <a:noFill/>
          </p:spPr>
          <p:txBody>
            <a:bodyPr wrap="square" rtlCol="0">
              <a:spAutoFit/>
            </a:bodyPr>
            <a:lstStyle/>
            <a:p>
              <a:r>
                <a:rPr lang="ja-JP" altLang="en-US" sz="1662" dirty="0"/>
                <a:t>全面腐食が進行</a:t>
              </a:r>
            </a:p>
          </p:txBody>
        </p:sp>
        <p:sp>
          <p:nvSpPr>
            <p:cNvPr id="41" name="テキスト ボックス 40"/>
            <p:cNvSpPr txBox="1"/>
            <p:nvPr/>
          </p:nvSpPr>
          <p:spPr>
            <a:xfrm>
              <a:off x="5901196" y="2291613"/>
              <a:ext cx="2090337" cy="348109"/>
            </a:xfrm>
            <a:prstGeom prst="rect">
              <a:avLst/>
            </a:prstGeom>
            <a:noFill/>
          </p:spPr>
          <p:txBody>
            <a:bodyPr wrap="square" rtlCol="0">
              <a:spAutoFit/>
            </a:bodyPr>
            <a:lstStyle/>
            <a:p>
              <a:r>
                <a:rPr lang="en-US" altLang="ja-JP" sz="1662" dirty="0"/>
                <a:t>Al</a:t>
              </a:r>
              <a:r>
                <a:rPr lang="ja-JP" altLang="en-US" sz="1662" dirty="0"/>
                <a:t>芯材層のみが露出</a:t>
              </a:r>
            </a:p>
          </p:txBody>
        </p:sp>
      </p:grpSp>
      <p:grpSp>
        <p:nvGrpSpPr>
          <p:cNvPr id="42" name="グループ化 41"/>
          <p:cNvGrpSpPr/>
          <p:nvPr/>
        </p:nvGrpSpPr>
        <p:grpSpPr>
          <a:xfrm>
            <a:off x="784567" y="2031207"/>
            <a:ext cx="6408362" cy="575535"/>
            <a:chOff x="1285647" y="3482827"/>
            <a:chExt cx="8581898" cy="575535"/>
          </a:xfrm>
        </p:grpSpPr>
        <p:sp>
          <p:nvSpPr>
            <p:cNvPr id="43" name="右矢印 42"/>
            <p:cNvSpPr/>
            <p:nvPr/>
          </p:nvSpPr>
          <p:spPr>
            <a:xfrm>
              <a:off x="1285647" y="3482827"/>
              <a:ext cx="8581898" cy="575535"/>
            </a:xfrm>
            <a:prstGeom prst="rightArrow">
              <a:avLst>
                <a:gd name="adj1" fmla="val 47574"/>
                <a:gd name="adj2" fmla="val 97274"/>
              </a:avLst>
            </a:prstGeom>
            <a:gradFill flip="none" rotWithShape="1">
              <a:gsLst>
                <a:gs pos="0">
                  <a:schemeClr val="accent4">
                    <a:lumMod val="20000"/>
                    <a:lumOff val="80000"/>
                  </a:schemeClr>
                </a:gs>
                <a:gs pos="57000">
                  <a:schemeClr val="accent4">
                    <a:lumMod val="60000"/>
                    <a:lumOff val="40000"/>
                  </a:schemeClr>
                </a:gs>
                <a:gs pos="100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正方形/長方形 43"/>
            <p:cNvSpPr/>
            <p:nvPr/>
          </p:nvSpPr>
          <p:spPr>
            <a:xfrm>
              <a:off x="8277566" y="3538649"/>
              <a:ext cx="630301" cy="461665"/>
            </a:xfrm>
            <a:prstGeom prst="rect">
              <a:avLst/>
            </a:prstGeom>
          </p:spPr>
          <p:txBody>
            <a:bodyPr wrap="none">
              <a:spAutoFit/>
            </a:bodyPr>
            <a:lstStyle/>
            <a:p>
              <a:r>
                <a:rPr lang="en-US" altLang="ja-JP" sz="2400" b="1" dirty="0" smtClean="0">
                  <a:ln>
                    <a:solidFill>
                      <a:schemeClr val="bg1"/>
                    </a:solidFill>
                  </a:ln>
                  <a:solidFill>
                    <a:srgbClr val="323232"/>
                  </a:solidFill>
                </a:rPr>
                <a:t>0%</a:t>
              </a:r>
              <a:endParaRPr lang="ja-JP" altLang="en-US" sz="2400" b="1" dirty="0">
                <a:ln>
                  <a:solidFill>
                    <a:schemeClr val="bg1"/>
                  </a:solidFill>
                </a:ln>
                <a:solidFill>
                  <a:srgbClr val="323232"/>
                </a:solidFill>
              </a:endParaRPr>
            </a:p>
          </p:txBody>
        </p:sp>
        <p:sp>
          <p:nvSpPr>
            <p:cNvPr id="45" name="正方形/長方形 44"/>
            <p:cNvSpPr/>
            <p:nvPr/>
          </p:nvSpPr>
          <p:spPr>
            <a:xfrm>
              <a:off x="5053022" y="3538649"/>
              <a:ext cx="801822" cy="461665"/>
            </a:xfrm>
            <a:prstGeom prst="rect">
              <a:avLst/>
            </a:prstGeom>
          </p:spPr>
          <p:txBody>
            <a:bodyPr wrap="none">
              <a:spAutoFit/>
            </a:bodyPr>
            <a:lstStyle/>
            <a:p>
              <a:r>
                <a:rPr lang="en-US" altLang="ja-JP" sz="2400" b="1" dirty="0" smtClean="0">
                  <a:ln>
                    <a:solidFill>
                      <a:schemeClr val="bg1"/>
                    </a:solidFill>
                  </a:ln>
                  <a:solidFill>
                    <a:srgbClr val="323232"/>
                  </a:solidFill>
                </a:rPr>
                <a:t>50%</a:t>
              </a:r>
              <a:endParaRPr lang="ja-JP" altLang="en-US" sz="2400" b="1" dirty="0">
                <a:ln>
                  <a:solidFill>
                    <a:schemeClr val="bg1"/>
                  </a:solidFill>
                </a:ln>
                <a:solidFill>
                  <a:srgbClr val="323232"/>
                </a:solidFill>
              </a:endParaRPr>
            </a:p>
          </p:txBody>
        </p:sp>
        <p:sp>
          <p:nvSpPr>
            <p:cNvPr id="46" name="正方形/長方形 45"/>
            <p:cNvSpPr/>
            <p:nvPr/>
          </p:nvSpPr>
          <p:spPr>
            <a:xfrm>
              <a:off x="2058593" y="3538648"/>
              <a:ext cx="973344" cy="461665"/>
            </a:xfrm>
            <a:prstGeom prst="rect">
              <a:avLst/>
            </a:prstGeom>
          </p:spPr>
          <p:txBody>
            <a:bodyPr wrap="none">
              <a:spAutoFit/>
            </a:bodyPr>
            <a:lstStyle/>
            <a:p>
              <a:r>
                <a:rPr lang="en-US" altLang="ja-JP" sz="2400" b="1" dirty="0" smtClean="0">
                  <a:ln>
                    <a:solidFill>
                      <a:schemeClr val="bg1"/>
                    </a:solidFill>
                  </a:ln>
                  <a:solidFill>
                    <a:srgbClr val="323232"/>
                  </a:solidFill>
                </a:rPr>
                <a:t>100%</a:t>
              </a:r>
              <a:endParaRPr lang="ja-JP" altLang="en-US" sz="2400" b="1" dirty="0">
                <a:ln>
                  <a:solidFill>
                    <a:schemeClr val="bg1"/>
                  </a:solidFill>
                </a:ln>
                <a:solidFill>
                  <a:srgbClr val="323232"/>
                </a:solidFill>
              </a:endParaRPr>
            </a:p>
          </p:txBody>
        </p:sp>
      </p:grpSp>
      <p:sp>
        <p:nvSpPr>
          <p:cNvPr id="48" name="角丸四角形 47"/>
          <p:cNvSpPr/>
          <p:nvPr/>
        </p:nvSpPr>
        <p:spPr>
          <a:xfrm>
            <a:off x="489138" y="1259260"/>
            <a:ext cx="3024336" cy="426895"/>
          </a:xfrm>
          <a:prstGeom prst="roundRect">
            <a:avLst>
              <a:gd name="adj" fmla="val 6694"/>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solidFill>
                  <a:schemeClr val="tx1"/>
                </a:solidFill>
              </a:rPr>
              <a:t>Zn</a:t>
            </a:r>
            <a:r>
              <a:rPr lang="ja-JP" altLang="en-US" sz="2000" b="1" dirty="0" smtClean="0">
                <a:solidFill>
                  <a:schemeClr val="tx1"/>
                </a:solidFill>
              </a:rPr>
              <a:t>犠牲層の腐食進行</a:t>
            </a:r>
            <a:endParaRPr kumimoji="1" lang="ja-JP" altLang="en-US" sz="2000" b="1" dirty="0">
              <a:solidFill>
                <a:schemeClr val="tx1"/>
              </a:solidFill>
            </a:endParaRPr>
          </a:p>
        </p:txBody>
      </p:sp>
      <p:sp>
        <p:nvSpPr>
          <p:cNvPr id="49" name="角丸四角形 48"/>
          <p:cNvSpPr/>
          <p:nvPr/>
        </p:nvSpPr>
        <p:spPr>
          <a:xfrm>
            <a:off x="5044445" y="1916603"/>
            <a:ext cx="2232248" cy="2127143"/>
          </a:xfrm>
          <a:prstGeom prst="roundRect">
            <a:avLst>
              <a:gd name="adj" fmla="val 10432"/>
            </a:avLst>
          </a:prstGeom>
          <a:noFill/>
          <a:ln w="38100">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0000"/>
              </a:solidFill>
            </a:endParaRPr>
          </a:p>
        </p:txBody>
      </p:sp>
      <p:sp>
        <p:nvSpPr>
          <p:cNvPr id="50" name="テキスト ボックス 49"/>
          <p:cNvSpPr txBox="1"/>
          <p:nvPr/>
        </p:nvSpPr>
        <p:spPr>
          <a:xfrm>
            <a:off x="4839619" y="4176807"/>
            <a:ext cx="2880320" cy="461665"/>
          </a:xfrm>
          <a:prstGeom prst="rect">
            <a:avLst/>
          </a:prstGeom>
          <a:noFill/>
        </p:spPr>
        <p:txBody>
          <a:bodyPr wrap="square" rtlCol="0">
            <a:spAutoFit/>
          </a:bodyPr>
          <a:lstStyle/>
          <a:p>
            <a:r>
              <a:rPr kumimoji="1" lang="ja-JP" altLang="en-US" sz="2400" b="1" dirty="0" smtClean="0">
                <a:solidFill>
                  <a:srgbClr val="FF0000"/>
                </a:solidFill>
              </a:rPr>
              <a:t>犠牲層の防食寿命</a:t>
            </a:r>
            <a:endParaRPr kumimoji="1" lang="ja-JP" altLang="en-US" sz="2400" b="1" dirty="0">
              <a:solidFill>
                <a:srgbClr val="FF0000"/>
              </a:solidFill>
            </a:endParaRPr>
          </a:p>
        </p:txBody>
      </p:sp>
      <p:sp>
        <p:nvSpPr>
          <p:cNvPr id="8" name="二等辺三角形 7"/>
          <p:cNvSpPr/>
          <p:nvPr/>
        </p:nvSpPr>
        <p:spPr>
          <a:xfrm rot="5400000">
            <a:off x="758284" y="5825876"/>
            <a:ext cx="581661" cy="29904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1386961" y="5616675"/>
            <a:ext cx="6855538" cy="830997"/>
          </a:xfrm>
          <a:prstGeom prst="rect">
            <a:avLst/>
          </a:prstGeom>
          <a:noFill/>
        </p:spPr>
        <p:txBody>
          <a:bodyPr wrap="square" rtlCol="0">
            <a:spAutoFit/>
          </a:bodyPr>
          <a:lstStyle/>
          <a:p>
            <a:r>
              <a:rPr kumimoji="1" lang="en-US" altLang="ja-JP" sz="2400" b="1" dirty="0" smtClean="0"/>
              <a:t>Zn</a:t>
            </a:r>
            <a:r>
              <a:rPr kumimoji="1" lang="ja-JP" altLang="en-US" sz="2400" b="1" dirty="0" smtClean="0"/>
              <a:t>犠牲層の腐食速度を把握し、</a:t>
            </a:r>
            <a:r>
              <a:rPr lang="ja-JP" altLang="en-US" sz="2400" b="1" dirty="0" smtClean="0"/>
              <a:t>腐食進行を予測することが重要</a:t>
            </a:r>
            <a:endParaRPr kumimoji="1" lang="ja-JP" altLang="en-US" sz="2400" b="1" dirty="0"/>
          </a:p>
        </p:txBody>
      </p:sp>
      <p:sp>
        <p:nvSpPr>
          <p:cNvPr id="29" name="テキスト ボックス 28"/>
          <p:cNvSpPr txBox="1"/>
          <p:nvPr/>
        </p:nvSpPr>
        <p:spPr>
          <a:xfrm>
            <a:off x="7337792" y="1902361"/>
            <a:ext cx="1800200" cy="830997"/>
          </a:xfrm>
          <a:prstGeom prst="rect">
            <a:avLst/>
          </a:prstGeom>
          <a:noFill/>
        </p:spPr>
        <p:txBody>
          <a:bodyPr wrap="square" rtlCol="0">
            <a:spAutoFit/>
          </a:bodyPr>
          <a:lstStyle/>
          <a:p>
            <a:r>
              <a:rPr kumimoji="1" lang="ja-JP" altLang="en-US" sz="2400" b="1" dirty="0" smtClean="0">
                <a:solidFill>
                  <a:schemeClr val="accent4"/>
                </a:solidFill>
              </a:rPr>
              <a:t>芯材の孔食が進行</a:t>
            </a:r>
            <a:endParaRPr kumimoji="1" lang="ja-JP" altLang="en-US" sz="2400" b="1" dirty="0">
              <a:solidFill>
                <a:schemeClr val="accent4"/>
              </a:solidFill>
            </a:endParaRPr>
          </a:p>
        </p:txBody>
      </p:sp>
      <p:sp>
        <p:nvSpPr>
          <p:cNvPr id="47" name="テキスト ボックス 46"/>
          <p:cNvSpPr txBox="1"/>
          <p:nvPr/>
        </p:nvSpPr>
        <p:spPr>
          <a:xfrm>
            <a:off x="1306961" y="4806005"/>
            <a:ext cx="7065316" cy="461665"/>
          </a:xfrm>
          <a:prstGeom prst="rect">
            <a:avLst/>
          </a:prstGeom>
          <a:noFill/>
        </p:spPr>
        <p:txBody>
          <a:bodyPr wrap="square" rtlCol="0">
            <a:spAutoFit/>
          </a:bodyPr>
          <a:lstStyle/>
          <a:p>
            <a:r>
              <a:rPr kumimoji="1" lang="ja-JP" altLang="en-US" sz="2400" dirty="0" smtClean="0"/>
              <a:t>腐食進行とともに</a:t>
            </a:r>
            <a:r>
              <a:rPr kumimoji="1" lang="en-US" altLang="ja-JP" sz="2400" dirty="0" smtClean="0"/>
              <a:t>Zn</a:t>
            </a:r>
            <a:r>
              <a:rPr kumimoji="1" lang="ja-JP" altLang="en-US" sz="2400" dirty="0" smtClean="0"/>
              <a:t>犠牲層は消費され減少する</a:t>
            </a:r>
            <a:endParaRPr kumimoji="1" lang="ja-JP" altLang="en-US" sz="2400" dirty="0"/>
          </a:p>
        </p:txBody>
      </p:sp>
    </p:spTree>
    <p:extLst>
      <p:ext uri="{BB962C8B-B14F-4D97-AF65-F5344CB8AC3E}">
        <p14:creationId xmlns:p14="http://schemas.microsoft.com/office/powerpoint/2010/main" val="1707835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角丸四角形 16"/>
          <p:cNvSpPr/>
          <p:nvPr/>
        </p:nvSpPr>
        <p:spPr>
          <a:xfrm>
            <a:off x="1115797" y="1412776"/>
            <a:ext cx="2592288" cy="2646365"/>
          </a:xfrm>
          <a:prstGeom prst="roundRect">
            <a:avLst>
              <a:gd name="adj" fmla="val 53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691680" y="188640"/>
            <a:ext cx="7488832" cy="504056"/>
          </a:xfrm>
        </p:spPr>
        <p:txBody>
          <a:bodyPr/>
          <a:lstStyle/>
          <a:p>
            <a:pPr>
              <a:spcAft>
                <a:spcPts val="600"/>
              </a:spcAft>
            </a:pPr>
            <a:r>
              <a:rPr lang="en-US" altLang="ja-JP" dirty="0" smtClean="0"/>
              <a:t>2. </a:t>
            </a:r>
            <a:r>
              <a:rPr lang="ja-JP" altLang="en-US" dirty="0" smtClean="0"/>
              <a:t>計算モデル構築の必要性</a:t>
            </a:r>
            <a:endParaRPr lang="en-US" altLang="ja-JP" dirty="0"/>
          </a:p>
        </p:txBody>
      </p:sp>
      <p:sp>
        <p:nvSpPr>
          <p:cNvPr id="5" name="角丸四角形 4"/>
          <p:cNvSpPr/>
          <p:nvPr/>
        </p:nvSpPr>
        <p:spPr>
          <a:xfrm>
            <a:off x="1547845" y="1178436"/>
            <a:ext cx="1727831" cy="432048"/>
          </a:xfrm>
          <a:prstGeom prst="roundRect">
            <a:avLst>
              <a:gd name="adj" fmla="val 1137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rPr>
              <a:t>Zn</a:t>
            </a:r>
            <a:r>
              <a:rPr kumimoji="1" lang="ja-JP" altLang="en-US" b="1" dirty="0" smtClean="0">
                <a:solidFill>
                  <a:schemeClr val="tx1"/>
                </a:solidFill>
              </a:rPr>
              <a:t>濃度分布</a:t>
            </a:r>
            <a:endParaRPr kumimoji="1" lang="ja-JP" altLang="en-US" b="1" dirty="0">
              <a:solidFill>
                <a:schemeClr val="tx1"/>
              </a:solidFill>
            </a:endParaRPr>
          </a:p>
        </p:txBody>
      </p:sp>
      <p:sp>
        <p:nvSpPr>
          <p:cNvPr id="6" name="角丸四角形 5"/>
          <p:cNvSpPr/>
          <p:nvPr/>
        </p:nvSpPr>
        <p:spPr>
          <a:xfrm>
            <a:off x="5869119" y="1712859"/>
            <a:ext cx="1727831" cy="432048"/>
          </a:xfrm>
          <a:prstGeom prst="roundRect">
            <a:avLst>
              <a:gd name="adj" fmla="val 1137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腐食形態</a:t>
            </a:r>
            <a:endParaRPr kumimoji="1" lang="ja-JP" altLang="en-US" b="1" dirty="0">
              <a:solidFill>
                <a:schemeClr val="tx1"/>
              </a:solidFill>
            </a:endParaRPr>
          </a:p>
        </p:txBody>
      </p:sp>
      <p:sp>
        <p:nvSpPr>
          <p:cNvPr id="7" name="角丸四角形 6"/>
          <p:cNvSpPr/>
          <p:nvPr/>
        </p:nvSpPr>
        <p:spPr>
          <a:xfrm>
            <a:off x="5868325" y="2411719"/>
            <a:ext cx="1727831" cy="432048"/>
          </a:xfrm>
          <a:prstGeom prst="roundRect">
            <a:avLst>
              <a:gd name="adj" fmla="val 1137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腐食進行</a:t>
            </a:r>
            <a:endParaRPr kumimoji="1" lang="ja-JP" altLang="en-US" b="1" dirty="0">
              <a:solidFill>
                <a:schemeClr val="tx1"/>
              </a:solidFill>
            </a:endParaRPr>
          </a:p>
        </p:txBody>
      </p:sp>
      <p:grpSp>
        <p:nvGrpSpPr>
          <p:cNvPr id="8" name="グループ化 7"/>
          <p:cNvGrpSpPr/>
          <p:nvPr/>
        </p:nvGrpSpPr>
        <p:grpSpPr>
          <a:xfrm>
            <a:off x="1403829" y="1754885"/>
            <a:ext cx="2019687" cy="2088232"/>
            <a:chOff x="4679449" y="2926748"/>
            <a:chExt cx="2664296" cy="2754719"/>
          </a:xfrm>
        </p:grpSpPr>
        <p:grpSp>
          <p:nvGrpSpPr>
            <p:cNvPr id="9" name="グループ化 8"/>
            <p:cNvGrpSpPr/>
            <p:nvPr/>
          </p:nvGrpSpPr>
          <p:grpSpPr>
            <a:xfrm>
              <a:off x="4679449" y="2926748"/>
              <a:ext cx="2664296" cy="2754719"/>
              <a:chOff x="4679449" y="2926748"/>
              <a:chExt cx="2664296" cy="2754719"/>
            </a:xfrm>
          </p:grpSpPr>
          <p:pic>
            <p:nvPicPr>
              <p:cNvPr id="14" name="図 1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679449" y="2926748"/>
                <a:ext cx="2664296" cy="2754719"/>
              </a:xfrm>
              <a:prstGeom prst="rect">
                <a:avLst/>
              </a:prstGeom>
            </p:spPr>
          </p:pic>
          <p:cxnSp>
            <p:nvCxnSpPr>
              <p:cNvPr id="15" name="直線コネクタ 14"/>
              <p:cNvCxnSpPr/>
              <p:nvPr/>
            </p:nvCxnSpPr>
            <p:spPr>
              <a:xfrm flipH="1">
                <a:off x="6358468" y="3501008"/>
                <a:ext cx="301764" cy="1748361"/>
              </a:xfrm>
              <a:prstGeom prst="line">
                <a:avLst/>
              </a:prstGeom>
              <a:ln w="28575">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 name="グループ化 9"/>
            <p:cNvGrpSpPr/>
            <p:nvPr/>
          </p:nvGrpSpPr>
          <p:grpSpPr>
            <a:xfrm>
              <a:off x="6228184" y="5128441"/>
              <a:ext cx="432048" cy="295450"/>
              <a:chOff x="971600" y="3857078"/>
              <a:chExt cx="438066" cy="295450"/>
            </a:xfrm>
          </p:grpSpPr>
          <p:cxnSp>
            <p:nvCxnSpPr>
              <p:cNvPr id="11" name="直線コネクタ 10"/>
              <p:cNvCxnSpPr/>
              <p:nvPr/>
            </p:nvCxnSpPr>
            <p:spPr>
              <a:xfrm>
                <a:off x="971600" y="3857078"/>
                <a:ext cx="0" cy="295450"/>
              </a:xfrm>
              <a:prstGeom prst="line">
                <a:avLst/>
              </a:prstGeom>
              <a:ln w="19050">
                <a:solidFill>
                  <a:schemeClr val="accent6">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409666" y="3857078"/>
                <a:ext cx="0" cy="295450"/>
              </a:xfrm>
              <a:prstGeom prst="line">
                <a:avLst/>
              </a:prstGeom>
              <a:ln w="19050">
                <a:solidFill>
                  <a:schemeClr val="accent6">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rot="5400000">
                <a:off x="1187885" y="3788518"/>
                <a:ext cx="0" cy="432570"/>
              </a:xfrm>
              <a:prstGeom prst="line">
                <a:avLst/>
              </a:prstGeom>
              <a:ln w="19050">
                <a:solidFill>
                  <a:schemeClr val="accent6">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18" name="テキスト ボックス 17"/>
          <p:cNvSpPr txBox="1"/>
          <p:nvPr/>
        </p:nvSpPr>
        <p:spPr>
          <a:xfrm>
            <a:off x="1194781" y="4171125"/>
            <a:ext cx="2664296" cy="646331"/>
          </a:xfrm>
          <a:prstGeom prst="rect">
            <a:avLst/>
          </a:prstGeom>
          <a:noFill/>
        </p:spPr>
        <p:txBody>
          <a:bodyPr wrap="square" rtlCol="0">
            <a:spAutoFit/>
          </a:bodyPr>
          <a:lstStyle/>
          <a:p>
            <a:r>
              <a:rPr kumimoji="1" lang="ja-JP" altLang="en-US" b="1" dirty="0" smtClean="0"/>
              <a:t>製品種や形成法によって都度</a:t>
            </a:r>
            <a:r>
              <a:rPr kumimoji="1" lang="ja-JP" altLang="en-US" b="1" dirty="0" smtClean="0">
                <a:solidFill>
                  <a:schemeClr val="accent3"/>
                </a:solidFill>
              </a:rPr>
              <a:t>変化する</a:t>
            </a:r>
            <a:endParaRPr kumimoji="1" lang="ja-JP" altLang="en-US" b="1" dirty="0">
              <a:solidFill>
                <a:schemeClr val="accent3"/>
              </a:solidFill>
            </a:endParaRPr>
          </a:p>
        </p:txBody>
      </p:sp>
      <p:sp>
        <p:nvSpPr>
          <p:cNvPr id="19" name="角丸四角形 18"/>
          <p:cNvSpPr/>
          <p:nvPr/>
        </p:nvSpPr>
        <p:spPr>
          <a:xfrm>
            <a:off x="5436096" y="1412776"/>
            <a:ext cx="2592288" cy="2646365"/>
          </a:xfrm>
          <a:prstGeom prst="roundRect">
            <a:avLst>
              <a:gd name="adj" fmla="val 53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右矢印 19"/>
          <p:cNvSpPr/>
          <p:nvPr/>
        </p:nvSpPr>
        <p:spPr>
          <a:xfrm>
            <a:off x="4171939" y="2346993"/>
            <a:ext cx="851218" cy="64807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6084349" y="3619897"/>
            <a:ext cx="1681657" cy="400110"/>
          </a:xfrm>
          <a:prstGeom prst="rect">
            <a:avLst/>
          </a:prstGeom>
          <a:noFill/>
        </p:spPr>
        <p:txBody>
          <a:bodyPr wrap="square" rtlCol="0">
            <a:spAutoFit/>
          </a:bodyPr>
          <a:lstStyle/>
          <a:p>
            <a:r>
              <a:rPr kumimoji="1" lang="ja-JP" altLang="en-US" sz="2000" b="1" dirty="0" smtClean="0">
                <a:solidFill>
                  <a:schemeClr val="accent3"/>
                </a:solidFill>
              </a:rPr>
              <a:t>予測できる</a:t>
            </a:r>
            <a:endParaRPr kumimoji="1" lang="ja-JP" altLang="en-US" sz="2000" b="1" dirty="0">
              <a:solidFill>
                <a:schemeClr val="accent3"/>
              </a:solidFill>
            </a:endParaRPr>
          </a:p>
        </p:txBody>
      </p:sp>
      <p:sp>
        <p:nvSpPr>
          <p:cNvPr id="22" name="テキスト ボックス 21"/>
          <p:cNvSpPr txBox="1"/>
          <p:nvPr/>
        </p:nvSpPr>
        <p:spPr>
          <a:xfrm>
            <a:off x="6420471" y="2995065"/>
            <a:ext cx="792088" cy="769441"/>
          </a:xfrm>
          <a:prstGeom prst="rect">
            <a:avLst/>
          </a:prstGeom>
          <a:noFill/>
        </p:spPr>
        <p:txBody>
          <a:bodyPr wrap="square" rtlCol="0">
            <a:spAutoFit/>
          </a:bodyPr>
          <a:lstStyle/>
          <a:p>
            <a:r>
              <a:rPr kumimoji="1" lang="ja-JP" altLang="en-US" sz="4400" b="1" dirty="0" smtClean="0">
                <a:solidFill>
                  <a:schemeClr val="accent3"/>
                </a:solidFill>
              </a:rPr>
              <a:t>？</a:t>
            </a:r>
            <a:endParaRPr kumimoji="1" lang="ja-JP" altLang="en-US" sz="4400" b="1" dirty="0">
              <a:solidFill>
                <a:schemeClr val="accent3"/>
              </a:solidFill>
            </a:endParaRPr>
          </a:p>
        </p:txBody>
      </p:sp>
      <p:sp>
        <p:nvSpPr>
          <p:cNvPr id="23" name="テキスト ボックス 22"/>
          <p:cNvSpPr txBox="1"/>
          <p:nvPr/>
        </p:nvSpPr>
        <p:spPr>
          <a:xfrm>
            <a:off x="3806846" y="1969082"/>
            <a:ext cx="1565248" cy="400110"/>
          </a:xfrm>
          <a:prstGeom prst="rect">
            <a:avLst/>
          </a:prstGeom>
          <a:noFill/>
        </p:spPr>
        <p:txBody>
          <a:bodyPr wrap="square" rtlCol="0">
            <a:spAutoFit/>
          </a:bodyPr>
          <a:lstStyle/>
          <a:p>
            <a:r>
              <a:rPr kumimoji="1" lang="ja-JP" altLang="en-US" sz="2000" b="1" dirty="0" smtClean="0">
                <a:solidFill>
                  <a:schemeClr val="accent1"/>
                </a:solidFill>
              </a:rPr>
              <a:t>計算モデル</a:t>
            </a:r>
            <a:endParaRPr kumimoji="1" lang="ja-JP" altLang="en-US" sz="2000" b="1" dirty="0">
              <a:solidFill>
                <a:schemeClr val="accent1"/>
              </a:solidFill>
            </a:endParaRPr>
          </a:p>
        </p:txBody>
      </p:sp>
      <p:sp>
        <p:nvSpPr>
          <p:cNvPr id="24" name="テキスト ボックス 23"/>
          <p:cNvSpPr txBox="1"/>
          <p:nvPr/>
        </p:nvSpPr>
        <p:spPr>
          <a:xfrm>
            <a:off x="395536" y="5050888"/>
            <a:ext cx="8424935" cy="830997"/>
          </a:xfrm>
          <a:prstGeom prst="rect">
            <a:avLst/>
          </a:prstGeom>
          <a:noFill/>
        </p:spPr>
        <p:txBody>
          <a:bodyPr wrap="square" rtlCol="0">
            <a:spAutoFit/>
          </a:bodyPr>
          <a:lstStyle/>
          <a:p>
            <a:r>
              <a:rPr kumimoji="1" lang="ja-JP" altLang="en-US" sz="2400" b="1" dirty="0" smtClean="0"/>
              <a:t>計算モデルを構築することで、設計変更</a:t>
            </a:r>
            <a:r>
              <a:rPr lang="ja-JP" altLang="en-US" sz="2400" b="1" dirty="0" smtClean="0"/>
              <a:t>時（</a:t>
            </a:r>
            <a:r>
              <a:rPr lang="en-US" altLang="ja-JP" sz="2400" b="1" dirty="0" smtClean="0"/>
              <a:t>Zn</a:t>
            </a:r>
            <a:r>
              <a:rPr lang="ja-JP" altLang="en-US" sz="2400" b="1" dirty="0" smtClean="0"/>
              <a:t>濃度や厚みの変化時）にも、その腐食進行を予測することが可能になる</a:t>
            </a:r>
            <a:endParaRPr kumimoji="1" lang="ja-JP" altLang="en-US" sz="2400" b="1" dirty="0"/>
          </a:p>
        </p:txBody>
      </p:sp>
    </p:spTree>
    <p:extLst>
      <p:ext uri="{BB962C8B-B14F-4D97-AF65-F5344CB8AC3E}">
        <p14:creationId xmlns:p14="http://schemas.microsoft.com/office/powerpoint/2010/main" val="1139866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加速試験と計算結果の</a:t>
            </a:r>
            <a:r>
              <a:rPr lang="ja-JP" altLang="en-US" dirty="0" smtClean="0"/>
              <a:t>比較</a:t>
            </a:r>
            <a:r>
              <a:rPr lang="ja-JP" altLang="en-US" dirty="0" err="1" smtClean="0"/>
              <a:t>ー</a:t>
            </a:r>
            <a:r>
              <a:rPr lang="ja-JP" altLang="en-US" dirty="0" smtClean="0"/>
              <a:t>考察</a:t>
            </a:r>
            <a:endParaRPr kumimoji="1" lang="ja-JP" altLang="en-US" dirty="0"/>
          </a:p>
        </p:txBody>
      </p:sp>
      <p:grpSp>
        <p:nvGrpSpPr>
          <p:cNvPr id="46" name="グループ化 45"/>
          <p:cNvGrpSpPr/>
          <p:nvPr/>
        </p:nvGrpSpPr>
        <p:grpSpPr>
          <a:xfrm>
            <a:off x="107504" y="1988840"/>
            <a:ext cx="5040560" cy="3245697"/>
            <a:chOff x="323528" y="1705919"/>
            <a:chExt cx="5040560" cy="3245697"/>
          </a:xfrm>
        </p:grpSpPr>
        <p:sp>
          <p:nvSpPr>
            <p:cNvPr id="30" name="円/楕円 29"/>
            <p:cNvSpPr/>
            <p:nvPr/>
          </p:nvSpPr>
          <p:spPr>
            <a:xfrm>
              <a:off x="2123728" y="2220423"/>
              <a:ext cx="1723190" cy="120867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131333" y="2771375"/>
              <a:ext cx="3752900" cy="1453157"/>
            </a:xfrm>
            <a:prstGeom prst="rect">
              <a:avLst/>
            </a:prstGeom>
            <a:gradFill flip="none" rotWithShape="1">
              <a:gsLst>
                <a:gs pos="100000">
                  <a:srgbClr val="92D050">
                    <a:lumMod val="100000"/>
                  </a:srgbClr>
                </a:gs>
                <a:gs pos="0">
                  <a:schemeClr val="bg1">
                    <a:lumMod val="85000"/>
                  </a:schemeClr>
                </a:gs>
              </a:gsLst>
              <a:lin ang="162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cxnSp>
          <p:nvCxnSpPr>
            <p:cNvPr id="5" name="直線コネクタ 4"/>
            <p:cNvCxnSpPr/>
            <p:nvPr/>
          </p:nvCxnSpPr>
          <p:spPr>
            <a:xfrm flipH="1">
              <a:off x="1124834" y="2770896"/>
              <a:ext cx="3759399" cy="0"/>
            </a:xfrm>
            <a:prstGeom prst="line">
              <a:avLst/>
            </a:prstGeom>
            <a:ln w="38100">
              <a:solidFill>
                <a:srgbClr val="323232"/>
              </a:solidFill>
              <a:prstDash val="sysDash"/>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23528" y="2313989"/>
              <a:ext cx="918266" cy="348109"/>
            </a:xfrm>
            <a:prstGeom prst="rect">
              <a:avLst/>
            </a:prstGeom>
            <a:noFill/>
          </p:spPr>
          <p:txBody>
            <a:bodyPr wrap="square" rtlCol="0">
              <a:spAutoFit/>
            </a:bodyPr>
            <a:lstStyle/>
            <a:p>
              <a:r>
                <a:rPr lang="en-US" altLang="ja-JP" sz="1662" b="1" dirty="0">
                  <a:solidFill>
                    <a:srgbClr val="323232"/>
                  </a:solidFill>
                </a:rPr>
                <a:t>Zn</a:t>
              </a:r>
              <a:r>
                <a:rPr lang="ja-JP" altLang="en-US" sz="1662" b="1" dirty="0">
                  <a:solidFill>
                    <a:srgbClr val="323232"/>
                  </a:solidFill>
                </a:rPr>
                <a:t>濃度</a:t>
              </a:r>
            </a:p>
          </p:txBody>
        </p:sp>
        <p:sp>
          <p:nvSpPr>
            <p:cNvPr id="10" name="テキスト ボックス 9"/>
            <p:cNvSpPr txBox="1"/>
            <p:nvPr/>
          </p:nvSpPr>
          <p:spPr>
            <a:xfrm>
              <a:off x="546964" y="2596626"/>
              <a:ext cx="459133" cy="348109"/>
            </a:xfrm>
            <a:prstGeom prst="rect">
              <a:avLst/>
            </a:prstGeom>
            <a:noFill/>
          </p:spPr>
          <p:txBody>
            <a:bodyPr wrap="square" rtlCol="0">
              <a:spAutoFit/>
            </a:bodyPr>
            <a:lstStyle/>
            <a:p>
              <a:r>
                <a:rPr lang="ja-JP" altLang="en-US" sz="1662" b="1" dirty="0">
                  <a:solidFill>
                    <a:srgbClr val="323232"/>
                  </a:solidFill>
                </a:rPr>
                <a:t>高</a:t>
              </a:r>
            </a:p>
          </p:txBody>
        </p:sp>
        <p:cxnSp>
          <p:nvCxnSpPr>
            <p:cNvPr id="11" name="直線矢印コネクタ 10"/>
            <p:cNvCxnSpPr/>
            <p:nvPr/>
          </p:nvCxnSpPr>
          <p:spPr>
            <a:xfrm>
              <a:off x="736819" y="2937547"/>
              <a:ext cx="0" cy="1139525"/>
            </a:xfrm>
            <a:prstGeom prst="straightConnector1">
              <a:avLst/>
            </a:prstGeom>
            <a:ln w="9525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31216" y="4149730"/>
              <a:ext cx="459133" cy="348109"/>
            </a:xfrm>
            <a:prstGeom prst="rect">
              <a:avLst/>
            </a:prstGeom>
            <a:noFill/>
          </p:spPr>
          <p:txBody>
            <a:bodyPr wrap="square" rtlCol="0">
              <a:spAutoFit/>
            </a:bodyPr>
            <a:lstStyle/>
            <a:p>
              <a:r>
                <a:rPr lang="ja-JP" altLang="en-US" sz="1662" b="1" dirty="0">
                  <a:solidFill>
                    <a:srgbClr val="323232"/>
                  </a:solidFill>
                </a:rPr>
                <a:t>低</a:t>
              </a:r>
            </a:p>
          </p:txBody>
        </p:sp>
        <p:sp>
          <p:nvSpPr>
            <p:cNvPr id="13" name="テキスト ボックス 12"/>
            <p:cNvSpPr txBox="1"/>
            <p:nvPr/>
          </p:nvSpPr>
          <p:spPr>
            <a:xfrm>
              <a:off x="1230982" y="3795245"/>
              <a:ext cx="1204788" cy="376385"/>
            </a:xfrm>
            <a:prstGeom prst="rect">
              <a:avLst/>
            </a:prstGeom>
            <a:noFill/>
          </p:spPr>
          <p:txBody>
            <a:bodyPr wrap="square" rtlCol="0">
              <a:spAutoFit/>
            </a:bodyPr>
            <a:lstStyle/>
            <a:p>
              <a:r>
                <a:rPr lang="en-US" altLang="ja-JP" sz="1846" b="1" dirty="0">
                  <a:solidFill>
                    <a:srgbClr val="323232"/>
                  </a:solidFill>
                </a:rPr>
                <a:t>Zn</a:t>
              </a:r>
              <a:r>
                <a:rPr lang="ja-JP" altLang="en-US" sz="1846" b="1" dirty="0">
                  <a:solidFill>
                    <a:srgbClr val="323232"/>
                  </a:solidFill>
                </a:rPr>
                <a:t>犠牲層</a:t>
              </a:r>
            </a:p>
          </p:txBody>
        </p:sp>
        <p:sp>
          <p:nvSpPr>
            <p:cNvPr id="17" name="パイ 16"/>
            <p:cNvSpPr/>
            <p:nvPr/>
          </p:nvSpPr>
          <p:spPr>
            <a:xfrm>
              <a:off x="2112227" y="1844824"/>
              <a:ext cx="1728192" cy="1728192"/>
            </a:xfrm>
            <a:prstGeom prst="pie">
              <a:avLst>
                <a:gd name="adj1" fmla="val 0"/>
                <a:gd name="adj2" fmla="val 10791672"/>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p:cNvSpPr txBox="1"/>
            <p:nvPr/>
          </p:nvSpPr>
          <p:spPr>
            <a:xfrm>
              <a:off x="2435770" y="3020274"/>
              <a:ext cx="1128118" cy="461665"/>
            </a:xfrm>
            <a:prstGeom prst="rect">
              <a:avLst/>
            </a:prstGeom>
            <a:noFill/>
          </p:spPr>
          <p:txBody>
            <a:bodyPr wrap="square" rtlCol="0">
              <a:spAutoFit/>
            </a:bodyPr>
            <a:lstStyle/>
            <a:p>
              <a:r>
                <a:rPr kumimoji="1" lang="ja-JP" altLang="en-US" sz="2400" b="1" dirty="0" smtClean="0"/>
                <a:t>腐食孔</a:t>
              </a:r>
              <a:endParaRPr kumimoji="1" lang="ja-JP" altLang="en-US" b="1" dirty="0"/>
            </a:p>
          </p:txBody>
        </p:sp>
        <p:cxnSp>
          <p:nvCxnSpPr>
            <p:cNvPr id="22" name="直線矢印コネクタ 21"/>
            <p:cNvCxnSpPr/>
            <p:nvPr/>
          </p:nvCxnSpPr>
          <p:spPr>
            <a:xfrm flipH="1" flipV="1">
              <a:off x="3098908" y="3594916"/>
              <a:ext cx="608996" cy="84219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2771800" y="4489951"/>
              <a:ext cx="2256046" cy="461665"/>
            </a:xfrm>
            <a:prstGeom prst="rect">
              <a:avLst/>
            </a:prstGeom>
            <a:noFill/>
          </p:spPr>
          <p:txBody>
            <a:bodyPr wrap="square" rtlCol="0">
              <a:spAutoFit/>
            </a:bodyPr>
            <a:lstStyle/>
            <a:p>
              <a:r>
                <a:rPr kumimoji="1" lang="en-US" altLang="ja-JP" sz="2400" b="1" dirty="0" smtClean="0"/>
                <a:t>Zn</a:t>
              </a:r>
              <a:r>
                <a:rPr lang="ja-JP" altLang="en-US" sz="2400" b="1" dirty="0" smtClean="0"/>
                <a:t>濃度：</a:t>
              </a:r>
              <a:r>
                <a:rPr lang="ja-JP" altLang="en-US" sz="2400" b="1" dirty="0" smtClean="0">
                  <a:solidFill>
                    <a:schemeClr val="accent3"/>
                  </a:solidFill>
                </a:rPr>
                <a:t>低</a:t>
              </a:r>
              <a:endParaRPr kumimoji="1" lang="ja-JP" altLang="en-US" sz="2400" b="1" dirty="0">
                <a:solidFill>
                  <a:schemeClr val="accent3"/>
                </a:solidFill>
              </a:endParaRPr>
            </a:p>
          </p:txBody>
        </p:sp>
        <p:cxnSp>
          <p:nvCxnSpPr>
            <p:cNvPr id="26" name="直線矢印コネクタ 25"/>
            <p:cNvCxnSpPr/>
            <p:nvPr/>
          </p:nvCxnSpPr>
          <p:spPr>
            <a:xfrm flipH="1">
              <a:off x="3995936" y="2158981"/>
              <a:ext cx="504056" cy="55907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3375556" y="1705919"/>
              <a:ext cx="1916524" cy="461665"/>
            </a:xfrm>
            <a:prstGeom prst="rect">
              <a:avLst/>
            </a:prstGeom>
            <a:noFill/>
          </p:spPr>
          <p:txBody>
            <a:bodyPr wrap="square" rtlCol="0">
              <a:spAutoFit/>
            </a:bodyPr>
            <a:lstStyle/>
            <a:p>
              <a:r>
                <a:rPr kumimoji="1" lang="en-US" altLang="ja-JP" sz="2400" b="1" dirty="0" smtClean="0"/>
                <a:t>Zn</a:t>
              </a:r>
              <a:r>
                <a:rPr lang="ja-JP" altLang="en-US" sz="2400" b="1" dirty="0" smtClean="0"/>
                <a:t>濃度：</a:t>
              </a:r>
              <a:r>
                <a:rPr lang="ja-JP" altLang="en-US" sz="2400" b="1" dirty="0">
                  <a:solidFill>
                    <a:schemeClr val="accent3"/>
                  </a:solidFill>
                </a:rPr>
                <a:t>高</a:t>
              </a:r>
              <a:endParaRPr kumimoji="1" lang="ja-JP" altLang="en-US" sz="2400" b="1" dirty="0">
                <a:solidFill>
                  <a:schemeClr val="accent3"/>
                </a:solidFill>
              </a:endParaRPr>
            </a:p>
          </p:txBody>
        </p:sp>
        <p:grpSp>
          <p:nvGrpSpPr>
            <p:cNvPr id="36" name="グループ化 35"/>
            <p:cNvGrpSpPr/>
            <p:nvPr/>
          </p:nvGrpSpPr>
          <p:grpSpPr>
            <a:xfrm rot="21103151">
              <a:off x="3300392" y="2816024"/>
              <a:ext cx="1109694" cy="1042584"/>
              <a:chOff x="5852781" y="2690722"/>
              <a:chExt cx="1109694" cy="1042584"/>
            </a:xfrm>
          </p:grpSpPr>
          <p:sp>
            <p:nvSpPr>
              <p:cNvPr id="33" name="アーチ 32"/>
              <p:cNvSpPr/>
              <p:nvPr/>
            </p:nvSpPr>
            <p:spPr>
              <a:xfrm rot="7310691">
                <a:off x="5864340" y="2679163"/>
                <a:ext cx="1042584" cy="1065701"/>
              </a:xfrm>
              <a:prstGeom prst="blockArc">
                <a:avLst>
                  <a:gd name="adj1" fmla="val 12954108"/>
                  <a:gd name="adj2" fmla="val 21555960"/>
                  <a:gd name="adj3" fmla="val 117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二等辺三角形 33"/>
              <p:cNvSpPr/>
              <p:nvPr/>
            </p:nvSpPr>
            <p:spPr>
              <a:xfrm rot="20350834">
                <a:off x="6617153" y="2797186"/>
                <a:ext cx="345322" cy="29769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二等辺三角形 34"/>
              <p:cNvSpPr/>
              <p:nvPr/>
            </p:nvSpPr>
            <p:spPr>
              <a:xfrm rot="18208019">
                <a:off x="5869521" y="3394982"/>
                <a:ext cx="345322" cy="29769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 name="直線コネクタ 37"/>
            <p:cNvCxnSpPr/>
            <p:nvPr/>
          </p:nvCxnSpPr>
          <p:spPr>
            <a:xfrm>
              <a:off x="2243946" y="2135573"/>
              <a:ext cx="226641" cy="236307"/>
            </a:xfrm>
            <a:prstGeom prst="line">
              <a:avLst/>
            </a:prstGeom>
          </p:spPr>
          <p:style>
            <a:lnRef idx="1">
              <a:schemeClr val="dk1"/>
            </a:lnRef>
            <a:fillRef idx="0">
              <a:schemeClr val="dk1"/>
            </a:fillRef>
            <a:effectRef idx="0">
              <a:schemeClr val="dk1"/>
            </a:effectRef>
            <a:fontRef idx="minor">
              <a:schemeClr val="tx1"/>
            </a:fontRef>
          </p:style>
        </p:cxnSp>
        <p:sp>
          <p:nvSpPr>
            <p:cNvPr id="41" name="テキスト ボックス 40"/>
            <p:cNvSpPr txBox="1"/>
            <p:nvPr/>
          </p:nvSpPr>
          <p:spPr>
            <a:xfrm>
              <a:off x="1462853" y="1758280"/>
              <a:ext cx="879088" cy="461665"/>
            </a:xfrm>
            <a:prstGeom prst="rect">
              <a:avLst/>
            </a:prstGeom>
            <a:noFill/>
          </p:spPr>
          <p:txBody>
            <a:bodyPr wrap="square" rtlCol="0">
              <a:spAutoFit/>
            </a:bodyPr>
            <a:lstStyle/>
            <a:p>
              <a:r>
                <a:rPr kumimoji="1" lang="ja-JP" altLang="en-US" sz="2400" b="1" dirty="0" smtClean="0"/>
                <a:t>液滴</a:t>
              </a:r>
              <a:endParaRPr kumimoji="1" lang="ja-JP" altLang="en-US" sz="2000" b="1" dirty="0"/>
            </a:p>
          </p:txBody>
        </p:sp>
        <p:cxnSp>
          <p:nvCxnSpPr>
            <p:cNvPr id="43" name="直線コネクタ 42"/>
            <p:cNvCxnSpPr/>
            <p:nvPr/>
          </p:nvCxnSpPr>
          <p:spPr>
            <a:xfrm>
              <a:off x="4361018" y="3414975"/>
              <a:ext cx="1003070" cy="0"/>
            </a:xfrm>
            <a:prstGeom prst="line">
              <a:avLst/>
            </a:prstGeom>
            <a:ln w="22225">
              <a:solidFill>
                <a:schemeClr val="accent3"/>
              </a:solidFill>
            </a:ln>
          </p:spPr>
          <p:style>
            <a:lnRef idx="1">
              <a:schemeClr val="dk1"/>
            </a:lnRef>
            <a:fillRef idx="0">
              <a:schemeClr val="dk1"/>
            </a:fillRef>
            <a:effectRef idx="0">
              <a:schemeClr val="dk1"/>
            </a:effectRef>
            <a:fontRef idx="minor">
              <a:schemeClr val="tx1"/>
            </a:fontRef>
          </p:style>
        </p:cxnSp>
      </p:grpSp>
      <p:sp>
        <p:nvSpPr>
          <p:cNvPr id="47" name="テキスト ボックス 46"/>
          <p:cNvSpPr txBox="1"/>
          <p:nvPr/>
        </p:nvSpPr>
        <p:spPr>
          <a:xfrm>
            <a:off x="5292080" y="1774232"/>
            <a:ext cx="3653658" cy="1015663"/>
          </a:xfrm>
          <a:prstGeom prst="rect">
            <a:avLst/>
          </a:prstGeom>
          <a:noFill/>
        </p:spPr>
        <p:txBody>
          <a:bodyPr wrap="square" rtlCol="0">
            <a:spAutoFit/>
          </a:bodyPr>
          <a:lstStyle/>
          <a:p>
            <a:r>
              <a:rPr kumimoji="1" lang="ja-JP" altLang="en-US" sz="2000" b="1" dirty="0" smtClean="0"/>
              <a:t>腐食進行後、材料表面には、</a:t>
            </a:r>
            <a:r>
              <a:rPr kumimoji="1" lang="en-US" altLang="ja-JP" sz="2000" b="1" dirty="0" smtClean="0"/>
              <a:t>Zn</a:t>
            </a:r>
            <a:r>
              <a:rPr kumimoji="1" lang="ja-JP" altLang="en-US" sz="2000" b="1" dirty="0" smtClean="0"/>
              <a:t>の高濃度領域と低濃度領域が存在</a:t>
            </a:r>
            <a:endParaRPr kumimoji="1" lang="ja-JP" altLang="en-US" sz="2000" b="1" dirty="0"/>
          </a:p>
        </p:txBody>
      </p:sp>
      <p:sp>
        <p:nvSpPr>
          <p:cNvPr id="48" name="角丸四角形 47"/>
          <p:cNvSpPr/>
          <p:nvPr/>
        </p:nvSpPr>
        <p:spPr>
          <a:xfrm>
            <a:off x="426969" y="1007605"/>
            <a:ext cx="3552452" cy="531266"/>
          </a:xfrm>
          <a:prstGeom prst="roundRect">
            <a:avLst>
              <a:gd name="adj" fmla="val 1137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腐食孔形成時</a:t>
            </a:r>
            <a:r>
              <a:rPr kumimoji="1" lang="ja-JP" altLang="en-US" b="1" dirty="0" smtClean="0">
                <a:solidFill>
                  <a:schemeClr val="tx1"/>
                </a:solidFill>
              </a:rPr>
              <a:t>の</a:t>
            </a:r>
            <a:r>
              <a:rPr kumimoji="1" lang="en-US" altLang="ja-JP" b="1" dirty="0" smtClean="0">
                <a:solidFill>
                  <a:schemeClr val="tx1"/>
                </a:solidFill>
              </a:rPr>
              <a:t>Zn</a:t>
            </a:r>
            <a:r>
              <a:rPr kumimoji="1" lang="ja-JP" altLang="en-US" b="1" dirty="0" smtClean="0">
                <a:solidFill>
                  <a:schemeClr val="tx1"/>
                </a:solidFill>
              </a:rPr>
              <a:t>犠牲層</a:t>
            </a:r>
            <a:endParaRPr kumimoji="1" lang="ja-JP" altLang="en-US" b="1" dirty="0">
              <a:solidFill>
                <a:schemeClr val="tx1"/>
              </a:solidFill>
            </a:endParaRPr>
          </a:p>
        </p:txBody>
      </p:sp>
      <p:sp>
        <p:nvSpPr>
          <p:cNvPr id="50" name="二等辺三角形 49"/>
          <p:cNvSpPr/>
          <p:nvPr/>
        </p:nvSpPr>
        <p:spPr>
          <a:xfrm rot="10800000">
            <a:off x="6350621" y="2905362"/>
            <a:ext cx="1368152" cy="32756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5309721" y="3542506"/>
            <a:ext cx="3653658" cy="707886"/>
          </a:xfrm>
          <a:prstGeom prst="rect">
            <a:avLst/>
          </a:prstGeom>
          <a:noFill/>
        </p:spPr>
        <p:txBody>
          <a:bodyPr wrap="square" rtlCol="0">
            <a:spAutoFit/>
          </a:bodyPr>
          <a:lstStyle/>
          <a:p>
            <a:r>
              <a:rPr kumimoji="1" lang="ja-JP" altLang="en-US" sz="2000" b="1" dirty="0" smtClean="0"/>
              <a:t>犠牲層内で電位差が生じ、</a:t>
            </a:r>
            <a:r>
              <a:rPr kumimoji="1" lang="ja-JP" altLang="en-US" sz="2000" b="1" dirty="0" smtClean="0">
                <a:solidFill>
                  <a:schemeClr val="accent3"/>
                </a:solidFill>
              </a:rPr>
              <a:t>電気防食作用</a:t>
            </a:r>
            <a:r>
              <a:rPr kumimoji="1" lang="ja-JP" altLang="en-US" sz="2000" b="1" dirty="0" smtClean="0"/>
              <a:t>が発生</a:t>
            </a:r>
            <a:endParaRPr kumimoji="1" lang="ja-JP" altLang="en-US" sz="2000" b="1" dirty="0"/>
          </a:p>
        </p:txBody>
      </p:sp>
      <p:sp>
        <p:nvSpPr>
          <p:cNvPr id="53" name="テキスト ボックス 52"/>
          <p:cNvSpPr txBox="1"/>
          <p:nvPr/>
        </p:nvSpPr>
        <p:spPr>
          <a:xfrm>
            <a:off x="5292080" y="4327467"/>
            <a:ext cx="3653658" cy="400110"/>
          </a:xfrm>
          <a:prstGeom prst="rect">
            <a:avLst/>
          </a:prstGeom>
          <a:noFill/>
        </p:spPr>
        <p:txBody>
          <a:bodyPr wrap="square" rtlCol="0">
            <a:spAutoFit/>
          </a:bodyPr>
          <a:lstStyle/>
          <a:p>
            <a:r>
              <a:rPr lang="ja-JP" altLang="en-US" sz="2000" b="1" dirty="0"/>
              <a:t>深さ方向</a:t>
            </a:r>
            <a:r>
              <a:rPr lang="ja-JP" altLang="en-US" sz="2000" b="1" dirty="0" smtClean="0"/>
              <a:t>の進行は抑制される</a:t>
            </a:r>
            <a:endParaRPr kumimoji="1" lang="ja-JP" altLang="en-US" sz="2000" b="1" dirty="0"/>
          </a:p>
        </p:txBody>
      </p:sp>
      <p:sp>
        <p:nvSpPr>
          <p:cNvPr id="54" name="テキスト ボックス 53"/>
          <p:cNvSpPr txBox="1"/>
          <p:nvPr/>
        </p:nvSpPr>
        <p:spPr>
          <a:xfrm>
            <a:off x="1115616" y="5508066"/>
            <a:ext cx="7276689" cy="707886"/>
          </a:xfrm>
          <a:prstGeom prst="rect">
            <a:avLst/>
          </a:prstGeom>
          <a:noFill/>
        </p:spPr>
        <p:txBody>
          <a:bodyPr wrap="square" rtlCol="0">
            <a:spAutoFit/>
          </a:bodyPr>
          <a:lstStyle/>
          <a:p>
            <a:r>
              <a:rPr kumimoji="1" lang="ja-JP" altLang="en-US" sz="2000" b="1" dirty="0" smtClean="0"/>
              <a:t>今回の計算ではこのような作用を考慮していないため、腐食進行すると、実測値との差異が大きくなったと考えられる</a:t>
            </a:r>
            <a:endParaRPr kumimoji="1" lang="ja-JP" altLang="en-US" sz="2000" b="1" dirty="0"/>
          </a:p>
        </p:txBody>
      </p:sp>
    </p:spTree>
    <p:extLst>
      <p:ext uri="{BB962C8B-B14F-4D97-AF65-F5344CB8AC3E}">
        <p14:creationId xmlns:p14="http://schemas.microsoft.com/office/powerpoint/2010/main" val="101127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Zn</a:t>
            </a:r>
            <a:r>
              <a:rPr kumimoji="1" lang="ja-JP" altLang="en-US" dirty="0" smtClean="0"/>
              <a:t>犠牲層</a:t>
            </a:r>
            <a:r>
              <a:rPr lang="ja-JP" altLang="en-US" dirty="0" smtClean="0"/>
              <a:t>による防食設計</a:t>
            </a:r>
            <a:endParaRPr kumimoji="1" lang="ja-JP" altLang="en-US" dirty="0"/>
          </a:p>
        </p:txBody>
      </p:sp>
      <p:grpSp>
        <p:nvGrpSpPr>
          <p:cNvPr id="93" name="グループ化 92"/>
          <p:cNvGrpSpPr/>
          <p:nvPr/>
        </p:nvGrpSpPr>
        <p:grpSpPr>
          <a:xfrm>
            <a:off x="1524115" y="2383481"/>
            <a:ext cx="2483093" cy="1407849"/>
            <a:chOff x="1739386" y="1971753"/>
            <a:chExt cx="2483093" cy="1407849"/>
          </a:xfrm>
        </p:grpSpPr>
        <p:grpSp>
          <p:nvGrpSpPr>
            <p:cNvPr id="109" name="グループ化 108"/>
            <p:cNvGrpSpPr/>
            <p:nvPr/>
          </p:nvGrpSpPr>
          <p:grpSpPr>
            <a:xfrm>
              <a:off x="1739386" y="2134381"/>
              <a:ext cx="2263080" cy="1242582"/>
              <a:chOff x="1744177" y="2311784"/>
              <a:chExt cx="2263080" cy="1242582"/>
            </a:xfrm>
          </p:grpSpPr>
          <p:grpSp>
            <p:nvGrpSpPr>
              <p:cNvPr id="112" name="グループ化 111"/>
              <p:cNvGrpSpPr/>
              <p:nvPr/>
            </p:nvGrpSpPr>
            <p:grpSpPr>
              <a:xfrm>
                <a:off x="1744177" y="2311784"/>
                <a:ext cx="2263080" cy="1242582"/>
                <a:chOff x="1244588" y="2575080"/>
                <a:chExt cx="2263080" cy="1242582"/>
              </a:xfrm>
            </p:grpSpPr>
            <p:grpSp>
              <p:nvGrpSpPr>
                <p:cNvPr id="114" name="グループ化 113"/>
                <p:cNvGrpSpPr/>
                <p:nvPr/>
              </p:nvGrpSpPr>
              <p:grpSpPr>
                <a:xfrm>
                  <a:off x="1244588" y="2575080"/>
                  <a:ext cx="2263080" cy="1242582"/>
                  <a:chOff x="1244588" y="2575080"/>
                  <a:chExt cx="2263080" cy="1242582"/>
                </a:xfrm>
              </p:grpSpPr>
              <p:sp>
                <p:nvSpPr>
                  <p:cNvPr id="116" name="円/楕円 115"/>
                  <p:cNvSpPr/>
                  <p:nvPr/>
                </p:nvSpPr>
                <p:spPr>
                  <a:xfrm>
                    <a:off x="1648497" y="2575080"/>
                    <a:ext cx="1476164" cy="612068"/>
                  </a:xfrm>
                  <a:prstGeom prst="ellipse">
                    <a:avLst/>
                  </a:prstGeom>
                  <a:solidFill>
                    <a:srgbClr val="1F497D">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sp>
                <p:nvSpPr>
                  <p:cNvPr id="117" name="正方形/長方形 116"/>
                  <p:cNvSpPr/>
                  <p:nvPr/>
                </p:nvSpPr>
                <p:spPr>
                  <a:xfrm>
                    <a:off x="1244588" y="2845316"/>
                    <a:ext cx="2263080" cy="972346"/>
                  </a:xfrm>
                  <a:prstGeom prst="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grpSp>
            <p:sp>
              <p:nvSpPr>
                <p:cNvPr id="115" name="右矢印 16"/>
                <p:cNvSpPr/>
                <p:nvPr/>
              </p:nvSpPr>
              <p:spPr>
                <a:xfrm rot="16200000" flipH="1">
                  <a:off x="2131216" y="3037756"/>
                  <a:ext cx="541772" cy="365392"/>
                </a:xfrm>
                <a:custGeom>
                  <a:avLst/>
                  <a:gdLst>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327459 h 436612"/>
                    <a:gd name="connsiteX7" fmla="*/ 0 w 756084"/>
                    <a:gd name="connsiteY7" fmla="*/ 109153 h 436612"/>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109153 h 436612"/>
                    <a:gd name="connsiteX0" fmla="*/ 0 w 751322"/>
                    <a:gd name="connsiteY0" fmla="*/ 235359 h 436612"/>
                    <a:gd name="connsiteX1" fmla="*/ 533016 w 751322"/>
                    <a:gd name="connsiteY1" fmla="*/ 109153 h 436612"/>
                    <a:gd name="connsiteX2" fmla="*/ 533016 w 751322"/>
                    <a:gd name="connsiteY2" fmla="*/ 0 h 436612"/>
                    <a:gd name="connsiteX3" fmla="*/ 751322 w 751322"/>
                    <a:gd name="connsiteY3" fmla="*/ 218306 h 436612"/>
                    <a:gd name="connsiteX4" fmla="*/ 533016 w 751322"/>
                    <a:gd name="connsiteY4" fmla="*/ 436612 h 436612"/>
                    <a:gd name="connsiteX5" fmla="*/ 533016 w 751322"/>
                    <a:gd name="connsiteY5" fmla="*/ 327459 h 436612"/>
                    <a:gd name="connsiteX6" fmla="*/ 0 w 751322"/>
                    <a:gd name="connsiteY6" fmla="*/ 235359 h 436612"/>
                    <a:gd name="connsiteX0" fmla="*/ 0 w 614797"/>
                    <a:gd name="connsiteY0" fmla="*/ 227771 h 436612"/>
                    <a:gd name="connsiteX1" fmla="*/ 396491 w 614797"/>
                    <a:gd name="connsiteY1" fmla="*/ 109153 h 436612"/>
                    <a:gd name="connsiteX2" fmla="*/ 396491 w 614797"/>
                    <a:gd name="connsiteY2" fmla="*/ 0 h 436612"/>
                    <a:gd name="connsiteX3" fmla="*/ 614797 w 614797"/>
                    <a:gd name="connsiteY3" fmla="*/ 218306 h 436612"/>
                    <a:gd name="connsiteX4" fmla="*/ 396491 w 614797"/>
                    <a:gd name="connsiteY4" fmla="*/ 436612 h 436612"/>
                    <a:gd name="connsiteX5" fmla="*/ 396491 w 614797"/>
                    <a:gd name="connsiteY5" fmla="*/ 327459 h 436612"/>
                    <a:gd name="connsiteX6" fmla="*/ 0 w 614797"/>
                    <a:gd name="connsiteY6" fmla="*/ 227771 h 436612"/>
                    <a:gd name="connsiteX0" fmla="*/ 0 w 656072"/>
                    <a:gd name="connsiteY0" fmla="*/ 227771 h 436612"/>
                    <a:gd name="connsiteX1" fmla="*/ 437766 w 656072"/>
                    <a:gd name="connsiteY1" fmla="*/ 109153 h 436612"/>
                    <a:gd name="connsiteX2" fmla="*/ 437766 w 656072"/>
                    <a:gd name="connsiteY2" fmla="*/ 0 h 436612"/>
                    <a:gd name="connsiteX3" fmla="*/ 656072 w 656072"/>
                    <a:gd name="connsiteY3" fmla="*/ 218306 h 436612"/>
                    <a:gd name="connsiteX4" fmla="*/ 437766 w 656072"/>
                    <a:gd name="connsiteY4" fmla="*/ 436612 h 436612"/>
                    <a:gd name="connsiteX5" fmla="*/ 437766 w 656072"/>
                    <a:gd name="connsiteY5" fmla="*/ 327459 h 436612"/>
                    <a:gd name="connsiteX6" fmla="*/ 0 w 656072"/>
                    <a:gd name="connsiteY6" fmla="*/ 227771 h 436612"/>
                    <a:gd name="connsiteX0" fmla="*/ 0 w 541772"/>
                    <a:gd name="connsiteY0" fmla="*/ 220183 h 436612"/>
                    <a:gd name="connsiteX1" fmla="*/ 323466 w 541772"/>
                    <a:gd name="connsiteY1" fmla="*/ 109153 h 436612"/>
                    <a:gd name="connsiteX2" fmla="*/ 323466 w 541772"/>
                    <a:gd name="connsiteY2" fmla="*/ 0 h 436612"/>
                    <a:gd name="connsiteX3" fmla="*/ 541772 w 541772"/>
                    <a:gd name="connsiteY3" fmla="*/ 218306 h 436612"/>
                    <a:gd name="connsiteX4" fmla="*/ 323466 w 541772"/>
                    <a:gd name="connsiteY4" fmla="*/ 436612 h 436612"/>
                    <a:gd name="connsiteX5" fmla="*/ 323466 w 541772"/>
                    <a:gd name="connsiteY5" fmla="*/ 327459 h 436612"/>
                    <a:gd name="connsiteX6" fmla="*/ 0 w 541772"/>
                    <a:gd name="connsiteY6" fmla="*/ 220183 h 43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772" h="436612">
                      <a:moveTo>
                        <a:pt x="0" y="220183"/>
                      </a:moveTo>
                      <a:lnTo>
                        <a:pt x="323466" y="109153"/>
                      </a:lnTo>
                      <a:lnTo>
                        <a:pt x="323466" y="0"/>
                      </a:lnTo>
                      <a:lnTo>
                        <a:pt x="541772" y="218306"/>
                      </a:lnTo>
                      <a:lnTo>
                        <a:pt x="323466" y="436612"/>
                      </a:lnTo>
                      <a:lnTo>
                        <a:pt x="323466" y="327459"/>
                      </a:lnTo>
                      <a:lnTo>
                        <a:pt x="0" y="220183"/>
                      </a:lnTo>
                      <a:close/>
                    </a:path>
                  </a:pathLst>
                </a:cu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grpSp>
          <p:sp>
            <p:nvSpPr>
              <p:cNvPr id="113" name="星 12 112"/>
              <p:cNvSpPr/>
              <p:nvPr/>
            </p:nvSpPr>
            <p:spPr>
              <a:xfrm>
                <a:off x="2554688" y="2419680"/>
                <a:ext cx="694006" cy="358515"/>
              </a:xfrm>
              <a:prstGeom prst="star12">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grpSp>
        <p:sp>
          <p:nvSpPr>
            <p:cNvPr id="110" name="テキスト ボックス 109"/>
            <p:cNvSpPr txBox="1"/>
            <p:nvPr/>
          </p:nvSpPr>
          <p:spPr>
            <a:xfrm>
              <a:off x="3369537" y="3010270"/>
              <a:ext cx="62113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chemeClr val="tx2"/>
                  </a:solidFill>
                  <a:effectLst/>
                  <a:uLnTx/>
                  <a:uFillTx/>
                </a:rPr>
                <a:t>Al</a:t>
              </a:r>
              <a:r>
                <a:rPr kumimoji="0" lang="ja-JP" altLang="en-US" sz="1800" b="0" i="0" u="none" strike="noStrike" kern="0" cap="none" spc="0" normalizeH="0" baseline="0" noProof="0" dirty="0" smtClean="0">
                  <a:ln>
                    <a:noFill/>
                  </a:ln>
                  <a:solidFill>
                    <a:schemeClr val="tx2"/>
                  </a:solidFill>
                  <a:effectLst/>
                  <a:uLnTx/>
                  <a:uFillTx/>
                </a:rPr>
                <a:t>材</a:t>
              </a:r>
            </a:p>
          </p:txBody>
        </p:sp>
        <p:sp>
          <p:nvSpPr>
            <p:cNvPr id="111" name="テキスト ボックス 110"/>
            <p:cNvSpPr txBox="1"/>
            <p:nvPr/>
          </p:nvSpPr>
          <p:spPr>
            <a:xfrm>
              <a:off x="3330385" y="1971753"/>
              <a:ext cx="89209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schemeClr val="tx2"/>
                  </a:solidFill>
                  <a:effectLst/>
                  <a:uLnTx/>
                  <a:uFillTx/>
                </a:rPr>
                <a:t>液滴</a:t>
              </a:r>
              <a:endParaRPr kumimoji="0" lang="en-US" altLang="ja-JP" sz="1800" b="0" i="0" u="none" strike="noStrike" kern="0" cap="none" spc="0" normalizeH="0" baseline="0" noProof="0" dirty="0" smtClean="0">
                <a:ln>
                  <a:noFill/>
                </a:ln>
                <a:solidFill>
                  <a:schemeClr val="tx2"/>
                </a:solidFill>
                <a:effectLst/>
                <a:uLnTx/>
                <a:uFillTx/>
              </a:endParaRPr>
            </a:p>
          </p:txBody>
        </p:sp>
      </p:grpSp>
      <p:grpSp>
        <p:nvGrpSpPr>
          <p:cNvPr id="94" name="グループ化 93"/>
          <p:cNvGrpSpPr/>
          <p:nvPr/>
        </p:nvGrpSpPr>
        <p:grpSpPr>
          <a:xfrm>
            <a:off x="1542205" y="4294021"/>
            <a:ext cx="2305201" cy="1069462"/>
            <a:chOff x="1753822" y="4300147"/>
            <a:chExt cx="2305201" cy="1069462"/>
          </a:xfrm>
        </p:grpSpPr>
        <p:grpSp>
          <p:nvGrpSpPr>
            <p:cNvPr id="99" name="グループ化 98"/>
            <p:cNvGrpSpPr/>
            <p:nvPr/>
          </p:nvGrpSpPr>
          <p:grpSpPr>
            <a:xfrm>
              <a:off x="1753822" y="4300147"/>
              <a:ext cx="2264691" cy="1069462"/>
              <a:chOff x="1753822" y="4300147"/>
              <a:chExt cx="2264691" cy="1069462"/>
            </a:xfrm>
          </p:grpSpPr>
          <p:grpSp>
            <p:nvGrpSpPr>
              <p:cNvPr id="101" name="グループ化 100"/>
              <p:cNvGrpSpPr/>
              <p:nvPr/>
            </p:nvGrpSpPr>
            <p:grpSpPr>
              <a:xfrm>
                <a:off x="1753822" y="4300147"/>
                <a:ext cx="2264691" cy="1069462"/>
                <a:chOff x="1569659" y="5653145"/>
                <a:chExt cx="2264691" cy="1069462"/>
              </a:xfrm>
            </p:grpSpPr>
            <p:sp>
              <p:nvSpPr>
                <p:cNvPr id="103" name="円/楕円 102"/>
                <p:cNvSpPr/>
                <p:nvPr/>
              </p:nvSpPr>
              <p:spPr>
                <a:xfrm>
                  <a:off x="2202093" y="5653145"/>
                  <a:ext cx="1030871" cy="827977"/>
                </a:xfrm>
                <a:prstGeom prst="ellipse">
                  <a:avLst/>
                </a:prstGeom>
                <a:solidFill>
                  <a:srgbClr val="1F497D">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sp>
              <p:nvSpPr>
                <p:cNvPr id="104" name="正方形/長方形 103"/>
                <p:cNvSpPr/>
                <p:nvPr/>
              </p:nvSpPr>
              <p:spPr>
                <a:xfrm>
                  <a:off x="3402302" y="5715742"/>
                  <a:ext cx="432048" cy="963460"/>
                </a:xfrm>
                <a:prstGeom prst="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sp>
              <p:nvSpPr>
                <p:cNvPr id="105" name="正方形/長方形 104"/>
                <p:cNvSpPr/>
                <p:nvPr/>
              </p:nvSpPr>
              <p:spPr>
                <a:xfrm>
                  <a:off x="1569659" y="5715742"/>
                  <a:ext cx="432048" cy="963460"/>
                </a:xfrm>
                <a:prstGeom prst="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sp>
              <p:nvSpPr>
                <p:cNvPr id="106" name="直角三角形 105"/>
                <p:cNvSpPr/>
                <p:nvPr/>
              </p:nvSpPr>
              <p:spPr>
                <a:xfrm flipH="1">
                  <a:off x="2430457" y="5715742"/>
                  <a:ext cx="978549" cy="963460"/>
                </a:xfrm>
                <a:prstGeom prst="rtTriangle">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sp>
              <p:nvSpPr>
                <p:cNvPr id="107" name="直角三角形 106"/>
                <p:cNvSpPr/>
                <p:nvPr/>
              </p:nvSpPr>
              <p:spPr>
                <a:xfrm>
                  <a:off x="2000937" y="5715742"/>
                  <a:ext cx="978549" cy="963460"/>
                </a:xfrm>
                <a:prstGeom prst="rtTriangle">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sp>
              <p:nvSpPr>
                <p:cNvPr id="108" name="右矢印 16"/>
                <p:cNvSpPr/>
                <p:nvPr/>
              </p:nvSpPr>
              <p:spPr>
                <a:xfrm rot="16200000" flipH="1">
                  <a:off x="2431324" y="6284472"/>
                  <a:ext cx="510878" cy="365392"/>
                </a:xfrm>
                <a:custGeom>
                  <a:avLst/>
                  <a:gdLst>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327459 h 436612"/>
                    <a:gd name="connsiteX7" fmla="*/ 0 w 756084"/>
                    <a:gd name="connsiteY7" fmla="*/ 109153 h 436612"/>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109153 h 436612"/>
                    <a:gd name="connsiteX0" fmla="*/ 0 w 751322"/>
                    <a:gd name="connsiteY0" fmla="*/ 235359 h 436612"/>
                    <a:gd name="connsiteX1" fmla="*/ 533016 w 751322"/>
                    <a:gd name="connsiteY1" fmla="*/ 109153 h 436612"/>
                    <a:gd name="connsiteX2" fmla="*/ 533016 w 751322"/>
                    <a:gd name="connsiteY2" fmla="*/ 0 h 436612"/>
                    <a:gd name="connsiteX3" fmla="*/ 751322 w 751322"/>
                    <a:gd name="connsiteY3" fmla="*/ 218306 h 436612"/>
                    <a:gd name="connsiteX4" fmla="*/ 533016 w 751322"/>
                    <a:gd name="connsiteY4" fmla="*/ 436612 h 436612"/>
                    <a:gd name="connsiteX5" fmla="*/ 533016 w 751322"/>
                    <a:gd name="connsiteY5" fmla="*/ 327459 h 436612"/>
                    <a:gd name="connsiteX6" fmla="*/ 0 w 751322"/>
                    <a:gd name="connsiteY6" fmla="*/ 235359 h 436612"/>
                    <a:gd name="connsiteX0" fmla="*/ 0 w 614797"/>
                    <a:gd name="connsiteY0" fmla="*/ 227771 h 436612"/>
                    <a:gd name="connsiteX1" fmla="*/ 396491 w 614797"/>
                    <a:gd name="connsiteY1" fmla="*/ 109153 h 436612"/>
                    <a:gd name="connsiteX2" fmla="*/ 396491 w 614797"/>
                    <a:gd name="connsiteY2" fmla="*/ 0 h 436612"/>
                    <a:gd name="connsiteX3" fmla="*/ 614797 w 614797"/>
                    <a:gd name="connsiteY3" fmla="*/ 218306 h 436612"/>
                    <a:gd name="connsiteX4" fmla="*/ 396491 w 614797"/>
                    <a:gd name="connsiteY4" fmla="*/ 436612 h 436612"/>
                    <a:gd name="connsiteX5" fmla="*/ 396491 w 614797"/>
                    <a:gd name="connsiteY5" fmla="*/ 327459 h 436612"/>
                    <a:gd name="connsiteX6" fmla="*/ 0 w 614797"/>
                    <a:gd name="connsiteY6" fmla="*/ 227771 h 436612"/>
                    <a:gd name="connsiteX0" fmla="*/ 0 w 656072"/>
                    <a:gd name="connsiteY0" fmla="*/ 227771 h 436612"/>
                    <a:gd name="connsiteX1" fmla="*/ 437766 w 656072"/>
                    <a:gd name="connsiteY1" fmla="*/ 109153 h 436612"/>
                    <a:gd name="connsiteX2" fmla="*/ 437766 w 656072"/>
                    <a:gd name="connsiteY2" fmla="*/ 0 h 436612"/>
                    <a:gd name="connsiteX3" fmla="*/ 656072 w 656072"/>
                    <a:gd name="connsiteY3" fmla="*/ 218306 h 436612"/>
                    <a:gd name="connsiteX4" fmla="*/ 437766 w 656072"/>
                    <a:gd name="connsiteY4" fmla="*/ 436612 h 436612"/>
                    <a:gd name="connsiteX5" fmla="*/ 437766 w 656072"/>
                    <a:gd name="connsiteY5" fmla="*/ 327459 h 436612"/>
                    <a:gd name="connsiteX6" fmla="*/ 0 w 656072"/>
                    <a:gd name="connsiteY6" fmla="*/ 227771 h 436612"/>
                    <a:gd name="connsiteX0" fmla="*/ 0 w 541772"/>
                    <a:gd name="connsiteY0" fmla="*/ 220183 h 436612"/>
                    <a:gd name="connsiteX1" fmla="*/ 323466 w 541772"/>
                    <a:gd name="connsiteY1" fmla="*/ 109153 h 436612"/>
                    <a:gd name="connsiteX2" fmla="*/ 323466 w 541772"/>
                    <a:gd name="connsiteY2" fmla="*/ 0 h 436612"/>
                    <a:gd name="connsiteX3" fmla="*/ 541772 w 541772"/>
                    <a:gd name="connsiteY3" fmla="*/ 218306 h 436612"/>
                    <a:gd name="connsiteX4" fmla="*/ 323466 w 541772"/>
                    <a:gd name="connsiteY4" fmla="*/ 436612 h 436612"/>
                    <a:gd name="connsiteX5" fmla="*/ 323466 w 541772"/>
                    <a:gd name="connsiteY5" fmla="*/ 327459 h 436612"/>
                    <a:gd name="connsiteX6" fmla="*/ 0 w 541772"/>
                    <a:gd name="connsiteY6" fmla="*/ 220183 h 43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772" h="436612">
                      <a:moveTo>
                        <a:pt x="0" y="220183"/>
                      </a:moveTo>
                      <a:lnTo>
                        <a:pt x="323466" y="109153"/>
                      </a:lnTo>
                      <a:lnTo>
                        <a:pt x="323466" y="0"/>
                      </a:lnTo>
                      <a:lnTo>
                        <a:pt x="541772" y="218306"/>
                      </a:lnTo>
                      <a:lnTo>
                        <a:pt x="323466" y="436612"/>
                      </a:lnTo>
                      <a:lnTo>
                        <a:pt x="323466" y="327459"/>
                      </a:lnTo>
                      <a:lnTo>
                        <a:pt x="0" y="220183"/>
                      </a:lnTo>
                      <a:close/>
                    </a:path>
                  </a:pathLst>
                </a:cu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grpSp>
          <p:sp>
            <p:nvSpPr>
              <p:cNvPr id="102" name="星 12 101"/>
              <p:cNvSpPr/>
              <p:nvPr/>
            </p:nvSpPr>
            <p:spPr>
              <a:xfrm>
                <a:off x="2539165" y="4679473"/>
                <a:ext cx="694006" cy="358515"/>
              </a:xfrm>
              <a:prstGeom prst="star12">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grpSp>
        <p:sp>
          <p:nvSpPr>
            <p:cNvPr id="100" name="テキスト ボックス 99"/>
            <p:cNvSpPr txBox="1"/>
            <p:nvPr/>
          </p:nvSpPr>
          <p:spPr>
            <a:xfrm>
              <a:off x="3374884" y="4943458"/>
              <a:ext cx="68413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chemeClr val="tx2"/>
                  </a:solidFill>
                  <a:effectLst/>
                  <a:uLnTx/>
                  <a:uFillTx/>
                </a:rPr>
                <a:t>Al</a:t>
              </a:r>
              <a:r>
                <a:rPr kumimoji="0" lang="ja-JP" altLang="en-US" sz="1800" b="0" i="0" u="none" strike="noStrike" kern="0" cap="none" spc="0" normalizeH="0" baseline="0" noProof="0" dirty="0" smtClean="0">
                  <a:ln>
                    <a:noFill/>
                  </a:ln>
                  <a:solidFill>
                    <a:schemeClr val="tx2"/>
                  </a:solidFill>
                  <a:effectLst/>
                  <a:uLnTx/>
                  <a:uFillTx/>
                </a:rPr>
                <a:t>材</a:t>
              </a:r>
            </a:p>
          </p:txBody>
        </p:sp>
      </p:grpSp>
      <p:grpSp>
        <p:nvGrpSpPr>
          <p:cNvPr id="4" name="グループ化 3"/>
          <p:cNvGrpSpPr/>
          <p:nvPr/>
        </p:nvGrpSpPr>
        <p:grpSpPr>
          <a:xfrm>
            <a:off x="1759174" y="1844824"/>
            <a:ext cx="1725467" cy="411490"/>
            <a:chOff x="1835696" y="1638533"/>
            <a:chExt cx="1725467" cy="411490"/>
          </a:xfrm>
        </p:grpSpPr>
        <p:sp>
          <p:nvSpPr>
            <p:cNvPr id="3" name="角丸四角形 2"/>
            <p:cNvSpPr/>
            <p:nvPr/>
          </p:nvSpPr>
          <p:spPr>
            <a:xfrm>
              <a:off x="1835696" y="1638533"/>
              <a:ext cx="1725467" cy="411490"/>
            </a:xfrm>
            <a:prstGeom prst="roundRect">
              <a:avLst>
                <a:gd name="adj" fmla="val 11765"/>
              </a:avLst>
            </a:prstGeom>
            <a:ln w="19050">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5" name="テキスト ボックス 94"/>
            <p:cNvSpPr txBox="1"/>
            <p:nvPr/>
          </p:nvSpPr>
          <p:spPr>
            <a:xfrm>
              <a:off x="1907656" y="1666051"/>
              <a:ext cx="162018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solidFill>
                    <a:srgbClr val="323232"/>
                  </a:solidFill>
                  <a:effectLst/>
                  <a:uLnTx/>
                  <a:uFillTx/>
                </a:rPr>
                <a:t>Zn</a:t>
              </a:r>
              <a:r>
                <a:rPr kumimoji="0" lang="ja-JP" altLang="en-US" sz="1800" b="1" i="0" u="none" strike="noStrike" kern="0" cap="none" spc="0" normalizeH="0" baseline="0" noProof="0" dirty="0" smtClean="0">
                  <a:ln>
                    <a:noFill/>
                  </a:ln>
                  <a:solidFill>
                    <a:srgbClr val="323232"/>
                  </a:solidFill>
                  <a:effectLst/>
                  <a:uLnTx/>
                  <a:uFillTx/>
                </a:rPr>
                <a:t>犠牲層なし</a:t>
              </a:r>
            </a:p>
          </p:txBody>
        </p:sp>
      </p:grpSp>
      <p:sp>
        <p:nvSpPr>
          <p:cNvPr id="96" name="右矢印 95"/>
          <p:cNvSpPr/>
          <p:nvPr/>
        </p:nvSpPr>
        <p:spPr>
          <a:xfrm rot="5400000">
            <a:off x="-860876" y="3922972"/>
            <a:ext cx="3570421" cy="504056"/>
          </a:xfrm>
          <a:prstGeom prst="rightArrow">
            <a:avLst>
              <a:gd name="adj1" fmla="val 50000"/>
              <a:gd name="adj2" fmla="val 97715"/>
            </a:avLst>
          </a:prstGeom>
          <a:gradFill flip="none" rotWithShape="1">
            <a:gsLst>
              <a:gs pos="0">
                <a:srgbClr val="4F81BD">
                  <a:lumMod val="5000"/>
                  <a:lumOff val="95000"/>
                </a:srgbClr>
              </a:gs>
              <a:gs pos="74000">
                <a:srgbClr val="4F81BD">
                  <a:lumMod val="45000"/>
                  <a:lumOff val="55000"/>
                </a:srgbClr>
              </a:gs>
              <a:gs pos="83000">
                <a:srgbClr val="4F81BD">
                  <a:lumMod val="45000"/>
                  <a:lumOff val="55000"/>
                </a:srgbClr>
              </a:gs>
              <a:gs pos="100000">
                <a:srgbClr val="4F81BD">
                  <a:lumMod val="30000"/>
                  <a:lumOff val="70000"/>
                </a:srgb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sp>
        <p:nvSpPr>
          <p:cNvPr id="97" name="テキスト ボックス 96"/>
          <p:cNvSpPr txBox="1"/>
          <p:nvPr/>
        </p:nvSpPr>
        <p:spPr>
          <a:xfrm>
            <a:off x="1603712" y="5502620"/>
            <a:ext cx="252122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b="1" kern="0" dirty="0" smtClean="0">
                <a:solidFill>
                  <a:schemeClr val="tx2"/>
                </a:solidFill>
              </a:rPr>
              <a:t>材料深部へ腐食進行</a:t>
            </a:r>
            <a:endParaRPr kumimoji="0" lang="en-US" altLang="ja-JP" b="1" i="0" u="none" strike="noStrike" kern="0" cap="none" spc="0" normalizeH="0" baseline="0" noProof="0" dirty="0" smtClean="0">
              <a:ln>
                <a:noFill/>
              </a:ln>
              <a:solidFill>
                <a:schemeClr val="tx2"/>
              </a:solidFill>
              <a:effectLst/>
              <a:uLnTx/>
              <a:uFillTx/>
            </a:endParaRPr>
          </a:p>
        </p:txBody>
      </p:sp>
      <p:grpSp>
        <p:nvGrpSpPr>
          <p:cNvPr id="118" name="グループ化 117"/>
          <p:cNvGrpSpPr/>
          <p:nvPr/>
        </p:nvGrpSpPr>
        <p:grpSpPr>
          <a:xfrm>
            <a:off x="5112060" y="4328493"/>
            <a:ext cx="2412268" cy="1266262"/>
            <a:chOff x="5961112" y="4152799"/>
            <a:chExt cx="2412268" cy="1266262"/>
          </a:xfrm>
        </p:grpSpPr>
        <p:grpSp>
          <p:nvGrpSpPr>
            <p:cNvPr id="119" name="グループ化 118"/>
            <p:cNvGrpSpPr/>
            <p:nvPr/>
          </p:nvGrpSpPr>
          <p:grpSpPr>
            <a:xfrm>
              <a:off x="5961112" y="4152799"/>
              <a:ext cx="2412268" cy="1251014"/>
              <a:chOff x="5961112" y="4152799"/>
              <a:chExt cx="2412268" cy="1251014"/>
            </a:xfrm>
          </p:grpSpPr>
          <p:grpSp>
            <p:nvGrpSpPr>
              <p:cNvPr id="121" name="グループ化 120"/>
              <p:cNvGrpSpPr/>
              <p:nvPr/>
            </p:nvGrpSpPr>
            <p:grpSpPr>
              <a:xfrm>
                <a:off x="5961112" y="4152799"/>
                <a:ext cx="2412268" cy="1251014"/>
                <a:chOff x="1135296" y="2204864"/>
                <a:chExt cx="2412268" cy="1251014"/>
              </a:xfrm>
            </p:grpSpPr>
            <p:grpSp>
              <p:nvGrpSpPr>
                <p:cNvPr id="124" name="グループ化 123"/>
                <p:cNvGrpSpPr/>
                <p:nvPr/>
              </p:nvGrpSpPr>
              <p:grpSpPr>
                <a:xfrm>
                  <a:off x="1244300" y="2204864"/>
                  <a:ext cx="2264691" cy="1251014"/>
                  <a:chOff x="1244300" y="2204864"/>
                  <a:chExt cx="2264691" cy="1251014"/>
                </a:xfrm>
              </p:grpSpPr>
              <p:sp>
                <p:nvSpPr>
                  <p:cNvPr id="128" name="円/楕円 127"/>
                  <p:cNvSpPr/>
                  <p:nvPr/>
                </p:nvSpPr>
                <p:spPr>
                  <a:xfrm>
                    <a:off x="1676636" y="2274813"/>
                    <a:ext cx="1476164" cy="612068"/>
                  </a:xfrm>
                  <a:prstGeom prst="ellipse">
                    <a:avLst/>
                  </a:prstGeom>
                  <a:solidFill>
                    <a:srgbClr val="1F497D">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grpSp>
                <p:nvGrpSpPr>
                  <p:cNvPr id="129" name="グループ化 128"/>
                  <p:cNvGrpSpPr/>
                  <p:nvPr/>
                </p:nvGrpSpPr>
                <p:grpSpPr>
                  <a:xfrm>
                    <a:off x="1244300" y="2204864"/>
                    <a:ext cx="2264691" cy="1251014"/>
                    <a:chOff x="1096989" y="1971906"/>
                    <a:chExt cx="2264691" cy="1251014"/>
                  </a:xfrm>
                </p:grpSpPr>
                <p:sp>
                  <p:nvSpPr>
                    <p:cNvPr id="130" name="正方形/長方形 129"/>
                    <p:cNvSpPr/>
                    <p:nvPr/>
                  </p:nvSpPr>
                  <p:spPr>
                    <a:xfrm>
                      <a:off x="1097277" y="2605919"/>
                      <a:ext cx="2263080" cy="617001"/>
                    </a:xfrm>
                    <a:prstGeom prst="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grpSp>
                  <p:nvGrpSpPr>
                    <p:cNvPr id="131" name="グループ化 130"/>
                    <p:cNvGrpSpPr/>
                    <p:nvPr/>
                  </p:nvGrpSpPr>
                  <p:grpSpPr>
                    <a:xfrm>
                      <a:off x="1096989" y="1971906"/>
                      <a:ext cx="2264691" cy="638944"/>
                      <a:chOff x="1096989" y="1971906"/>
                      <a:chExt cx="2264691" cy="638944"/>
                    </a:xfrm>
                  </p:grpSpPr>
                  <p:sp>
                    <p:nvSpPr>
                      <p:cNvPr id="132" name="直角三角形 131"/>
                      <p:cNvSpPr/>
                      <p:nvPr/>
                    </p:nvSpPr>
                    <p:spPr>
                      <a:xfrm>
                        <a:off x="1525742" y="1971906"/>
                        <a:ext cx="432048" cy="638944"/>
                      </a:xfrm>
                      <a:prstGeom prst="rtTriangle">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sp>
                    <p:nvSpPr>
                      <p:cNvPr id="133" name="直角三角形 132"/>
                      <p:cNvSpPr/>
                      <p:nvPr/>
                    </p:nvSpPr>
                    <p:spPr>
                      <a:xfrm flipH="1">
                        <a:off x="2504290" y="1971906"/>
                        <a:ext cx="432048" cy="638944"/>
                      </a:xfrm>
                      <a:prstGeom prst="rtTriangle">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sp>
                    <p:nvSpPr>
                      <p:cNvPr id="134" name="正方形/長方形 133"/>
                      <p:cNvSpPr/>
                      <p:nvPr/>
                    </p:nvSpPr>
                    <p:spPr>
                      <a:xfrm>
                        <a:off x="1096989" y="1971906"/>
                        <a:ext cx="432048" cy="638944"/>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sp>
                    <p:nvSpPr>
                      <p:cNvPr id="135" name="正方形/長方形 134"/>
                      <p:cNvSpPr/>
                      <p:nvPr/>
                    </p:nvSpPr>
                    <p:spPr>
                      <a:xfrm>
                        <a:off x="2929632" y="1971906"/>
                        <a:ext cx="432048" cy="638944"/>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grpSp>
              </p:grpSp>
            </p:grpSp>
            <p:grpSp>
              <p:nvGrpSpPr>
                <p:cNvPr id="125" name="グループ化 124"/>
                <p:cNvGrpSpPr/>
                <p:nvPr/>
              </p:nvGrpSpPr>
              <p:grpSpPr>
                <a:xfrm>
                  <a:off x="1135296" y="2361415"/>
                  <a:ext cx="2412268" cy="365392"/>
                  <a:chOff x="1135296" y="2361415"/>
                  <a:chExt cx="2412268" cy="365392"/>
                </a:xfrm>
              </p:grpSpPr>
              <p:sp>
                <p:nvSpPr>
                  <p:cNvPr id="126" name="右矢印 16"/>
                  <p:cNvSpPr/>
                  <p:nvPr/>
                </p:nvSpPr>
                <p:spPr>
                  <a:xfrm>
                    <a:off x="2891492" y="2361415"/>
                    <a:ext cx="656072" cy="365392"/>
                  </a:xfrm>
                  <a:custGeom>
                    <a:avLst/>
                    <a:gdLst>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327459 h 436612"/>
                      <a:gd name="connsiteX7" fmla="*/ 0 w 756084"/>
                      <a:gd name="connsiteY7" fmla="*/ 109153 h 436612"/>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109153 h 436612"/>
                      <a:gd name="connsiteX0" fmla="*/ 0 w 751322"/>
                      <a:gd name="connsiteY0" fmla="*/ 235359 h 436612"/>
                      <a:gd name="connsiteX1" fmla="*/ 533016 w 751322"/>
                      <a:gd name="connsiteY1" fmla="*/ 109153 h 436612"/>
                      <a:gd name="connsiteX2" fmla="*/ 533016 w 751322"/>
                      <a:gd name="connsiteY2" fmla="*/ 0 h 436612"/>
                      <a:gd name="connsiteX3" fmla="*/ 751322 w 751322"/>
                      <a:gd name="connsiteY3" fmla="*/ 218306 h 436612"/>
                      <a:gd name="connsiteX4" fmla="*/ 533016 w 751322"/>
                      <a:gd name="connsiteY4" fmla="*/ 436612 h 436612"/>
                      <a:gd name="connsiteX5" fmla="*/ 533016 w 751322"/>
                      <a:gd name="connsiteY5" fmla="*/ 327459 h 436612"/>
                      <a:gd name="connsiteX6" fmla="*/ 0 w 751322"/>
                      <a:gd name="connsiteY6" fmla="*/ 235359 h 436612"/>
                      <a:gd name="connsiteX0" fmla="*/ 0 w 614797"/>
                      <a:gd name="connsiteY0" fmla="*/ 227771 h 436612"/>
                      <a:gd name="connsiteX1" fmla="*/ 396491 w 614797"/>
                      <a:gd name="connsiteY1" fmla="*/ 109153 h 436612"/>
                      <a:gd name="connsiteX2" fmla="*/ 396491 w 614797"/>
                      <a:gd name="connsiteY2" fmla="*/ 0 h 436612"/>
                      <a:gd name="connsiteX3" fmla="*/ 614797 w 614797"/>
                      <a:gd name="connsiteY3" fmla="*/ 218306 h 436612"/>
                      <a:gd name="connsiteX4" fmla="*/ 396491 w 614797"/>
                      <a:gd name="connsiteY4" fmla="*/ 436612 h 436612"/>
                      <a:gd name="connsiteX5" fmla="*/ 396491 w 614797"/>
                      <a:gd name="connsiteY5" fmla="*/ 327459 h 436612"/>
                      <a:gd name="connsiteX6" fmla="*/ 0 w 614797"/>
                      <a:gd name="connsiteY6" fmla="*/ 227771 h 436612"/>
                      <a:gd name="connsiteX0" fmla="*/ 0 w 656072"/>
                      <a:gd name="connsiteY0" fmla="*/ 227771 h 436612"/>
                      <a:gd name="connsiteX1" fmla="*/ 437766 w 656072"/>
                      <a:gd name="connsiteY1" fmla="*/ 109153 h 436612"/>
                      <a:gd name="connsiteX2" fmla="*/ 437766 w 656072"/>
                      <a:gd name="connsiteY2" fmla="*/ 0 h 436612"/>
                      <a:gd name="connsiteX3" fmla="*/ 656072 w 656072"/>
                      <a:gd name="connsiteY3" fmla="*/ 218306 h 436612"/>
                      <a:gd name="connsiteX4" fmla="*/ 437766 w 656072"/>
                      <a:gd name="connsiteY4" fmla="*/ 436612 h 436612"/>
                      <a:gd name="connsiteX5" fmla="*/ 437766 w 656072"/>
                      <a:gd name="connsiteY5" fmla="*/ 327459 h 436612"/>
                      <a:gd name="connsiteX6" fmla="*/ 0 w 656072"/>
                      <a:gd name="connsiteY6" fmla="*/ 227771 h 43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6072" h="436612">
                        <a:moveTo>
                          <a:pt x="0" y="227771"/>
                        </a:moveTo>
                        <a:lnTo>
                          <a:pt x="437766" y="109153"/>
                        </a:lnTo>
                        <a:lnTo>
                          <a:pt x="437766" y="0"/>
                        </a:lnTo>
                        <a:lnTo>
                          <a:pt x="656072" y="218306"/>
                        </a:lnTo>
                        <a:lnTo>
                          <a:pt x="437766" y="436612"/>
                        </a:lnTo>
                        <a:lnTo>
                          <a:pt x="437766" y="327459"/>
                        </a:lnTo>
                        <a:lnTo>
                          <a:pt x="0" y="227771"/>
                        </a:lnTo>
                        <a:close/>
                      </a:path>
                    </a:pathLst>
                  </a:cu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sp>
                <p:nvSpPr>
                  <p:cNvPr id="127" name="右矢印 16"/>
                  <p:cNvSpPr/>
                  <p:nvPr/>
                </p:nvSpPr>
                <p:spPr>
                  <a:xfrm flipH="1">
                    <a:off x="1135296" y="2361415"/>
                    <a:ext cx="749288" cy="365392"/>
                  </a:xfrm>
                  <a:custGeom>
                    <a:avLst/>
                    <a:gdLst>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327459 h 436612"/>
                      <a:gd name="connsiteX7" fmla="*/ 0 w 756084"/>
                      <a:gd name="connsiteY7" fmla="*/ 109153 h 436612"/>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109153 h 436612"/>
                      <a:gd name="connsiteX0" fmla="*/ 0 w 751322"/>
                      <a:gd name="connsiteY0" fmla="*/ 235359 h 436612"/>
                      <a:gd name="connsiteX1" fmla="*/ 533016 w 751322"/>
                      <a:gd name="connsiteY1" fmla="*/ 109153 h 436612"/>
                      <a:gd name="connsiteX2" fmla="*/ 533016 w 751322"/>
                      <a:gd name="connsiteY2" fmla="*/ 0 h 436612"/>
                      <a:gd name="connsiteX3" fmla="*/ 751322 w 751322"/>
                      <a:gd name="connsiteY3" fmla="*/ 218306 h 436612"/>
                      <a:gd name="connsiteX4" fmla="*/ 533016 w 751322"/>
                      <a:gd name="connsiteY4" fmla="*/ 436612 h 436612"/>
                      <a:gd name="connsiteX5" fmla="*/ 533016 w 751322"/>
                      <a:gd name="connsiteY5" fmla="*/ 327459 h 436612"/>
                      <a:gd name="connsiteX6" fmla="*/ 0 w 751322"/>
                      <a:gd name="connsiteY6" fmla="*/ 235359 h 436612"/>
                      <a:gd name="connsiteX0" fmla="*/ 0 w 614797"/>
                      <a:gd name="connsiteY0" fmla="*/ 227771 h 436612"/>
                      <a:gd name="connsiteX1" fmla="*/ 396491 w 614797"/>
                      <a:gd name="connsiteY1" fmla="*/ 109153 h 436612"/>
                      <a:gd name="connsiteX2" fmla="*/ 396491 w 614797"/>
                      <a:gd name="connsiteY2" fmla="*/ 0 h 436612"/>
                      <a:gd name="connsiteX3" fmla="*/ 614797 w 614797"/>
                      <a:gd name="connsiteY3" fmla="*/ 218306 h 436612"/>
                      <a:gd name="connsiteX4" fmla="*/ 396491 w 614797"/>
                      <a:gd name="connsiteY4" fmla="*/ 436612 h 436612"/>
                      <a:gd name="connsiteX5" fmla="*/ 396491 w 614797"/>
                      <a:gd name="connsiteY5" fmla="*/ 327459 h 436612"/>
                      <a:gd name="connsiteX6" fmla="*/ 0 w 614797"/>
                      <a:gd name="connsiteY6" fmla="*/ 227771 h 436612"/>
                      <a:gd name="connsiteX0" fmla="*/ 0 w 656072"/>
                      <a:gd name="connsiteY0" fmla="*/ 227771 h 436612"/>
                      <a:gd name="connsiteX1" fmla="*/ 437766 w 656072"/>
                      <a:gd name="connsiteY1" fmla="*/ 109153 h 436612"/>
                      <a:gd name="connsiteX2" fmla="*/ 437766 w 656072"/>
                      <a:gd name="connsiteY2" fmla="*/ 0 h 436612"/>
                      <a:gd name="connsiteX3" fmla="*/ 656072 w 656072"/>
                      <a:gd name="connsiteY3" fmla="*/ 218306 h 436612"/>
                      <a:gd name="connsiteX4" fmla="*/ 437766 w 656072"/>
                      <a:gd name="connsiteY4" fmla="*/ 436612 h 436612"/>
                      <a:gd name="connsiteX5" fmla="*/ 437766 w 656072"/>
                      <a:gd name="connsiteY5" fmla="*/ 327459 h 436612"/>
                      <a:gd name="connsiteX6" fmla="*/ 0 w 656072"/>
                      <a:gd name="connsiteY6" fmla="*/ 227771 h 43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6072" h="436612">
                        <a:moveTo>
                          <a:pt x="0" y="227771"/>
                        </a:moveTo>
                        <a:lnTo>
                          <a:pt x="437766" y="109153"/>
                        </a:lnTo>
                        <a:lnTo>
                          <a:pt x="437766" y="0"/>
                        </a:lnTo>
                        <a:lnTo>
                          <a:pt x="656072" y="218306"/>
                        </a:lnTo>
                        <a:lnTo>
                          <a:pt x="437766" y="436612"/>
                        </a:lnTo>
                        <a:lnTo>
                          <a:pt x="437766" y="327459"/>
                        </a:lnTo>
                        <a:lnTo>
                          <a:pt x="0" y="227771"/>
                        </a:lnTo>
                        <a:close/>
                      </a:path>
                    </a:pathLst>
                  </a:cu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grpSp>
          </p:grpSp>
          <p:sp>
            <p:nvSpPr>
              <p:cNvPr id="122" name="星 12 121"/>
              <p:cNvSpPr/>
              <p:nvPr/>
            </p:nvSpPr>
            <p:spPr>
              <a:xfrm>
                <a:off x="6357156" y="4310030"/>
                <a:ext cx="694006" cy="358515"/>
              </a:xfrm>
              <a:prstGeom prst="star12">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sp>
            <p:nvSpPr>
              <p:cNvPr id="123" name="星 12 122"/>
              <p:cNvSpPr/>
              <p:nvPr/>
            </p:nvSpPr>
            <p:spPr>
              <a:xfrm>
                <a:off x="7356259" y="4311816"/>
                <a:ext cx="694006" cy="358515"/>
              </a:xfrm>
              <a:prstGeom prst="star12">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grpSp>
        <p:sp>
          <p:nvSpPr>
            <p:cNvPr id="120" name="テキスト ボックス 119"/>
            <p:cNvSpPr txBox="1"/>
            <p:nvPr/>
          </p:nvSpPr>
          <p:spPr>
            <a:xfrm>
              <a:off x="7463094" y="5049729"/>
              <a:ext cx="89209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chemeClr val="tx2"/>
                  </a:solidFill>
                  <a:effectLst/>
                  <a:uLnTx/>
                  <a:uFillTx/>
                </a:rPr>
                <a:t>Al</a:t>
              </a:r>
              <a:r>
                <a:rPr kumimoji="0" lang="ja-JP" altLang="en-US" sz="1800" b="0" i="0" u="none" strike="noStrike" kern="0" cap="none" spc="0" normalizeH="0" baseline="0" noProof="0" dirty="0" smtClean="0">
                  <a:ln>
                    <a:noFill/>
                  </a:ln>
                  <a:solidFill>
                    <a:schemeClr val="tx2"/>
                  </a:solidFill>
                  <a:effectLst/>
                  <a:uLnTx/>
                  <a:uFillTx/>
                </a:rPr>
                <a:t>芯材</a:t>
              </a:r>
            </a:p>
          </p:txBody>
        </p:sp>
      </p:grpSp>
      <p:grpSp>
        <p:nvGrpSpPr>
          <p:cNvPr id="136" name="グループ化 135"/>
          <p:cNvGrpSpPr/>
          <p:nvPr/>
        </p:nvGrpSpPr>
        <p:grpSpPr>
          <a:xfrm>
            <a:off x="5187790" y="2404529"/>
            <a:ext cx="2334695" cy="1396434"/>
            <a:chOff x="6056323" y="2032030"/>
            <a:chExt cx="2334695" cy="1396434"/>
          </a:xfrm>
        </p:grpSpPr>
        <p:grpSp>
          <p:nvGrpSpPr>
            <p:cNvPr id="137" name="グループ化 136"/>
            <p:cNvGrpSpPr/>
            <p:nvPr/>
          </p:nvGrpSpPr>
          <p:grpSpPr>
            <a:xfrm>
              <a:off x="6070405" y="2032030"/>
              <a:ext cx="2265726" cy="1396434"/>
              <a:chOff x="6070405" y="2032030"/>
              <a:chExt cx="2265726" cy="1396434"/>
            </a:xfrm>
          </p:grpSpPr>
          <p:grpSp>
            <p:nvGrpSpPr>
              <p:cNvPr id="140" name="グループ化 139"/>
              <p:cNvGrpSpPr/>
              <p:nvPr/>
            </p:nvGrpSpPr>
            <p:grpSpPr>
              <a:xfrm>
                <a:off x="6070405" y="2032030"/>
                <a:ext cx="2265726" cy="1396434"/>
                <a:chOff x="1243265" y="2045348"/>
                <a:chExt cx="2265726" cy="1396434"/>
              </a:xfrm>
            </p:grpSpPr>
            <p:grpSp>
              <p:nvGrpSpPr>
                <p:cNvPr id="142" name="グループ化 141"/>
                <p:cNvGrpSpPr/>
                <p:nvPr/>
              </p:nvGrpSpPr>
              <p:grpSpPr>
                <a:xfrm>
                  <a:off x="1243265" y="2045348"/>
                  <a:ext cx="2265726" cy="1396434"/>
                  <a:chOff x="1243265" y="2045348"/>
                  <a:chExt cx="2265726" cy="1396434"/>
                </a:xfrm>
              </p:grpSpPr>
              <p:sp>
                <p:nvSpPr>
                  <p:cNvPr id="144" name="円/楕円 143"/>
                  <p:cNvSpPr/>
                  <p:nvPr/>
                </p:nvSpPr>
                <p:spPr>
                  <a:xfrm>
                    <a:off x="1641667" y="2045348"/>
                    <a:ext cx="1476164" cy="612068"/>
                  </a:xfrm>
                  <a:prstGeom prst="ellipse">
                    <a:avLst/>
                  </a:prstGeom>
                  <a:solidFill>
                    <a:srgbClr val="1F497D">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grpSp>
                <p:nvGrpSpPr>
                  <p:cNvPr id="145" name="グループ化 144"/>
                  <p:cNvGrpSpPr/>
                  <p:nvPr/>
                </p:nvGrpSpPr>
                <p:grpSpPr>
                  <a:xfrm>
                    <a:off x="1243265" y="2204864"/>
                    <a:ext cx="2265726" cy="1236918"/>
                    <a:chOff x="1095954" y="1971906"/>
                    <a:chExt cx="2265726" cy="1236918"/>
                  </a:xfrm>
                </p:grpSpPr>
                <p:sp>
                  <p:nvSpPr>
                    <p:cNvPr id="146" name="正方形/長方形 145"/>
                    <p:cNvSpPr/>
                    <p:nvPr/>
                  </p:nvSpPr>
                  <p:spPr>
                    <a:xfrm>
                      <a:off x="1097277" y="2605919"/>
                      <a:ext cx="2263080" cy="602905"/>
                    </a:xfrm>
                    <a:prstGeom prst="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grpSp>
                  <p:nvGrpSpPr>
                    <p:cNvPr id="147" name="グループ化 146"/>
                    <p:cNvGrpSpPr/>
                    <p:nvPr/>
                  </p:nvGrpSpPr>
                  <p:grpSpPr>
                    <a:xfrm>
                      <a:off x="1095954" y="1971906"/>
                      <a:ext cx="2265726" cy="638944"/>
                      <a:chOff x="1095954" y="1971906"/>
                      <a:chExt cx="2265726" cy="638944"/>
                    </a:xfrm>
                  </p:grpSpPr>
                  <p:sp>
                    <p:nvSpPr>
                      <p:cNvPr id="148" name="直角三角形 147"/>
                      <p:cNvSpPr/>
                      <p:nvPr/>
                    </p:nvSpPr>
                    <p:spPr>
                      <a:xfrm>
                        <a:off x="1525741" y="1971906"/>
                        <a:ext cx="1834615" cy="638944"/>
                      </a:xfrm>
                      <a:prstGeom prst="rtTriangle">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sp>
                    <p:nvSpPr>
                      <p:cNvPr id="149" name="直角三角形 148"/>
                      <p:cNvSpPr/>
                      <p:nvPr/>
                    </p:nvSpPr>
                    <p:spPr>
                      <a:xfrm flipH="1">
                        <a:off x="1095954" y="1971906"/>
                        <a:ext cx="1840384" cy="638944"/>
                      </a:xfrm>
                      <a:prstGeom prst="rtTriangle">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sp>
                    <p:nvSpPr>
                      <p:cNvPr id="150" name="正方形/長方形 149"/>
                      <p:cNvSpPr/>
                      <p:nvPr/>
                    </p:nvSpPr>
                    <p:spPr>
                      <a:xfrm>
                        <a:off x="1096989" y="1971906"/>
                        <a:ext cx="432048" cy="638944"/>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sp>
                    <p:nvSpPr>
                      <p:cNvPr id="151" name="正方形/長方形 150"/>
                      <p:cNvSpPr/>
                      <p:nvPr/>
                    </p:nvSpPr>
                    <p:spPr>
                      <a:xfrm>
                        <a:off x="2929632" y="1971906"/>
                        <a:ext cx="432048" cy="638944"/>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grpSp>
              </p:grpSp>
            </p:grpSp>
            <p:sp>
              <p:nvSpPr>
                <p:cNvPr id="143" name="右矢印 16"/>
                <p:cNvSpPr/>
                <p:nvPr/>
              </p:nvSpPr>
              <p:spPr>
                <a:xfrm rot="16200000" flipH="1">
                  <a:off x="2118459" y="2389368"/>
                  <a:ext cx="516372" cy="365392"/>
                </a:xfrm>
                <a:custGeom>
                  <a:avLst/>
                  <a:gdLst>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327459 h 436612"/>
                    <a:gd name="connsiteX7" fmla="*/ 0 w 756084"/>
                    <a:gd name="connsiteY7" fmla="*/ 109153 h 436612"/>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109153 h 436612"/>
                    <a:gd name="connsiteX0" fmla="*/ 0 w 751322"/>
                    <a:gd name="connsiteY0" fmla="*/ 235359 h 436612"/>
                    <a:gd name="connsiteX1" fmla="*/ 533016 w 751322"/>
                    <a:gd name="connsiteY1" fmla="*/ 109153 h 436612"/>
                    <a:gd name="connsiteX2" fmla="*/ 533016 w 751322"/>
                    <a:gd name="connsiteY2" fmla="*/ 0 h 436612"/>
                    <a:gd name="connsiteX3" fmla="*/ 751322 w 751322"/>
                    <a:gd name="connsiteY3" fmla="*/ 218306 h 436612"/>
                    <a:gd name="connsiteX4" fmla="*/ 533016 w 751322"/>
                    <a:gd name="connsiteY4" fmla="*/ 436612 h 436612"/>
                    <a:gd name="connsiteX5" fmla="*/ 533016 w 751322"/>
                    <a:gd name="connsiteY5" fmla="*/ 327459 h 436612"/>
                    <a:gd name="connsiteX6" fmla="*/ 0 w 751322"/>
                    <a:gd name="connsiteY6" fmla="*/ 235359 h 436612"/>
                    <a:gd name="connsiteX0" fmla="*/ 0 w 614797"/>
                    <a:gd name="connsiteY0" fmla="*/ 227771 h 436612"/>
                    <a:gd name="connsiteX1" fmla="*/ 396491 w 614797"/>
                    <a:gd name="connsiteY1" fmla="*/ 109153 h 436612"/>
                    <a:gd name="connsiteX2" fmla="*/ 396491 w 614797"/>
                    <a:gd name="connsiteY2" fmla="*/ 0 h 436612"/>
                    <a:gd name="connsiteX3" fmla="*/ 614797 w 614797"/>
                    <a:gd name="connsiteY3" fmla="*/ 218306 h 436612"/>
                    <a:gd name="connsiteX4" fmla="*/ 396491 w 614797"/>
                    <a:gd name="connsiteY4" fmla="*/ 436612 h 436612"/>
                    <a:gd name="connsiteX5" fmla="*/ 396491 w 614797"/>
                    <a:gd name="connsiteY5" fmla="*/ 327459 h 436612"/>
                    <a:gd name="connsiteX6" fmla="*/ 0 w 614797"/>
                    <a:gd name="connsiteY6" fmla="*/ 227771 h 436612"/>
                    <a:gd name="connsiteX0" fmla="*/ 0 w 656072"/>
                    <a:gd name="connsiteY0" fmla="*/ 227771 h 436612"/>
                    <a:gd name="connsiteX1" fmla="*/ 437766 w 656072"/>
                    <a:gd name="connsiteY1" fmla="*/ 109153 h 436612"/>
                    <a:gd name="connsiteX2" fmla="*/ 437766 w 656072"/>
                    <a:gd name="connsiteY2" fmla="*/ 0 h 436612"/>
                    <a:gd name="connsiteX3" fmla="*/ 656072 w 656072"/>
                    <a:gd name="connsiteY3" fmla="*/ 218306 h 436612"/>
                    <a:gd name="connsiteX4" fmla="*/ 437766 w 656072"/>
                    <a:gd name="connsiteY4" fmla="*/ 436612 h 436612"/>
                    <a:gd name="connsiteX5" fmla="*/ 437766 w 656072"/>
                    <a:gd name="connsiteY5" fmla="*/ 327459 h 436612"/>
                    <a:gd name="connsiteX6" fmla="*/ 0 w 656072"/>
                    <a:gd name="connsiteY6" fmla="*/ 227771 h 436612"/>
                    <a:gd name="connsiteX0" fmla="*/ 0 w 516372"/>
                    <a:gd name="connsiteY0" fmla="*/ 212596 h 436612"/>
                    <a:gd name="connsiteX1" fmla="*/ 298066 w 516372"/>
                    <a:gd name="connsiteY1" fmla="*/ 109153 h 436612"/>
                    <a:gd name="connsiteX2" fmla="*/ 298066 w 516372"/>
                    <a:gd name="connsiteY2" fmla="*/ 0 h 436612"/>
                    <a:gd name="connsiteX3" fmla="*/ 516372 w 516372"/>
                    <a:gd name="connsiteY3" fmla="*/ 218306 h 436612"/>
                    <a:gd name="connsiteX4" fmla="*/ 298066 w 516372"/>
                    <a:gd name="connsiteY4" fmla="*/ 436612 h 436612"/>
                    <a:gd name="connsiteX5" fmla="*/ 298066 w 516372"/>
                    <a:gd name="connsiteY5" fmla="*/ 327459 h 436612"/>
                    <a:gd name="connsiteX6" fmla="*/ 0 w 516372"/>
                    <a:gd name="connsiteY6" fmla="*/ 212596 h 43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6372" h="436612">
                      <a:moveTo>
                        <a:pt x="0" y="212596"/>
                      </a:moveTo>
                      <a:lnTo>
                        <a:pt x="298066" y="109153"/>
                      </a:lnTo>
                      <a:lnTo>
                        <a:pt x="298066" y="0"/>
                      </a:lnTo>
                      <a:lnTo>
                        <a:pt x="516372" y="218306"/>
                      </a:lnTo>
                      <a:lnTo>
                        <a:pt x="298066" y="436612"/>
                      </a:lnTo>
                      <a:lnTo>
                        <a:pt x="298066" y="327459"/>
                      </a:lnTo>
                      <a:lnTo>
                        <a:pt x="0" y="212596"/>
                      </a:lnTo>
                      <a:close/>
                    </a:path>
                  </a:pathLst>
                </a:cu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grpSp>
          <p:sp>
            <p:nvSpPr>
              <p:cNvPr id="141" name="星 12 140"/>
              <p:cNvSpPr/>
              <p:nvPr/>
            </p:nvSpPr>
            <p:spPr>
              <a:xfrm>
                <a:off x="6846217" y="2134381"/>
                <a:ext cx="694006" cy="358515"/>
              </a:xfrm>
              <a:prstGeom prst="star12">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grpSp>
        <p:sp>
          <p:nvSpPr>
            <p:cNvPr id="138" name="テキスト ボックス 137"/>
            <p:cNvSpPr txBox="1"/>
            <p:nvPr/>
          </p:nvSpPr>
          <p:spPr>
            <a:xfrm>
              <a:off x="7498924" y="3040753"/>
              <a:ext cx="89209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chemeClr val="tx2"/>
                  </a:solidFill>
                  <a:effectLst/>
                  <a:uLnTx/>
                  <a:uFillTx/>
                </a:rPr>
                <a:t>Al</a:t>
              </a:r>
              <a:r>
                <a:rPr kumimoji="0" lang="ja-JP" altLang="en-US" sz="1800" b="0" i="0" u="none" strike="noStrike" kern="0" cap="none" spc="0" normalizeH="0" baseline="0" noProof="0" dirty="0" smtClean="0">
                  <a:ln>
                    <a:noFill/>
                  </a:ln>
                  <a:solidFill>
                    <a:schemeClr val="tx2"/>
                  </a:solidFill>
                  <a:effectLst/>
                  <a:uLnTx/>
                  <a:uFillTx/>
                </a:rPr>
                <a:t>芯材</a:t>
              </a:r>
            </a:p>
          </p:txBody>
        </p:sp>
        <p:sp>
          <p:nvSpPr>
            <p:cNvPr id="139" name="テキスト ボックス 138"/>
            <p:cNvSpPr txBox="1"/>
            <p:nvPr/>
          </p:nvSpPr>
          <p:spPr>
            <a:xfrm>
              <a:off x="6056323" y="2228080"/>
              <a:ext cx="92421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i="0" u="none" strike="noStrike" kern="0" cap="none" spc="0" normalizeH="0" baseline="0" noProof="0" dirty="0" smtClean="0">
                  <a:ln>
                    <a:noFill/>
                  </a:ln>
                  <a:solidFill>
                    <a:prstClr val="white"/>
                  </a:solidFill>
                  <a:effectLst/>
                  <a:uLnTx/>
                  <a:uFillTx/>
                </a:rPr>
                <a:t>Al-Zn</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i="0" u="none" strike="noStrike" kern="0" cap="none" spc="0" normalizeH="0" baseline="0" noProof="0" dirty="0" smtClean="0">
                  <a:ln>
                    <a:noFill/>
                  </a:ln>
                  <a:solidFill>
                    <a:prstClr val="white"/>
                  </a:solidFill>
                  <a:effectLst/>
                  <a:uLnTx/>
                  <a:uFillTx/>
                </a:rPr>
                <a:t>犠牲層</a:t>
              </a:r>
            </a:p>
          </p:txBody>
        </p:sp>
      </p:grpSp>
      <p:sp>
        <p:nvSpPr>
          <p:cNvPr id="152" name="テキスト ボックス 151"/>
          <p:cNvSpPr txBox="1"/>
          <p:nvPr/>
        </p:nvSpPr>
        <p:spPr>
          <a:xfrm>
            <a:off x="1144939" y="947527"/>
            <a:ext cx="772295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smtClean="0">
                <a:ln>
                  <a:noFill/>
                </a:ln>
                <a:solidFill>
                  <a:srgbClr val="323232"/>
                </a:solidFill>
                <a:effectLst/>
                <a:uLnTx/>
                <a:uFillTx/>
              </a:rPr>
              <a:t>Zn</a:t>
            </a:r>
            <a:r>
              <a:rPr kumimoji="0" lang="ja-JP" altLang="en-US" sz="2000" b="0" i="0" u="none" strike="noStrike" kern="0" cap="none" spc="0" normalizeH="0" baseline="0" noProof="0" dirty="0" smtClean="0">
                <a:ln>
                  <a:noFill/>
                </a:ln>
                <a:solidFill>
                  <a:srgbClr val="323232"/>
                </a:solidFill>
                <a:effectLst/>
                <a:uLnTx/>
                <a:uFillTx/>
              </a:rPr>
              <a:t>犠牲層とは？</a:t>
            </a:r>
            <a:r>
              <a:rPr kumimoji="0" lang="en-US" altLang="ja-JP" sz="2000" b="0" i="0" u="none" strike="noStrike" kern="0" cap="none" spc="0" normalizeH="0" baseline="0" noProof="0" dirty="0" smtClean="0">
                <a:ln>
                  <a:noFill/>
                </a:ln>
                <a:solidFill>
                  <a:srgbClr val="323232"/>
                </a:solidFill>
                <a:effectLst/>
                <a:uLnTx/>
                <a:uFillTx/>
              </a:rPr>
              <a:t>―Al</a:t>
            </a:r>
            <a:r>
              <a:rPr kumimoji="0" lang="ja-JP" altLang="en-US" sz="2000" b="0" i="0" u="none" strike="noStrike" kern="0" cap="none" spc="0" normalizeH="0" baseline="0" noProof="0" dirty="0" smtClean="0">
                <a:ln>
                  <a:noFill/>
                </a:ln>
                <a:solidFill>
                  <a:srgbClr val="323232"/>
                </a:solidFill>
                <a:effectLst/>
                <a:uLnTx/>
                <a:uFillTx/>
              </a:rPr>
              <a:t>材の表面に形成された</a:t>
            </a:r>
            <a:r>
              <a:rPr kumimoji="0" lang="en-US" altLang="ja-JP" sz="2000" b="1" i="0" u="sng" strike="noStrike" kern="0" cap="none" spc="0" normalizeH="0" baseline="0" noProof="0" dirty="0" smtClean="0">
                <a:ln>
                  <a:noFill/>
                </a:ln>
                <a:solidFill>
                  <a:srgbClr val="FF0000"/>
                </a:solidFill>
                <a:effectLst/>
                <a:uLnTx/>
                <a:uFillTx/>
              </a:rPr>
              <a:t>Al-Zn</a:t>
            </a:r>
            <a:r>
              <a:rPr kumimoji="0" lang="ja-JP" altLang="en-US" sz="2000" b="1" i="0" u="sng" strike="noStrike" kern="0" cap="none" spc="0" normalizeH="0" baseline="0" noProof="0" dirty="0" smtClean="0">
                <a:ln>
                  <a:noFill/>
                </a:ln>
                <a:solidFill>
                  <a:srgbClr val="FF0000"/>
                </a:solidFill>
                <a:effectLst/>
                <a:uLnTx/>
                <a:uFillTx/>
              </a:rPr>
              <a:t>合金層</a:t>
            </a:r>
            <a:endParaRPr kumimoji="0" lang="en-US" altLang="ja-JP" sz="2000" b="1" i="0" u="sng" strike="noStrike" kern="0" cap="none" spc="0" normalizeH="0" baseline="0" noProof="0" dirty="0" smtClean="0">
              <a:ln>
                <a:noFill/>
              </a:ln>
              <a:solidFill>
                <a:srgbClr val="FF0000"/>
              </a:solidFill>
              <a:effectLst/>
              <a:uLnTx/>
              <a:uFillTx/>
            </a:endParaRPr>
          </a:p>
        </p:txBody>
      </p:sp>
      <p:sp>
        <p:nvSpPr>
          <p:cNvPr id="153" name="テキスト ボックス 152"/>
          <p:cNvSpPr txBox="1"/>
          <p:nvPr/>
        </p:nvSpPr>
        <p:spPr>
          <a:xfrm>
            <a:off x="683274" y="3330140"/>
            <a:ext cx="461665" cy="1142272"/>
          </a:xfrm>
          <a:prstGeom prst="rect">
            <a:avLst/>
          </a:prstGeom>
          <a:noFill/>
        </p:spPr>
        <p:txBody>
          <a:bodyPr vert="eaVert" wrap="square" rtlCol="0">
            <a:spAutoFit/>
          </a:bodyPr>
          <a:lstStyle/>
          <a:p>
            <a:r>
              <a:rPr kumimoji="1" lang="ja-JP" altLang="en-US" b="1" dirty="0" smtClean="0">
                <a:ln w="12700">
                  <a:noFill/>
                </a:ln>
                <a:solidFill>
                  <a:schemeClr val="tx2"/>
                </a:solidFill>
              </a:rPr>
              <a:t>腐食進行</a:t>
            </a:r>
            <a:endParaRPr kumimoji="1" lang="ja-JP" altLang="en-US" b="1" dirty="0">
              <a:ln w="12700">
                <a:noFill/>
              </a:ln>
              <a:solidFill>
                <a:schemeClr val="tx2"/>
              </a:solidFill>
            </a:endParaRPr>
          </a:p>
        </p:txBody>
      </p:sp>
      <p:grpSp>
        <p:nvGrpSpPr>
          <p:cNvPr id="71" name="グループ化 70"/>
          <p:cNvGrpSpPr/>
          <p:nvPr/>
        </p:nvGrpSpPr>
        <p:grpSpPr>
          <a:xfrm>
            <a:off x="5508870" y="1844824"/>
            <a:ext cx="1725467" cy="411490"/>
            <a:chOff x="1835696" y="1638533"/>
            <a:chExt cx="1725467" cy="411490"/>
          </a:xfrm>
        </p:grpSpPr>
        <p:sp>
          <p:nvSpPr>
            <p:cNvPr id="72" name="角丸四角形 71"/>
            <p:cNvSpPr/>
            <p:nvPr/>
          </p:nvSpPr>
          <p:spPr>
            <a:xfrm>
              <a:off x="1835696" y="1638533"/>
              <a:ext cx="1725467" cy="411490"/>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3" name="テキスト ボックス 72"/>
            <p:cNvSpPr txBox="1"/>
            <p:nvPr/>
          </p:nvSpPr>
          <p:spPr>
            <a:xfrm>
              <a:off x="1907656" y="1666051"/>
              <a:ext cx="162018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solidFill>
                    <a:srgbClr val="FF0000"/>
                  </a:solidFill>
                  <a:effectLst/>
                  <a:uLnTx/>
                  <a:uFillTx/>
                </a:rPr>
                <a:t>Zn</a:t>
              </a:r>
              <a:r>
                <a:rPr kumimoji="0" lang="ja-JP" altLang="en-US" sz="1800" b="1" i="0" u="none" strike="noStrike" kern="0" cap="none" spc="0" normalizeH="0" baseline="0" noProof="0" dirty="0" smtClean="0">
                  <a:ln>
                    <a:noFill/>
                  </a:ln>
                  <a:solidFill>
                    <a:srgbClr val="FF0000"/>
                  </a:solidFill>
                  <a:effectLst/>
                  <a:uLnTx/>
                  <a:uFillTx/>
                </a:rPr>
                <a:t>犠牲層</a:t>
              </a:r>
              <a:r>
                <a:rPr kumimoji="0" lang="ja-JP" altLang="en-US" b="1" kern="0" noProof="0" dirty="0">
                  <a:solidFill>
                    <a:srgbClr val="FF0000"/>
                  </a:solidFill>
                </a:rPr>
                <a:t>あり</a:t>
              </a:r>
              <a:endParaRPr kumimoji="0" lang="ja-JP" altLang="en-US" sz="1800" b="1" i="0" u="none" strike="noStrike" kern="0" cap="none" spc="0" normalizeH="0" baseline="0" noProof="0" dirty="0" smtClean="0">
                <a:ln>
                  <a:noFill/>
                </a:ln>
                <a:solidFill>
                  <a:srgbClr val="FF0000"/>
                </a:solidFill>
                <a:effectLst/>
                <a:uLnTx/>
                <a:uFillTx/>
              </a:endParaRPr>
            </a:p>
          </p:txBody>
        </p:sp>
      </p:grpSp>
      <p:grpSp>
        <p:nvGrpSpPr>
          <p:cNvPr id="5" name="グループ化 4"/>
          <p:cNvGrpSpPr/>
          <p:nvPr/>
        </p:nvGrpSpPr>
        <p:grpSpPr>
          <a:xfrm>
            <a:off x="1494743" y="5980095"/>
            <a:ext cx="2414435" cy="430850"/>
            <a:chOff x="1221461" y="6148484"/>
            <a:chExt cx="2414435" cy="430850"/>
          </a:xfrm>
        </p:grpSpPr>
        <p:sp>
          <p:nvSpPr>
            <p:cNvPr id="68" name="右矢印 16"/>
            <p:cNvSpPr/>
            <p:nvPr/>
          </p:nvSpPr>
          <p:spPr>
            <a:xfrm flipH="1">
              <a:off x="1377684" y="6188762"/>
              <a:ext cx="541772" cy="365392"/>
            </a:xfrm>
            <a:custGeom>
              <a:avLst/>
              <a:gdLst>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327459 h 436612"/>
                <a:gd name="connsiteX7" fmla="*/ 0 w 756084"/>
                <a:gd name="connsiteY7" fmla="*/ 109153 h 436612"/>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109153 h 436612"/>
                <a:gd name="connsiteX0" fmla="*/ 0 w 751322"/>
                <a:gd name="connsiteY0" fmla="*/ 235359 h 436612"/>
                <a:gd name="connsiteX1" fmla="*/ 533016 w 751322"/>
                <a:gd name="connsiteY1" fmla="*/ 109153 h 436612"/>
                <a:gd name="connsiteX2" fmla="*/ 533016 w 751322"/>
                <a:gd name="connsiteY2" fmla="*/ 0 h 436612"/>
                <a:gd name="connsiteX3" fmla="*/ 751322 w 751322"/>
                <a:gd name="connsiteY3" fmla="*/ 218306 h 436612"/>
                <a:gd name="connsiteX4" fmla="*/ 533016 w 751322"/>
                <a:gd name="connsiteY4" fmla="*/ 436612 h 436612"/>
                <a:gd name="connsiteX5" fmla="*/ 533016 w 751322"/>
                <a:gd name="connsiteY5" fmla="*/ 327459 h 436612"/>
                <a:gd name="connsiteX6" fmla="*/ 0 w 751322"/>
                <a:gd name="connsiteY6" fmla="*/ 235359 h 436612"/>
                <a:gd name="connsiteX0" fmla="*/ 0 w 614797"/>
                <a:gd name="connsiteY0" fmla="*/ 227771 h 436612"/>
                <a:gd name="connsiteX1" fmla="*/ 396491 w 614797"/>
                <a:gd name="connsiteY1" fmla="*/ 109153 h 436612"/>
                <a:gd name="connsiteX2" fmla="*/ 396491 w 614797"/>
                <a:gd name="connsiteY2" fmla="*/ 0 h 436612"/>
                <a:gd name="connsiteX3" fmla="*/ 614797 w 614797"/>
                <a:gd name="connsiteY3" fmla="*/ 218306 h 436612"/>
                <a:gd name="connsiteX4" fmla="*/ 396491 w 614797"/>
                <a:gd name="connsiteY4" fmla="*/ 436612 h 436612"/>
                <a:gd name="connsiteX5" fmla="*/ 396491 w 614797"/>
                <a:gd name="connsiteY5" fmla="*/ 327459 h 436612"/>
                <a:gd name="connsiteX6" fmla="*/ 0 w 614797"/>
                <a:gd name="connsiteY6" fmla="*/ 227771 h 436612"/>
                <a:gd name="connsiteX0" fmla="*/ 0 w 656072"/>
                <a:gd name="connsiteY0" fmla="*/ 227771 h 436612"/>
                <a:gd name="connsiteX1" fmla="*/ 437766 w 656072"/>
                <a:gd name="connsiteY1" fmla="*/ 109153 h 436612"/>
                <a:gd name="connsiteX2" fmla="*/ 437766 w 656072"/>
                <a:gd name="connsiteY2" fmla="*/ 0 h 436612"/>
                <a:gd name="connsiteX3" fmla="*/ 656072 w 656072"/>
                <a:gd name="connsiteY3" fmla="*/ 218306 h 436612"/>
                <a:gd name="connsiteX4" fmla="*/ 437766 w 656072"/>
                <a:gd name="connsiteY4" fmla="*/ 436612 h 436612"/>
                <a:gd name="connsiteX5" fmla="*/ 437766 w 656072"/>
                <a:gd name="connsiteY5" fmla="*/ 327459 h 436612"/>
                <a:gd name="connsiteX6" fmla="*/ 0 w 656072"/>
                <a:gd name="connsiteY6" fmla="*/ 227771 h 436612"/>
                <a:gd name="connsiteX0" fmla="*/ 0 w 541772"/>
                <a:gd name="connsiteY0" fmla="*/ 220183 h 436612"/>
                <a:gd name="connsiteX1" fmla="*/ 323466 w 541772"/>
                <a:gd name="connsiteY1" fmla="*/ 109153 h 436612"/>
                <a:gd name="connsiteX2" fmla="*/ 323466 w 541772"/>
                <a:gd name="connsiteY2" fmla="*/ 0 h 436612"/>
                <a:gd name="connsiteX3" fmla="*/ 541772 w 541772"/>
                <a:gd name="connsiteY3" fmla="*/ 218306 h 436612"/>
                <a:gd name="connsiteX4" fmla="*/ 323466 w 541772"/>
                <a:gd name="connsiteY4" fmla="*/ 436612 h 436612"/>
                <a:gd name="connsiteX5" fmla="*/ 323466 w 541772"/>
                <a:gd name="connsiteY5" fmla="*/ 327459 h 436612"/>
                <a:gd name="connsiteX6" fmla="*/ 0 w 541772"/>
                <a:gd name="connsiteY6" fmla="*/ 220183 h 43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772" h="436612">
                  <a:moveTo>
                    <a:pt x="0" y="220183"/>
                  </a:moveTo>
                  <a:lnTo>
                    <a:pt x="323466" y="109153"/>
                  </a:lnTo>
                  <a:lnTo>
                    <a:pt x="323466" y="0"/>
                  </a:lnTo>
                  <a:lnTo>
                    <a:pt x="541772" y="218306"/>
                  </a:lnTo>
                  <a:lnTo>
                    <a:pt x="323466" y="436612"/>
                  </a:lnTo>
                  <a:lnTo>
                    <a:pt x="323466" y="327459"/>
                  </a:lnTo>
                  <a:lnTo>
                    <a:pt x="0" y="220183"/>
                  </a:lnTo>
                  <a:close/>
                </a:path>
              </a:pathLst>
            </a:cu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sp>
          <p:nvSpPr>
            <p:cNvPr id="74" name="テキスト ボックス 73"/>
            <p:cNvSpPr txBox="1"/>
            <p:nvPr/>
          </p:nvSpPr>
          <p:spPr>
            <a:xfrm>
              <a:off x="1931023" y="6210002"/>
              <a:ext cx="159681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i="0" u="none" strike="noStrike" kern="0" cap="none" spc="0" normalizeH="0" baseline="0" noProof="0" dirty="0" smtClean="0">
                  <a:ln>
                    <a:noFill/>
                  </a:ln>
                  <a:solidFill>
                    <a:srgbClr val="323232"/>
                  </a:solidFill>
                  <a:effectLst/>
                  <a:uLnTx/>
                  <a:uFillTx/>
                </a:rPr>
                <a:t>腐食進行方向</a:t>
              </a:r>
              <a:endParaRPr kumimoji="0" lang="en-US" altLang="ja-JP" i="0" u="none" strike="noStrike" kern="0" cap="none" spc="0" normalizeH="0" baseline="0" noProof="0" dirty="0" smtClean="0">
                <a:ln>
                  <a:noFill/>
                </a:ln>
                <a:solidFill>
                  <a:srgbClr val="323232"/>
                </a:solidFill>
                <a:effectLst/>
                <a:uLnTx/>
                <a:uFillTx/>
              </a:endParaRPr>
            </a:p>
          </p:txBody>
        </p:sp>
        <p:sp>
          <p:nvSpPr>
            <p:cNvPr id="75" name="角丸四角形 74"/>
            <p:cNvSpPr/>
            <p:nvPr/>
          </p:nvSpPr>
          <p:spPr>
            <a:xfrm>
              <a:off x="1221461" y="6148484"/>
              <a:ext cx="2414435" cy="430850"/>
            </a:xfrm>
            <a:prstGeom prst="roundRect">
              <a:avLst>
                <a:gd name="adj" fmla="val 0"/>
              </a:avLst>
            </a:prstGeom>
            <a:noFill/>
            <a:ln w="19050">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77" name="二等辺三角形 76"/>
          <p:cNvSpPr/>
          <p:nvPr/>
        </p:nvSpPr>
        <p:spPr>
          <a:xfrm rot="16200000" flipV="1">
            <a:off x="648843" y="990167"/>
            <a:ext cx="370112" cy="291141"/>
          </a:xfrm>
          <a:prstGeom prst="triangl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5236430" y="5735577"/>
            <a:ext cx="2204628" cy="891392"/>
            <a:chOff x="5236430" y="5489936"/>
            <a:chExt cx="2204628" cy="891392"/>
          </a:xfrm>
        </p:grpSpPr>
        <p:sp>
          <p:nvSpPr>
            <p:cNvPr id="98" name="テキスト ボックス 97"/>
            <p:cNvSpPr txBox="1"/>
            <p:nvPr/>
          </p:nvSpPr>
          <p:spPr>
            <a:xfrm>
              <a:off x="5236430" y="5516835"/>
              <a:ext cx="183254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000" b="1" kern="0" dirty="0" smtClean="0">
                  <a:solidFill>
                    <a:schemeClr val="tx2"/>
                  </a:solidFill>
                </a:rPr>
                <a:t>Zn</a:t>
              </a:r>
              <a:r>
                <a:rPr kumimoji="0" lang="ja-JP" altLang="en-US" sz="2000" b="1" kern="0" dirty="0" smtClean="0">
                  <a:solidFill>
                    <a:schemeClr val="tx2"/>
                  </a:solidFill>
                </a:rPr>
                <a:t>犠牲層：</a:t>
              </a:r>
              <a:endParaRPr kumimoji="0" lang="en-US" altLang="ja-JP" sz="2000" b="1" i="0" u="none" strike="noStrike" kern="0" cap="none" spc="0" normalizeH="0" baseline="0" noProof="0" dirty="0" smtClean="0">
                <a:ln>
                  <a:noFill/>
                </a:ln>
                <a:solidFill>
                  <a:schemeClr val="tx2"/>
                </a:solidFill>
                <a:effectLst/>
                <a:uLnTx/>
                <a:uFillTx/>
              </a:endParaRPr>
            </a:p>
          </p:txBody>
        </p:sp>
        <p:sp>
          <p:nvSpPr>
            <p:cNvPr id="85" name="テキスト ボックス 84"/>
            <p:cNvSpPr txBox="1"/>
            <p:nvPr/>
          </p:nvSpPr>
          <p:spPr>
            <a:xfrm>
              <a:off x="5295172" y="5951601"/>
              <a:ext cx="192767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chemeClr val="tx2"/>
                  </a:solidFill>
                  <a:effectLst/>
                  <a:uLnTx/>
                  <a:uFillTx/>
                </a:rPr>
                <a:t>Al</a:t>
              </a:r>
              <a:r>
                <a:rPr kumimoji="0" lang="ja-JP" altLang="en-US" sz="2000" b="1" i="0" u="none" strike="noStrike" kern="0" cap="none" spc="0" normalizeH="0" baseline="0" noProof="0" dirty="0" smtClean="0">
                  <a:ln>
                    <a:noFill/>
                  </a:ln>
                  <a:solidFill>
                    <a:schemeClr val="tx2"/>
                  </a:solidFill>
                  <a:effectLst/>
                  <a:uLnTx/>
                  <a:uFillTx/>
                </a:rPr>
                <a:t>芯材　：</a:t>
              </a:r>
              <a:endParaRPr kumimoji="0" lang="en-US" altLang="ja-JP" sz="2000" b="1" i="0" u="none" strike="noStrike" kern="0" cap="none" spc="0" normalizeH="0" baseline="0" noProof="0" dirty="0" smtClean="0">
                <a:ln>
                  <a:noFill/>
                </a:ln>
                <a:solidFill>
                  <a:schemeClr val="tx2"/>
                </a:solidFill>
                <a:effectLst/>
                <a:uLnTx/>
                <a:uFillTx/>
              </a:endParaRPr>
            </a:p>
          </p:txBody>
        </p:sp>
        <p:sp>
          <p:nvSpPr>
            <p:cNvPr id="87" name="正方形/長方形 86"/>
            <p:cNvSpPr/>
            <p:nvPr/>
          </p:nvSpPr>
          <p:spPr>
            <a:xfrm>
              <a:off x="6640838" y="5919663"/>
              <a:ext cx="800219" cy="461665"/>
            </a:xfrm>
            <a:prstGeom prst="rect">
              <a:avLst/>
            </a:prstGeom>
          </p:spPr>
          <p:txBody>
            <a:bodyPr wrap="none">
              <a:spAutoFit/>
            </a:bodyPr>
            <a:lstStyle/>
            <a:p>
              <a:pPr lvl="0">
                <a:defRPr/>
              </a:pPr>
              <a:r>
                <a:rPr kumimoji="0" lang="ja-JP" altLang="en-US" sz="2400" b="1" kern="0" dirty="0" smtClean="0">
                  <a:solidFill>
                    <a:srgbClr val="0070C0"/>
                  </a:solidFill>
                </a:rPr>
                <a:t>保護</a:t>
              </a:r>
              <a:endParaRPr kumimoji="0" lang="en-US" altLang="ja-JP" sz="2400" b="1" kern="0" dirty="0">
                <a:solidFill>
                  <a:srgbClr val="0070C0"/>
                </a:solidFill>
              </a:endParaRPr>
            </a:p>
          </p:txBody>
        </p:sp>
        <p:sp>
          <p:nvSpPr>
            <p:cNvPr id="88" name="正方形/長方形 87"/>
            <p:cNvSpPr/>
            <p:nvPr/>
          </p:nvSpPr>
          <p:spPr>
            <a:xfrm>
              <a:off x="6640839" y="5489936"/>
              <a:ext cx="800219" cy="461665"/>
            </a:xfrm>
            <a:prstGeom prst="rect">
              <a:avLst/>
            </a:prstGeom>
          </p:spPr>
          <p:txBody>
            <a:bodyPr wrap="none">
              <a:spAutoFit/>
            </a:bodyPr>
            <a:lstStyle/>
            <a:p>
              <a:pPr lvl="0">
                <a:defRPr/>
              </a:pPr>
              <a:r>
                <a:rPr kumimoji="0" lang="ja-JP" altLang="en-US" sz="2400" b="1" kern="0" dirty="0" smtClean="0">
                  <a:solidFill>
                    <a:srgbClr val="FF0000"/>
                  </a:solidFill>
                </a:rPr>
                <a:t>犠牲</a:t>
              </a:r>
              <a:endParaRPr kumimoji="0" lang="en-US" altLang="ja-JP" sz="2400" b="1" kern="0" dirty="0">
                <a:solidFill>
                  <a:srgbClr val="FF0000"/>
                </a:solidFill>
              </a:endParaRPr>
            </a:p>
          </p:txBody>
        </p:sp>
      </p:grpSp>
    </p:spTree>
    <p:extLst>
      <p:ext uri="{BB962C8B-B14F-4D97-AF65-F5344CB8AC3E}">
        <p14:creationId xmlns:p14="http://schemas.microsoft.com/office/powerpoint/2010/main" val="1537124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過去の研究：</a:t>
            </a:r>
            <a:r>
              <a:rPr kumimoji="1" lang="en-US" altLang="ja-JP" dirty="0" smtClean="0"/>
              <a:t>Zn</a:t>
            </a:r>
            <a:r>
              <a:rPr kumimoji="1" lang="ja-JP" altLang="en-US" dirty="0" smtClean="0"/>
              <a:t>犠牲層の腐食速度・</a:t>
            </a:r>
            <a:r>
              <a:rPr lang="ja-JP" altLang="en-US" dirty="0"/>
              <a:t>腐食</a:t>
            </a:r>
            <a:r>
              <a:rPr kumimoji="1" lang="ja-JP" altLang="en-US" dirty="0" smtClean="0"/>
              <a:t>形態</a:t>
            </a:r>
            <a:endParaRPr kumimoji="1" lang="ja-JP" altLang="en-US" dirty="0"/>
          </a:p>
        </p:txBody>
      </p:sp>
      <p:sp>
        <p:nvSpPr>
          <p:cNvPr id="8" name="テキスト ボックス 7"/>
          <p:cNvSpPr txBox="1"/>
          <p:nvPr/>
        </p:nvSpPr>
        <p:spPr>
          <a:xfrm>
            <a:off x="1214136" y="938646"/>
            <a:ext cx="2022301" cy="523220"/>
          </a:xfrm>
          <a:prstGeom prst="rect">
            <a:avLst/>
          </a:prstGeom>
          <a:solidFill>
            <a:schemeClr val="bg1"/>
          </a:solidFill>
        </p:spPr>
        <p:txBody>
          <a:bodyPr wrap="square" rtlCol="0">
            <a:spAutoFit/>
          </a:bodyPr>
          <a:lstStyle/>
          <a:p>
            <a:endParaRPr kumimoji="1" lang="ja-JP" altLang="en-US" sz="2800" b="1" dirty="0">
              <a:solidFill>
                <a:srgbClr val="00B050"/>
              </a:solidFill>
            </a:endParaRPr>
          </a:p>
        </p:txBody>
      </p:sp>
      <p:pic>
        <p:nvPicPr>
          <p:cNvPr id="9" name="図 8"/>
          <p:cNvPicPr>
            <a:picLocks noChangeAspect="1"/>
          </p:cNvPicPr>
          <p:nvPr/>
        </p:nvPicPr>
        <p:blipFill>
          <a:blip r:embed="rId2"/>
          <a:stretch>
            <a:fillRect/>
          </a:stretch>
        </p:blipFill>
        <p:spPr>
          <a:xfrm>
            <a:off x="806179" y="1394158"/>
            <a:ext cx="2675413" cy="2403826"/>
          </a:xfrm>
          <a:prstGeom prst="rect">
            <a:avLst/>
          </a:prstGeom>
        </p:spPr>
      </p:pic>
      <p:sp>
        <p:nvSpPr>
          <p:cNvPr id="3" name="テキスト ボックス 2"/>
          <p:cNvSpPr txBox="1"/>
          <p:nvPr/>
        </p:nvSpPr>
        <p:spPr>
          <a:xfrm>
            <a:off x="615065" y="943264"/>
            <a:ext cx="3312368" cy="400110"/>
          </a:xfrm>
          <a:prstGeom prst="rect">
            <a:avLst/>
          </a:prstGeom>
          <a:noFill/>
        </p:spPr>
        <p:txBody>
          <a:bodyPr wrap="square" rtlCol="0">
            <a:spAutoFit/>
          </a:bodyPr>
          <a:lstStyle/>
          <a:p>
            <a:r>
              <a:rPr kumimoji="1" lang="ja-JP" altLang="en-US" sz="2000" b="1" dirty="0" smtClean="0"/>
              <a:t>萩原らの過去の報告</a:t>
            </a:r>
            <a:r>
              <a:rPr lang="en-US" altLang="ja-JP" sz="2000" b="1" baseline="30000" dirty="0" smtClean="0"/>
              <a:t>[</a:t>
            </a:r>
            <a:r>
              <a:rPr lang="en-US" altLang="ja-JP" sz="2000" b="1" baseline="30000" dirty="0"/>
              <a:t>1]</a:t>
            </a:r>
            <a:r>
              <a:rPr kumimoji="1" lang="ja-JP" altLang="en-US" sz="2000" b="1" dirty="0" smtClean="0"/>
              <a:t>より</a:t>
            </a:r>
            <a:endParaRPr kumimoji="1" lang="ja-JP" altLang="en-US" sz="2000" b="1" dirty="0"/>
          </a:p>
        </p:txBody>
      </p:sp>
      <p:sp>
        <p:nvSpPr>
          <p:cNvPr id="10" name="テキスト ボックス 9"/>
          <p:cNvSpPr txBox="1"/>
          <p:nvPr/>
        </p:nvSpPr>
        <p:spPr>
          <a:xfrm>
            <a:off x="374458" y="4421881"/>
            <a:ext cx="3756938" cy="707886"/>
          </a:xfrm>
          <a:prstGeom prst="rect">
            <a:avLst/>
          </a:prstGeom>
          <a:noFill/>
        </p:spPr>
        <p:txBody>
          <a:bodyPr wrap="square" rtlCol="0">
            <a:spAutoFit/>
          </a:bodyPr>
          <a:lstStyle/>
          <a:p>
            <a:r>
              <a:rPr kumimoji="1" lang="ja-JP" altLang="en-US" sz="2000" dirty="0" smtClean="0"/>
              <a:t>クラッド材によって形成した</a:t>
            </a:r>
            <a:r>
              <a:rPr kumimoji="1" lang="en-US" altLang="ja-JP" sz="2000" dirty="0" smtClean="0"/>
              <a:t>Zn</a:t>
            </a:r>
            <a:r>
              <a:rPr lang="ja-JP" altLang="en-US" sz="2000" dirty="0"/>
              <a:t>犠牲層</a:t>
            </a:r>
            <a:r>
              <a:rPr lang="ja-JP" altLang="en-US" sz="2000" dirty="0" smtClean="0"/>
              <a:t>の腐食速度を評価</a:t>
            </a:r>
            <a:endParaRPr kumimoji="1" lang="ja-JP" altLang="en-US" sz="2000" dirty="0"/>
          </a:p>
        </p:txBody>
      </p:sp>
      <p:cxnSp>
        <p:nvCxnSpPr>
          <p:cNvPr id="13" name="直線コネクタ 12"/>
          <p:cNvCxnSpPr/>
          <p:nvPr/>
        </p:nvCxnSpPr>
        <p:spPr>
          <a:xfrm>
            <a:off x="4103755" y="1056240"/>
            <a:ext cx="0" cy="3485468"/>
          </a:xfrm>
          <a:prstGeom prst="line">
            <a:avLst/>
          </a:prstGeom>
          <a:ln w="25400">
            <a:prstDash val="sysDash"/>
          </a:ln>
        </p:spPr>
        <p:style>
          <a:lnRef idx="1">
            <a:schemeClr val="dk1"/>
          </a:lnRef>
          <a:fillRef idx="0">
            <a:schemeClr val="dk1"/>
          </a:fillRef>
          <a:effectRef idx="0">
            <a:schemeClr val="dk1"/>
          </a:effectRef>
          <a:fontRef idx="minor">
            <a:schemeClr val="tx1"/>
          </a:fontRef>
        </p:style>
      </p:cxnSp>
      <p:pic>
        <p:nvPicPr>
          <p:cNvPr id="14" name="図 1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188744" y="1622270"/>
            <a:ext cx="4785493" cy="1841618"/>
          </a:xfrm>
          <a:prstGeom prst="rect">
            <a:avLst/>
          </a:prstGeom>
        </p:spPr>
      </p:pic>
      <p:sp>
        <p:nvSpPr>
          <p:cNvPr id="15" name="テキスト ボックス 14"/>
          <p:cNvSpPr txBox="1"/>
          <p:nvPr/>
        </p:nvSpPr>
        <p:spPr>
          <a:xfrm>
            <a:off x="5076056" y="958653"/>
            <a:ext cx="3312368" cy="400110"/>
          </a:xfrm>
          <a:prstGeom prst="rect">
            <a:avLst/>
          </a:prstGeom>
          <a:noFill/>
        </p:spPr>
        <p:txBody>
          <a:bodyPr wrap="square" rtlCol="0">
            <a:spAutoFit/>
          </a:bodyPr>
          <a:lstStyle/>
          <a:p>
            <a:r>
              <a:rPr lang="ja-JP" altLang="en-US" sz="2000" b="1" dirty="0" smtClean="0"/>
              <a:t>当社の</a:t>
            </a:r>
            <a:r>
              <a:rPr kumimoji="1" lang="ja-JP" altLang="en-US" sz="2000" b="1" dirty="0" smtClean="0"/>
              <a:t>過去の報告</a:t>
            </a:r>
            <a:r>
              <a:rPr lang="en-US" altLang="ja-JP" sz="2000" b="1" baseline="30000" dirty="0" smtClean="0"/>
              <a:t>[</a:t>
            </a:r>
            <a:r>
              <a:rPr lang="en-US" altLang="ja-JP" sz="2000" b="1" baseline="30000" dirty="0"/>
              <a:t>2]</a:t>
            </a:r>
            <a:r>
              <a:rPr kumimoji="1" lang="ja-JP" altLang="en-US" sz="2000" b="1" dirty="0" smtClean="0"/>
              <a:t>より</a:t>
            </a:r>
            <a:endParaRPr kumimoji="1" lang="ja-JP" altLang="en-US" sz="2000" b="1" dirty="0"/>
          </a:p>
        </p:txBody>
      </p:sp>
      <p:sp>
        <p:nvSpPr>
          <p:cNvPr id="16" name="テキスト ボックス 15"/>
          <p:cNvSpPr txBox="1"/>
          <p:nvPr/>
        </p:nvSpPr>
        <p:spPr>
          <a:xfrm>
            <a:off x="4643505" y="4410443"/>
            <a:ext cx="4043295" cy="707886"/>
          </a:xfrm>
          <a:prstGeom prst="rect">
            <a:avLst/>
          </a:prstGeom>
          <a:noFill/>
        </p:spPr>
        <p:txBody>
          <a:bodyPr wrap="square" rtlCol="0">
            <a:spAutoFit/>
          </a:bodyPr>
          <a:lstStyle/>
          <a:p>
            <a:r>
              <a:rPr kumimoji="1" lang="ja-JP" altLang="en-US" sz="2000" dirty="0" smtClean="0"/>
              <a:t>クラッド厚みの変化による腐食形態の変化を報告</a:t>
            </a:r>
            <a:endParaRPr kumimoji="1" lang="ja-JP" altLang="en-US" sz="2000" dirty="0"/>
          </a:p>
        </p:txBody>
      </p:sp>
      <p:sp>
        <p:nvSpPr>
          <p:cNvPr id="17" name="テキスト ボックス 16"/>
          <p:cNvSpPr txBox="1"/>
          <p:nvPr/>
        </p:nvSpPr>
        <p:spPr>
          <a:xfrm>
            <a:off x="1602141" y="5383455"/>
            <a:ext cx="6624736" cy="830997"/>
          </a:xfrm>
          <a:prstGeom prst="rect">
            <a:avLst/>
          </a:prstGeom>
          <a:noFill/>
        </p:spPr>
        <p:txBody>
          <a:bodyPr wrap="square" rtlCol="0">
            <a:spAutoFit/>
          </a:bodyPr>
          <a:lstStyle/>
          <a:p>
            <a:r>
              <a:rPr kumimoji="1" lang="ja-JP" altLang="en-US" sz="2400" b="1" dirty="0" smtClean="0">
                <a:solidFill>
                  <a:srgbClr val="FF0000"/>
                </a:solidFill>
              </a:rPr>
              <a:t>クラッド材</a:t>
            </a:r>
            <a:r>
              <a:rPr kumimoji="1" lang="ja-JP" altLang="en-US" sz="2400" b="1" dirty="0" smtClean="0"/>
              <a:t>により作成した</a:t>
            </a:r>
            <a:r>
              <a:rPr kumimoji="1" lang="en-US" altLang="ja-JP" sz="2400" b="1" dirty="0" smtClean="0"/>
              <a:t>Zn</a:t>
            </a:r>
            <a:r>
              <a:rPr kumimoji="1" lang="ja-JP" altLang="en-US" sz="2400" b="1" dirty="0" smtClean="0"/>
              <a:t>犠牲層が対象</a:t>
            </a:r>
            <a:endParaRPr kumimoji="1" lang="en-US" altLang="ja-JP" sz="2400" b="1" dirty="0" smtClean="0"/>
          </a:p>
          <a:p>
            <a:r>
              <a:rPr lang="en-US" altLang="ja-JP" sz="2400" b="1" dirty="0" smtClean="0"/>
              <a:t>Al-Zn</a:t>
            </a:r>
            <a:r>
              <a:rPr lang="ja-JP" altLang="en-US" sz="2400" b="1" dirty="0" smtClean="0"/>
              <a:t>合金部分の</a:t>
            </a:r>
            <a:r>
              <a:rPr lang="en-US" altLang="ja-JP" sz="2400" b="1" dirty="0" smtClean="0"/>
              <a:t>Zn</a:t>
            </a:r>
            <a:r>
              <a:rPr lang="ja-JP" altLang="en-US" sz="2400" b="1" dirty="0" smtClean="0"/>
              <a:t>濃度は</a:t>
            </a:r>
            <a:r>
              <a:rPr lang="ja-JP" altLang="en-US" sz="2400" b="1" dirty="0" smtClean="0">
                <a:solidFill>
                  <a:srgbClr val="FF0000"/>
                </a:solidFill>
              </a:rPr>
              <a:t>～</a:t>
            </a:r>
            <a:r>
              <a:rPr lang="en-US" altLang="ja-JP" sz="2400" b="1" dirty="0" smtClean="0">
                <a:solidFill>
                  <a:srgbClr val="FF0000"/>
                </a:solidFill>
              </a:rPr>
              <a:t>5%</a:t>
            </a:r>
            <a:r>
              <a:rPr lang="ja-JP" altLang="en-US" sz="2400" b="1" dirty="0" smtClean="0"/>
              <a:t>の範囲で評価</a:t>
            </a:r>
            <a:endParaRPr kumimoji="1" lang="ja-JP" altLang="en-US" sz="2400" b="1" dirty="0"/>
          </a:p>
        </p:txBody>
      </p:sp>
      <p:sp>
        <p:nvSpPr>
          <p:cNvPr id="19" name="正方形/長方形 18"/>
          <p:cNvSpPr/>
          <p:nvPr/>
        </p:nvSpPr>
        <p:spPr>
          <a:xfrm>
            <a:off x="500224" y="3734336"/>
            <a:ext cx="3450123" cy="646331"/>
          </a:xfrm>
          <a:prstGeom prst="rect">
            <a:avLst/>
          </a:prstGeom>
        </p:spPr>
        <p:txBody>
          <a:bodyPr wrap="square">
            <a:spAutoFit/>
          </a:bodyPr>
          <a:lstStyle/>
          <a:p>
            <a:pPr algn="just"/>
            <a:r>
              <a:rPr lang="en-US" altLang="ja-JP" sz="1200" dirty="0" smtClean="0"/>
              <a:t>Fig. Relation </a:t>
            </a:r>
            <a:r>
              <a:rPr lang="en-US" altLang="ja-JP" sz="1200" dirty="0"/>
              <a:t>between corrosion rate and </a:t>
            </a:r>
            <a:r>
              <a:rPr lang="en-US" altLang="ja-JP" sz="1200" dirty="0" smtClean="0"/>
              <a:t>zinc-content of </a:t>
            </a:r>
            <a:r>
              <a:rPr lang="en-US" altLang="ja-JP" sz="1200" dirty="0"/>
              <a:t>Al-Zn binary alloys corroded in </a:t>
            </a:r>
            <a:r>
              <a:rPr lang="en-US" altLang="ja-JP" sz="1200" dirty="0" smtClean="0"/>
              <a:t>0.25 g/L CuCl</a:t>
            </a:r>
            <a:r>
              <a:rPr lang="en-US" altLang="ja-JP" sz="1200" baseline="-25000" dirty="0" smtClean="0"/>
              <a:t>2</a:t>
            </a:r>
            <a:r>
              <a:rPr lang="ja-JP" altLang="en-US" sz="1200" dirty="0" smtClean="0"/>
              <a:t>･</a:t>
            </a:r>
            <a:r>
              <a:rPr lang="en-US" altLang="ja-JP" sz="1200" dirty="0" smtClean="0"/>
              <a:t>2H</a:t>
            </a:r>
            <a:r>
              <a:rPr lang="en-US" altLang="ja-JP" sz="1200" baseline="-25000" dirty="0" smtClean="0"/>
              <a:t>2</a:t>
            </a:r>
            <a:r>
              <a:rPr lang="en-US" altLang="ja-JP" sz="1200" dirty="0" smtClean="0"/>
              <a:t>O </a:t>
            </a:r>
            <a:r>
              <a:rPr lang="en-US" altLang="ja-JP" sz="1200" dirty="0"/>
              <a:t>solution.</a:t>
            </a:r>
            <a:endParaRPr lang="ja-JP" altLang="en-US" sz="1200" dirty="0"/>
          </a:p>
        </p:txBody>
      </p:sp>
      <p:sp>
        <p:nvSpPr>
          <p:cNvPr id="20" name="正方形/長方形 19"/>
          <p:cNvSpPr/>
          <p:nvPr/>
        </p:nvSpPr>
        <p:spPr>
          <a:xfrm>
            <a:off x="4319354" y="3607005"/>
            <a:ext cx="4382799" cy="646331"/>
          </a:xfrm>
          <a:prstGeom prst="rect">
            <a:avLst/>
          </a:prstGeom>
        </p:spPr>
        <p:txBody>
          <a:bodyPr wrap="square">
            <a:spAutoFit/>
          </a:bodyPr>
          <a:lstStyle/>
          <a:p>
            <a:pPr algn="just"/>
            <a:r>
              <a:rPr lang="en-US" altLang="ja-JP" sz="1200" dirty="0" smtClean="0"/>
              <a:t>Fig. Cross sectional images of Zn sacrificial layer after </a:t>
            </a:r>
            <a:r>
              <a:rPr lang="en-US" altLang="ja-JP" sz="1200" dirty="0"/>
              <a:t>corrosion </a:t>
            </a:r>
            <a:r>
              <a:rPr lang="en-US" altLang="ja-JP" sz="1200" dirty="0" err="1" smtClean="0"/>
              <a:t>acceralate</a:t>
            </a:r>
            <a:r>
              <a:rPr lang="en-US" altLang="ja-JP" sz="1200" dirty="0" smtClean="0"/>
              <a:t> test (480h). Al-Zn layer thickness= (left) 100 </a:t>
            </a:r>
            <a:r>
              <a:rPr lang="en-US" altLang="ja-JP" sz="1200" dirty="0" err="1" smtClean="0"/>
              <a:t>μm</a:t>
            </a:r>
            <a:r>
              <a:rPr lang="en-US" altLang="ja-JP" sz="1200" dirty="0" smtClean="0"/>
              <a:t>, (right) 300 </a:t>
            </a:r>
            <a:r>
              <a:rPr lang="en-US" altLang="ja-JP" sz="1200" dirty="0" err="1" smtClean="0"/>
              <a:t>μm</a:t>
            </a:r>
            <a:r>
              <a:rPr lang="en-US" altLang="ja-JP" sz="1200" dirty="0" smtClean="0"/>
              <a:t>.</a:t>
            </a:r>
          </a:p>
        </p:txBody>
      </p:sp>
      <p:sp>
        <p:nvSpPr>
          <p:cNvPr id="22" name="二等辺三角形 21"/>
          <p:cNvSpPr/>
          <p:nvPr/>
        </p:nvSpPr>
        <p:spPr>
          <a:xfrm rot="5400000">
            <a:off x="923305" y="5630101"/>
            <a:ext cx="581661" cy="29904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2987824" y="6343583"/>
            <a:ext cx="5116265" cy="461665"/>
          </a:xfrm>
          <a:prstGeom prst="rect">
            <a:avLst/>
          </a:prstGeom>
          <a:noFill/>
        </p:spPr>
        <p:txBody>
          <a:bodyPr wrap="square" rtlCol="0">
            <a:spAutoFit/>
          </a:bodyPr>
          <a:lstStyle/>
          <a:p>
            <a:r>
              <a:rPr kumimoji="1" lang="en-US" altLang="ja-JP" sz="1200" dirty="0" smtClean="0"/>
              <a:t>[1] </a:t>
            </a:r>
            <a:r>
              <a:rPr kumimoji="1" lang="ja-JP" altLang="en-US" sz="1200" dirty="0" smtClean="0"/>
              <a:t>萩原理樹</a:t>
            </a:r>
            <a:r>
              <a:rPr kumimoji="1" lang="en-US" altLang="ja-JP" sz="1200" dirty="0" smtClean="0"/>
              <a:t>, </a:t>
            </a:r>
            <a:r>
              <a:rPr kumimoji="1" lang="ja-JP" altLang="en-US" sz="1200" dirty="0" smtClean="0"/>
              <a:t>馬場義雄</a:t>
            </a:r>
            <a:r>
              <a:rPr kumimoji="1" lang="en-US" altLang="ja-JP" sz="1200" dirty="0" smtClean="0"/>
              <a:t>, </a:t>
            </a:r>
            <a:r>
              <a:rPr kumimoji="1" lang="ja-JP" altLang="en-US" sz="1200" dirty="0" smtClean="0"/>
              <a:t>直江正久</a:t>
            </a:r>
            <a:r>
              <a:rPr kumimoji="1" lang="en-US" altLang="ja-JP" sz="1200" dirty="0" smtClean="0"/>
              <a:t>, “</a:t>
            </a:r>
            <a:r>
              <a:rPr kumimoji="1" lang="ja-JP" altLang="en-US" sz="1200" dirty="0" smtClean="0"/>
              <a:t>軽金属</a:t>
            </a:r>
            <a:r>
              <a:rPr kumimoji="1" lang="en-US" altLang="ja-JP" sz="1200" dirty="0" smtClean="0"/>
              <a:t>”,</a:t>
            </a:r>
            <a:r>
              <a:rPr kumimoji="1" lang="en-US" altLang="ja-JP" sz="1200" b="1" dirty="0" smtClean="0"/>
              <a:t>21,</a:t>
            </a:r>
            <a:r>
              <a:rPr kumimoji="1" lang="en-US" altLang="ja-JP" sz="1200" dirty="0" smtClean="0"/>
              <a:t>3, (1971)</a:t>
            </a:r>
            <a:r>
              <a:rPr lang="en-US" altLang="ja-JP" sz="1200" dirty="0" smtClean="0"/>
              <a:t>.</a:t>
            </a:r>
            <a:endParaRPr kumimoji="1" lang="en-US" altLang="ja-JP" sz="1200" dirty="0" smtClean="0"/>
          </a:p>
          <a:p>
            <a:r>
              <a:rPr lang="en-US" altLang="ja-JP" sz="1200" dirty="0" smtClean="0"/>
              <a:t>[2] </a:t>
            </a:r>
            <a:r>
              <a:rPr lang="ja-JP" altLang="en-US" sz="1200" dirty="0" smtClean="0"/>
              <a:t>栗木</a:t>
            </a:r>
            <a:r>
              <a:rPr lang="ja-JP" altLang="en-US" sz="1200" dirty="0"/>
              <a:t>宏徳</a:t>
            </a:r>
            <a:r>
              <a:rPr lang="en-US" altLang="ja-JP" sz="1200" dirty="0"/>
              <a:t>, </a:t>
            </a:r>
            <a:r>
              <a:rPr lang="ja-JP" altLang="en-US" sz="1200" dirty="0"/>
              <a:t>宮一普 </a:t>
            </a:r>
            <a:r>
              <a:rPr lang="en-US" altLang="ja-JP" sz="1200" dirty="0"/>
              <a:t>, </a:t>
            </a:r>
            <a:r>
              <a:rPr lang="ja-JP" altLang="en-US" sz="1200" dirty="0"/>
              <a:t>古川誠司</a:t>
            </a:r>
            <a:r>
              <a:rPr lang="en-US" altLang="ja-JP" sz="1200" dirty="0"/>
              <a:t>, “</a:t>
            </a:r>
            <a:r>
              <a:rPr lang="ja-JP" altLang="en-US" sz="1200" dirty="0"/>
              <a:t>第</a:t>
            </a:r>
            <a:r>
              <a:rPr lang="en-US" altLang="ja-JP" sz="1200" dirty="0"/>
              <a:t>60</a:t>
            </a:r>
            <a:r>
              <a:rPr lang="ja-JP" altLang="en-US" sz="1200" dirty="0"/>
              <a:t>回材料と環境討論会</a:t>
            </a:r>
            <a:r>
              <a:rPr lang="en-US" altLang="ja-JP" sz="1200" dirty="0"/>
              <a:t>,” </a:t>
            </a:r>
            <a:r>
              <a:rPr lang="en-US" altLang="ja-JP" sz="1200" dirty="0" smtClean="0"/>
              <a:t>(2013). </a:t>
            </a:r>
            <a:endParaRPr kumimoji="1" lang="ja-JP" altLang="en-US" sz="1200" dirty="0"/>
          </a:p>
        </p:txBody>
      </p:sp>
    </p:spTree>
    <p:extLst>
      <p:ext uri="{BB962C8B-B14F-4D97-AF65-F5344CB8AC3E}">
        <p14:creationId xmlns:p14="http://schemas.microsoft.com/office/powerpoint/2010/main" val="1192629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過去の研究：</a:t>
            </a:r>
            <a:r>
              <a:rPr kumimoji="1" lang="en-US" altLang="ja-JP" dirty="0" smtClean="0"/>
              <a:t>Zn</a:t>
            </a:r>
            <a:r>
              <a:rPr kumimoji="1" lang="ja-JP" altLang="en-US" dirty="0" smtClean="0"/>
              <a:t>犠牲層の腐食速度・</a:t>
            </a:r>
            <a:r>
              <a:rPr lang="en-US" altLang="ja-JP" dirty="0" smtClean="0"/>
              <a:t>Zn</a:t>
            </a:r>
            <a:r>
              <a:rPr lang="ja-JP" altLang="en-US" dirty="0" smtClean="0"/>
              <a:t>分布</a:t>
            </a:r>
            <a:endParaRPr kumimoji="1" lang="ja-JP" altLang="en-US" dirty="0"/>
          </a:p>
        </p:txBody>
      </p:sp>
      <p:sp>
        <p:nvSpPr>
          <p:cNvPr id="8" name="テキスト ボックス 7"/>
          <p:cNvSpPr txBox="1"/>
          <p:nvPr/>
        </p:nvSpPr>
        <p:spPr>
          <a:xfrm>
            <a:off x="1214136" y="938646"/>
            <a:ext cx="2022301" cy="523220"/>
          </a:xfrm>
          <a:prstGeom prst="rect">
            <a:avLst/>
          </a:prstGeom>
          <a:solidFill>
            <a:schemeClr val="bg1"/>
          </a:solidFill>
        </p:spPr>
        <p:txBody>
          <a:bodyPr wrap="square" rtlCol="0">
            <a:spAutoFit/>
          </a:bodyPr>
          <a:lstStyle/>
          <a:p>
            <a:endParaRPr kumimoji="1" lang="ja-JP" altLang="en-US" sz="2800" b="1" dirty="0">
              <a:solidFill>
                <a:srgbClr val="00B050"/>
              </a:solidFill>
            </a:endParaRPr>
          </a:p>
        </p:txBody>
      </p:sp>
      <p:pic>
        <p:nvPicPr>
          <p:cNvPr id="9" name="図 8"/>
          <p:cNvPicPr>
            <a:picLocks noChangeAspect="1"/>
          </p:cNvPicPr>
          <p:nvPr/>
        </p:nvPicPr>
        <p:blipFill>
          <a:blip r:embed="rId2"/>
          <a:stretch>
            <a:fillRect/>
          </a:stretch>
        </p:blipFill>
        <p:spPr>
          <a:xfrm>
            <a:off x="971600" y="1766177"/>
            <a:ext cx="2675413" cy="2403826"/>
          </a:xfrm>
          <a:prstGeom prst="rect">
            <a:avLst/>
          </a:prstGeom>
        </p:spPr>
      </p:pic>
      <p:sp>
        <p:nvSpPr>
          <p:cNvPr id="3" name="テキスト ボックス 2"/>
          <p:cNvSpPr txBox="1"/>
          <p:nvPr/>
        </p:nvSpPr>
        <p:spPr>
          <a:xfrm>
            <a:off x="230256" y="908332"/>
            <a:ext cx="3312368" cy="400110"/>
          </a:xfrm>
          <a:prstGeom prst="rect">
            <a:avLst/>
          </a:prstGeom>
          <a:noFill/>
        </p:spPr>
        <p:txBody>
          <a:bodyPr wrap="square" rtlCol="0">
            <a:spAutoFit/>
          </a:bodyPr>
          <a:lstStyle/>
          <a:p>
            <a:r>
              <a:rPr kumimoji="1" lang="ja-JP" altLang="en-US" sz="2000" b="1" dirty="0" smtClean="0"/>
              <a:t>萩原らの過去の報告</a:t>
            </a:r>
            <a:r>
              <a:rPr lang="en-US" altLang="ja-JP" sz="2000" b="1" baseline="30000" dirty="0" smtClean="0"/>
              <a:t>[</a:t>
            </a:r>
            <a:r>
              <a:rPr lang="en-US" altLang="ja-JP" sz="2000" b="1" baseline="30000" dirty="0"/>
              <a:t>1]</a:t>
            </a:r>
            <a:r>
              <a:rPr kumimoji="1" lang="ja-JP" altLang="en-US" sz="2000" b="1" dirty="0" smtClean="0"/>
              <a:t>より</a:t>
            </a:r>
            <a:endParaRPr kumimoji="1" lang="ja-JP" altLang="en-US" sz="2000" b="1" dirty="0"/>
          </a:p>
        </p:txBody>
      </p:sp>
      <p:cxnSp>
        <p:nvCxnSpPr>
          <p:cNvPr id="13" name="直線コネクタ 12"/>
          <p:cNvCxnSpPr/>
          <p:nvPr/>
        </p:nvCxnSpPr>
        <p:spPr>
          <a:xfrm>
            <a:off x="4354110" y="1011463"/>
            <a:ext cx="0" cy="3485468"/>
          </a:xfrm>
          <a:prstGeom prst="line">
            <a:avLst/>
          </a:prstGeom>
          <a:ln w="25400">
            <a:prstDash val="sysDash"/>
          </a:ln>
        </p:spPr>
        <p:style>
          <a:lnRef idx="1">
            <a:schemeClr val="dk1"/>
          </a:lnRef>
          <a:fillRef idx="0">
            <a:schemeClr val="dk1"/>
          </a:fillRef>
          <a:effectRef idx="0">
            <a:schemeClr val="dk1"/>
          </a:effectRef>
          <a:fontRef idx="minor">
            <a:schemeClr val="tx1"/>
          </a:fontRef>
        </p:style>
      </p:cxnSp>
      <p:sp>
        <p:nvSpPr>
          <p:cNvPr id="15" name="テキスト ボックス 14"/>
          <p:cNvSpPr txBox="1"/>
          <p:nvPr/>
        </p:nvSpPr>
        <p:spPr>
          <a:xfrm>
            <a:off x="4627357" y="908434"/>
            <a:ext cx="3312368" cy="400110"/>
          </a:xfrm>
          <a:prstGeom prst="rect">
            <a:avLst/>
          </a:prstGeom>
          <a:noFill/>
        </p:spPr>
        <p:txBody>
          <a:bodyPr wrap="square" rtlCol="0">
            <a:spAutoFit/>
          </a:bodyPr>
          <a:lstStyle/>
          <a:p>
            <a:r>
              <a:rPr lang="ja-JP" altLang="en-US" sz="2000" b="1" dirty="0" smtClean="0"/>
              <a:t>当社の</a:t>
            </a:r>
            <a:r>
              <a:rPr kumimoji="1" lang="ja-JP" altLang="en-US" sz="2000" b="1" dirty="0" smtClean="0"/>
              <a:t>過去の報告</a:t>
            </a:r>
            <a:r>
              <a:rPr lang="en-US" altLang="ja-JP" sz="2000" b="1" baseline="30000" dirty="0" smtClean="0"/>
              <a:t>[</a:t>
            </a:r>
            <a:r>
              <a:rPr lang="en-US" altLang="ja-JP" sz="2000" b="1" baseline="30000" dirty="0"/>
              <a:t>2]</a:t>
            </a:r>
            <a:r>
              <a:rPr kumimoji="1" lang="ja-JP" altLang="en-US" sz="2000" b="1" dirty="0" smtClean="0"/>
              <a:t>より</a:t>
            </a:r>
            <a:endParaRPr kumimoji="1" lang="ja-JP" altLang="en-US" sz="2000" b="1" dirty="0"/>
          </a:p>
        </p:txBody>
      </p:sp>
      <p:sp>
        <p:nvSpPr>
          <p:cNvPr id="17" name="テキスト ボックス 16"/>
          <p:cNvSpPr txBox="1"/>
          <p:nvPr/>
        </p:nvSpPr>
        <p:spPr>
          <a:xfrm>
            <a:off x="1602141" y="5505270"/>
            <a:ext cx="6624736" cy="830997"/>
          </a:xfrm>
          <a:prstGeom prst="rect">
            <a:avLst/>
          </a:prstGeom>
          <a:noFill/>
        </p:spPr>
        <p:txBody>
          <a:bodyPr wrap="square" rtlCol="0">
            <a:spAutoFit/>
          </a:bodyPr>
          <a:lstStyle/>
          <a:p>
            <a:r>
              <a:rPr kumimoji="1" lang="ja-JP" altLang="en-US" sz="2400" b="1" dirty="0" smtClean="0">
                <a:solidFill>
                  <a:srgbClr val="FF0000"/>
                </a:solidFill>
              </a:rPr>
              <a:t>クラッド材</a:t>
            </a:r>
            <a:r>
              <a:rPr kumimoji="1" lang="ja-JP" altLang="en-US" sz="2400" b="1" dirty="0" smtClean="0"/>
              <a:t>により作成した</a:t>
            </a:r>
            <a:r>
              <a:rPr kumimoji="1" lang="en-US" altLang="ja-JP" sz="2400" b="1" dirty="0" smtClean="0"/>
              <a:t>Zn</a:t>
            </a:r>
            <a:r>
              <a:rPr kumimoji="1" lang="ja-JP" altLang="en-US" sz="2400" b="1" dirty="0" smtClean="0"/>
              <a:t>犠牲層が対象</a:t>
            </a:r>
            <a:endParaRPr kumimoji="1" lang="en-US" altLang="ja-JP" sz="2400" b="1" dirty="0" smtClean="0"/>
          </a:p>
          <a:p>
            <a:r>
              <a:rPr lang="en-US" altLang="ja-JP" sz="2400" b="1" dirty="0" smtClean="0"/>
              <a:t>Al-Zn</a:t>
            </a:r>
            <a:r>
              <a:rPr lang="ja-JP" altLang="en-US" sz="2400" b="1" dirty="0" smtClean="0"/>
              <a:t>合金部分の</a:t>
            </a:r>
            <a:r>
              <a:rPr lang="en-US" altLang="ja-JP" sz="2400" b="1" dirty="0" smtClean="0"/>
              <a:t>Zn</a:t>
            </a:r>
            <a:r>
              <a:rPr lang="ja-JP" altLang="en-US" sz="2400" b="1" dirty="0" smtClean="0"/>
              <a:t>濃度は</a:t>
            </a:r>
            <a:r>
              <a:rPr lang="ja-JP" altLang="en-US" sz="2400" b="1" dirty="0" smtClean="0">
                <a:solidFill>
                  <a:srgbClr val="FF0000"/>
                </a:solidFill>
              </a:rPr>
              <a:t>～</a:t>
            </a:r>
            <a:r>
              <a:rPr lang="en-US" altLang="ja-JP" sz="2400" b="1" dirty="0" smtClean="0">
                <a:solidFill>
                  <a:srgbClr val="FF0000"/>
                </a:solidFill>
              </a:rPr>
              <a:t>5%</a:t>
            </a:r>
            <a:r>
              <a:rPr lang="ja-JP" altLang="en-US" sz="2400" b="1" dirty="0" smtClean="0"/>
              <a:t>の範囲で評価</a:t>
            </a:r>
            <a:endParaRPr kumimoji="1" lang="ja-JP" altLang="en-US" sz="2400" b="1" dirty="0"/>
          </a:p>
        </p:txBody>
      </p:sp>
      <p:sp>
        <p:nvSpPr>
          <p:cNvPr id="19" name="正方形/長方形 18"/>
          <p:cNvSpPr/>
          <p:nvPr/>
        </p:nvSpPr>
        <p:spPr>
          <a:xfrm>
            <a:off x="245066" y="4111222"/>
            <a:ext cx="3960440" cy="646331"/>
          </a:xfrm>
          <a:prstGeom prst="rect">
            <a:avLst/>
          </a:prstGeom>
        </p:spPr>
        <p:txBody>
          <a:bodyPr wrap="square">
            <a:spAutoFit/>
          </a:bodyPr>
          <a:lstStyle/>
          <a:p>
            <a:pPr algn="just"/>
            <a:r>
              <a:rPr lang="en-US" altLang="ja-JP" sz="1200" dirty="0" smtClean="0"/>
              <a:t>Fig. Relation </a:t>
            </a:r>
            <a:r>
              <a:rPr lang="en-US" altLang="ja-JP" sz="1200" dirty="0"/>
              <a:t>between corrosion rate and </a:t>
            </a:r>
            <a:r>
              <a:rPr lang="en-US" altLang="ja-JP" sz="1200" dirty="0" smtClean="0"/>
              <a:t>zinc-content of </a:t>
            </a:r>
            <a:r>
              <a:rPr lang="en-US" altLang="ja-JP" sz="1200" dirty="0"/>
              <a:t>Al-Zn binary alloys corroded in </a:t>
            </a:r>
            <a:r>
              <a:rPr lang="en-US" altLang="ja-JP" sz="1200" dirty="0" smtClean="0"/>
              <a:t>0.25 g/L CuCl</a:t>
            </a:r>
            <a:r>
              <a:rPr lang="en-US" altLang="ja-JP" sz="1200" baseline="-25000" dirty="0" smtClean="0"/>
              <a:t>2</a:t>
            </a:r>
            <a:r>
              <a:rPr lang="ja-JP" altLang="en-US" sz="1200" dirty="0" smtClean="0"/>
              <a:t>･</a:t>
            </a:r>
            <a:r>
              <a:rPr lang="en-US" altLang="ja-JP" sz="1200" dirty="0" smtClean="0"/>
              <a:t>2H</a:t>
            </a:r>
            <a:r>
              <a:rPr lang="en-US" altLang="ja-JP" sz="1200" baseline="-25000" dirty="0" smtClean="0"/>
              <a:t>2</a:t>
            </a:r>
            <a:r>
              <a:rPr lang="en-US" altLang="ja-JP" sz="1200" dirty="0" smtClean="0"/>
              <a:t>O </a:t>
            </a:r>
            <a:r>
              <a:rPr lang="en-US" altLang="ja-JP" sz="1200" dirty="0"/>
              <a:t>solution.</a:t>
            </a:r>
            <a:endParaRPr lang="ja-JP" altLang="en-US" sz="1200" dirty="0"/>
          </a:p>
        </p:txBody>
      </p:sp>
      <p:sp>
        <p:nvSpPr>
          <p:cNvPr id="20" name="正方形/長方形 19"/>
          <p:cNvSpPr/>
          <p:nvPr/>
        </p:nvSpPr>
        <p:spPr>
          <a:xfrm>
            <a:off x="4471242" y="4111222"/>
            <a:ext cx="4382799" cy="461665"/>
          </a:xfrm>
          <a:prstGeom prst="rect">
            <a:avLst/>
          </a:prstGeom>
        </p:spPr>
        <p:txBody>
          <a:bodyPr wrap="square">
            <a:spAutoFit/>
          </a:bodyPr>
          <a:lstStyle/>
          <a:p>
            <a:pPr algn="just"/>
            <a:r>
              <a:rPr lang="en-US" altLang="ja-JP" sz="1200" dirty="0" smtClean="0"/>
              <a:t>Fig. Zn distribution of Zn sacrificial layer by EPMA. Thickness of Zn</a:t>
            </a:r>
            <a:r>
              <a:rPr lang="en-US" altLang="ja-JP" sz="1200" dirty="0"/>
              <a:t> </a:t>
            </a:r>
            <a:r>
              <a:rPr lang="en-US" altLang="ja-JP" sz="1200" dirty="0" smtClean="0"/>
              <a:t>diffusion layer is 300 </a:t>
            </a:r>
            <a:r>
              <a:rPr lang="en-US" altLang="ja-JP" sz="1200" dirty="0" err="1" smtClean="0"/>
              <a:t>μm</a:t>
            </a:r>
            <a:r>
              <a:rPr lang="en-US" altLang="ja-JP" sz="1200" dirty="0" smtClean="0"/>
              <a:t>.</a:t>
            </a:r>
          </a:p>
        </p:txBody>
      </p:sp>
      <p:sp>
        <p:nvSpPr>
          <p:cNvPr id="22" name="二等辺三角形 21"/>
          <p:cNvSpPr/>
          <p:nvPr/>
        </p:nvSpPr>
        <p:spPr>
          <a:xfrm rot="5400000">
            <a:off x="923305" y="5751916"/>
            <a:ext cx="581661" cy="29904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2987824" y="6343583"/>
            <a:ext cx="5116265" cy="461665"/>
          </a:xfrm>
          <a:prstGeom prst="rect">
            <a:avLst/>
          </a:prstGeom>
          <a:noFill/>
        </p:spPr>
        <p:txBody>
          <a:bodyPr wrap="square" rtlCol="0">
            <a:spAutoFit/>
          </a:bodyPr>
          <a:lstStyle/>
          <a:p>
            <a:r>
              <a:rPr kumimoji="1" lang="en-US" altLang="ja-JP" sz="1200" dirty="0" smtClean="0"/>
              <a:t>[1] </a:t>
            </a:r>
            <a:r>
              <a:rPr kumimoji="1" lang="ja-JP" altLang="en-US" sz="1200" dirty="0" smtClean="0"/>
              <a:t>萩原理樹</a:t>
            </a:r>
            <a:r>
              <a:rPr kumimoji="1" lang="en-US" altLang="ja-JP" sz="1200" dirty="0" smtClean="0"/>
              <a:t>, </a:t>
            </a:r>
            <a:r>
              <a:rPr kumimoji="1" lang="ja-JP" altLang="en-US" sz="1200" dirty="0" smtClean="0"/>
              <a:t>馬場義雄</a:t>
            </a:r>
            <a:r>
              <a:rPr kumimoji="1" lang="en-US" altLang="ja-JP" sz="1200" dirty="0" smtClean="0"/>
              <a:t>, </a:t>
            </a:r>
            <a:r>
              <a:rPr kumimoji="1" lang="ja-JP" altLang="en-US" sz="1200" dirty="0" smtClean="0"/>
              <a:t>直江正久</a:t>
            </a:r>
            <a:r>
              <a:rPr kumimoji="1" lang="en-US" altLang="ja-JP" sz="1200" dirty="0" smtClean="0"/>
              <a:t>, “</a:t>
            </a:r>
            <a:r>
              <a:rPr kumimoji="1" lang="ja-JP" altLang="en-US" sz="1200" dirty="0" smtClean="0"/>
              <a:t>軽金属</a:t>
            </a:r>
            <a:r>
              <a:rPr kumimoji="1" lang="en-US" altLang="ja-JP" sz="1200" dirty="0" smtClean="0"/>
              <a:t>”,</a:t>
            </a:r>
            <a:r>
              <a:rPr kumimoji="1" lang="en-US" altLang="ja-JP" sz="1200" b="1" dirty="0" smtClean="0"/>
              <a:t>21,</a:t>
            </a:r>
            <a:r>
              <a:rPr kumimoji="1" lang="en-US" altLang="ja-JP" sz="1200" dirty="0" smtClean="0"/>
              <a:t>3, (1971)</a:t>
            </a:r>
            <a:r>
              <a:rPr lang="en-US" altLang="ja-JP" sz="1200" dirty="0" smtClean="0"/>
              <a:t>.</a:t>
            </a:r>
            <a:endParaRPr kumimoji="1" lang="en-US" altLang="ja-JP" sz="1200" dirty="0" smtClean="0"/>
          </a:p>
          <a:p>
            <a:r>
              <a:rPr lang="en-US" altLang="ja-JP" sz="1200" dirty="0" smtClean="0"/>
              <a:t>[2] </a:t>
            </a:r>
            <a:r>
              <a:rPr lang="ja-JP" altLang="en-US" sz="1200" dirty="0" smtClean="0"/>
              <a:t>栗木</a:t>
            </a:r>
            <a:r>
              <a:rPr lang="ja-JP" altLang="en-US" sz="1200" dirty="0"/>
              <a:t>宏徳</a:t>
            </a:r>
            <a:r>
              <a:rPr lang="en-US" altLang="ja-JP" sz="1200" dirty="0"/>
              <a:t>, </a:t>
            </a:r>
            <a:r>
              <a:rPr lang="ja-JP" altLang="en-US" sz="1200" dirty="0"/>
              <a:t>宮一普 </a:t>
            </a:r>
            <a:r>
              <a:rPr lang="en-US" altLang="ja-JP" sz="1200" dirty="0"/>
              <a:t>, </a:t>
            </a:r>
            <a:r>
              <a:rPr lang="ja-JP" altLang="en-US" sz="1200" dirty="0"/>
              <a:t>古川誠司</a:t>
            </a:r>
            <a:r>
              <a:rPr lang="en-US" altLang="ja-JP" sz="1200" dirty="0"/>
              <a:t>, “</a:t>
            </a:r>
            <a:r>
              <a:rPr lang="ja-JP" altLang="en-US" sz="1200" dirty="0"/>
              <a:t>第</a:t>
            </a:r>
            <a:r>
              <a:rPr lang="en-US" altLang="ja-JP" sz="1200" dirty="0"/>
              <a:t>60</a:t>
            </a:r>
            <a:r>
              <a:rPr lang="ja-JP" altLang="en-US" sz="1200" dirty="0"/>
              <a:t>回材料と環境討論会</a:t>
            </a:r>
            <a:r>
              <a:rPr lang="en-US" altLang="ja-JP" sz="1200" dirty="0"/>
              <a:t>,” </a:t>
            </a:r>
            <a:r>
              <a:rPr lang="en-US" altLang="ja-JP" sz="1200" dirty="0" smtClean="0"/>
              <a:t>(2013). </a:t>
            </a:r>
            <a:endParaRPr kumimoji="1" lang="ja-JP" altLang="en-US" sz="1200" dirty="0"/>
          </a:p>
        </p:txBody>
      </p:sp>
      <p:pic>
        <p:nvPicPr>
          <p:cNvPr id="25" name="図 2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627357" y="1870399"/>
            <a:ext cx="4348884" cy="2185786"/>
          </a:xfrm>
          <a:prstGeom prst="rect">
            <a:avLst/>
          </a:prstGeom>
        </p:spPr>
      </p:pic>
      <p:sp>
        <p:nvSpPr>
          <p:cNvPr id="26" name="角丸四角形 25"/>
          <p:cNvSpPr/>
          <p:nvPr/>
        </p:nvSpPr>
        <p:spPr>
          <a:xfrm>
            <a:off x="5187484" y="1315758"/>
            <a:ext cx="3024336" cy="426895"/>
          </a:xfrm>
          <a:prstGeom prst="roundRect">
            <a:avLst>
              <a:gd name="adj" fmla="val 6694"/>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solidFill>
                  <a:schemeClr val="tx1"/>
                </a:solidFill>
              </a:rPr>
              <a:t>Zn</a:t>
            </a:r>
            <a:r>
              <a:rPr lang="ja-JP" altLang="en-US" sz="2000" b="1" dirty="0" smtClean="0">
                <a:solidFill>
                  <a:schemeClr val="tx1"/>
                </a:solidFill>
              </a:rPr>
              <a:t>犠牲層の濃度分布</a:t>
            </a:r>
            <a:endParaRPr kumimoji="1" lang="ja-JP" altLang="en-US" sz="2000" b="1" dirty="0">
              <a:solidFill>
                <a:schemeClr val="tx1"/>
              </a:solidFill>
            </a:endParaRPr>
          </a:p>
        </p:txBody>
      </p:sp>
      <p:sp>
        <p:nvSpPr>
          <p:cNvPr id="27" name="角丸四角形 26"/>
          <p:cNvSpPr/>
          <p:nvPr/>
        </p:nvSpPr>
        <p:spPr>
          <a:xfrm>
            <a:off x="772228" y="1315758"/>
            <a:ext cx="3024336" cy="426895"/>
          </a:xfrm>
          <a:prstGeom prst="roundRect">
            <a:avLst>
              <a:gd name="adj" fmla="val 6694"/>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solidFill>
                  <a:schemeClr val="tx1"/>
                </a:solidFill>
              </a:rPr>
              <a:t>Zn</a:t>
            </a:r>
            <a:r>
              <a:rPr lang="ja-JP" altLang="en-US" sz="2000" b="1" dirty="0" smtClean="0">
                <a:solidFill>
                  <a:schemeClr val="tx1"/>
                </a:solidFill>
              </a:rPr>
              <a:t>犠牲層の腐食速度</a:t>
            </a:r>
            <a:endParaRPr kumimoji="1" lang="ja-JP" altLang="en-US" sz="2000" b="1" dirty="0">
              <a:solidFill>
                <a:schemeClr val="tx1"/>
              </a:solidFill>
            </a:endParaRPr>
          </a:p>
        </p:txBody>
      </p:sp>
      <p:sp>
        <p:nvSpPr>
          <p:cNvPr id="29" name="テキスト ボックス 28"/>
          <p:cNvSpPr txBox="1"/>
          <p:nvPr/>
        </p:nvSpPr>
        <p:spPr>
          <a:xfrm>
            <a:off x="354405" y="4852468"/>
            <a:ext cx="4085757" cy="400110"/>
          </a:xfrm>
          <a:prstGeom prst="rect">
            <a:avLst/>
          </a:prstGeom>
          <a:noFill/>
        </p:spPr>
        <p:txBody>
          <a:bodyPr wrap="square" rtlCol="0">
            <a:spAutoFit/>
          </a:bodyPr>
          <a:lstStyle/>
          <a:p>
            <a:r>
              <a:rPr kumimoji="1" lang="en-US" altLang="ja-JP" sz="2000" dirty="0" smtClean="0"/>
              <a:t>Zn</a:t>
            </a:r>
            <a:r>
              <a:rPr kumimoji="1" lang="ja-JP" altLang="en-US" sz="2000" dirty="0" smtClean="0"/>
              <a:t>濃度</a:t>
            </a:r>
            <a:r>
              <a:rPr lang="ja-JP" altLang="en-US" sz="2000" dirty="0" smtClean="0"/>
              <a:t>が</a:t>
            </a:r>
            <a:r>
              <a:rPr kumimoji="1" lang="ja-JP" altLang="en-US" sz="2000" dirty="0" smtClean="0"/>
              <a:t>高い程、腐食</a:t>
            </a:r>
            <a:r>
              <a:rPr lang="ja-JP" altLang="en-US" sz="2000" dirty="0" smtClean="0"/>
              <a:t>速度が速い</a:t>
            </a:r>
            <a:endParaRPr kumimoji="1" lang="ja-JP" altLang="en-US" sz="2000" dirty="0"/>
          </a:p>
        </p:txBody>
      </p:sp>
      <p:sp>
        <p:nvSpPr>
          <p:cNvPr id="30" name="テキスト ボックス 29"/>
          <p:cNvSpPr txBox="1"/>
          <p:nvPr/>
        </p:nvSpPr>
        <p:spPr>
          <a:xfrm>
            <a:off x="4778019" y="4645560"/>
            <a:ext cx="3859126" cy="707886"/>
          </a:xfrm>
          <a:prstGeom prst="rect">
            <a:avLst/>
          </a:prstGeom>
          <a:noFill/>
        </p:spPr>
        <p:txBody>
          <a:bodyPr wrap="square" rtlCol="0">
            <a:spAutoFit/>
          </a:bodyPr>
          <a:lstStyle/>
          <a:p>
            <a:r>
              <a:rPr kumimoji="1" lang="ja-JP" altLang="en-US" sz="2000" dirty="0" smtClean="0"/>
              <a:t>クラッド材で形成した犠牲層は</a:t>
            </a:r>
            <a:r>
              <a:rPr kumimoji="1" lang="en-US" altLang="ja-JP" sz="2000" dirty="0" smtClean="0"/>
              <a:t>Zn</a:t>
            </a:r>
            <a:r>
              <a:rPr kumimoji="1" lang="ja-JP" altLang="en-US" sz="2000" dirty="0" err="1" smtClean="0"/>
              <a:t>の均</a:t>
            </a:r>
            <a:r>
              <a:rPr kumimoji="1" lang="ja-JP" altLang="en-US" sz="2000" dirty="0" smtClean="0"/>
              <a:t>一層が形成</a:t>
            </a:r>
            <a:endParaRPr kumimoji="1" lang="ja-JP" altLang="en-US" sz="2000" dirty="0"/>
          </a:p>
        </p:txBody>
      </p:sp>
    </p:spTree>
    <p:extLst>
      <p:ext uri="{BB962C8B-B14F-4D97-AF65-F5344CB8AC3E}">
        <p14:creationId xmlns:p14="http://schemas.microsoft.com/office/powerpoint/2010/main" val="2919120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の目的</a:t>
            </a:r>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3702231542"/>
              </p:ext>
            </p:extLst>
          </p:nvPr>
        </p:nvGraphicFramePr>
        <p:xfrm>
          <a:off x="395536" y="1407846"/>
          <a:ext cx="8167737" cy="2554235"/>
        </p:xfrm>
        <a:graphic>
          <a:graphicData uri="http://schemas.openxmlformats.org/drawingml/2006/table">
            <a:tbl>
              <a:tblPr firstRow="1" bandRow="1">
                <a:tableStyleId>{2D5ABB26-0587-4C30-8999-92F81FD0307C}</a:tableStyleId>
              </a:tblPr>
              <a:tblGrid>
                <a:gridCol w="1748681"/>
                <a:gridCol w="3209528"/>
                <a:gridCol w="3209528"/>
              </a:tblGrid>
              <a:tr h="466873">
                <a:tc>
                  <a:txBody>
                    <a:bodyPr/>
                    <a:lstStyle/>
                    <a:p>
                      <a:pPr algn="ctr"/>
                      <a:endParaRPr kumimoji="1" lang="ja-JP" altLang="en-US" sz="1600" b="1" dirty="0"/>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ja-JP" altLang="en-US" sz="2000" b="1" dirty="0" smtClean="0"/>
                        <a:t>クラッド材</a:t>
                      </a:r>
                      <a:endParaRPr kumimoji="1" lang="ja-JP" altLang="en-US" sz="2000" b="1" dirty="0"/>
                    </a:p>
                  </a:txBody>
                  <a:tcPr marL="86203" marR="86203" marT="43101" marB="431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sz="2000" b="1" dirty="0" smtClean="0"/>
                        <a:t>Zn</a:t>
                      </a:r>
                      <a:r>
                        <a:rPr kumimoji="1" lang="ja-JP" altLang="en-US" sz="2000" b="1" dirty="0" smtClean="0"/>
                        <a:t>溶射</a:t>
                      </a:r>
                      <a:endParaRPr kumimoji="1" lang="ja-JP" altLang="en-US" sz="2000" b="1" dirty="0"/>
                    </a:p>
                  </a:txBody>
                  <a:tcPr marL="86203" marR="86203" marT="43101" marB="431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r>
              <a:tr h="509643">
                <a:tc>
                  <a:txBody>
                    <a:bodyPr/>
                    <a:lstStyle/>
                    <a:p>
                      <a:pPr algn="ctr"/>
                      <a:r>
                        <a:rPr kumimoji="1" lang="en-US" altLang="ja-JP" sz="1800" b="1" dirty="0" smtClean="0">
                          <a:solidFill>
                            <a:sysClr val="windowText" lastClr="000000"/>
                          </a:solidFill>
                        </a:rPr>
                        <a:t>Zn</a:t>
                      </a:r>
                      <a:r>
                        <a:rPr kumimoji="1" lang="ja-JP" altLang="en-US" sz="1800" b="1" dirty="0" smtClean="0">
                          <a:solidFill>
                            <a:sysClr val="windowText" lastClr="000000"/>
                          </a:solidFill>
                        </a:rPr>
                        <a:t>濃度</a:t>
                      </a:r>
                      <a:endParaRPr kumimoji="1" lang="ja-JP" altLang="en-US" sz="1800" b="1" dirty="0">
                        <a:solidFill>
                          <a:sysClr val="windowText" lastClr="000000"/>
                        </a:solidFill>
                      </a:endParaRP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1" dirty="0" smtClean="0">
                          <a:solidFill>
                            <a:schemeClr val="accent4"/>
                          </a:solidFill>
                        </a:rPr>
                        <a:t>低濃度（～数％）</a:t>
                      </a:r>
                      <a:endParaRPr kumimoji="1" lang="ja-JP" altLang="en-US" sz="1600" b="1" dirty="0">
                        <a:solidFill>
                          <a:schemeClr val="accent4"/>
                        </a:solidFill>
                      </a:endParaRPr>
                    </a:p>
                  </a:txBody>
                  <a:tcPr marL="86203" marR="86203" marT="43101" marB="431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1" dirty="0" smtClean="0">
                          <a:solidFill>
                            <a:schemeClr val="accent3"/>
                          </a:solidFill>
                        </a:rPr>
                        <a:t>高濃度領域も存在</a:t>
                      </a:r>
                      <a:endParaRPr kumimoji="1" lang="en-US" altLang="ja-JP" sz="1600" b="1" dirty="0" smtClean="0">
                        <a:solidFill>
                          <a:schemeClr val="accent3"/>
                        </a:solidFill>
                      </a:endParaRPr>
                    </a:p>
                    <a:p>
                      <a:pPr algn="ctr"/>
                      <a:r>
                        <a:rPr kumimoji="1" lang="ja-JP" altLang="en-US" sz="1600" b="1" dirty="0" smtClean="0">
                          <a:solidFill>
                            <a:schemeClr val="accent3"/>
                          </a:solidFill>
                        </a:rPr>
                        <a:t>（数％～数十％）</a:t>
                      </a:r>
                      <a:endParaRPr kumimoji="1" lang="ja-JP" altLang="en-US" sz="1600" b="1" dirty="0">
                        <a:solidFill>
                          <a:schemeClr val="accent3"/>
                        </a:solidFill>
                      </a:endParaRPr>
                    </a:p>
                  </a:txBody>
                  <a:tcPr marL="86203" marR="86203" marT="43101" marB="431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9643">
                <a:tc>
                  <a:txBody>
                    <a:bodyPr/>
                    <a:lstStyle/>
                    <a:p>
                      <a:pPr algn="ctr"/>
                      <a:r>
                        <a:rPr kumimoji="1" lang="ja-JP" altLang="en-US" sz="1800" b="1" dirty="0" smtClean="0">
                          <a:solidFill>
                            <a:sysClr val="windowText" lastClr="000000"/>
                          </a:solidFill>
                        </a:rPr>
                        <a:t>犠牲層厚み</a:t>
                      </a:r>
                      <a:endParaRPr kumimoji="1" lang="en-US" altLang="ja-JP" sz="1800" b="1" dirty="0" smtClean="0">
                        <a:solidFill>
                          <a:sysClr val="windowText" lastClr="000000"/>
                        </a:solidFill>
                      </a:endParaRP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1" dirty="0" smtClean="0">
                          <a:solidFill>
                            <a:schemeClr val="accent4"/>
                          </a:solidFill>
                        </a:rPr>
                        <a:t>制御が容易</a:t>
                      </a:r>
                      <a:endParaRPr kumimoji="1" lang="en-US" altLang="ja-JP" sz="1600" b="1" dirty="0" smtClean="0">
                        <a:solidFill>
                          <a:schemeClr val="accent4"/>
                        </a:solidFill>
                      </a:endParaRPr>
                    </a:p>
                    <a:p>
                      <a:pPr algn="ctr"/>
                      <a:r>
                        <a:rPr kumimoji="1" lang="en-US" altLang="ja-JP" sz="1600" b="1" dirty="0" smtClean="0">
                          <a:solidFill>
                            <a:schemeClr val="accent4"/>
                          </a:solidFill>
                        </a:rPr>
                        <a:t>(</a:t>
                      </a:r>
                      <a:r>
                        <a:rPr kumimoji="1" lang="ja-JP" altLang="en-US" sz="1600" b="1" dirty="0" smtClean="0">
                          <a:solidFill>
                            <a:schemeClr val="accent4"/>
                          </a:solidFill>
                        </a:rPr>
                        <a:t>クラッド厚みと熱処理に依存</a:t>
                      </a:r>
                      <a:r>
                        <a:rPr kumimoji="1" lang="en-US" altLang="ja-JP" sz="1600" b="1" dirty="0" smtClean="0">
                          <a:solidFill>
                            <a:schemeClr val="accent4"/>
                          </a:solidFill>
                        </a:rPr>
                        <a:t>)</a:t>
                      </a:r>
                    </a:p>
                  </a:txBody>
                  <a:tcPr marL="86203" marR="86203" marT="43101" marB="431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9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accent3"/>
                          </a:solidFill>
                        </a:rPr>
                        <a:t>溶射時の目付量によって</a:t>
                      </a:r>
                      <a:endParaRPr kumimoji="1" lang="en-US" altLang="ja-JP" sz="1600" b="1" dirty="0" smtClean="0">
                        <a:solidFill>
                          <a:schemeClr val="accent3"/>
                        </a:solidFill>
                      </a:endParaRPr>
                    </a:p>
                    <a:p>
                      <a:pPr marL="0" marR="0" lvl="0" indent="0" algn="ctr" defTabSz="91439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accent3"/>
                          </a:solidFill>
                        </a:rPr>
                        <a:t>ばらつきあり</a:t>
                      </a:r>
                      <a:endParaRPr kumimoji="1" lang="en-US" altLang="ja-JP" sz="1600" b="1" dirty="0" smtClean="0">
                        <a:solidFill>
                          <a:schemeClr val="accent3"/>
                        </a:solidFill>
                      </a:endParaRPr>
                    </a:p>
                  </a:txBody>
                  <a:tcPr marL="86203" marR="86203" marT="43101" marB="431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9799">
                <a:tc>
                  <a:txBody>
                    <a:bodyPr/>
                    <a:lstStyle/>
                    <a:p>
                      <a:pPr algn="ctr"/>
                      <a:r>
                        <a:rPr kumimoji="1" lang="ja-JP" altLang="en-US" sz="1800" b="1" dirty="0" smtClean="0">
                          <a:solidFill>
                            <a:sysClr val="windowText" lastClr="000000"/>
                          </a:solidFill>
                        </a:rPr>
                        <a:t>コスト</a:t>
                      </a:r>
                      <a:endParaRPr kumimoji="1" lang="en-US" altLang="ja-JP" sz="1800" b="1" dirty="0" smtClean="0">
                        <a:solidFill>
                          <a:sysClr val="windowText" lastClr="000000"/>
                        </a:solidFill>
                      </a:endParaRP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1" dirty="0" smtClean="0">
                          <a:solidFill>
                            <a:schemeClr val="accent3"/>
                          </a:solidFill>
                        </a:rPr>
                        <a:t>高</a:t>
                      </a:r>
                      <a:endParaRPr kumimoji="1" lang="en-US" altLang="ja-JP" sz="1600" b="1" dirty="0" smtClean="0">
                        <a:solidFill>
                          <a:schemeClr val="accent3"/>
                        </a:solidFill>
                      </a:endParaRPr>
                    </a:p>
                  </a:txBody>
                  <a:tcPr marL="86203" marR="86203" marT="43101" marB="431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9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accent4"/>
                          </a:solidFill>
                        </a:rPr>
                        <a:t>低</a:t>
                      </a:r>
                      <a:endParaRPr kumimoji="1" lang="en-US" altLang="ja-JP" sz="1600" b="1" dirty="0" smtClean="0">
                        <a:solidFill>
                          <a:schemeClr val="accent4"/>
                        </a:solidFill>
                      </a:endParaRPr>
                    </a:p>
                  </a:txBody>
                  <a:tcPr marL="86203" marR="86203" marT="43101" marB="431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9799">
                <a:tc>
                  <a:txBody>
                    <a:bodyPr/>
                    <a:lstStyle/>
                    <a:p>
                      <a:pPr algn="ctr"/>
                      <a:r>
                        <a:rPr kumimoji="1" lang="ja-JP" altLang="en-US" sz="1800" b="1" dirty="0" smtClean="0">
                          <a:solidFill>
                            <a:sysClr val="windowText" lastClr="000000"/>
                          </a:solidFill>
                        </a:rPr>
                        <a:t>適用対象</a:t>
                      </a:r>
                      <a:endParaRPr kumimoji="1" lang="en-US" altLang="ja-JP" sz="1800" b="1" dirty="0" smtClean="0">
                        <a:solidFill>
                          <a:sysClr val="windowText" lastClr="000000"/>
                        </a:solidFill>
                      </a:endParaRP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ja-JP" altLang="en-US" sz="1600" b="1" dirty="0" smtClean="0">
                          <a:solidFill>
                            <a:schemeClr val="accent3"/>
                          </a:solidFill>
                        </a:rPr>
                        <a:t>平板や配管など</a:t>
                      </a:r>
                      <a:endParaRPr kumimoji="1" lang="en-US" altLang="ja-JP" sz="1600" b="1" dirty="0" smtClean="0">
                        <a:solidFill>
                          <a:schemeClr val="accent3"/>
                        </a:solidFill>
                      </a:endParaRPr>
                    </a:p>
                  </a:txBody>
                  <a:tcPr marL="86203" marR="86203" marT="43101" marB="4310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39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accent4"/>
                          </a:solidFill>
                        </a:rPr>
                        <a:t>複雑な形状に適用可能</a:t>
                      </a:r>
                      <a:endParaRPr kumimoji="1" lang="en-US" altLang="ja-JP" sz="1600" b="1" dirty="0" smtClean="0">
                        <a:solidFill>
                          <a:schemeClr val="accent4"/>
                        </a:solidFill>
                      </a:endParaRPr>
                    </a:p>
                  </a:txBody>
                  <a:tcPr marL="86203" marR="86203" marT="43101" marB="431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grpSp>
        <p:nvGrpSpPr>
          <p:cNvPr id="18" name="グループ化 17"/>
          <p:cNvGrpSpPr/>
          <p:nvPr/>
        </p:nvGrpSpPr>
        <p:grpSpPr>
          <a:xfrm>
            <a:off x="336497" y="4221088"/>
            <a:ext cx="8424936" cy="2119254"/>
            <a:chOff x="336497" y="3947676"/>
            <a:chExt cx="8424936" cy="2119254"/>
          </a:xfrm>
        </p:grpSpPr>
        <p:sp>
          <p:nvSpPr>
            <p:cNvPr id="4" name="テキスト ボックス 3"/>
            <p:cNvSpPr txBox="1"/>
            <p:nvPr/>
          </p:nvSpPr>
          <p:spPr>
            <a:xfrm>
              <a:off x="597456" y="5013176"/>
              <a:ext cx="8006992" cy="861774"/>
            </a:xfrm>
            <a:prstGeom prst="rect">
              <a:avLst/>
            </a:prstGeom>
            <a:noFill/>
          </p:spPr>
          <p:txBody>
            <a:bodyPr wrap="square" rtlCol="0">
              <a:spAutoFit/>
            </a:bodyPr>
            <a:lstStyle/>
            <a:p>
              <a:pPr marL="514350" indent="-514350" algn="just">
                <a:spcAft>
                  <a:spcPts val="1200"/>
                </a:spcAft>
                <a:buFont typeface="+mj-lt"/>
                <a:buAutoNum type="arabicPeriod"/>
              </a:pPr>
              <a:r>
                <a:rPr lang="en-US" altLang="ja-JP" sz="2000" b="1" dirty="0" smtClean="0"/>
                <a:t>Zn</a:t>
              </a:r>
              <a:r>
                <a:rPr lang="ja-JP" altLang="en-US" sz="2000" b="1" dirty="0" smtClean="0"/>
                <a:t>溶射材の腐食形態、腐食速度を把握する</a:t>
              </a:r>
              <a:endParaRPr lang="en-US" altLang="ja-JP" sz="2000" b="1" dirty="0" smtClean="0"/>
            </a:p>
            <a:p>
              <a:pPr marL="514350" indent="-514350" algn="just">
                <a:spcAft>
                  <a:spcPts val="1200"/>
                </a:spcAft>
                <a:buFont typeface="+mj-lt"/>
                <a:buAutoNum type="arabicPeriod"/>
              </a:pPr>
              <a:r>
                <a:rPr kumimoji="1" lang="en-US" altLang="ja-JP" sz="2000" b="1" dirty="0" smtClean="0"/>
                <a:t>Zn</a:t>
              </a:r>
              <a:r>
                <a:rPr kumimoji="1" lang="ja-JP" altLang="en-US" sz="2000" b="1" dirty="0" smtClean="0"/>
                <a:t>分布に基づく</a:t>
              </a:r>
              <a:r>
                <a:rPr kumimoji="1" lang="en-US" altLang="ja-JP" sz="2000" b="1" dirty="0" smtClean="0"/>
                <a:t>Zn</a:t>
              </a:r>
              <a:r>
                <a:rPr kumimoji="1" lang="ja-JP" altLang="en-US" sz="2000" b="1" dirty="0" smtClean="0"/>
                <a:t>犠牲層の腐食進行の予測モデルを構築する</a:t>
              </a:r>
              <a:endParaRPr kumimoji="1" lang="ja-JP" altLang="en-US" sz="2000" b="1" baseline="30000" dirty="0"/>
            </a:p>
          </p:txBody>
        </p:sp>
        <p:sp>
          <p:nvSpPr>
            <p:cNvPr id="5" name="角丸四角形 4"/>
            <p:cNvSpPr/>
            <p:nvPr/>
          </p:nvSpPr>
          <p:spPr>
            <a:xfrm>
              <a:off x="336497" y="4240349"/>
              <a:ext cx="8424936" cy="1826581"/>
            </a:xfrm>
            <a:prstGeom prst="roundRect">
              <a:avLst>
                <a:gd name="adj" fmla="val 6155"/>
              </a:avLst>
            </a:prstGeom>
            <a:noFill/>
            <a:ln w="3175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1485140" y="3947676"/>
              <a:ext cx="2022301" cy="523220"/>
            </a:xfrm>
            <a:prstGeom prst="rect">
              <a:avLst/>
            </a:prstGeom>
            <a:solidFill>
              <a:schemeClr val="bg1"/>
            </a:solidFill>
          </p:spPr>
          <p:txBody>
            <a:bodyPr wrap="square" rtlCol="0">
              <a:spAutoFit/>
            </a:bodyPr>
            <a:lstStyle/>
            <a:p>
              <a:r>
                <a:rPr kumimoji="1" lang="ja-JP" altLang="en-US" sz="2800" b="1" dirty="0" smtClean="0">
                  <a:solidFill>
                    <a:srgbClr val="00B050"/>
                  </a:solidFill>
                </a:rPr>
                <a:t>研究の目的</a:t>
              </a:r>
              <a:endParaRPr kumimoji="1" lang="ja-JP" altLang="en-US" sz="2800" b="1" dirty="0">
                <a:solidFill>
                  <a:srgbClr val="00B050"/>
                </a:solidFill>
              </a:endParaRPr>
            </a:p>
          </p:txBody>
        </p:sp>
        <p:sp>
          <p:nvSpPr>
            <p:cNvPr id="17" name="テキスト ボックス 16"/>
            <p:cNvSpPr txBox="1"/>
            <p:nvPr/>
          </p:nvSpPr>
          <p:spPr>
            <a:xfrm>
              <a:off x="597456" y="4518286"/>
              <a:ext cx="5435177" cy="400110"/>
            </a:xfrm>
            <a:prstGeom prst="rect">
              <a:avLst/>
            </a:prstGeom>
            <a:noFill/>
          </p:spPr>
          <p:txBody>
            <a:bodyPr wrap="square" rtlCol="0">
              <a:spAutoFit/>
            </a:bodyPr>
            <a:lstStyle/>
            <a:p>
              <a:pPr algn="just">
                <a:spcAft>
                  <a:spcPts val="1200"/>
                </a:spcAft>
              </a:pPr>
              <a:r>
                <a:rPr lang="en-US" altLang="ja-JP" sz="2000" b="1" u="sng" dirty="0" smtClean="0"/>
                <a:t>Zn</a:t>
              </a:r>
              <a:r>
                <a:rPr lang="ja-JP" altLang="en-US" sz="2000" b="1" u="sng" dirty="0" smtClean="0"/>
                <a:t>溶射で形成した</a:t>
              </a:r>
              <a:r>
                <a:rPr lang="en-US" altLang="ja-JP" sz="2000" b="1" u="sng" dirty="0" smtClean="0"/>
                <a:t>Zn</a:t>
              </a:r>
              <a:r>
                <a:rPr lang="ja-JP" altLang="en-US" sz="2000" b="1" u="sng" dirty="0" smtClean="0"/>
                <a:t>犠牲層</a:t>
              </a:r>
              <a:r>
                <a:rPr lang="ja-JP" altLang="en-US" sz="2000" b="1" dirty="0" smtClean="0"/>
                <a:t>を対象に</a:t>
              </a:r>
              <a:endParaRPr kumimoji="1" lang="ja-JP" altLang="en-US" sz="2000" b="1" dirty="0"/>
            </a:p>
          </p:txBody>
        </p:sp>
      </p:grpSp>
      <p:sp>
        <p:nvSpPr>
          <p:cNvPr id="19" name="テキスト ボックス 18"/>
          <p:cNvSpPr txBox="1"/>
          <p:nvPr/>
        </p:nvSpPr>
        <p:spPr>
          <a:xfrm>
            <a:off x="336497" y="931951"/>
            <a:ext cx="3756938" cy="400110"/>
          </a:xfrm>
          <a:prstGeom prst="rect">
            <a:avLst/>
          </a:prstGeom>
          <a:noFill/>
        </p:spPr>
        <p:txBody>
          <a:bodyPr wrap="square" rtlCol="0">
            <a:spAutoFit/>
          </a:bodyPr>
          <a:lstStyle/>
          <a:p>
            <a:r>
              <a:rPr kumimoji="1" lang="en-US" altLang="ja-JP" sz="2000" b="1" dirty="0" smtClean="0"/>
              <a:t>Zn</a:t>
            </a:r>
            <a:r>
              <a:rPr kumimoji="1" lang="ja-JP" altLang="en-US" sz="2000" b="1" dirty="0" smtClean="0"/>
              <a:t>犠牲層形成方法の比較</a:t>
            </a:r>
            <a:endParaRPr kumimoji="1" lang="ja-JP" altLang="en-US" sz="2000" b="1" dirty="0"/>
          </a:p>
        </p:txBody>
      </p:sp>
    </p:spTree>
    <p:extLst>
      <p:ext uri="{BB962C8B-B14F-4D97-AF65-F5344CB8AC3E}">
        <p14:creationId xmlns:p14="http://schemas.microsoft.com/office/powerpoint/2010/main" val="3338070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Outline</a:t>
            </a:r>
            <a:endParaRPr kumimoji="1" lang="ja-JP" altLang="en-US" dirty="0"/>
          </a:p>
        </p:txBody>
      </p:sp>
      <p:sp>
        <p:nvSpPr>
          <p:cNvPr id="4" name="テキスト ボックス 3"/>
          <p:cNvSpPr txBox="1"/>
          <p:nvPr/>
        </p:nvSpPr>
        <p:spPr>
          <a:xfrm>
            <a:off x="899592" y="1268760"/>
            <a:ext cx="7488832" cy="4478149"/>
          </a:xfrm>
          <a:prstGeom prst="rect">
            <a:avLst/>
          </a:prstGeom>
          <a:noFill/>
        </p:spPr>
        <p:txBody>
          <a:bodyPr wrap="square" rtlCol="0">
            <a:spAutoFit/>
          </a:bodyPr>
          <a:lstStyle/>
          <a:p>
            <a:pPr marL="342900" indent="-342900">
              <a:spcAft>
                <a:spcPts val="600"/>
              </a:spcAft>
              <a:buFont typeface="+mj-lt"/>
              <a:buAutoNum type="arabicPeriod"/>
            </a:pPr>
            <a:r>
              <a:rPr lang="en-US" altLang="ja-JP" sz="2400" b="1" dirty="0" smtClean="0"/>
              <a:t>Zn</a:t>
            </a:r>
            <a:r>
              <a:rPr lang="ja-JP" altLang="en-US" sz="2400" b="1" dirty="0" smtClean="0"/>
              <a:t>溶射</a:t>
            </a:r>
            <a:r>
              <a:rPr lang="en-US" altLang="ja-JP" sz="2400" b="1" dirty="0" smtClean="0"/>
              <a:t>Al</a:t>
            </a:r>
            <a:r>
              <a:rPr lang="ja-JP" altLang="en-US" sz="2400" b="1" dirty="0" smtClean="0"/>
              <a:t>材の腐食進行の把握</a:t>
            </a:r>
            <a:endParaRPr lang="en-US" altLang="ja-JP" sz="2400" b="1" dirty="0" smtClean="0"/>
          </a:p>
          <a:p>
            <a:pPr lvl="2">
              <a:spcAft>
                <a:spcPts val="600"/>
              </a:spcAft>
            </a:pPr>
            <a:r>
              <a:rPr lang="en-US" altLang="ja-JP" sz="2400" dirty="0" smtClean="0"/>
              <a:t>1.1 Zn</a:t>
            </a:r>
            <a:r>
              <a:rPr lang="ja-JP" altLang="en-US" sz="2400" dirty="0" smtClean="0"/>
              <a:t>溶射</a:t>
            </a:r>
            <a:r>
              <a:rPr lang="en-US" altLang="ja-JP" sz="2400" dirty="0" smtClean="0"/>
              <a:t>Al</a:t>
            </a:r>
            <a:r>
              <a:rPr lang="ja-JP" altLang="en-US" sz="2400" dirty="0" smtClean="0"/>
              <a:t>材の</a:t>
            </a:r>
            <a:r>
              <a:rPr lang="en-US" altLang="ja-JP" sz="2400" dirty="0" smtClean="0"/>
              <a:t>Zn</a:t>
            </a:r>
            <a:r>
              <a:rPr lang="ja-JP" altLang="en-US" sz="2400" dirty="0" smtClean="0"/>
              <a:t>分布</a:t>
            </a:r>
            <a:endParaRPr lang="en-US" altLang="ja-JP" sz="2400" dirty="0" smtClean="0"/>
          </a:p>
          <a:p>
            <a:pPr lvl="2">
              <a:spcAft>
                <a:spcPts val="600"/>
              </a:spcAft>
            </a:pPr>
            <a:r>
              <a:rPr lang="en-US" altLang="ja-JP" sz="2400" dirty="0" smtClean="0"/>
              <a:t>1.2 </a:t>
            </a:r>
            <a:r>
              <a:rPr lang="ja-JP" altLang="en-US" sz="2400" dirty="0" smtClean="0"/>
              <a:t>腐食加速試験結果</a:t>
            </a:r>
            <a:endParaRPr lang="en-US" altLang="ja-JP" sz="2400" dirty="0" smtClean="0"/>
          </a:p>
          <a:p>
            <a:pPr lvl="2">
              <a:spcAft>
                <a:spcPts val="600"/>
              </a:spcAft>
            </a:pPr>
            <a:endParaRPr lang="en-US" altLang="ja-JP" sz="2400" b="1" dirty="0" smtClean="0"/>
          </a:p>
          <a:p>
            <a:pPr marL="342900" indent="-342900">
              <a:spcAft>
                <a:spcPts val="600"/>
              </a:spcAft>
              <a:buFont typeface="+mj-lt"/>
              <a:buAutoNum type="arabicPeriod"/>
            </a:pPr>
            <a:r>
              <a:rPr kumimoji="1" lang="en-US" altLang="ja-JP" sz="2400" b="1" dirty="0" smtClean="0"/>
              <a:t>Zn</a:t>
            </a:r>
            <a:r>
              <a:rPr kumimoji="1" lang="ja-JP" altLang="en-US" sz="2400" b="1" dirty="0" smtClean="0"/>
              <a:t>濃度分布モデルによる</a:t>
            </a:r>
            <a:r>
              <a:rPr kumimoji="1" lang="en-US" altLang="ja-JP" sz="2400" b="1" dirty="0" smtClean="0"/>
              <a:t>Zn</a:t>
            </a:r>
            <a:r>
              <a:rPr kumimoji="1" lang="ja-JP" altLang="en-US" sz="2400" b="1" dirty="0" smtClean="0"/>
              <a:t>犠牲層の腐食進行予測</a:t>
            </a:r>
            <a:endParaRPr kumimoji="1" lang="en-US" altLang="ja-JP" sz="2400" b="1" dirty="0" smtClean="0"/>
          </a:p>
          <a:p>
            <a:pPr lvl="2">
              <a:spcAft>
                <a:spcPts val="600"/>
              </a:spcAft>
            </a:pPr>
            <a:r>
              <a:rPr lang="en-US" altLang="ja-JP" sz="2400" dirty="0" smtClean="0"/>
              <a:t>2.1 Zn</a:t>
            </a:r>
            <a:r>
              <a:rPr lang="ja-JP" altLang="en-US" sz="2400" dirty="0" smtClean="0"/>
              <a:t>犠牲層の</a:t>
            </a:r>
            <a:r>
              <a:rPr lang="en-US" altLang="ja-JP" sz="2400" dirty="0" smtClean="0"/>
              <a:t>Zn</a:t>
            </a:r>
            <a:r>
              <a:rPr lang="ja-JP" altLang="en-US" sz="2400" dirty="0" smtClean="0"/>
              <a:t>分布モデル</a:t>
            </a:r>
            <a:endParaRPr lang="en-US" altLang="ja-JP" sz="2400" dirty="0" smtClean="0"/>
          </a:p>
          <a:p>
            <a:pPr lvl="2">
              <a:spcAft>
                <a:spcPts val="600"/>
              </a:spcAft>
            </a:pPr>
            <a:r>
              <a:rPr kumimoji="1" lang="en-US" altLang="ja-JP" sz="2400" dirty="0" smtClean="0"/>
              <a:t>2.2 </a:t>
            </a:r>
            <a:r>
              <a:rPr kumimoji="1" lang="ja-JP" altLang="en-US" sz="2400" dirty="0" smtClean="0"/>
              <a:t>腐食速度の</a:t>
            </a:r>
            <a:r>
              <a:rPr lang="en-US" altLang="ja-JP" sz="2400" dirty="0" smtClean="0"/>
              <a:t>Zn</a:t>
            </a:r>
            <a:r>
              <a:rPr lang="ja-JP" altLang="en-US" sz="2400" dirty="0" smtClean="0"/>
              <a:t>濃度依存性</a:t>
            </a:r>
            <a:endParaRPr lang="en-US" altLang="ja-JP" sz="2400" dirty="0" smtClean="0"/>
          </a:p>
          <a:p>
            <a:pPr lvl="2">
              <a:spcAft>
                <a:spcPts val="600"/>
              </a:spcAft>
            </a:pPr>
            <a:r>
              <a:rPr kumimoji="1" lang="en-US" altLang="ja-JP" sz="2400" dirty="0" smtClean="0"/>
              <a:t>2.3 Zn</a:t>
            </a:r>
            <a:r>
              <a:rPr kumimoji="1" lang="ja-JP" altLang="en-US" sz="2400" dirty="0" smtClean="0"/>
              <a:t>犠牲層の腐食進行の予測</a:t>
            </a:r>
            <a:endParaRPr kumimoji="1" lang="en-US" altLang="ja-JP" sz="2400" dirty="0" smtClean="0"/>
          </a:p>
          <a:p>
            <a:pPr lvl="2">
              <a:spcAft>
                <a:spcPts val="600"/>
              </a:spcAft>
            </a:pPr>
            <a:endParaRPr kumimoji="1" lang="en-US" altLang="ja-JP" sz="2400" dirty="0" smtClean="0"/>
          </a:p>
          <a:p>
            <a:pPr marL="342900" indent="-342900">
              <a:spcAft>
                <a:spcPts val="600"/>
              </a:spcAft>
              <a:buFont typeface="+mj-lt"/>
              <a:buAutoNum type="arabicPeriod"/>
            </a:pPr>
            <a:r>
              <a:rPr kumimoji="1" lang="ja-JP" altLang="en-US" sz="2400" b="1" dirty="0" smtClean="0"/>
              <a:t>腐食加速試験結果と計算結果の比較</a:t>
            </a:r>
            <a:endParaRPr kumimoji="1" lang="en-US" altLang="ja-JP" sz="2400" b="1" dirty="0" smtClean="0"/>
          </a:p>
        </p:txBody>
      </p:sp>
    </p:spTree>
    <p:extLst>
      <p:ext uri="{BB962C8B-B14F-4D97-AF65-F5344CB8AC3E}">
        <p14:creationId xmlns:p14="http://schemas.microsoft.com/office/powerpoint/2010/main" val="648555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 Zn</a:t>
            </a:r>
            <a:r>
              <a:rPr lang="ja-JP" altLang="en-US" dirty="0" smtClean="0"/>
              <a:t>溶射</a:t>
            </a:r>
            <a:r>
              <a:rPr lang="en-US" altLang="ja-JP" dirty="0" smtClean="0"/>
              <a:t>Al</a:t>
            </a:r>
            <a:r>
              <a:rPr lang="ja-JP" altLang="en-US" dirty="0"/>
              <a:t>材</a:t>
            </a:r>
            <a:r>
              <a:rPr lang="ja-JP" altLang="en-US" dirty="0" smtClean="0"/>
              <a:t>の</a:t>
            </a:r>
            <a:r>
              <a:rPr lang="en-US" altLang="ja-JP" dirty="0" smtClean="0"/>
              <a:t>Zn</a:t>
            </a:r>
            <a:r>
              <a:rPr lang="ja-JP" altLang="en-US" dirty="0" smtClean="0"/>
              <a:t>分布</a:t>
            </a:r>
            <a:endParaRPr lang="ja-JP" altLang="en-US" dirty="0"/>
          </a:p>
        </p:txBody>
      </p:sp>
      <p:sp>
        <p:nvSpPr>
          <p:cNvPr id="31" name="テキスト ボックス 30"/>
          <p:cNvSpPr txBox="1"/>
          <p:nvPr/>
        </p:nvSpPr>
        <p:spPr>
          <a:xfrm>
            <a:off x="1259632" y="2178705"/>
            <a:ext cx="7092788" cy="400110"/>
          </a:xfrm>
          <a:prstGeom prst="rect">
            <a:avLst/>
          </a:prstGeom>
          <a:noFill/>
        </p:spPr>
        <p:txBody>
          <a:bodyPr wrap="square" rtlCol="0">
            <a:spAutoFit/>
          </a:bodyPr>
          <a:lstStyle/>
          <a:p>
            <a:r>
              <a:rPr kumimoji="1" lang="ja-JP" altLang="en-US" sz="2000" dirty="0" smtClean="0"/>
              <a:t>測定サンプル：　</a:t>
            </a:r>
            <a:r>
              <a:rPr lang="en-US" altLang="ja-JP" sz="2000" b="1" dirty="0" smtClean="0">
                <a:solidFill>
                  <a:schemeClr val="accent3"/>
                </a:solidFill>
              </a:rPr>
              <a:t>Zn</a:t>
            </a:r>
            <a:r>
              <a:rPr lang="ja-JP" altLang="en-US" sz="2000" b="1" dirty="0" smtClean="0">
                <a:solidFill>
                  <a:schemeClr val="accent3"/>
                </a:solidFill>
              </a:rPr>
              <a:t>溶射</a:t>
            </a:r>
            <a:r>
              <a:rPr lang="en-US" altLang="ja-JP" sz="2000" b="1" dirty="0" smtClean="0">
                <a:solidFill>
                  <a:schemeClr val="accent3"/>
                </a:solidFill>
              </a:rPr>
              <a:t>Al</a:t>
            </a:r>
            <a:r>
              <a:rPr lang="ja-JP" altLang="en-US" sz="2000" b="1" dirty="0" smtClean="0">
                <a:solidFill>
                  <a:schemeClr val="accent3"/>
                </a:solidFill>
              </a:rPr>
              <a:t>材</a:t>
            </a:r>
            <a:r>
              <a:rPr lang="ja-JP" altLang="en-US" sz="2000" dirty="0" smtClean="0"/>
              <a:t>（空調機用冷媒配管を想定）</a:t>
            </a:r>
            <a:endParaRPr lang="en-US" altLang="ja-JP" sz="2000" dirty="0" smtClean="0"/>
          </a:p>
        </p:txBody>
      </p:sp>
      <p:sp>
        <p:nvSpPr>
          <p:cNvPr id="33" name="角丸四角形 32"/>
          <p:cNvSpPr/>
          <p:nvPr/>
        </p:nvSpPr>
        <p:spPr>
          <a:xfrm>
            <a:off x="611560" y="1650449"/>
            <a:ext cx="1512168" cy="432048"/>
          </a:xfrm>
          <a:prstGeom prst="roundRect">
            <a:avLst>
              <a:gd name="adj" fmla="val 1137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rPr>
              <a:t>EPMA</a:t>
            </a:r>
            <a:r>
              <a:rPr kumimoji="1" lang="ja-JP" altLang="en-US" b="1" dirty="0" smtClean="0">
                <a:solidFill>
                  <a:schemeClr val="tx1"/>
                </a:solidFill>
              </a:rPr>
              <a:t>測定</a:t>
            </a:r>
            <a:endParaRPr kumimoji="1" lang="ja-JP" altLang="en-US" b="1" dirty="0">
              <a:solidFill>
                <a:schemeClr val="tx1"/>
              </a:solidFill>
            </a:endParaRPr>
          </a:p>
        </p:txBody>
      </p:sp>
      <p:sp>
        <p:nvSpPr>
          <p:cNvPr id="34" name="角丸四角形 33"/>
          <p:cNvSpPr/>
          <p:nvPr/>
        </p:nvSpPr>
        <p:spPr>
          <a:xfrm>
            <a:off x="611560" y="2866847"/>
            <a:ext cx="1512168" cy="432048"/>
          </a:xfrm>
          <a:prstGeom prst="roundRect">
            <a:avLst>
              <a:gd name="adj" fmla="val 1137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測定結果</a:t>
            </a:r>
            <a:endParaRPr kumimoji="1" lang="ja-JP" altLang="en-US" b="1" dirty="0">
              <a:solidFill>
                <a:schemeClr val="tx1"/>
              </a:solidFill>
            </a:endParaRPr>
          </a:p>
        </p:txBody>
      </p:sp>
      <p:sp>
        <p:nvSpPr>
          <p:cNvPr id="35" name="正方形/長方形 34"/>
          <p:cNvSpPr/>
          <p:nvPr/>
        </p:nvSpPr>
        <p:spPr>
          <a:xfrm>
            <a:off x="1931758" y="6226494"/>
            <a:ext cx="5183105" cy="461665"/>
          </a:xfrm>
          <a:prstGeom prst="rect">
            <a:avLst/>
          </a:prstGeom>
        </p:spPr>
        <p:txBody>
          <a:bodyPr wrap="square">
            <a:spAutoFit/>
          </a:bodyPr>
          <a:lstStyle/>
          <a:p>
            <a:pPr algn="just">
              <a:spcBef>
                <a:spcPct val="0"/>
              </a:spcBef>
            </a:pPr>
            <a:r>
              <a:rPr lang="en-US" altLang="ja-JP" sz="1200" dirty="0" smtClean="0">
                <a:latin typeface="Arial" panose="020B0604020202020204" pitchFamily="34" charset="0"/>
                <a:cs typeface="Arial" panose="020B0604020202020204" pitchFamily="34" charset="0"/>
              </a:rPr>
              <a:t>Fig.</a:t>
            </a:r>
            <a:r>
              <a:rPr lang="ja-JP" altLang="en-US" sz="1200" dirty="0" smtClean="0">
                <a:latin typeface="Arial" panose="020B0604020202020204" pitchFamily="34" charset="0"/>
                <a:cs typeface="Arial" panose="020B0604020202020204" pitchFamily="34" charset="0"/>
              </a:rPr>
              <a:t>　</a:t>
            </a:r>
            <a:r>
              <a:rPr lang="en-US" altLang="ja-JP" sz="1200" dirty="0" smtClean="0">
                <a:latin typeface="Arial" panose="020B0604020202020204" pitchFamily="34" charset="0"/>
                <a:cs typeface="Arial" panose="020B0604020202020204" pitchFamily="34" charset="0"/>
              </a:rPr>
              <a:t>Quantitative </a:t>
            </a:r>
            <a:r>
              <a:rPr lang="en-US" altLang="ja-JP" sz="1200" dirty="0">
                <a:latin typeface="Arial" panose="020B0604020202020204" pitchFamily="34" charset="0"/>
                <a:cs typeface="Arial" panose="020B0604020202020204" pitchFamily="34" charset="0"/>
              </a:rPr>
              <a:t>Zn mapping and line </a:t>
            </a:r>
            <a:r>
              <a:rPr lang="en-US" altLang="ja-JP" sz="1200" dirty="0" smtClean="0">
                <a:latin typeface="Arial" panose="020B0604020202020204" pitchFamily="34" charset="0"/>
                <a:cs typeface="Arial" panose="020B0604020202020204" pitchFamily="34" charset="0"/>
              </a:rPr>
              <a:t>analysis</a:t>
            </a:r>
            <a:r>
              <a:rPr lang="ja-JP" altLang="en-US" sz="1200" dirty="0" smtClean="0">
                <a:latin typeface="Arial" panose="020B0604020202020204" pitchFamily="34" charset="0"/>
                <a:cs typeface="Arial" panose="020B0604020202020204" pitchFamily="34" charset="0"/>
              </a:rPr>
              <a:t>　</a:t>
            </a:r>
            <a:r>
              <a:rPr lang="en-US" altLang="ja-JP" sz="1200" dirty="0" smtClean="0">
                <a:latin typeface="Arial" panose="020B0604020202020204" pitchFamily="34" charset="0"/>
                <a:cs typeface="Arial" panose="020B0604020202020204" pitchFamily="34" charset="0"/>
              </a:rPr>
              <a:t>of </a:t>
            </a:r>
            <a:r>
              <a:rPr lang="en-US" altLang="ja-JP" sz="1200" dirty="0">
                <a:latin typeface="Arial" panose="020B0604020202020204" pitchFamily="34" charset="0"/>
                <a:cs typeface="Arial" panose="020B0604020202020204" pitchFamily="34" charset="0"/>
              </a:rPr>
              <a:t>cross section of Zn sacrificial layer by EPMA.</a:t>
            </a:r>
          </a:p>
        </p:txBody>
      </p:sp>
      <p:grpSp>
        <p:nvGrpSpPr>
          <p:cNvPr id="63" name="グループ化 62"/>
          <p:cNvGrpSpPr/>
          <p:nvPr/>
        </p:nvGrpSpPr>
        <p:grpSpPr>
          <a:xfrm>
            <a:off x="1859015" y="3429000"/>
            <a:ext cx="5328592" cy="2754719"/>
            <a:chOff x="2015153" y="2926748"/>
            <a:chExt cx="5328592" cy="2754719"/>
          </a:xfrm>
        </p:grpSpPr>
        <p:grpSp>
          <p:nvGrpSpPr>
            <p:cNvPr id="52" name="グループ化 51"/>
            <p:cNvGrpSpPr/>
            <p:nvPr/>
          </p:nvGrpSpPr>
          <p:grpSpPr>
            <a:xfrm>
              <a:off x="2015153" y="2926748"/>
              <a:ext cx="5328592" cy="2754719"/>
              <a:chOff x="2015153" y="2926748"/>
              <a:chExt cx="5328592" cy="2754719"/>
            </a:xfrm>
          </p:grpSpPr>
          <p:pic>
            <p:nvPicPr>
              <p:cNvPr id="28" name="図 27"/>
              <p:cNvPicPr>
                <a:picLocks noChangeAspect="1"/>
              </p:cNvPicPr>
              <p:nvPr/>
            </p:nvPicPr>
            <p:blipFill>
              <a:blip r:embed="rId3"/>
              <a:stretch>
                <a:fillRect/>
              </a:stretch>
            </p:blipFill>
            <p:spPr>
              <a:xfrm>
                <a:off x="2015153" y="2926748"/>
                <a:ext cx="5328592" cy="2754719"/>
              </a:xfrm>
              <a:prstGeom prst="rect">
                <a:avLst/>
              </a:prstGeom>
            </p:spPr>
          </p:pic>
          <p:cxnSp>
            <p:nvCxnSpPr>
              <p:cNvPr id="37" name="直線コネクタ 36"/>
              <p:cNvCxnSpPr/>
              <p:nvPr/>
            </p:nvCxnSpPr>
            <p:spPr>
              <a:xfrm flipH="1">
                <a:off x="6358468" y="3501008"/>
                <a:ext cx="301764" cy="1748361"/>
              </a:xfrm>
              <a:prstGeom prst="line">
                <a:avLst/>
              </a:prstGeom>
              <a:ln w="28575">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0" name="グループ化 59"/>
            <p:cNvGrpSpPr/>
            <p:nvPr/>
          </p:nvGrpSpPr>
          <p:grpSpPr>
            <a:xfrm>
              <a:off x="6228184" y="5128441"/>
              <a:ext cx="432048" cy="295450"/>
              <a:chOff x="971600" y="3857078"/>
              <a:chExt cx="438066" cy="295450"/>
            </a:xfrm>
          </p:grpSpPr>
          <p:cxnSp>
            <p:nvCxnSpPr>
              <p:cNvPr id="55" name="直線コネクタ 54"/>
              <p:cNvCxnSpPr/>
              <p:nvPr/>
            </p:nvCxnSpPr>
            <p:spPr>
              <a:xfrm>
                <a:off x="971600" y="3857078"/>
                <a:ext cx="0" cy="295450"/>
              </a:xfrm>
              <a:prstGeom prst="line">
                <a:avLst/>
              </a:prstGeom>
              <a:ln w="19050">
                <a:solidFill>
                  <a:schemeClr val="accent6">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1409666" y="3857078"/>
                <a:ext cx="0" cy="295450"/>
              </a:xfrm>
              <a:prstGeom prst="line">
                <a:avLst/>
              </a:prstGeom>
              <a:ln w="19050">
                <a:solidFill>
                  <a:schemeClr val="accent6">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rot="5400000">
                <a:off x="1187885" y="3788518"/>
                <a:ext cx="0" cy="432570"/>
              </a:xfrm>
              <a:prstGeom prst="line">
                <a:avLst/>
              </a:prstGeom>
              <a:ln w="19050">
                <a:solidFill>
                  <a:schemeClr val="accent6">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62" name="四角形吹き出し 61"/>
          <p:cNvSpPr/>
          <p:nvPr/>
        </p:nvSpPr>
        <p:spPr>
          <a:xfrm>
            <a:off x="7224174" y="5113780"/>
            <a:ext cx="1491196" cy="1080120"/>
          </a:xfrm>
          <a:prstGeom prst="wedgeRectCallout">
            <a:avLst>
              <a:gd name="adj1" fmla="val -90689"/>
              <a:gd name="adj2" fmla="val 13245"/>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rPr>
              <a:t>Zn</a:t>
            </a:r>
            <a:r>
              <a:rPr kumimoji="1" lang="ja-JP" altLang="en-US" b="1" dirty="0" smtClean="0">
                <a:solidFill>
                  <a:schemeClr val="tx1"/>
                </a:solidFill>
              </a:rPr>
              <a:t>犠牲層領域の厚みは約</a:t>
            </a:r>
            <a:r>
              <a:rPr kumimoji="1" lang="en-US" altLang="ja-JP" b="1" dirty="0" smtClean="0">
                <a:solidFill>
                  <a:schemeClr val="tx1"/>
                </a:solidFill>
              </a:rPr>
              <a:t>100μm</a:t>
            </a:r>
            <a:endParaRPr kumimoji="1" lang="ja-JP" altLang="en-US" b="1" dirty="0">
              <a:solidFill>
                <a:schemeClr val="tx1"/>
              </a:solidFill>
            </a:endParaRPr>
          </a:p>
        </p:txBody>
      </p:sp>
      <p:sp>
        <p:nvSpPr>
          <p:cNvPr id="51" name="四角形吹き出し 50"/>
          <p:cNvSpPr/>
          <p:nvPr/>
        </p:nvSpPr>
        <p:spPr>
          <a:xfrm>
            <a:off x="6202330" y="2894389"/>
            <a:ext cx="2448272" cy="828839"/>
          </a:xfrm>
          <a:prstGeom prst="wedgeRectCallout">
            <a:avLst>
              <a:gd name="adj1" fmla="val -37319"/>
              <a:gd name="adj2" fmla="val 7771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表面から材料深部に向かって濃度が減少</a:t>
            </a:r>
            <a:endParaRPr kumimoji="1" lang="ja-JP" altLang="en-US" b="1" dirty="0">
              <a:solidFill>
                <a:schemeClr val="tx1"/>
              </a:solidFill>
            </a:endParaRPr>
          </a:p>
        </p:txBody>
      </p:sp>
      <p:sp>
        <p:nvSpPr>
          <p:cNvPr id="64" name="テキスト ボックス 63"/>
          <p:cNvSpPr txBox="1"/>
          <p:nvPr/>
        </p:nvSpPr>
        <p:spPr>
          <a:xfrm>
            <a:off x="1043608" y="906420"/>
            <a:ext cx="7524836" cy="707886"/>
          </a:xfrm>
          <a:prstGeom prst="rect">
            <a:avLst/>
          </a:prstGeom>
          <a:noFill/>
        </p:spPr>
        <p:txBody>
          <a:bodyPr wrap="square" rtlCol="0">
            <a:spAutoFit/>
          </a:bodyPr>
          <a:lstStyle/>
          <a:p>
            <a:r>
              <a:rPr lang="en-US" altLang="ja-JP" sz="2000" b="1" dirty="0" smtClean="0"/>
              <a:t>Zn</a:t>
            </a:r>
            <a:r>
              <a:rPr lang="ja-JP" altLang="en-US" sz="2000" b="1" dirty="0" smtClean="0"/>
              <a:t>溶射によって形成される</a:t>
            </a:r>
            <a:r>
              <a:rPr lang="en-US" altLang="ja-JP" sz="2000" b="1" dirty="0" smtClean="0"/>
              <a:t>Zn</a:t>
            </a:r>
            <a:r>
              <a:rPr lang="ja-JP" altLang="en-US" sz="2000" b="1" dirty="0" smtClean="0"/>
              <a:t>犠牲層の</a:t>
            </a:r>
            <a:r>
              <a:rPr lang="en-US" altLang="ja-JP" sz="2000" b="1" dirty="0" smtClean="0"/>
              <a:t>Zn</a:t>
            </a:r>
            <a:r>
              <a:rPr lang="ja-JP" altLang="en-US" sz="2000" b="1" dirty="0" smtClean="0"/>
              <a:t>濃度分布把握のため、断面</a:t>
            </a:r>
            <a:r>
              <a:rPr lang="en-US" altLang="ja-JP" sz="2000" b="1" dirty="0" smtClean="0"/>
              <a:t>EPMA</a:t>
            </a:r>
            <a:r>
              <a:rPr lang="ja-JP" altLang="en-US" sz="2000" b="1" dirty="0" smtClean="0"/>
              <a:t>を実施</a:t>
            </a:r>
            <a:endParaRPr lang="en-US" altLang="ja-JP" sz="2000" b="1" dirty="0" smtClean="0"/>
          </a:p>
        </p:txBody>
      </p:sp>
      <p:sp>
        <p:nvSpPr>
          <p:cNvPr id="18" name="四角形吹き出し 17"/>
          <p:cNvSpPr/>
          <p:nvPr/>
        </p:nvSpPr>
        <p:spPr>
          <a:xfrm>
            <a:off x="7090417" y="4003260"/>
            <a:ext cx="1598625" cy="890777"/>
          </a:xfrm>
          <a:prstGeom prst="wedgeRectCallout">
            <a:avLst>
              <a:gd name="adj1" fmla="val -78892"/>
              <a:gd name="adj2" fmla="val -2845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最表面の</a:t>
            </a:r>
            <a:r>
              <a:rPr lang="en-US" altLang="ja-JP" b="1" dirty="0" smtClean="0">
                <a:solidFill>
                  <a:schemeClr val="tx1"/>
                </a:solidFill>
              </a:rPr>
              <a:t>Zn</a:t>
            </a:r>
            <a:r>
              <a:rPr lang="ja-JP" altLang="en-US" b="1" dirty="0" smtClean="0">
                <a:solidFill>
                  <a:schemeClr val="tx1"/>
                </a:solidFill>
              </a:rPr>
              <a:t>濃度は約</a:t>
            </a:r>
            <a:r>
              <a:rPr lang="en-US" altLang="ja-JP" b="1" dirty="0" smtClean="0">
                <a:solidFill>
                  <a:schemeClr val="tx1"/>
                </a:solidFill>
              </a:rPr>
              <a:t>15%</a:t>
            </a:r>
            <a:endParaRPr kumimoji="1" lang="ja-JP" altLang="en-US" b="1" dirty="0">
              <a:solidFill>
                <a:schemeClr val="tx1"/>
              </a:solidFill>
            </a:endParaRPr>
          </a:p>
        </p:txBody>
      </p:sp>
      <p:sp>
        <p:nvSpPr>
          <p:cNvPr id="3" name="テキスト ボックス 2"/>
          <p:cNvSpPr txBox="1"/>
          <p:nvPr/>
        </p:nvSpPr>
        <p:spPr>
          <a:xfrm>
            <a:off x="1931758" y="3501008"/>
            <a:ext cx="864096" cy="338554"/>
          </a:xfrm>
          <a:prstGeom prst="rect">
            <a:avLst/>
          </a:prstGeom>
          <a:noFill/>
        </p:spPr>
        <p:txBody>
          <a:bodyPr wrap="square" rtlCol="0">
            <a:spAutoFit/>
          </a:bodyPr>
          <a:lstStyle/>
          <a:p>
            <a:r>
              <a:rPr kumimoji="1" lang="en-US" altLang="ja-JP" sz="1600" b="1" dirty="0" smtClean="0">
                <a:solidFill>
                  <a:schemeClr val="bg1"/>
                </a:solidFill>
              </a:rPr>
              <a:t>Resin</a:t>
            </a:r>
            <a:endParaRPr kumimoji="1" lang="ja-JP" altLang="en-US" sz="1600" b="1" dirty="0">
              <a:solidFill>
                <a:schemeClr val="bg1"/>
              </a:solidFill>
            </a:endParaRPr>
          </a:p>
        </p:txBody>
      </p:sp>
    </p:spTree>
    <p:extLst>
      <p:ext uri="{BB962C8B-B14F-4D97-AF65-F5344CB8AC3E}">
        <p14:creationId xmlns:p14="http://schemas.microsoft.com/office/powerpoint/2010/main" val="787061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 </a:t>
            </a:r>
            <a:r>
              <a:rPr lang="ja-JP" altLang="en-US" dirty="0" smtClean="0"/>
              <a:t>腐食加速試験</a:t>
            </a:r>
            <a:r>
              <a:rPr lang="ja-JP" altLang="en-US" dirty="0" err="1" smtClean="0"/>
              <a:t>ー</a:t>
            </a:r>
            <a:r>
              <a:rPr lang="ja-JP" altLang="en-US" dirty="0" smtClean="0"/>
              <a:t>実験条件</a:t>
            </a:r>
            <a:endParaRPr kumimoji="1" lang="ja-JP" altLang="en-US" dirty="0"/>
          </a:p>
        </p:txBody>
      </p:sp>
      <p:sp>
        <p:nvSpPr>
          <p:cNvPr id="31" name="角丸四角形 30"/>
          <p:cNvSpPr/>
          <p:nvPr/>
        </p:nvSpPr>
        <p:spPr>
          <a:xfrm>
            <a:off x="572093" y="1905555"/>
            <a:ext cx="2991795" cy="432048"/>
          </a:xfrm>
          <a:prstGeom prst="roundRect">
            <a:avLst>
              <a:gd name="adj" fmla="val 1137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複合サイクル試験</a:t>
            </a:r>
            <a:r>
              <a:rPr kumimoji="1" lang="en-US" altLang="ja-JP" b="1" dirty="0" smtClean="0">
                <a:solidFill>
                  <a:schemeClr val="tx1"/>
                </a:solidFill>
              </a:rPr>
              <a:t>(CCT</a:t>
            </a:r>
            <a:r>
              <a:rPr lang="en-US" altLang="ja-JP" b="1" dirty="0">
                <a:solidFill>
                  <a:schemeClr val="tx1"/>
                </a:solidFill>
              </a:rPr>
              <a:t>)</a:t>
            </a:r>
            <a:endParaRPr kumimoji="1" lang="ja-JP" altLang="en-US" b="1" dirty="0">
              <a:solidFill>
                <a:schemeClr val="tx1"/>
              </a:solidFill>
            </a:endParaRPr>
          </a:p>
        </p:txBody>
      </p:sp>
      <p:grpSp>
        <p:nvGrpSpPr>
          <p:cNvPr id="34" name="グループ化 33"/>
          <p:cNvGrpSpPr/>
          <p:nvPr/>
        </p:nvGrpSpPr>
        <p:grpSpPr>
          <a:xfrm>
            <a:off x="6660232" y="3429000"/>
            <a:ext cx="2278044" cy="1589198"/>
            <a:chOff x="4772980" y="4197898"/>
            <a:chExt cx="2858972" cy="1994462"/>
          </a:xfrm>
        </p:grpSpPr>
        <p:sp>
          <p:nvSpPr>
            <p:cNvPr id="36" name="直方体 35"/>
            <p:cNvSpPr/>
            <p:nvPr/>
          </p:nvSpPr>
          <p:spPr>
            <a:xfrm flipH="1">
              <a:off x="7302442" y="5736040"/>
              <a:ext cx="324036" cy="456320"/>
            </a:xfrm>
            <a:prstGeom prst="cub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直方体 36"/>
            <p:cNvSpPr/>
            <p:nvPr/>
          </p:nvSpPr>
          <p:spPr>
            <a:xfrm flipH="1">
              <a:off x="6511325" y="5233011"/>
              <a:ext cx="1119612" cy="630474"/>
            </a:xfrm>
            <a:prstGeom prst="cube">
              <a:avLst>
                <a:gd name="adj" fmla="val 60205"/>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直方体 38"/>
            <p:cNvSpPr/>
            <p:nvPr/>
          </p:nvSpPr>
          <p:spPr>
            <a:xfrm flipH="1">
              <a:off x="4772980" y="5517232"/>
              <a:ext cx="324036" cy="456320"/>
            </a:xfrm>
            <a:prstGeom prst="cub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方体 39"/>
            <p:cNvSpPr/>
            <p:nvPr/>
          </p:nvSpPr>
          <p:spPr>
            <a:xfrm flipH="1">
              <a:off x="5019364" y="5736040"/>
              <a:ext cx="324036" cy="456320"/>
            </a:xfrm>
            <a:prstGeom prst="cub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平行四辺形 40"/>
            <p:cNvSpPr/>
            <p:nvPr/>
          </p:nvSpPr>
          <p:spPr>
            <a:xfrm flipH="1">
              <a:off x="6694052" y="5053335"/>
              <a:ext cx="937900" cy="558603"/>
            </a:xfrm>
            <a:prstGeom prst="parallelogram">
              <a:avLst>
                <a:gd name="adj" fmla="val 29042"/>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平行四辺形 41"/>
            <p:cNvSpPr/>
            <p:nvPr/>
          </p:nvSpPr>
          <p:spPr>
            <a:xfrm flipH="1">
              <a:off x="6533730" y="4892560"/>
              <a:ext cx="937900" cy="162012"/>
            </a:xfrm>
            <a:prstGeom prst="parallelogram">
              <a:avLst>
                <a:gd name="adj" fmla="val 231113"/>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方体 42"/>
            <p:cNvSpPr/>
            <p:nvPr/>
          </p:nvSpPr>
          <p:spPr>
            <a:xfrm flipH="1">
              <a:off x="4772980" y="4554650"/>
              <a:ext cx="2124236" cy="1308684"/>
            </a:xfrm>
            <a:prstGeom prst="cub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平行四辺形 43"/>
            <p:cNvSpPr/>
            <p:nvPr/>
          </p:nvSpPr>
          <p:spPr>
            <a:xfrm flipH="1">
              <a:off x="4904699" y="4594676"/>
              <a:ext cx="1866883" cy="229991"/>
            </a:xfrm>
            <a:prstGeom prst="parallelogram">
              <a:avLst>
                <a:gd name="adj" fmla="val 97385"/>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p:cNvGrpSpPr/>
            <p:nvPr/>
          </p:nvGrpSpPr>
          <p:grpSpPr>
            <a:xfrm>
              <a:off x="4772980" y="4197898"/>
              <a:ext cx="2124236" cy="689862"/>
              <a:chOff x="4772980" y="4197898"/>
              <a:chExt cx="2124236" cy="689862"/>
            </a:xfrm>
          </p:grpSpPr>
          <p:cxnSp>
            <p:nvCxnSpPr>
              <p:cNvPr id="50" name="直線コネクタ 49"/>
              <p:cNvCxnSpPr/>
              <p:nvPr/>
            </p:nvCxnSpPr>
            <p:spPr>
              <a:xfrm>
                <a:off x="4772980" y="4545124"/>
                <a:ext cx="324036" cy="342636"/>
              </a:xfrm>
              <a:prstGeom prst="line">
                <a:avLst/>
              </a:prstGeom>
              <a:ln w="15875"/>
            </p:spPr>
            <p:style>
              <a:lnRef idx="1">
                <a:schemeClr val="dk1"/>
              </a:lnRef>
              <a:fillRef idx="0">
                <a:schemeClr val="dk1"/>
              </a:fillRef>
              <a:effectRef idx="0">
                <a:schemeClr val="dk1"/>
              </a:effectRef>
              <a:fontRef idx="minor">
                <a:schemeClr val="tx1"/>
              </a:fontRef>
            </p:style>
          </p:cxnSp>
          <p:cxnSp>
            <p:nvCxnSpPr>
              <p:cNvPr id="51" name="直線コネクタ 50"/>
              <p:cNvCxnSpPr/>
              <p:nvPr/>
            </p:nvCxnSpPr>
            <p:spPr>
              <a:xfrm flipV="1">
                <a:off x="4772980" y="4205754"/>
                <a:ext cx="189044" cy="343455"/>
              </a:xfrm>
              <a:prstGeom prst="line">
                <a:avLst/>
              </a:prstGeom>
              <a:ln w="15875"/>
            </p:spPr>
            <p:style>
              <a:lnRef idx="1">
                <a:schemeClr val="dk1"/>
              </a:lnRef>
              <a:fillRef idx="0">
                <a:schemeClr val="dk1"/>
              </a:fillRef>
              <a:effectRef idx="0">
                <a:schemeClr val="dk1"/>
              </a:effectRef>
              <a:fontRef idx="minor">
                <a:schemeClr val="tx1"/>
              </a:fontRef>
            </p:style>
          </p:cxnSp>
          <p:cxnSp>
            <p:nvCxnSpPr>
              <p:cNvPr id="52" name="直線コネクタ 51"/>
              <p:cNvCxnSpPr/>
              <p:nvPr/>
            </p:nvCxnSpPr>
            <p:spPr>
              <a:xfrm flipH="1" flipV="1">
                <a:off x="4962025" y="4201826"/>
                <a:ext cx="134991" cy="672019"/>
              </a:xfrm>
              <a:prstGeom prst="line">
                <a:avLst/>
              </a:prstGeom>
              <a:ln w="15875"/>
            </p:spPr>
            <p:style>
              <a:lnRef idx="1">
                <a:schemeClr val="dk1"/>
              </a:lnRef>
              <a:fillRef idx="0">
                <a:schemeClr val="dk1"/>
              </a:fillRef>
              <a:effectRef idx="0">
                <a:schemeClr val="dk1"/>
              </a:effectRef>
              <a:fontRef idx="minor">
                <a:schemeClr val="tx1"/>
              </a:fontRef>
            </p:style>
          </p:cxnSp>
          <p:cxnSp>
            <p:nvCxnSpPr>
              <p:cNvPr id="53" name="直線コネクタ 52"/>
              <p:cNvCxnSpPr/>
              <p:nvPr/>
            </p:nvCxnSpPr>
            <p:spPr>
              <a:xfrm>
                <a:off x="6573180" y="4541139"/>
                <a:ext cx="324036" cy="342636"/>
              </a:xfrm>
              <a:prstGeom prst="line">
                <a:avLst/>
              </a:prstGeom>
              <a:ln w="15875"/>
            </p:spPr>
            <p:style>
              <a:lnRef idx="1">
                <a:schemeClr val="dk1"/>
              </a:lnRef>
              <a:fillRef idx="0">
                <a:schemeClr val="dk1"/>
              </a:fillRef>
              <a:effectRef idx="0">
                <a:schemeClr val="dk1"/>
              </a:effectRef>
              <a:fontRef idx="minor">
                <a:schemeClr val="tx1"/>
              </a:fontRef>
            </p:style>
          </p:cxnSp>
          <p:cxnSp>
            <p:nvCxnSpPr>
              <p:cNvPr id="54" name="直線コネクタ 53"/>
              <p:cNvCxnSpPr/>
              <p:nvPr/>
            </p:nvCxnSpPr>
            <p:spPr>
              <a:xfrm flipV="1">
                <a:off x="6573181" y="4201679"/>
                <a:ext cx="162017" cy="343545"/>
              </a:xfrm>
              <a:prstGeom prst="line">
                <a:avLst/>
              </a:prstGeom>
              <a:ln w="15875"/>
            </p:spPr>
            <p:style>
              <a:lnRef idx="1">
                <a:schemeClr val="dk1"/>
              </a:lnRef>
              <a:fillRef idx="0">
                <a:schemeClr val="dk1"/>
              </a:fillRef>
              <a:effectRef idx="0">
                <a:schemeClr val="dk1"/>
              </a:effectRef>
              <a:fontRef idx="minor">
                <a:schemeClr val="tx1"/>
              </a:fontRef>
            </p:style>
          </p:cxnSp>
          <p:cxnSp>
            <p:nvCxnSpPr>
              <p:cNvPr id="55" name="直線コネクタ 54"/>
              <p:cNvCxnSpPr/>
              <p:nvPr/>
            </p:nvCxnSpPr>
            <p:spPr>
              <a:xfrm flipH="1" flipV="1">
                <a:off x="6753200" y="4205754"/>
                <a:ext cx="144016" cy="678021"/>
              </a:xfrm>
              <a:prstGeom prst="line">
                <a:avLst/>
              </a:prstGeom>
              <a:ln w="15875"/>
            </p:spPr>
            <p:style>
              <a:lnRef idx="1">
                <a:schemeClr val="dk1"/>
              </a:lnRef>
              <a:fillRef idx="0">
                <a:schemeClr val="dk1"/>
              </a:fillRef>
              <a:effectRef idx="0">
                <a:schemeClr val="dk1"/>
              </a:effectRef>
              <a:fontRef idx="minor">
                <a:schemeClr val="tx1"/>
              </a:fontRef>
            </p:style>
          </p:cxnSp>
          <p:cxnSp>
            <p:nvCxnSpPr>
              <p:cNvPr id="56" name="直線コネクタ 55"/>
              <p:cNvCxnSpPr/>
              <p:nvPr/>
            </p:nvCxnSpPr>
            <p:spPr>
              <a:xfrm flipH="1" flipV="1">
                <a:off x="5097016" y="4879847"/>
                <a:ext cx="1800200" cy="7856"/>
              </a:xfrm>
              <a:prstGeom prst="line">
                <a:avLst/>
              </a:prstGeom>
              <a:ln w="15875"/>
            </p:spPr>
            <p:style>
              <a:lnRef idx="1">
                <a:schemeClr val="dk1"/>
              </a:lnRef>
              <a:fillRef idx="0">
                <a:schemeClr val="dk1"/>
              </a:fillRef>
              <a:effectRef idx="0">
                <a:schemeClr val="dk1"/>
              </a:effectRef>
              <a:fontRef idx="minor">
                <a:schemeClr val="tx1"/>
              </a:fontRef>
            </p:style>
          </p:cxnSp>
          <p:cxnSp>
            <p:nvCxnSpPr>
              <p:cNvPr id="57" name="直線コネクタ 56"/>
              <p:cNvCxnSpPr/>
              <p:nvPr/>
            </p:nvCxnSpPr>
            <p:spPr>
              <a:xfrm flipH="1" flipV="1">
                <a:off x="4953000" y="4197898"/>
                <a:ext cx="1800200" cy="7856"/>
              </a:xfrm>
              <a:prstGeom prst="line">
                <a:avLst/>
              </a:prstGeom>
              <a:ln w="15875"/>
            </p:spPr>
            <p:style>
              <a:lnRef idx="1">
                <a:schemeClr val="dk1"/>
              </a:lnRef>
              <a:fillRef idx="0">
                <a:schemeClr val="dk1"/>
              </a:fillRef>
              <a:effectRef idx="0">
                <a:schemeClr val="dk1"/>
              </a:effectRef>
              <a:fontRef idx="minor">
                <a:schemeClr val="tx1"/>
              </a:fontRef>
            </p:style>
          </p:cxnSp>
          <p:cxnSp>
            <p:nvCxnSpPr>
              <p:cNvPr id="58" name="直線コネクタ 57"/>
              <p:cNvCxnSpPr/>
              <p:nvPr/>
            </p:nvCxnSpPr>
            <p:spPr>
              <a:xfrm flipH="1" flipV="1">
                <a:off x="4790485" y="4544325"/>
                <a:ext cx="1800200" cy="7856"/>
              </a:xfrm>
              <a:prstGeom prst="line">
                <a:avLst/>
              </a:prstGeom>
              <a:ln w="15875"/>
            </p:spPr>
            <p:style>
              <a:lnRef idx="1">
                <a:schemeClr val="dk1"/>
              </a:lnRef>
              <a:fillRef idx="0">
                <a:schemeClr val="dk1"/>
              </a:fillRef>
              <a:effectRef idx="0">
                <a:schemeClr val="dk1"/>
              </a:effectRef>
              <a:fontRef idx="minor">
                <a:schemeClr val="tx1"/>
              </a:fontRef>
            </p:style>
          </p:cxnSp>
        </p:grpSp>
        <p:sp>
          <p:nvSpPr>
            <p:cNvPr id="46" name="平行四辺形 45"/>
            <p:cNvSpPr/>
            <p:nvPr/>
          </p:nvSpPr>
          <p:spPr>
            <a:xfrm flipH="1">
              <a:off x="4993881" y="4218100"/>
              <a:ext cx="1908661" cy="654878"/>
            </a:xfrm>
            <a:prstGeom prst="parallelogram">
              <a:avLst>
                <a:gd name="adj" fmla="val 21263"/>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68"/>
            <p:cNvSpPr/>
            <p:nvPr/>
          </p:nvSpPr>
          <p:spPr>
            <a:xfrm rot="2759072">
              <a:off x="4742859" y="4363822"/>
              <a:ext cx="558736" cy="350464"/>
            </a:xfrm>
            <a:custGeom>
              <a:avLst/>
              <a:gdLst>
                <a:gd name="connsiteX0" fmla="*/ 0 w 450001"/>
                <a:gd name="connsiteY0" fmla="*/ 395187 h 395187"/>
                <a:gd name="connsiteX1" fmla="*/ 0 w 450001"/>
                <a:gd name="connsiteY1" fmla="*/ 0 h 395187"/>
                <a:gd name="connsiteX2" fmla="*/ 450001 w 450001"/>
                <a:gd name="connsiteY2" fmla="*/ 395187 h 395187"/>
                <a:gd name="connsiteX3" fmla="*/ 0 w 450001"/>
                <a:gd name="connsiteY3" fmla="*/ 395187 h 395187"/>
                <a:gd name="connsiteX0" fmla="*/ 98202 w 548203"/>
                <a:gd name="connsiteY0" fmla="*/ 360567 h 360567"/>
                <a:gd name="connsiteX1" fmla="*/ 0 w 548203"/>
                <a:gd name="connsiteY1" fmla="*/ 0 h 360567"/>
                <a:gd name="connsiteX2" fmla="*/ 548203 w 548203"/>
                <a:gd name="connsiteY2" fmla="*/ 360567 h 360567"/>
                <a:gd name="connsiteX3" fmla="*/ 98202 w 548203"/>
                <a:gd name="connsiteY3" fmla="*/ 360567 h 360567"/>
                <a:gd name="connsiteX0" fmla="*/ 122527 w 572528"/>
                <a:gd name="connsiteY0" fmla="*/ 348262 h 348262"/>
                <a:gd name="connsiteX1" fmla="*/ 0 w 572528"/>
                <a:gd name="connsiteY1" fmla="*/ 0 h 348262"/>
                <a:gd name="connsiteX2" fmla="*/ 572528 w 572528"/>
                <a:gd name="connsiteY2" fmla="*/ 348262 h 348262"/>
                <a:gd name="connsiteX3" fmla="*/ 122527 w 572528"/>
                <a:gd name="connsiteY3" fmla="*/ 348262 h 348262"/>
              </a:gdLst>
              <a:ahLst/>
              <a:cxnLst>
                <a:cxn ang="0">
                  <a:pos x="connsiteX0" y="connsiteY0"/>
                </a:cxn>
                <a:cxn ang="0">
                  <a:pos x="connsiteX1" y="connsiteY1"/>
                </a:cxn>
                <a:cxn ang="0">
                  <a:pos x="connsiteX2" y="connsiteY2"/>
                </a:cxn>
                <a:cxn ang="0">
                  <a:pos x="connsiteX3" y="connsiteY3"/>
                </a:cxn>
              </a:cxnLst>
              <a:rect l="l" t="t" r="r" b="b"/>
              <a:pathLst>
                <a:path w="572528" h="348262">
                  <a:moveTo>
                    <a:pt x="122527" y="348262"/>
                  </a:moveTo>
                  <a:lnTo>
                    <a:pt x="0" y="0"/>
                  </a:lnTo>
                  <a:lnTo>
                    <a:pt x="572528" y="348262"/>
                  </a:lnTo>
                  <a:lnTo>
                    <a:pt x="122527" y="348262"/>
                  </a:lnTo>
                  <a:close/>
                </a:path>
              </a:pathLst>
            </a:cu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直角三角形 47"/>
            <p:cNvSpPr/>
            <p:nvPr/>
          </p:nvSpPr>
          <p:spPr>
            <a:xfrm>
              <a:off x="6544311" y="4596518"/>
              <a:ext cx="243600" cy="228149"/>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平行四辺形 48"/>
            <p:cNvSpPr/>
            <p:nvPr/>
          </p:nvSpPr>
          <p:spPr>
            <a:xfrm flipH="1">
              <a:off x="6942764" y="5178674"/>
              <a:ext cx="528866" cy="305851"/>
            </a:xfrm>
            <a:prstGeom prst="parallelogram">
              <a:avLst>
                <a:gd name="adj" fmla="val 29042"/>
              </a:avLst>
            </a:prstGeom>
            <a:solidFill>
              <a:srgbClr val="D9FAFF"/>
            </a:solidFill>
            <a:ln w="1270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正方形/長方形 58"/>
          <p:cNvSpPr/>
          <p:nvPr/>
        </p:nvSpPr>
        <p:spPr>
          <a:xfrm>
            <a:off x="6675013" y="5257594"/>
            <a:ext cx="2393312" cy="461665"/>
          </a:xfrm>
          <a:prstGeom prst="rect">
            <a:avLst/>
          </a:prstGeom>
        </p:spPr>
        <p:txBody>
          <a:bodyPr wrap="square">
            <a:spAutoFit/>
          </a:bodyPr>
          <a:lstStyle/>
          <a:p>
            <a:pPr algn="just">
              <a:spcBef>
                <a:spcPct val="0"/>
              </a:spcBef>
            </a:pPr>
            <a:r>
              <a:rPr lang="en-US" altLang="ja-JP" sz="1200" dirty="0"/>
              <a:t>Fig. A</a:t>
            </a:r>
            <a:r>
              <a:rPr lang="en-US" altLang="ja-JP" sz="1200" dirty="0" smtClean="0"/>
              <a:t> equipment of combined cycle test.</a:t>
            </a:r>
            <a:endParaRPr lang="en-US" altLang="ja-JP" sz="1200" dirty="0"/>
          </a:p>
        </p:txBody>
      </p:sp>
      <p:graphicFrame>
        <p:nvGraphicFramePr>
          <p:cNvPr id="33" name="表 32"/>
          <p:cNvGraphicFramePr>
            <a:graphicFrameLocks noGrp="1"/>
          </p:cNvGraphicFramePr>
          <p:nvPr>
            <p:extLst>
              <p:ext uri="{D42A27DB-BD31-4B8C-83A1-F6EECF244321}">
                <p14:modId xmlns:p14="http://schemas.microsoft.com/office/powerpoint/2010/main" val="4118567853"/>
              </p:ext>
            </p:extLst>
          </p:nvPr>
        </p:nvGraphicFramePr>
        <p:xfrm>
          <a:off x="518648" y="2514179"/>
          <a:ext cx="5904655" cy="3660962"/>
        </p:xfrm>
        <a:graphic>
          <a:graphicData uri="http://schemas.openxmlformats.org/drawingml/2006/table">
            <a:tbl>
              <a:tblPr firstRow="1" bandRow="1">
                <a:tableStyleId>{2D5ABB26-0587-4C30-8999-92F81FD0307C}</a:tableStyleId>
              </a:tblPr>
              <a:tblGrid>
                <a:gridCol w="598583"/>
                <a:gridCol w="1137308"/>
                <a:gridCol w="4168764"/>
              </a:tblGrid>
              <a:tr h="378265">
                <a:tc gridSpan="2">
                  <a:txBody>
                    <a:bodyPr/>
                    <a:lstStyle/>
                    <a:p>
                      <a:pPr algn="ctr"/>
                      <a:r>
                        <a:rPr kumimoji="1" lang="ja-JP" altLang="en-US" sz="1800" b="0" dirty="0" smtClean="0">
                          <a:solidFill>
                            <a:sysClr val="windowText" lastClr="000000"/>
                          </a:solidFill>
                        </a:rPr>
                        <a:t>サンプル</a:t>
                      </a:r>
                      <a:endParaRPr kumimoji="1" lang="ja-JP" altLang="en-US" sz="1800" b="0" dirty="0">
                        <a:solidFill>
                          <a:sysClr val="windowText" lastClr="000000"/>
                        </a:solidFill>
                      </a:endParaRP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kumimoji="1" lang="ja-JP" altLang="en-US" sz="1800" b="0" dirty="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1" dirty="0" smtClean="0">
                          <a:solidFill>
                            <a:schemeClr val="tx1"/>
                          </a:solidFill>
                        </a:rPr>
                        <a:t>Zn</a:t>
                      </a:r>
                      <a:r>
                        <a:rPr kumimoji="1" lang="ja-JP" altLang="en-US" sz="1800" b="1" dirty="0" smtClean="0">
                          <a:solidFill>
                            <a:schemeClr val="tx1"/>
                          </a:solidFill>
                        </a:rPr>
                        <a:t>溶射</a:t>
                      </a:r>
                      <a:r>
                        <a:rPr kumimoji="1" lang="en-US" altLang="ja-JP" sz="1800" b="1" dirty="0" smtClean="0">
                          <a:solidFill>
                            <a:schemeClr val="tx1"/>
                          </a:solidFill>
                        </a:rPr>
                        <a:t>Al</a:t>
                      </a:r>
                      <a:r>
                        <a:rPr kumimoji="1" lang="ja-JP" altLang="en-US" sz="1800" b="1" dirty="0" smtClean="0">
                          <a:solidFill>
                            <a:schemeClr val="tx1"/>
                          </a:solidFill>
                        </a:rPr>
                        <a:t>材</a:t>
                      </a:r>
                      <a:endParaRPr kumimoji="1" lang="ja-JP" altLang="en-US" sz="1800" b="1" dirty="0">
                        <a:solidFill>
                          <a:schemeClr val="tx1"/>
                        </a:solidFill>
                      </a:endParaRPr>
                    </a:p>
                  </a:txBody>
                  <a:tcPr marL="86203" marR="86203" marT="43101" marB="43101"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8265">
                <a:tc rowSpan="2">
                  <a:txBody>
                    <a:bodyPr/>
                    <a:lstStyle/>
                    <a:p>
                      <a:pPr algn="ctr"/>
                      <a:r>
                        <a:rPr kumimoji="1" lang="ja-JP" altLang="en-US" sz="1800" b="0" dirty="0" smtClean="0">
                          <a:solidFill>
                            <a:sysClr val="windowText" lastClr="000000"/>
                          </a:solidFill>
                        </a:rPr>
                        <a:t>噴霧</a:t>
                      </a:r>
                      <a:endParaRPr kumimoji="1" lang="en-US" altLang="ja-JP" sz="1800" b="0" dirty="0" smtClean="0">
                        <a:solidFill>
                          <a:sysClr val="windowText" lastClr="000000"/>
                        </a:solidFill>
                      </a:endParaRP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smtClean="0">
                          <a:solidFill>
                            <a:sysClr val="windowText" lastClr="000000"/>
                          </a:solidFill>
                        </a:rPr>
                        <a:t>温度</a:t>
                      </a:r>
                      <a:endParaRPr kumimoji="1" lang="en-US" altLang="ja-JP" sz="1800" b="0" dirty="0" smtClean="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smtClean="0">
                          <a:solidFill>
                            <a:sysClr val="windowText" lastClr="000000"/>
                          </a:solidFill>
                        </a:rPr>
                        <a:t>35</a:t>
                      </a:r>
                      <a:r>
                        <a:rPr kumimoji="1" lang="ja-JP" altLang="en-US" sz="1800" dirty="0" smtClean="0">
                          <a:solidFill>
                            <a:sysClr val="windowText" lastClr="000000"/>
                          </a:solidFill>
                        </a:rPr>
                        <a:t>℃</a:t>
                      </a:r>
                      <a:r>
                        <a:rPr kumimoji="1" lang="ja-JP" altLang="en-US" sz="1800" baseline="0" dirty="0" smtClean="0">
                          <a:solidFill>
                            <a:sysClr val="windowText" lastClr="000000"/>
                          </a:solidFill>
                        </a:rPr>
                        <a:t> </a:t>
                      </a:r>
                      <a:r>
                        <a:rPr kumimoji="1" lang="en-US" altLang="ja-JP" sz="1800" dirty="0" smtClean="0">
                          <a:solidFill>
                            <a:sysClr val="windowText" lastClr="000000"/>
                          </a:solidFill>
                        </a:rPr>
                        <a:t>± 1</a:t>
                      </a:r>
                      <a:r>
                        <a:rPr kumimoji="1" lang="ja-JP" altLang="en-US" sz="1800" dirty="0" smtClean="0">
                          <a:solidFill>
                            <a:sysClr val="windowText" lastClr="000000"/>
                          </a:solidFill>
                        </a:rPr>
                        <a:t>℃</a:t>
                      </a:r>
                      <a:endParaRPr kumimoji="1" lang="en-US" altLang="ja-JP" sz="1800" dirty="0" smtClean="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9072">
                <a:tc vMerge="1">
                  <a:txBody>
                    <a:bodyPr/>
                    <a:lstStyle/>
                    <a:p>
                      <a:endParaRPr kumimoji="1" lang="ja-JP" altLang="en-US"/>
                    </a:p>
                  </a:txBody>
                  <a:tcPr/>
                </a:tc>
                <a:tc>
                  <a:txBody>
                    <a:bodyPr/>
                    <a:lstStyle/>
                    <a:p>
                      <a:pPr algn="ctr"/>
                      <a:r>
                        <a:rPr kumimoji="1" lang="ja-JP" altLang="en-US" sz="1800" b="0" dirty="0" smtClean="0">
                          <a:solidFill>
                            <a:sysClr val="windowText" lastClr="000000"/>
                          </a:solidFill>
                        </a:rPr>
                        <a:t>噴霧液</a:t>
                      </a:r>
                      <a:endParaRPr kumimoji="1" lang="en-US" altLang="ja-JP" sz="1800" b="0" dirty="0" smtClean="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smtClean="0">
                          <a:solidFill>
                            <a:sysClr val="windowText" lastClr="000000"/>
                          </a:solidFill>
                        </a:rPr>
                        <a:t>人工海水アクアマリン（八洲薬品㈱）</a:t>
                      </a:r>
                      <a:endParaRPr kumimoji="1" lang="en-US" altLang="ja-JP" sz="1800" dirty="0" smtClean="0">
                        <a:solidFill>
                          <a:sysClr val="windowText" lastClr="000000"/>
                        </a:solidFill>
                      </a:endParaRPr>
                    </a:p>
                    <a:p>
                      <a:pPr algn="ctr"/>
                      <a:r>
                        <a:rPr kumimoji="1" lang="en-US" altLang="ja-JP" sz="1800" dirty="0" smtClean="0">
                          <a:solidFill>
                            <a:sysClr val="windowText" lastClr="000000"/>
                          </a:solidFill>
                        </a:rPr>
                        <a:t>H</a:t>
                      </a:r>
                      <a:r>
                        <a:rPr kumimoji="1" lang="en-US" altLang="ja-JP" sz="1800" baseline="-25000" dirty="0" smtClean="0">
                          <a:solidFill>
                            <a:sysClr val="windowText" lastClr="000000"/>
                          </a:solidFill>
                        </a:rPr>
                        <a:t>2</a:t>
                      </a:r>
                      <a:r>
                        <a:rPr kumimoji="1" lang="en-US" altLang="ja-JP" sz="1800" dirty="0" smtClean="0">
                          <a:solidFill>
                            <a:sysClr val="windowText" lastClr="000000"/>
                          </a:solidFill>
                        </a:rPr>
                        <a:t>SO</a:t>
                      </a:r>
                      <a:r>
                        <a:rPr kumimoji="1" lang="en-US" altLang="ja-JP" sz="1800" baseline="-25000" dirty="0" smtClean="0">
                          <a:solidFill>
                            <a:sysClr val="windowText" lastClr="000000"/>
                          </a:solidFill>
                        </a:rPr>
                        <a:t>4</a:t>
                      </a:r>
                      <a:r>
                        <a:rPr kumimoji="1" lang="ja-JP" altLang="en-US" sz="1800" dirty="0" smtClean="0">
                          <a:solidFill>
                            <a:sysClr val="windowText" lastClr="000000"/>
                          </a:solidFill>
                        </a:rPr>
                        <a:t>で</a:t>
                      </a:r>
                      <a:r>
                        <a:rPr kumimoji="1" lang="en-US" altLang="ja-JP" sz="1800" dirty="0" smtClean="0">
                          <a:solidFill>
                            <a:sysClr val="windowText" lastClr="000000"/>
                          </a:solidFill>
                        </a:rPr>
                        <a:t>pH=7</a:t>
                      </a:r>
                      <a:r>
                        <a:rPr kumimoji="1" lang="ja-JP" altLang="en-US" sz="1800" dirty="0" smtClean="0">
                          <a:solidFill>
                            <a:sysClr val="windowText" lastClr="000000"/>
                          </a:solidFill>
                        </a:rPr>
                        <a:t>に調製</a:t>
                      </a:r>
                      <a:endParaRPr kumimoji="1" lang="en-US" altLang="ja-JP" sz="1800" dirty="0" smtClean="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8265">
                <a:tc rowSpan="2">
                  <a:txBody>
                    <a:bodyPr/>
                    <a:lstStyle/>
                    <a:p>
                      <a:pPr algn="ctr"/>
                      <a:r>
                        <a:rPr kumimoji="1" lang="ja-JP" altLang="en-US" sz="1800" b="0" dirty="0" smtClean="0">
                          <a:solidFill>
                            <a:sysClr val="windowText" lastClr="000000"/>
                          </a:solidFill>
                        </a:rPr>
                        <a:t>乾燥</a:t>
                      </a:r>
                      <a:endParaRPr kumimoji="1" lang="en-US" altLang="ja-JP" sz="1800" b="0" dirty="0" smtClean="0">
                        <a:solidFill>
                          <a:sysClr val="windowText" lastClr="000000"/>
                        </a:solidFill>
                      </a:endParaRP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smtClean="0">
                          <a:solidFill>
                            <a:sysClr val="windowText" lastClr="000000"/>
                          </a:solidFill>
                        </a:rPr>
                        <a:t>温度</a:t>
                      </a:r>
                      <a:endParaRPr kumimoji="1" lang="en-US" altLang="ja-JP" sz="1800" b="0" dirty="0" smtClean="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smtClean="0">
                          <a:solidFill>
                            <a:sysClr val="windowText" lastClr="000000"/>
                          </a:solidFill>
                        </a:rPr>
                        <a:t>60</a:t>
                      </a:r>
                      <a:r>
                        <a:rPr kumimoji="1" lang="ja-JP" altLang="en-US" sz="1800" dirty="0" smtClean="0">
                          <a:solidFill>
                            <a:sysClr val="windowText" lastClr="000000"/>
                          </a:solidFill>
                        </a:rPr>
                        <a:t>℃</a:t>
                      </a:r>
                      <a:r>
                        <a:rPr kumimoji="1" lang="ja-JP" altLang="en-US" sz="1800" baseline="0" dirty="0" smtClean="0">
                          <a:solidFill>
                            <a:sysClr val="windowText" lastClr="000000"/>
                          </a:solidFill>
                        </a:rPr>
                        <a:t> </a:t>
                      </a:r>
                      <a:r>
                        <a:rPr kumimoji="1" lang="en-US" altLang="ja-JP" sz="1800" dirty="0" smtClean="0">
                          <a:solidFill>
                            <a:sysClr val="windowText" lastClr="000000"/>
                          </a:solidFill>
                        </a:rPr>
                        <a:t>± 1</a:t>
                      </a:r>
                      <a:r>
                        <a:rPr kumimoji="1" lang="ja-JP" altLang="en-US" sz="1800" dirty="0" smtClean="0">
                          <a:solidFill>
                            <a:sysClr val="windowText" lastClr="000000"/>
                          </a:solidFill>
                        </a:rPr>
                        <a:t>℃</a:t>
                      </a:r>
                      <a:endParaRPr kumimoji="1" lang="en-US" altLang="ja-JP" sz="1800" dirty="0" smtClean="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8265">
                <a:tc vMerge="1">
                  <a:txBody>
                    <a:bodyPr/>
                    <a:lstStyle/>
                    <a:p>
                      <a:endParaRPr kumimoji="1" lang="ja-JP" altLang="en-US"/>
                    </a:p>
                  </a:txBody>
                  <a:tcPr/>
                </a:tc>
                <a:tc>
                  <a:txBody>
                    <a:bodyPr/>
                    <a:lstStyle/>
                    <a:p>
                      <a:pPr algn="ctr"/>
                      <a:r>
                        <a:rPr kumimoji="1" lang="ja-JP" altLang="en-US" sz="1800" b="0" dirty="0" smtClean="0">
                          <a:solidFill>
                            <a:sysClr val="windowText" lastClr="000000"/>
                          </a:solidFill>
                        </a:rPr>
                        <a:t>相対湿度</a:t>
                      </a:r>
                      <a:endParaRPr kumimoji="1" lang="en-US" altLang="ja-JP" sz="1800" b="0" dirty="0" smtClean="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smtClean="0">
                          <a:solidFill>
                            <a:sysClr val="windowText" lastClr="000000"/>
                          </a:solidFill>
                        </a:rPr>
                        <a:t>20</a:t>
                      </a:r>
                      <a:r>
                        <a:rPr kumimoji="1" lang="ja-JP" altLang="en-US" sz="1800" dirty="0" smtClean="0">
                          <a:solidFill>
                            <a:sysClr val="windowText" lastClr="000000"/>
                          </a:solidFill>
                        </a:rPr>
                        <a:t>～</a:t>
                      </a:r>
                      <a:r>
                        <a:rPr kumimoji="1" lang="en-US" altLang="ja-JP" sz="1800" dirty="0" smtClean="0">
                          <a:solidFill>
                            <a:sysClr val="windowText" lastClr="000000"/>
                          </a:solidFill>
                        </a:rPr>
                        <a:t>30%RH</a:t>
                      </a:r>
                    </a:p>
                  </a:txBody>
                  <a:tcPr marL="86203" marR="86203" marT="43101" marB="43101"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8265">
                <a:tc rowSpan="2">
                  <a:txBody>
                    <a:bodyPr/>
                    <a:lstStyle/>
                    <a:p>
                      <a:pPr algn="ctr"/>
                      <a:r>
                        <a:rPr kumimoji="1" lang="ja-JP" altLang="en-US" sz="1800" b="0" dirty="0" smtClean="0">
                          <a:solidFill>
                            <a:sysClr val="windowText" lastClr="000000"/>
                          </a:solidFill>
                        </a:rPr>
                        <a:t>湿潤</a:t>
                      </a:r>
                      <a:endParaRPr kumimoji="1" lang="en-US" altLang="ja-JP" sz="1800" b="0" dirty="0" smtClean="0">
                        <a:solidFill>
                          <a:sysClr val="windowText" lastClr="000000"/>
                        </a:solidFill>
                      </a:endParaRP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b="0" dirty="0" smtClean="0">
                          <a:solidFill>
                            <a:sysClr val="windowText" lastClr="000000"/>
                          </a:solidFill>
                        </a:rPr>
                        <a:t>温度</a:t>
                      </a:r>
                      <a:endParaRPr kumimoji="1" lang="en-US" altLang="ja-JP" sz="1800" b="0" dirty="0" smtClean="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smtClean="0">
                          <a:solidFill>
                            <a:sysClr val="windowText" lastClr="000000"/>
                          </a:solidFill>
                        </a:rPr>
                        <a:t>50</a:t>
                      </a:r>
                      <a:r>
                        <a:rPr kumimoji="1" lang="ja-JP" altLang="en-US" sz="1800" dirty="0" smtClean="0">
                          <a:solidFill>
                            <a:sysClr val="windowText" lastClr="000000"/>
                          </a:solidFill>
                        </a:rPr>
                        <a:t>℃</a:t>
                      </a:r>
                      <a:r>
                        <a:rPr kumimoji="1" lang="ja-JP" altLang="en-US" sz="1800" baseline="0" dirty="0" smtClean="0">
                          <a:solidFill>
                            <a:sysClr val="windowText" lastClr="000000"/>
                          </a:solidFill>
                        </a:rPr>
                        <a:t> </a:t>
                      </a:r>
                      <a:r>
                        <a:rPr kumimoji="1" lang="en-US" altLang="ja-JP" sz="1800" dirty="0" smtClean="0">
                          <a:solidFill>
                            <a:sysClr val="windowText" lastClr="000000"/>
                          </a:solidFill>
                        </a:rPr>
                        <a:t>± 1</a:t>
                      </a:r>
                      <a:r>
                        <a:rPr kumimoji="1" lang="ja-JP" altLang="en-US" sz="1800" dirty="0" smtClean="0">
                          <a:solidFill>
                            <a:sysClr val="windowText" lastClr="000000"/>
                          </a:solidFill>
                        </a:rPr>
                        <a:t>℃</a:t>
                      </a:r>
                      <a:endParaRPr kumimoji="1" lang="en-US" altLang="ja-JP" sz="1800" dirty="0" smtClean="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8265">
                <a:tc vMerge="1">
                  <a:txBody>
                    <a:bodyPr/>
                    <a:lstStyle/>
                    <a:p>
                      <a:endParaRPr kumimoji="1" lang="ja-JP" altLang="en-US"/>
                    </a:p>
                  </a:txBody>
                  <a:tcPr/>
                </a:tc>
                <a:tc>
                  <a:txBody>
                    <a:bodyPr/>
                    <a:lstStyle/>
                    <a:p>
                      <a:pPr algn="ctr"/>
                      <a:r>
                        <a:rPr kumimoji="1" lang="ja-JP" altLang="en-US" sz="1800" b="0" dirty="0" smtClean="0">
                          <a:solidFill>
                            <a:sysClr val="windowText" lastClr="000000"/>
                          </a:solidFill>
                        </a:rPr>
                        <a:t>相対湿度</a:t>
                      </a:r>
                      <a:endParaRPr kumimoji="1" lang="en-US" altLang="ja-JP" sz="1800" b="0" dirty="0" smtClean="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smtClean="0">
                          <a:solidFill>
                            <a:sysClr val="windowText" lastClr="000000"/>
                          </a:solidFill>
                        </a:rPr>
                        <a:t>95%RH</a:t>
                      </a:r>
                      <a:r>
                        <a:rPr kumimoji="1" lang="ja-JP" altLang="en-US" sz="1800" dirty="0" smtClean="0">
                          <a:solidFill>
                            <a:sysClr val="windowText" lastClr="000000"/>
                          </a:solidFill>
                        </a:rPr>
                        <a:t>以上</a:t>
                      </a:r>
                      <a:endParaRPr kumimoji="1" lang="en-US" altLang="ja-JP" sz="1800" dirty="0" smtClean="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8265">
                <a:tc gridSpan="2">
                  <a:txBody>
                    <a:bodyPr/>
                    <a:lstStyle/>
                    <a:p>
                      <a:pPr algn="ctr"/>
                      <a:r>
                        <a:rPr kumimoji="1" lang="ja-JP" altLang="en-US" sz="1800" b="0" dirty="0" smtClean="0">
                          <a:solidFill>
                            <a:sysClr val="windowText" lastClr="000000"/>
                          </a:solidFill>
                        </a:rPr>
                        <a:t>サイクル時間</a:t>
                      </a:r>
                      <a:endParaRPr kumimoji="1" lang="en-US" altLang="ja-JP" sz="1800" b="0" dirty="0" smtClean="0">
                        <a:solidFill>
                          <a:sysClr val="windowText" lastClr="000000"/>
                        </a:solidFill>
                      </a:endParaRP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kumimoji="1" lang="en-US" altLang="ja-JP" sz="1800" b="0" dirty="0" smtClean="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smtClean="0">
                          <a:solidFill>
                            <a:sysClr val="windowText" lastClr="000000"/>
                          </a:solidFill>
                        </a:rPr>
                        <a:t>噴霧</a:t>
                      </a:r>
                      <a:r>
                        <a:rPr kumimoji="1" lang="en-US" altLang="ja-JP" sz="1800" baseline="0" dirty="0" smtClean="0">
                          <a:solidFill>
                            <a:sysClr val="windowText" lastClr="000000"/>
                          </a:solidFill>
                        </a:rPr>
                        <a:t> </a:t>
                      </a:r>
                      <a:r>
                        <a:rPr kumimoji="1" lang="en-US" altLang="ja-JP" sz="1800" dirty="0" smtClean="0">
                          <a:solidFill>
                            <a:sysClr val="windowText" lastClr="000000"/>
                          </a:solidFill>
                        </a:rPr>
                        <a:t>2</a:t>
                      </a:r>
                      <a:r>
                        <a:rPr kumimoji="1" lang="ja-JP" altLang="en-US" sz="1800" baseline="0" dirty="0" smtClean="0">
                          <a:solidFill>
                            <a:sysClr val="windowText" lastClr="000000"/>
                          </a:solidFill>
                        </a:rPr>
                        <a:t> </a:t>
                      </a:r>
                      <a:r>
                        <a:rPr kumimoji="1" lang="en-US" altLang="ja-JP" sz="1800" dirty="0" smtClean="0">
                          <a:solidFill>
                            <a:sysClr val="windowText" lastClr="000000"/>
                          </a:solidFill>
                        </a:rPr>
                        <a:t>h ,</a:t>
                      </a:r>
                      <a:r>
                        <a:rPr kumimoji="1" lang="ja-JP" altLang="en-US" sz="1800" dirty="0" smtClean="0">
                          <a:solidFill>
                            <a:sysClr val="windowText" lastClr="000000"/>
                          </a:solidFill>
                        </a:rPr>
                        <a:t>乾燥 </a:t>
                      </a:r>
                      <a:r>
                        <a:rPr kumimoji="1" lang="en-US" altLang="ja-JP" sz="1800" dirty="0" smtClean="0">
                          <a:solidFill>
                            <a:sysClr val="windowText" lastClr="000000"/>
                          </a:solidFill>
                        </a:rPr>
                        <a:t>4 h, </a:t>
                      </a:r>
                      <a:r>
                        <a:rPr kumimoji="1" lang="ja-JP" altLang="en-US" sz="1800" dirty="0" smtClean="0">
                          <a:solidFill>
                            <a:sysClr val="windowText" lastClr="000000"/>
                          </a:solidFill>
                        </a:rPr>
                        <a:t>湿潤</a:t>
                      </a:r>
                      <a:r>
                        <a:rPr kumimoji="1" lang="ja-JP" altLang="en-US" sz="1800" baseline="0" dirty="0" smtClean="0">
                          <a:solidFill>
                            <a:sysClr val="windowText" lastClr="000000"/>
                          </a:solidFill>
                        </a:rPr>
                        <a:t> </a:t>
                      </a:r>
                      <a:r>
                        <a:rPr kumimoji="1" lang="en-US" altLang="ja-JP" sz="1800" baseline="0" dirty="0" smtClean="0">
                          <a:solidFill>
                            <a:sysClr val="windowText" lastClr="000000"/>
                          </a:solidFill>
                        </a:rPr>
                        <a:t>2 h</a:t>
                      </a:r>
                      <a:endParaRPr kumimoji="1" lang="en-US" altLang="ja-JP" sz="1800" dirty="0" smtClean="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8265">
                <a:tc gridSpan="2">
                  <a:txBody>
                    <a:bodyPr/>
                    <a:lstStyle/>
                    <a:p>
                      <a:pPr algn="ctr"/>
                      <a:r>
                        <a:rPr kumimoji="1" lang="ja-JP" altLang="en-US" sz="1800" b="0" dirty="0" smtClean="0">
                          <a:solidFill>
                            <a:sysClr val="windowText" lastClr="000000"/>
                          </a:solidFill>
                        </a:rPr>
                        <a:t>試験時間</a:t>
                      </a:r>
                      <a:endParaRPr kumimoji="1" lang="en-US" altLang="ja-JP" sz="1800" b="0" dirty="0" smtClean="0">
                        <a:solidFill>
                          <a:sysClr val="windowText" lastClr="000000"/>
                        </a:solidFill>
                      </a:endParaRPr>
                    </a:p>
                  </a:txBody>
                  <a:tcPr marL="86203" marR="86203" marT="43101" marB="43101"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kumimoji="1" lang="en-US" altLang="ja-JP" sz="1800" b="0" dirty="0" smtClean="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sz="1800" dirty="0" smtClean="0">
                          <a:solidFill>
                            <a:sysClr val="windowText" lastClr="000000"/>
                          </a:solidFill>
                        </a:rPr>
                        <a:t>240, 480,</a:t>
                      </a:r>
                      <a:r>
                        <a:rPr kumimoji="1" lang="en-US" altLang="ja-JP" sz="1800" baseline="0" dirty="0" smtClean="0">
                          <a:solidFill>
                            <a:sysClr val="windowText" lastClr="000000"/>
                          </a:solidFill>
                        </a:rPr>
                        <a:t> 960, 2000, 4000 h</a:t>
                      </a:r>
                      <a:endParaRPr kumimoji="1" lang="en-US" altLang="ja-JP" sz="1800" dirty="0" smtClean="0">
                        <a:solidFill>
                          <a:sysClr val="windowText" lastClr="000000"/>
                        </a:solidFill>
                      </a:endParaRPr>
                    </a:p>
                  </a:txBody>
                  <a:tcPr marL="86203" marR="86203" marT="43101" marB="43101"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正方形/長方形 3"/>
          <p:cNvSpPr/>
          <p:nvPr/>
        </p:nvSpPr>
        <p:spPr>
          <a:xfrm>
            <a:off x="768799" y="1060532"/>
            <a:ext cx="7588937" cy="461665"/>
          </a:xfrm>
          <a:prstGeom prst="rect">
            <a:avLst/>
          </a:prstGeom>
        </p:spPr>
        <p:txBody>
          <a:bodyPr wrap="none">
            <a:spAutoFit/>
          </a:bodyPr>
          <a:lstStyle/>
          <a:p>
            <a:r>
              <a:rPr lang="en-US" altLang="ja-JP" sz="2400" b="1" dirty="0"/>
              <a:t>Zn</a:t>
            </a:r>
            <a:r>
              <a:rPr lang="ja-JP" altLang="en-US" sz="2400" b="1" dirty="0"/>
              <a:t>溶射</a:t>
            </a:r>
            <a:r>
              <a:rPr lang="en-US" altLang="ja-JP" sz="2400" b="1" dirty="0"/>
              <a:t>Al</a:t>
            </a:r>
            <a:r>
              <a:rPr lang="ja-JP" altLang="en-US" sz="2400" b="1" dirty="0" smtClean="0"/>
              <a:t>材の腐食形態把握のため腐食加速試験を実施</a:t>
            </a:r>
            <a:endParaRPr lang="en-US" altLang="ja-JP" sz="2400" b="1" dirty="0"/>
          </a:p>
        </p:txBody>
      </p:sp>
    </p:spTree>
    <p:extLst>
      <p:ext uri="{BB962C8B-B14F-4D97-AF65-F5344CB8AC3E}">
        <p14:creationId xmlns:p14="http://schemas.microsoft.com/office/powerpoint/2010/main" val="1426716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 </a:t>
            </a:r>
            <a:r>
              <a:rPr lang="ja-JP" altLang="en-US" dirty="0"/>
              <a:t>腐食加速</a:t>
            </a:r>
            <a:r>
              <a:rPr lang="ja-JP" altLang="en-US" dirty="0" smtClean="0"/>
              <a:t>試験</a:t>
            </a:r>
            <a:r>
              <a:rPr lang="ja-JP" altLang="en-US" dirty="0" err="1"/>
              <a:t>ー</a:t>
            </a:r>
            <a:r>
              <a:rPr lang="ja-JP" altLang="en-US" dirty="0" smtClean="0"/>
              <a:t>腐食形態</a:t>
            </a:r>
            <a:endParaRPr kumimoji="1" lang="ja-JP" altLang="en-US" dirty="0"/>
          </a:p>
        </p:txBody>
      </p:sp>
      <p:sp>
        <p:nvSpPr>
          <p:cNvPr id="89" name="正方形/長方形 88"/>
          <p:cNvSpPr/>
          <p:nvPr/>
        </p:nvSpPr>
        <p:spPr>
          <a:xfrm>
            <a:off x="1841737" y="3698504"/>
            <a:ext cx="5800459" cy="276999"/>
          </a:xfrm>
          <a:prstGeom prst="rect">
            <a:avLst/>
          </a:prstGeom>
        </p:spPr>
        <p:txBody>
          <a:bodyPr wrap="square">
            <a:spAutoFit/>
          </a:bodyPr>
          <a:lstStyle/>
          <a:p>
            <a:pPr algn="just">
              <a:spcBef>
                <a:spcPct val="0"/>
              </a:spcBef>
            </a:pPr>
            <a:r>
              <a:rPr lang="en-US" altLang="ja-JP" sz="1200" dirty="0"/>
              <a:t>Fig. C</a:t>
            </a:r>
            <a:r>
              <a:rPr lang="en-US" altLang="ja-JP" sz="1200" dirty="0" smtClean="0"/>
              <a:t>ross sectional images </a:t>
            </a:r>
            <a:r>
              <a:rPr lang="en-US" altLang="ja-JP" sz="1200" dirty="0"/>
              <a:t>of </a:t>
            </a:r>
            <a:r>
              <a:rPr lang="en-US" altLang="ja-JP" sz="1200" dirty="0" smtClean="0"/>
              <a:t>Zn </a:t>
            </a:r>
            <a:r>
              <a:rPr lang="en-US" altLang="ja-JP" sz="1200" dirty="0"/>
              <a:t>thermal </a:t>
            </a:r>
            <a:r>
              <a:rPr lang="en-US" altLang="ja-JP" sz="1200" dirty="0" smtClean="0"/>
              <a:t>spraying Al</a:t>
            </a:r>
            <a:r>
              <a:rPr lang="en-US" altLang="ja-JP" sz="1200" dirty="0"/>
              <a:t> </a:t>
            </a:r>
            <a:r>
              <a:rPr lang="en-US" altLang="ja-JP" sz="1200" dirty="0" smtClean="0"/>
              <a:t>after combined cycle test.</a:t>
            </a:r>
          </a:p>
        </p:txBody>
      </p:sp>
      <p:sp>
        <p:nvSpPr>
          <p:cNvPr id="92" name="二等辺三角形 91"/>
          <p:cNvSpPr/>
          <p:nvPr/>
        </p:nvSpPr>
        <p:spPr>
          <a:xfrm rot="5400000">
            <a:off x="793604" y="4237376"/>
            <a:ext cx="625295" cy="3337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テキスト ボックス 92"/>
          <p:cNvSpPr txBox="1"/>
          <p:nvPr/>
        </p:nvSpPr>
        <p:spPr>
          <a:xfrm>
            <a:off x="1481697" y="4068938"/>
            <a:ext cx="6805794" cy="830997"/>
          </a:xfrm>
          <a:prstGeom prst="rect">
            <a:avLst/>
          </a:prstGeom>
          <a:noFill/>
        </p:spPr>
        <p:txBody>
          <a:bodyPr wrap="square" rtlCol="0">
            <a:spAutoFit/>
          </a:bodyPr>
          <a:lstStyle/>
          <a:p>
            <a:pPr>
              <a:spcAft>
                <a:spcPts val="600"/>
              </a:spcAft>
            </a:pPr>
            <a:r>
              <a:rPr kumimoji="1" lang="ja-JP" altLang="en-US" sz="2400" b="1" dirty="0" smtClean="0"/>
              <a:t>腐食の進行に伴い、表層方向の腐食が促進され、深さ方向への腐食は抑制されている</a:t>
            </a:r>
            <a:endParaRPr kumimoji="1" lang="ja-JP" altLang="en-US" sz="2400" b="1" dirty="0"/>
          </a:p>
        </p:txBody>
      </p:sp>
      <p:grpSp>
        <p:nvGrpSpPr>
          <p:cNvPr id="3" name="グループ化 2"/>
          <p:cNvGrpSpPr/>
          <p:nvPr/>
        </p:nvGrpSpPr>
        <p:grpSpPr>
          <a:xfrm>
            <a:off x="576512" y="1167163"/>
            <a:ext cx="2470890" cy="2464518"/>
            <a:chOff x="768650" y="1018111"/>
            <a:chExt cx="2470890" cy="2464518"/>
          </a:xfrm>
        </p:grpSpPr>
        <p:pic>
          <p:nvPicPr>
            <p:cNvPr id="10" name="図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68650" y="1018111"/>
              <a:ext cx="2464518" cy="2464518"/>
            </a:xfrm>
            <a:prstGeom prst="rect">
              <a:avLst/>
            </a:prstGeom>
          </p:spPr>
        </p:pic>
        <p:sp>
          <p:nvSpPr>
            <p:cNvPr id="18" name="正方形/長方形 17"/>
            <p:cNvSpPr/>
            <p:nvPr/>
          </p:nvSpPr>
          <p:spPr>
            <a:xfrm>
              <a:off x="823071" y="1036490"/>
              <a:ext cx="792088" cy="427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Resin</a:t>
              </a:r>
              <a:endParaRPr kumimoji="1" lang="ja-JP" altLang="en-US" dirty="0"/>
            </a:p>
          </p:txBody>
        </p:sp>
        <p:sp>
          <p:nvSpPr>
            <p:cNvPr id="26" name="円/楕円 25"/>
            <p:cNvSpPr/>
            <p:nvPr/>
          </p:nvSpPr>
          <p:spPr>
            <a:xfrm>
              <a:off x="1673835" y="1629747"/>
              <a:ext cx="720080" cy="504056"/>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2447452" y="2072908"/>
              <a:ext cx="792088" cy="4277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Al-Zn</a:t>
              </a:r>
              <a:endParaRPr kumimoji="1" lang="ja-JP" altLang="en-US" dirty="0">
                <a:solidFill>
                  <a:schemeClr val="tx1"/>
                </a:solidFill>
              </a:endParaRPr>
            </a:p>
          </p:txBody>
        </p:sp>
        <p:sp>
          <p:nvSpPr>
            <p:cNvPr id="34" name="正方形/長方形 33"/>
            <p:cNvSpPr/>
            <p:nvPr/>
          </p:nvSpPr>
          <p:spPr>
            <a:xfrm>
              <a:off x="893580" y="2895149"/>
              <a:ext cx="1131991" cy="42773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Al Core</a:t>
              </a:r>
              <a:endParaRPr kumimoji="1" lang="ja-JP" altLang="en-US" dirty="0">
                <a:solidFill>
                  <a:schemeClr val="tx1"/>
                </a:solidFill>
              </a:endParaRPr>
            </a:p>
          </p:txBody>
        </p:sp>
      </p:grpSp>
      <p:grpSp>
        <p:nvGrpSpPr>
          <p:cNvPr id="4" name="グループ化 3"/>
          <p:cNvGrpSpPr/>
          <p:nvPr/>
        </p:nvGrpSpPr>
        <p:grpSpPr>
          <a:xfrm>
            <a:off x="3344490" y="1167163"/>
            <a:ext cx="2479570" cy="2464518"/>
            <a:chOff x="3433389" y="1078012"/>
            <a:chExt cx="2479570" cy="2464518"/>
          </a:xfrm>
        </p:grpSpPr>
        <p:pic>
          <p:nvPicPr>
            <p:cNvPr id="7" name="図 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433389" y="1078012"/>
              <a:ext cx="2464518" cy="2464518"/>
            </a:xfrm>
            <a:prstGeom prst="rect">
              <a:avLst/>
            </a:prstGeom>
          </p:spPr>
        </p:pic>
        <p:sp>
          <p:nvSpPr>
            <p:cNvPr id="27" name="円/楕円 26"/>
            <p:cNvSpPr/>
            <p:nvPr/>
          </p:nvSpPr>
          <p:spPr>
            <a:xfrm>
              <a:off x="3946215" y="1867316"/>
              <a:ext cx="1273215" cy="599261"/>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3465175" y="1078012"/>
              <a:ext cx="792088" cy="427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Resin</a:t>
              </a:r>
              <a:endParaRPr kumimoji="1" lang="ja-JP" altLang="en-US" dirty="0"/>
            </a:p>
          </p:txBody>
        </p:sp>
        <p:sp>
          <p:nvSpPr>
            <p:cNvPr id="38" name="正方形/長方形 37"/>
            <p:cNvSpPr/>
            <p:nvPr/>
          </p:nvSpPr>
          <p:spPr>
            <a:xfrm>
              <a:off x="5120871" y="2310271"/>
              <a:ext cx="792088" cy="4277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Al-Zn</a:t>
              </a:r>
              <a:endParaRPr kumimoji="1" lang="ja-JP" altLang="en-US" dirty="0">
                <a:solidFill>
                  <a:schemeClr val="tx1"/>
                </a:solidFill>
              </a:endParaRPr>
            </a:p>
          </p:txBody>
        </p:sp>
        <p:sp>
          <p:nvSpPr>
            <p:cNvPr id="39" name="正方形/長方形 38"/>
            <p:cNvSpPr/>
            <p:nvPr/>
          </p:nvSpPr>
          <p:spPr>
            <a:xfrm>
              <a:off x="3557179" y="3013843"/>
              <a:ext cx="1131991" cy="42773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Al Core</a:t>
              </a:r>
              <a:endParaRPr kumimoji="1" lang="ja-JP" altLang="en-US" dirty="0">
                <a:solidFill>
                  <a:schemeClr val="tx1"/>
                </a:solidFill>
              </a:endParaRPr>
            </a:p>
          </p:txBody>
        </p:sp>
      </p:grpSp>
      <p:grpSp>
        <p:nvGrpSpPr>
          <p:cNvPr id="5" name="グループ化 4"/>
          <p:cNvGrpSpPr/>
          <p:nvPr/>
        </p:nvGrpSpPr>
        <p:grpSpPr>
          <a:xfrm>
            <a:off x="6106096" y="1167163"/>
            <a:ext cx="2495770" cy="2478300"/>
            <a:chOff x="6306826" y="1022708"/>
            <a:chExt cx="2495770" cy="2478300"/>
          </a:xfrm>
        </p:grpSpPr>
        <p:pic>
          <p:nvPicPr>
            <p:cNvPr id="11" name="図 10"/>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306826" y="1036490"/>
              <a:ext cx="2495770" cy="2464518"/>
            </a:xfrm>
            <a:prstGeom prst="rect">
              <a:avLst/>
            </a:prstGeom>
          </p:spPr>
        </p:pic>
        <p:sp>
          <p:nvSpPr>
            <p:cNvPr id="40" name="正方形/長方形 39"/>
            <p:cNvSpPr/>
            <p:nvPr/>
          </p:nvSpPr>
          <p:spPr>
            <a:xfrm>
              <a:off x="6325664" y="1022708"/>
              <a:ext cx="792088" cy="427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Resin</a:t>
              </a:r>
              <a:endParaRPr kumimoji="1" lang="ja-JP" altLang="en-US" dirty="0"/>
            </a:p>
          </p:txBody>
        </p:sp>
        <p:sp>
          <p:nvSpPr>
            <p:cNvPr id="41" name="正方形/長方形 40"/>
            <p:cNvSpPr/>
            <p:nvPr/>
          </p:nvSpPr>
          <p:spPr>
            <a:xfrm>
              <a:off x="6325664" y="1946706"/>
              <a:ext cx="792088" cy="4277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Al-Zn</a:t>
              </a:r>
              <a:endParaRPr kumimoji="1" lang="ja-JP" altLang="en-US" dirty="0">
                <a:solidFill>
                  <a:schemeClr val="tx1"/>
                </a:solidFill>
              </a:endParaRPr>
            </a:p>
          </p:txBody>
        </p:sp>
        <p:sp>
          <p:nvSpPr>
            <p:cNvPr id="42" name="正方形/長方形 41"/>
            <p:cNvSpPr/>
            <p:nvPr/>
          </p:nvSpPr>
          <p:spPr>
            <a:xfrm>
              <a:off x="6432720" y="2950031"/>
              <a:ext cx="1131991" cy="42773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Al Core</a:t>
              </a:r>
              <a:endParaRPr kumimoji="1" lang="ja-JP" altLang="en-US" dirty="0">
                <a:solidFill>
                  <a:schemeClr val="tx1"/>
                </a:solidFill>
              </a:endParaRPr>
            </a:p>
          </p:txBody>
        </p:sp>
        <p:sp>
          <p:nvSpPr>
            <p:cNvPr id="88" name="円/楕円 87"/>
            <p:cNvSpPr/>
            <p:nvPr/>
          </p:nvSpPr>
          <p:spPr>
            <a:xfrm>
              <a:off x="6983748" y="1308401"/>
              <a:ext cx="1592079" cy="936103"/>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テキスト ボックス 5"/>
          <p:cNvSpPr txBox="1"/>
          <p:nvPr/>
        </p:nvSpPr>
        <p:spPr>
          <a:xfrm>
            <a:off x="545593" y="805592"/>
            <a:ext cx="1296144" cy="369332"/>
          </a:xfrm>
          <a:prstGeom prst="rect">
            <a:avLst/>
          </a:prstGeom>
          <a:noFill/>
        </p:spPr>
        <p:txBody>
          <a:bodyPr wrap="square" rtlCol="0">
            <a:spAutoFit/>
          </a:bodyPr>
          <a:lstStyle/>
          <a:p>
            <a:r>
              <a:rPr kumimoji="1" lang="en-US" altLang="ja-JP" b="1" dirty="0" smtClean="0"/>
              <a:t>(a) 960 h</a:t>
            </a:r>
            <a:endParaRPr kumimoji="1" lang="ja-JP" altLang="en-US" b="1" dirty="0"/>
          </a:p>
        </p:txBody>
      </p:sp>
      <p:sp>
        <p:nvSpPr>
          <p:cNvPr id="43" name="テキスト ボックス 42"/>
          <p:cNvSpPr txBox="1"/>
          <p:nvPr/>
        </p:nvSpPr>
        <p:spPr>
          <a:xfrm>
            <a:off x="3280604" y="805592"/>
            <a:ext cx="1507419" cy="369332"/>
          </a:xfrm>
          <a:prstGeom prst="rect">
            <a:avLst/>
          </a:prstGeom>
          <a:noFill/>
        </p:spPr>
        <p:txBody>
          <a:bodyPr wrap="square" rtlCol="0">
            <a:spAutoFit/>
          </a:bodyPr>
          <a:lstStyle/>
          <a:p>
            <a:r>
              <a:rPr kumimoji="1" lang="en-US" altLang="ja-JP" b="1" dirty="0" smtClean="0"/>
              <a:t>(b) 2000 h</a:t>
            </a:r>
            <a:endParaRPr kumimoji="1" lang="ja-JP" altLang="en-US" b="1" dirty="0"/>
          </a:p>
        </p:txBody>
      </p:sp>
      <p:sp>
        <p:nvSpPr>
          <p:cNvPr id="44" name="テキスト ボックス 43"/>
          <p:cNvSpPr txBox="1"/>
          <p:nvPr/>
        </p:nvSpPr>
        <p:spPr>
          <a:xfrm>
            <a:off x="6029308" y="805592"/>
            <a:ext cx="1507419" cy="369332"/>
          </a:xfrm>
          <a:prstGeom prst="rect">
            <a:avLst/>
          </a:prstGeom>
          <a:noFill/>
        </p:spPr>
        <p:txBody>
          <a:bodyPr wrap="square" rtlCol="0">
            <a:spAutoFit/>
          </a:bodyPr>
          <a:lstStyle/>
          <a:p>
            <a:r>
              <a:rPr kumimoji="1" lang="en-US" altLang="ja-JP" b="1" dirty="0" smtClean="0"/>
              <a:t>(c) 4000 h</a:t>
            </a:r>
            <a:endParaRPr kumimoji="1" lang="ja-JP" altLang="en-US" b="1" dirty="0"/>
          </a:p>
        </p:txBody>
      </p:sp>
      <p:grpSp>
        <p:nvGrpSpPr>
          <p:cNvPr id="19" name="グループ化 18"/>
          <p:cNvGrpSpPr/>
          <p:nvPr/>
        </p:nvGrpSpPr>
        <p:grpSpPr>
          <a:xfrm>
            <a:off x="2051720" y="5073788"/>
            <a:ext cx="2300513" cy="1330786"/>
            <a:chOff x="1556803" y="4147842"/>
            <a:chExt cx="2300513" cy="1330786"/>
          </a:xfrm>
        </p:grpSpPr>
        <p:grpSp>
          <p:nvGrpSpPr>
            <p:cNvPr id="17" name="グループ化 16"/>
            <p:cNvGrpSpPr/>
            <p:nvPr/>
          </p:nvGrpSpPr>
          <p:grpSpPr>
            <a:xfrm>
              <a:off x="1556803" y="4147842"/>
              <a:ext cx="2300513" cy="1330786"/>
              <a:chOff x="1260095" y="4102234"/>
              <a:chExt cx="2300513" cy="1330786"/>
            </a:xfrm>
          </p:grpSpPr>
          <p:grpSp>
            <p:nvGrpSpPr>
              <p:cNvPr id="52" name="グループ化 51"/>
              <p:cNvGrpSpPr/>
              <p:nvPr/>
            </p:nvGrpSpPr>
            <p:grpSpPr>
              <a:xfrm>
                <a:off x="1275212" y="4405364"/>
                <a:ext cx="2263368" cy="999018"/>
                <a:chOff x="1096989" y="1971906"/>
                <a:chExt cx="2263368" cy="999018"/>
              </a:xfrm>
            </p:grpSpPr>
            <p:sp>
              <p:nvSpPr>
                <p:cNvPr id="53" name="正方形/長方形 52"/>
                <p:cNvSpPr/>
                <p:nvPr/>
              </p:nvSpPr>
              <p:spPr>
                <a:xfrm>
                  <a:off x="1097277" y="2605920"/>
                  <a:ext cx="2263080" cy="365004"/>
                </a:xfrm>
                <a:prstGeom prst="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sp>
              <p:nvSpPr>
                <p:cNvPr id="57" name="正方形/長方形 56"/>
                <p:cNvSpPr/>
                <p:nvPr/>
              </p:nvSpPr>
              <p:spPr>
                <a:xfrm>
                  <a:off x="1096989" y="1971906"/>
                  <a:ext cx="2263368" cy="638944"/>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grpSp>
          <p:sp>
            <p:nvSpPr>
              <p:cNvPr id="49" name="テキスト ボックス 48"/>
              <p:cNvSpPr txBox="1"/>
              <p:nvPr/>
            </p:nvSpPr>
            <p:spPr>
              <a:xfrm>
                <a:off x="2668514" y="5063688"/>
                <a:ext cx="89209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chemeClr val="tx2"/>
                    </a:solidFill>
                    <a:effectLst/>
                    <a:uLnTx/>
                    <a:uFillTx/>
                  </a:rPr>
                  <a:t>Al</a:t>
                </a:r>
                <a:r>
                  <a:rPr kumimoji="0" lang="ja-JP" altLang="en-US" sz="1800" b="0" i="0" u="none" strike="noStrike" kern="0" cap="none" spc="0" normalizeH="0" baseline="0" noProof="0" dirty="0" smtClean="0">
                    <a:ln>
                      <a:noFill/>
                    </a:ln>
                    <a:solidFill>
                      <a:schemeClr val="tx2"/>
                    </a:solidFill>
                    <a:effectLst/>
                    <a:uLnTx/>
                    <a:uFillTx/>
                  </a:rPr>
                  <a:t>芯材</a:t>
                </a:r>
              </a:p>
            </p:txBody>
          </p:sp>
          <p:sp>
            <p:nvSpPr>
              <p:cNvPr id="50" name="テキスト ボックス 49"/>
              <p:cNvSpPr txBox="1"/>
              <p:nvPr/>
            </p:nvSpPr>
            <p:spPr>
              <a:xfrm>
                <a:off x="1260095" y="4576611"/>
                <a:ext cx="92421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i="0" u="none" strike="noStrike" kern="0" cap="none" spc="0" normalizeH="0" baseline="0" noProof="0" dirty="0" smtClean="0">
                    <a:ln>
                      <a:noFill/>
                    </a:ln>
                    <a:solidFill>
                      <a:prstClr val="white"/>
                    </a:solidFill>
                    <a:effectLst/>
                    <a:uLnTx/>
                    <a:uFillTx/>
                  </a:rPr>
                  <a:t>Al-Zn</a:t>
                </a:r>
              </a:p>
            </p:txBody>
          </p:sp>
          <p:sp>
            <p:nvSpPr>
              <p:cNvPr id="16" name="弦 15"/>
              <p:cNvSpPr/>
              <p:nvPr/>
            </p:nvSpPr>
            <p:spPr>
              <a:xfrm>
                <a:off x="2091498" y="4102234"/>
                <a:ext cx="588212" cy="588212"/>
              </a:xfrm>
              <a:prstGeom prst="chord">
                <a:avLst>
                  <a:gd name="adj1" fmla="val 4051"/>
                  <a:gd name="adj2" fmla="val 107188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2" name="右矢印 16"/>
            <p:cNvSpPr/>
            <p:nvPr/>
          </p:nvSpPr>
          <p:spPr>
            <a:xfrm>
              <a:off x="2863709" y="4400918"/>
              <a:ext cx="440711" cy="245449"/>
            </a:xfrm>
            <a:custGeom>
              <a:avLst/>
              <a:gdLst>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327459 h 436612"/>
                <a:gd name="connsiteX7" fmla="*/ 0 w 756084"/>
                <a:gd name="connsiteY7" fmla="*/ 109153 h 436612"/>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109153 h 436612"/>
                <a:gd name="connsiteX0" fmla="*/ 0 w 751322"/>
                <a:gd name="connsiteY0" fmla="*/ 235359 h 436612"/>
                <a:gd name="connsiteX1" fmla="*/ 533016 w 751322"/>
                <a:gd name="connsiteY1" fmla="*/ 109153 h 436612"/>
                <a:gd name="connsiteX2" fmla="*/ 533016 w 751322"/>
                <a:gd name="connsiteY2" fmla="*/ 0 h 436612"/>
                <a:gd name="connsiteX3" fmla="*/ 751322 w 751322"/>
                <a:gd name="connsiteY3" fmla="*/ 218306 h 436612"/>
                <a:gd name="connsiteX4" fmla="*/ 533016 w 751322"/>
                <a:gd name="connsiteY4" fmla="*/ 436612 h 436612"/>
                <a:gd name="connsiteX5" fmla="*/ 533016 w 751322"/>
                <a:gd name="connsiteY5" fmla="*/ 327459 h 436612"/>
                <a:gd name="connsiteX6" fmla="*/ 0 w 751322"/>
                <a:gd name="connsiteY6" fmla="*/ 235359 h 436612"/>
                <a:gd name="connsiteX0" fmla="*/ 0 w 614797"/>
                <a:gd name="connsiteY0" fmla="*/ 227771 h 436612"/>
                <a:gd name="connsiteX1" fmla="*/ 396491 w 614797"/>
                <a:gd name="connsiteY1" fmla="*/ 109153 h 436612"/>
                <a:gd name="connsiteX2" fmla="*/ 396491 w 614797"/>
                <a:gd name="connsiteY2" fmla="*/ 0 h 436612"/>
                <a:gd name="connsiteX3" fmla="*/ 614797 w 614797"/>
                <a:gd name="connsiteY3" fmla="*/ 218306 h 436612"/>
                <a:gd name="connsiteX4" fmla="*/ 396491 w 614797"/>
                <a:gd name="connsiteY4" fmla="*/ 436612 h 436612"/>
                <a:gd name="connsiteX5" fmla="*/ 396491 w 614797"/>
                <a:gd name="connsiteY5" fmla="*/ 327459 h 436612"/>
                <a:gd name="connsiteX6" fmla="*/ 0 w 614797"/>
                <a:gd name="connsiteY6" fmla="*/ 227771 h 436612"/>
                <a:gd name="connsiteX0" fmla="*/ 0 w 656072"/>
                <a:gd name="connsiteY0" fmla="*/ 227771 h 436612"/>
                <a:gd name="connsiteX1" fmla="*/ 437766 w 656072"/>
                <a:gd name="connsiteY1" fmla="*/ 109153 h 436612"/>
                <a:gd name="connsiteX2" fmla="*/ 437766 w 656072"/>
                <a:gd name="connsiteY2" fmla="*/ 0 h 436612"/>
                <a:gd name="connsiteX3" fmla="*/ 656072 w 656072"/>
                <a:gd name="connsiteY3" fmla="*/ 218306 h 436612"/>
                <a:gd name="connsiteX4" fmla="*/ 437766 w 656072"/>
                <a:gd name="connsiteY4" fmla="*/ 436612 h 436612"/>
                <a:gd name="connsiteX5" fmla="*/ 437766 w 656072"/>
                <a:gd name="connsiteY5" fmla="*/ 327459 h 436612"/>
                <a:gd name="connsiteX6" fmla="*/ 0 w 656072"/>
                <a:gd name="connsiteY6" fmla="*/ 227771 h 43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6072" h="436612">
                  <a:moveTo>
                    <a:pt x="0" y="227771"/>
                  </a:moveTo>
                  <a:lnTo>
                    <a:pt x="437766" y="109153"/>
                  </a:lnTo>
                  <a:lnTo>
                    <a:pt x="437766" y="0"/>
                  </a:lnTo>
                  <a:lnTo>
                    <a:pt x="656072" y="218306"/>
                  </a:lnTo>
                  <a:lnTo>
                    <a:pt x="437766" y="436612"/>
                  </a:lnTo>
                  <a:lnTo>
                    <a:pt x="437766" y="327459"/>
                  </a:lnTo>
                  <a:lnTo>
                    <a:pt x="0" y="227771"/>
                  </a:lnTo>
                  <a:close/>
                </a:path>
              </a:pathLst>
            </a:cu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sp>
          <p:nvSpPr>
            <p:cNvPr id="63" name="右矢印 16"/>
            <p:cNvSpPr/>
            <p:nvPr/>
          </p:nvSpPr>
          <p:spPr>
            <a:xfrm flipH="1">
              <a:off x="2072087" y="4410264"/>
              <a:ext cx="503327" cy="245449"/>
            </a:xfrm>
            <a:custGeom>
              <a:avLst/>
              <a:gdLst>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327459 h 436612"/>
                <a:gd name="connsiteX7" fmla="*/ 0 w 756084"/>
                <a:gd name="connsiteY7" fmla="*/ 109153 h 436612"/>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109153 h 436612"/>
                <a:gd name="connsiteX0" fmla="*/ 0 w 751322"/>
                <a:gd name="connsiteY0" fmla="*/ 235359 h 436612"/>
                <a:gd name="connsiteX1" fmla="*/ 533016 w 751322"/>
                <a:gd name="connsiteY1" fmla="*/ 109153 h 436612"/>
                <a:gd name="connsiteX2" fmla="*/ 533016 w 751322"/>
                <a:gd name="connsiteY2" fmla="*/ 0 h 436612"/>
                <a:gd name="connsiteX3" fmla="*/ 751322 w 751322"/>
                <a:gd name="connsiteY3" fmla="*/ 218306 h 436612"/>
                <a:gd name="connsiteX4" fmla="*/ 533016 w 751322"/>
                <a:gd name="connsiteY4" fmla="*/ 436612 h 436612"/>
                <a:gd name="connsiteX5" fmla="*/ 533016 w 751322"/>
                <a:gd name="connsiteY5" fmla="*/ 327459 h 436612"/>
                <a:gd name="connsiteX6" fmla="*/ 0 w 751322"/>
                <a:gd name="connsiteY6" fmla="*/ 235359 h 436612"/>
                <a:gd name="connsiteX0" fmla="*/ 0 w 614797"/>
                <a:gd name="connsiteY0" fmla="*/ 227771 h 436612"/>
                <a:gd name="connsiteX1" fmla="*/ 396491 w 614797"/>
                <a:gd name="connsiteY1" fmla="*/ 109153 h 436612"/>
                <a:gd name="connsiteX2" fmla="*/ 396491 w 614797"/>
                <a:gd name="connsiteY2" fmla="*/ 0 h 436612"/>
                <a:gd name="connsiteX3" fmla="*/ 614797 w 614797"/>
                <a:gd name="connsiteY3" fmla="*/ 218306 h 436612"/>
                <a:gd name="connsiteX4" fmla="*/ 396491 w 614797"/>
                <a:gd name="connsiteY4" fmla="*/ 436612 h 436612"/>
                <a:gd name="connsiteX5" fmla="*/ 396491 w 614797"/>
                <a:gd name="connsiteY5" fmla="*/ 327459 h 436612"/>
                <a:gd name="connsiteX6" fmla="*/ 0 w 614797"/>
                <a:gd name="connsiteY6" fmla="*/ 227771 h 436612"/>
                <a:gd name="connsiteX0" fmla="*/ 0 w 656072"/>
                <a:gd name="connsiteY0" fmla="*/ 227771 h 436612"/>
                <a:gd name="connsiteX1" fmla="*/ 437766 w 656072"/>
                <a:gd name="connsiteY1" fmla="*/ 109153 h 436612"/>
                <a:gd name="connsiteX2" fmla="*/ 437766 w 656072"/>
                <a:gd name="connsiteY2" fmla="*/ 0 h 436612"/>
                <a:gd name="connsiteX3" fmla="*/ 656072 w 656072"/>
                <a:gd name="connsiteY3" fmla="*/ 218306 h 436612"/>
                <a:gd name="connsiteX4" fmla="*/ 437766 w 656072"/>
                <a:gd name="connsiteY4" fmla="*/ 436612 h 436612"/>
                <a:gd name="connsiteX5" fmla="*/ 437766 w 656072"/>
                <a:gd name="connsiteY5" fmla="*/ 327459 h 436612"/>
                <a:gd name="connsiteX6" fmla="*/ 0 w 656072"/>
                <a:gd name="connsiteY6" fmla="*/ 227771 h 43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6072" h="436612">
                  <a:moveTo>
                    <a:pt x="0" y="227771"/>
                  </a:moveTo>
                  <a:lnTo>
                    <a:pt x="437766" y="109153"/>
                  </a:lnTo>
                  <a:lnTo>
                    <a:pt x="437766" y="0"/>
                  </a:lnTo>
                  <a:lnTo>
                    <a:pt x="656072" y="218306"/>
                  </a:lnTo>
                  <a:lnTo>
                    <a:pt x="437766" y="436612"/>
                  </a:lnTo>
                  <a:lnTo>
                    <a:pt x="437766" y="327459"/>
                  </a:lnTo>
                  <a:lnTo>
                    <a:pt x="0" y="227771"/>
                  </a:lnTo>
                  <a:close/>
                </a:path>
              </a:pathLst>
            </a:cu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sp>
          <p:nvSpPr>
            <p:cNvPr id="64" name="右矢印 16"/>
            <p:cNvSpPr/>
            <p:nvPr/>
          </p:nvSpPr>
          <p:spPr>
            <a:xfrm rot="5400000">
              <a:off x="2492065" y="4645255"/>
              <a:ext cx="440711" cy="245449"/>
            </a:xfrm>
            <a:custGeom>
              <a:avLst/>
              <a:gdLst>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327459 h 436612"/>
                <a:gd name="connsiteX7" fmla="*/ 0 w 756084"/>
                <a:gd name="connsiteY7" fmla="*/ 109153 h 436612"/>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109153 h 436612"/>
                <a:gd name="connsiteX0" fmla="*/ 0 w 751322"/>
                <a:gd name="connsiteY0" fmla="*/ 235359 h 436612"/>
                <a:gd name="connsiteX1" fmla="*/ 533016 w 751322"/>
                <a:gd name="connsiteY1" fmla="*/ 109153 h 436612"/>
                <a:gd name="connsiteX2" fmla="*/ 533016 w 751322"/>
                <a:gd name="connsiteY2" fmla="*/ 0 h 436612"/>
                <a:gd name="connsiteX3" fmla="*/ 751322 w 751322"/>
                <a:gd name="connsiteY3" fmla="*/ 218306 h 436612"/>
                <a:gd name="connsiteX4" fmla="*/ 533016 w 751322"/>
                <a:gd name="connsiteY4" fmla="*/ 436612 h 436612"/>
                <a:gd name="connsiteX5" fmla="*/ 533016 w 751322"/>
                <a:gd name="connsiteY5" fmla="*/ 327459 h 436612"/>
                <a:gd name="connsiteX6" fmla="*/ 0 w 751322"/>
                <a:gd name="connsiteY6" fmla="*/ 235359 h 436612"/>
                <a:gd name="connsiteX0" fmla="*/ 0 w 614797"/>
                <a:gd name="connsiteY0" fmla="*/ 227771 h 436612"/>
                <a:gd name="connsiteX1" fmla="*/ 396491 w 614797"/>
                <a:gd name="connsiteY1" fmla="*/ 109153 h 436612"/>
                <a:gd name="connsiteX2" fmla="*/ 396491 w 614797"/>
                <a:gd name="connsiteY2" fmla="*/ 0 h 436612"/>
                <a:gd name="connsiteX3" fmla="*/ 614797 w 614797"/>
                <a:gd name="connsiteY3" fmla="*/ 218306 h 436612"/>
                <a:gd name="connsiteX4" fmla="*/ 396491 w 614797"/>
                <a:gd name="connsiteY4" fmla="*/ 436612 h 436612"/>
                <a:gd name="connsiteX5" fmla="*/ 396491 w 614797"/>
                <a:gd name="connsiteY5" fmla="*/ 327459 h 436612"/>
                <a:gd name="connsiteX6" fmla="*/ 0 w 614797"/>
                <a:gd name="connsiteY6" fmla="*/ 227771 h 436612"/>
                <a:gd name="connsiteX0" fmla="*/ 0 w 656072"/>
                <a:gd name="connsiteY0" fmla="*/ 227771 h 436612"/>
                <a:gd name="connsiteX1" fmla="*/ 437766 w 656072"/>
                <a:gd name="connsiteY1" fmla="*/ 109153 h 436612"/>
                <a:gd name="connsiteX2" fmla="*/ 437766 w 656072"/>
                <a:gd name="connsiteY2" fmla="*/ 0 h 436612"/>
                <a:gd name="connsiteX3" fmla="*/ 656072 w 656072"/>
                <a:gd name="connsiteY3" fmla="*/ 218306 h 436612"/>
                <a:gd name="connsiteX4" fmla="*/ 437766 w 656072"/>
                <a:gd name="connsiteY4" fmla="*/ 436612 h 436612"/>
                <a:gd name="connsiteX5" fmla="*/ 437766 w 656072"/>
                <a:gd name="connsiteY5" fmla="*/ 327459 h 436612"/>
                <a:gd name="connsiteX6" fmla="*/ 0 w 656072"/>
                <a:gd name="connsiteY6" fmla="*/ 227771 h 43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6072" h="436612">
                  <a:moveTo>
                    <a:pt x="0" y="227771"/>
                  </a:moveTo>
                  <a:lnTo>
                    <a:pt x="437766" y="109153"/>
                  </a:lnTo>
                  <a:lnTo>
                    <a:pt x="437766" y="0"/>
                  </a:lnTo>
                  <a:lnTo>
                    <a:pt x="656072" y="218306"/>
                  </a:lnTo>
                  <a:lnTo>
                    <a:pt x="437766" y="436612"/>
                  </a:lnTo>
                  <a:lnTo>
                    <a:pt x="437766" y="327459"/>
                  </a:lnTo>
                  <a:lnTo>
                    <a:pt x="0" y="227771"/>
                  </a:lnTo>
                  <a:close/>
                </a:path>
              </a:pathLst>
            </a:cu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grpSp>
      <p:grpSp>
        <p:nvGrpSpPr>
          <p:cNvPr id="59" name="グループ化 58"/>
          <p:cNvGrpSpPr/>
          <p:nvPr/>
        </p:nvGrpSpPr>
        <p:grpSpPr>
          <a:xfrm>
            <a:off x="5666301" y="4957389"/>
            <a:ext cx="2263368" cy="1418547"/>
            <a:chOff x="5067319" y="4031443"/>
            <a:chExt cx="2263368" cy="1418547"/>
          </a:xfrm>
        </p:grpSpPr>
        <p:grpSp>
          <p:nvGrpSpPr>
            <p:cNvPr id="65" name="グループ化 64"/>
            <p:cNvGrpSpPr/>
            <p:nvPr/>
          </p:nvGrpSpPr>
          <p:grpSpPr>
            <a:xfrm>
              <a:off x="5067319" y="4031443"/>
              <a:ext cx="2263368" cy="1418547"/>
              <a:chOff x="1275212" y="3985835"/>
              <a:chExt cx="2263368" cy="1418547"/>
            </a:xfrm>
          </p:grpSpPr>
          <p:grpSp>
            <p:nvGrpSpPr>
              <p:cNvPr id="66" name="グループ化 65"/>
              <p:cNvGrpSpPr/>
              <p:nvPr/>
            </p:nvGrpSpPr>
            <p:grpSpPr>
              <a:xfrm>
                <a:off x="1275212" y="4405364"/>
                <a:ext cx="2263368" cy="999018"/>
                <a:chOff x="1096989" y="1971906"/>
                <a:chExt cx="2263368" cy="999018"/>
              </a:xfrm>
            </p:grpSpPr>
            <p:sp>
              <p:nvSpPr>
                <p:cNvPr id="70" name="正方形/長方形 69"/>
                <p:cNvSpPr/>
                <p:nvPr/>
              </p:nvSpPr>
              <p:spPr>
                <a:xfrm>
                  <a:off x="1097277" y="2605920"/>
                  <a:ext cx="2263080" cy="365004"/>
                </a:xfrm>
                <a:prstGeom prst="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sp>
              <p:nvSpPr>
                <p:cNvPr id="71" name="正方形/長方形 70"/>
                <p:cNvSpPr/>
                <p:nvPr/>
              </p:nvSpPr>
              <p:spPr>
                <a:xfrm>
                  <a:off x="1096989" y="1971906"/>
                  <a:ext cx="2263368" cy="638944"/>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Arial"/>
                    <a:ea typeface="メイリオ"/>
                    <a:cs typeface="+mn-cs"/>
                  </a:endParaRPr>
                </a:p>
              </p:txBody>
            </p:sp>
          </p:grpSp>
          <p:sp>
            <p:nvSpPr>
              <p:cNvPr id="69" name="弦 68"/>
              <p:cNvSpPr/>
              <p:nvPr/>
            </p:nvSpPr>
            <p:spPr>
              <a:xfrm>
                <a:off x="1692118" y="3985835"/>
                <a:ext cx="1386972" cy="782910"/>
              </a:xfrm>
              <a:prstGeom prst="chord">
                <a:avLst>
                  <a:gd name="adj1" fmla="val 4051"/>
                  <a:gd name="adj2" fmla="val 107503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右矢印 16"/>
            <p:cNvSpPr/>
            <p:nvPr/>
          </p:nvSpPr>
          <p:spPr>
            <a:xfrm>
              <a:off x="6627020" y="4400918"/>
              <a:ext cx="703667" cy="391899"/>
            </a:xfrm>
            <a:custGeom>
              <a:avLst/>
              <a:gdLst>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327459 h 436612"/>
                <a:gd name="connsiteX7" fmla="*/ 0 w 756084"/>
                <a:gd name="connsiteY7" fmla="*/ 109153 h 436612"/>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109153 h 436612"/>
                <a:gd name="connsiteX0" fmla="*/ 0 w 751322"/>
                <a:gd name="connsiteY0" fmla="*/ 235359 h 436612"/>
                <a:gd name="connsiteX1" fmla="*/ 533016 w 751322"/>
                <a:gd name="connsiteY1" fmla="*/ 109153 h 436612"/>
                <a:gd name="connsiteX2" fmla="*/ 533016 w 751322"/>
                <a:gd name="connsiteY2" fmla="*/ 0 h 436612"/>
                <a:gd name="connsiteX3" fmla="*/ 751322 w 751322"/>
                <a:gd name="connsiteY3" fmla="*/ 218306 h 436612"/>
                <a:gd name="connsiteX4" fmla="*/ 533016 w 751322"/>
                <a:gd name="connsiteY4" fmla="*/ 436612 h 436612"/>
                <a:gd name="connsiteX5" fmla="*/ 533016 w 751322"/>
                <a:gd name="connsiteY5" fmla="*/ 327459 h 436612"/>
                <a:gd name="connsiteX6" fmla="*/ 0 w 751322"/>
                <a:gd name="connsiteY6" fmla="*/ 235359 h 436612"/>
                <a:gd name="connsiteX0" fmla="*/ 0 w 614797"/>
                <a:gd name="connsiteY0" fmla="*/ 227771 h 436612"/>
                <a:gd name="connsiteX1" fmla="*/ 396491 w 614797"/>
                <a:gd name="connsiteY1" fmla="*/ 109153 h 436612"/>
                <a:gd name="connsiteX2" fmla="*/ 396491 w 614797"/>
                <a:gd name="connsiteY2" fmla="*/ 0 h 436612"/>
                <a:gd name="connsiteX3" fmla="*/ 614797 w 614797"/>
                <a:gd name="connsiteY3" fmla="*/ 218306 h 436612"/>
                <a:gd name="connsiteX4" fmla="*/ 396491 w 614797"/>
                <a:gd name="connsiteY4" fmla="*/ 436612 h 436612"/>
                <a:gd name="connsiteX5" fmla="*/ 396491 w 614797"/>
                <a:gd name="connsiteY5" fmla="*/ 327459 h 436612"/>
                <a:gd name="connsiteX6" fmla="*/ 0 w 614797"/>
                <a:gd name="connsiteY6" fmla="*/ 227771 h 436612"/>
                <a:gd name="connsiteX0" fmla="*/ 0 w 656072"/>
                <a:gd name="connsiteY0" fmla="*/ 227771 h 436612"/>
                <a:gd name="connsiteX1" fmla="*/ 437766 w 656072"/>
                <a:gd name="connsiteY1" fmla="*/ 109153 h 436612"/>
                <a:gd name="connsiteX2" fmla="*/ 437766 w 656072"/>
                <a:gd name="connsiteY2" fmla="*/ 0 h 436612"/>
                <a:gd name="connsiteX3" fmla="*/ 656072 w 656072"/>
                <a:gd name="connsiteY3" fmla="*/ 218306 h 436612"/>
                <a:gd name="connsiteX4" fmla="*/ 437766 w 656072"/>
                <a:gd name="connsiteY4" fmla="*/ 436612 h 436612"/>
                <a:gd name="connsiteX5" fmla="*/ 437766 w 656072"/>
                <a:gd name="connsiteY5" fmla="*/ 327459 h 436612"/>
                <a:gd name="connsiteX6" fmla="*/ 0 w 656072"/>
                <a:gd name="connsiteY6" fmla="*/ 227771 h 43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6072" h="436612">
                  <a:moveTo>
                    <a:pt x="0" y="227771"/>
                  </a:moveTo>
                  <a:lnTo>
                    <a:pt x="437766" y="109153"/>
                  </a:lnTo>
                  <a:lnTo>
                    <a:pt x="437766" y="0"/>
                  </a:lnTo>
                  <a:lnTo>
                    <a:pt x="656072" y="218306"/>
                  </a:lnTo>
                  <a:lnTo>
                    <a:pt x="437766" y="436612"/>
                  </a:lnTo>
                  <a:lnTo>
                    <a:pt x="437766" y="327459"/>
                  </a:lnTo>
                  <a:lnTo>
                    <a:pt x="0" y="227771"/>
                  </a:lnTo>
                  <a:close/>
                </a:path>
              </a:pathLst>
            </a:cu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sp>
          <p:nvSpPr>
            <p:cNvPr id="73" name="右矢印 16"/>
            <p:cNvSpPr/>
            <p:nvPr/>
          </p:nvSpPr>
          <p:spPr>
            <a:xfrm flipH="1">
              <a:off x="5067319" y="4400918"/>
              <a:ext cx="705600" cy="391899"/>
            </a:xfrm>
            <a:custGeom>
              <a:avLst/>
              <a:gdLst>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327459 h 436612"/>
                <a:gd name="connsiteX7" fmla="*/ 0 w 756084"/>
                <a:gd name="connsiteY7" fmla="*/ 109153 h 436612"/>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109153 h 436612"/>
                <a:gd name="connsiteX0" fmla="*/ 0 w 751322"/>
                <a:gd name="connsiteY0" fmla="*/ 235359 h 436612"/>
                <a:gd name="connsiteX1" fmla="*/ 533016 w 751322"/>
                <a:gd name="connsiteY1" fmla="*/ 109153 h 436612"/>
                <a:gd name="connsiteX2" fmla="*/ 533016 w 751322"/>
                <a:gd name="connsiteY2" fmla="*/ 0 h 436612"/>
                <a:gd name="connsiteX3" fmla="*/ 751322 w 751322"/>
                <a:gd name="connsiteY3" fmla="*/ 218306 h 436612"/>
                <a:gd name="connsiteX4" fmla="*/ 533016 w 751322"/>
                <a:gd name="connsiteY4" fmla="*/ 436612 h 436612"/>
                <a:gd name="connsiteX5" fmla="*/ 533016 w 751322"/>
                <a:gd name="connsiteY5" fmla="*/ 327459 h 436612"/>
                <a:gd name="connsiteX6" fmla="*/ 0 w 751322"/>
                <a:gd name="connsiteY6" fmla="*/ 235359 h 436612"/>
                <a:gd name="connsiteX0" fmla="*/ 0 w 614797"/>
                <a:gd name="connsiteY0" fmla="*/ 227771 h 436612"/>
                <a:gd name="connsiteX1" fmla="*/ 396491 w 614797"/>
                <a:gd name="connsiteY1" fmla="*/ 109153 h 436612"/>
                <a:gd name="connsiteX2" fmla="*/ 396491 w 614797"/>
                <a:gd name="connsiteY2" fmla="*/ 0 h 436612"/>
                <a:gd name="connsiteX3" fmla="*/ 614797 w 614797"/>
                <a:gd name="connsiteY3" fmla="*/ 218306 h 436612"/>
                <a:gd name="connsiteX4" fmla="*/ 396491 w 614797"/>
                <a:gd name="connsiteY4" fmla="*/ 436612 h 436612"/>
                <a:gd name="connsiteX5" fmla="*/ 396491 w 614797"/>
                <a:gd name="connsiteY5" fmla="*/ 327459 h 436612"/>
                <a:gd name="connsiteX6" fmla="*/ 0 w 614797"/>
                <a:gd name="connsiteY6" fmla="*/ 227771 h 436612"/>
                <a:gd name="connsiteX0" fmla="*/ 0 w 656072"/>
                <a:gd name="connsiteY0" fmla="*/ 227771 h 436612"/>
                <a:gd name="connsiteX1" fmla="*/ 437766 w 656072"/>
                <a:gd name="connsiteY1" fmla="*/ 109153 h 436612"/>
                <a:gd name="connsiteX2" fmla="*/ 437766 w 656072"/>
                <a:gd name="connsiteY2" fmla="*/ 0 h 436612"/>
                <a:gd name="connsiteX3" fmla="*/ 656072 w 656072"/>
                <a:gd name="connsiteY3" fmla="*/ 218306 h 436612"/>
                <a:gd name="connsiteX4" fmla="*/ 437766 w 656072"/>
                <a:gd name="connsiteY4" fmla="*/ 436612 h 436612"/>
                <a:gd name="connsiteX5" fmla="*/ 437766 w 656072"/>
                <a:gd name="connsiteY5" fmla="*/ 327459 h 436612"/>
                <a:gd name="connsiteX6" fmla="*/ 0 w 656072"/>
                <a:gd name="connsiteY6" fmla="*/ 227771 h 43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6072" h="436612">
                  <a:moveTo>
                    <a:pt x="0" y="227771"/>
                  </a:moveTo>
                  <a:lnTo>
                    <a:pt x="437766" y="109153"/>
                  </a:lnTo>
                  <a:lnTo>
                    <a:pt x="437766" y="0"/>
                  </a:lnTo>
                  <a:lnTo>
                    <a:pt x="656072" y="218306"/>
                  </a:lnTo>
                  <a:lnTo>
                    <a:pt x="437766" y="436612"/>
                  </a:lnTo>
                  <a:lnTo>
                    <a:pt x="437766" y="327459"/>
                  </a:lnTo>
                  <a:lnTo>
                    <a:pt x="0" y="227771"/>
                  </a:lnTo>
                  <a:close/>
                </a:path>
              </a:pathLst>
            </a:cu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sp>
          <p:nvSpPr>
            <p:cNvPr id="74" name="右矢印 16"/>
            <p:cNvSpPr/>
            <p:nvPr/>
          </p:nvSpPr>
          <p:spPr>
            <a:xfrm rot="5400000">
              <a:off x="6022002" y="4783341"/>
              <a:ext cx="311417" cy="173440"/>
            </a:xfrm>
            <a:custGeom>
              <a:avLst/>
              <a:gdLst>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327459 h 436612"/>
                <a:gd name="connsiteX7" fmla="*/ 0 w 756084"/>
                <a:gd name="connsiteY7" fmla="*/ 109153 h 436612"/>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109153 h 436612"/>
                <a:gd name="connsiteX0" fmla="*/ 0 w 751322"/>
                <a:gd name="connsiteY0" fmla="*/ 235359 h 436612"/>
                <a:gd name="connsiteX1" fmla="*/ 533016 w 751322"/>
                <a:gd name="connsiteY1" fmla="*/ 109153 h 436612"/>
                <a:gd name="connsiteX2" fmla="*/ 533016 w 751322"/>
                <a:gd name="connsiteY2" fmla="*/ 0 h 436612"/>
                <a:gd name="connsiteX3" fmla="*/ 751322 w 751322"/>
                <a:gd name="connsiteY3" fmla="*/ 218306 h 436612"/>
                <a:gd name="connsiteX4" fmla="*/ 533016 w 751322"/>
                <a:gd name="connsiteY4" fmla="*/ 436612 h 436612"/>
                <a:gd name="connsiteX5" fmla="*/ 533016 w 751322"/>
                <a:gd name="connsiteY5" fmla="*/ 327459 h 436612"/>
                <a:gd name="connsiteX6" fmla="*/ 0 w 751322"/>
                <a:gd name="connsiteY6" fmla="*/ 235359 h 436612"/>
                <a:gd name="connsiteX0" fmla="*/ 0 w 614797"/>
                <a:gd name="connsiteY0" fmla="*/ 227771 h 436612"/>
                <a:gd name="connsiteX1" fmla="*/ 396491 w 614797"/>
                <a:gd name="connsiteY1" fmla="*/ 109153 h 436612"/>
                <a:gd name="connsiteX2" fmla="*/ 396491 w 614797"/>
                <a:gd name="connsiteY2" fmla="*/ 0 h 436612"/>
                <a:gd name="connsiteX3" fmla="*/ 614797 w 614797"/>
                <a:gd name="connsiteY3" fmla="*/ 218306 h 436612"/>
                <a:gd name="connsiteX4" fmla="*/ 396491 w 614797"/>
                <a:gd name="connsiteY4" fmla="*/ 436612 h 436612"/>
                <a:gd name="connsiteX5" fmla="*/ 396491 w 614797"/>
                <a:gd name="connsiteY5" fmla="*/ 327459 h 436612"/>
                <a:gd name="connsiteX6" fmla="*/ 0 w 614797"/>
                <a:gd name="connsiteY6" fmla="*/ 227771 h 436612"/>
                <a:gd name="connsiteX0" fmla="*/ 0 w 656072"/>
                <a:gd name="connsiteY0" fmla="*/ 227771 h 436612"/>
                <a:gd name="connsiteX1" fmla="*/ 437766 w 656072"/>
                <a:gd name="connsiteY1" fmla="*/ 109153 h 436612"/>
                <a:gd name="connsiteX2" fmla="*/ 437766 w 656072"/>
                <a:gd name="connsiteY2" fmla="*/ 0 h 436612"/>
                <a:gd name="connsiteX3" fmla="*/ 656072 w 656072"/>
                <a:gd name="connsiteY3" fmla="*/ 218306 h 436612"/>
                <a:gd name="connsiteX4" fmla="*/ 437766 w 656072"/>
                <a:gd name="connsiteY4" fmla="*/ 436612 h 436612"/>
                <a:gd name="connsiteX5" fmla="*/ 437766 w 656072"/>
                <a:gd name="connsiteY5" fmla="*/ 327459 h 436612"/>
                <a:gd name="connsiteX6" fmla="*/ 0 w 656072"/>
                <a:gd name="connsiteY6" fmla="*/ 227771 h 43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6072" h="436612">
                  <a:moveTo>
                    <a:pt x="0" y="227771"/>
                  </a:moveTo>
                  <a:lnTo>
                    <a:pt x="437766" y="109153"/>
                  </a:lnTo>
                  <a:lnTo>
                    <a:pt x="437766" y="0"/>
                  </a:lnTo>
                  <a:lnTo>
                    <a:pt x="656072" y="218306"/>
                  </a:lnTo>
                  <a:lnTo>
                    <a:pt x="437766" y="436612"/>
                  </a:lnTo>
                  <a:lnTo>
                    <a:pt x="437766" y="327459"/>
                  </a:lnTo>
                  <a:lnTo>
                    <a:pt x="0" y="227771"/>
                  </a:lnTo>
                  <a:close/>
                </a:path>
              </a:pathLst>
            </a:cu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grpSp>
      <p:grpSp>
        <p:nvGrpSpPr>
          <p:cNvPr id="79" name="グループ化 78"/>
          <p:cNvGrpSpPr/>
          <p:nvPr/>
        </p:nvGrpSpPr>
        <p:grpSpPr>
          <a:xfrm>
            <a:off x="197371" y="5640298"/>
            <a:ext cx="1728193" cy="430850"/>
            <a:chOff x="1279976" y="6148484"/>
            <a:chExt cx="1728193" cy="430850"/>
          </a:xfrm>
        </p:grpSpPr>
        <p:sp>
          <p:nvSpPr>
            <p:cNvPr id="80" name="右矢印 16"/>
            <p:cNvSpPr/>
            <p:nvPr/>
          </p:nvSpPr>
          <p:spPr>
            <a:xfrm flipH="1">
              <a:off x="1377684" y="6188762"/>
              <a:ext cx="541772" cy="365392"/>
            </a:xfrm>
            <a:custGeom>
              <a:avLst/>
              <a:gdLst>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327459 h 436612"/>
                <a:gd name="connsiteX7" fmla="*/ 0 w 756084"/>
                <a:gd name="connsiteY7" fmla="*/ 109153 h 436612"/>
                <a:gd name="connsiteX0" fmla="*/ 0 w 756084"/>
                <a:gd name="connsiteY0" fmla="*/ 109153 h 436612"/>
                <a:gd name="connsiteX1" fmla="*/ 537778 w 756084"/>
                <a:gd name="connsiteY1" fmla="*/ 109153 h 436612"/>
                <a:gd name="connsiteX2" fmla="*/ 537778 w 756084"/>
                <a:gd name="connsiteY2" fmla="*/ 0 h 436612"/>
                <a:gd name="connsiteX3" fmla="*/ 756084 w 756084"/>
                <a:gd name="connsiteY3" fmla="*/ 218306 h 436612"/>
                <a:gd name="connsiteX4" fmla="*/ 537778 w 756084"/>
                <a:gd name="connsiteY4" fmla="*/ 436612 h 436612"/>
                <a:gd name="connsiteX5" fmla="*/ 537778 w 756084"/>
                <a:gd name="connsiteY5" fmla="*/ 327459 h 436612"/>
                <a:gd name="connsiteX6" fmla="*/ 0 w 756084"/>
                <a:gd name="connsiteY6" fmla="*/ 109153 h 436612"/>
                <a:gd name="connsiteX0" fmla="*/ 0 w 751322"/>
                <a:gd name="connsiteY0" fmla="*/ 235359 h 436612"/>
                <a:gd name="connsiteX1" fmla="*/ 533016 w 751322"/>
                <a:gd name="connsiteY1" fmla="*/ 109153 h 436612"/>
                <a:gd name="connsiteX2" fmla="*/ 533016 w 751322"/>
                <a:gd name="connsiteY2" fmla="*/ 0 h 436612"/>
                <a:gd name="connsiteX3" fmla="*/ 751322 w 751322"/>
                <a:gd name="connsiteY3" fmla="*/ 218306 h 436612"/>
                <a:gd name="connsiteX4" fmla="*/ 533016 w 751322"/>
                <a:gd name="connsiteY4" fmla="*/ 436612 h 436612"/>
                <a:gd name="connsiteX5" fmla="*/ 533016 w 751322"/>
                <a:gd name="connsiteY5" fmla="*/ 327459 h 436612"/>
                <a:gd name="connsiteX6" fmla="*/ 0 w 751322"/>
                <a:gd name="connsiteY6" fmla="*/ 235359 h 436612"/>
                <a:gd name="connsiteX0" fmla="*/ 0 w 614797"/>
                <a:gd name="connsiteY0" fmla="*/ 227771 h 436612"/>
                <a:gd name="connsiteX1" fmla="*/ 396491 w 614797"/>
                <a:gd name="connsiteY1" fmla="*/ 109153 h 436612"/>
                <a:gd name="connsiteX2" fmla="*/ 396491 w 614797"/>
                <a:gd name="connsiteY2" fmla="*/ 0 h 436612"/>
                <a:gd name="connsiteX3" fmla="*/ 614797 w 614797"/>
                <a:gd name="connsiteY3" fmla="*/ 218306 h 436612"/>
                <a:gd name="connsiteX4" fmla="*/ 396491 w 614797"/>
                <a:gd name="connsiteY4" fmla="*/ 436612 h 436612"/>
                <a:gd name="connsiteX5" fmla="*/ 396491 w 614797"/>
                <a:gd name="connsiteY5" fmla="*/ 327459 h 436612"/>
                <a:gd name="connsiteX6" fmla="*/ 0 w 614797"/>
                <a:gd name="connsiteY6" fmla="*/ 227771 h 436612"/>
                <a:gd name="connsiteX0" fmla="*/ 0 w 656072"/>
                <a:gd name="connsiteY0" fmla="*/ 227771 h 436612"/>
                <a:gd name="connsiteX1" fmla="*/ 437766 w 656072"/>
                <a:gd name="connsiteY1" fmla="*/ 109153 h 436612"/>
                <a:gd name="connsiteX2" fmla="*/ 437766 w 656072"/>
                <a:gd name="connsiteY2" fmla="*/ 0 h 436612"/>
                <a:gd name="connsiteX3" fmla="*/ 656072 w 656072"/>
                <a:gd name="connsiteY3" fmla="*/ 218306 h 436612"/>
                <a:gd name="connsiteX4" fmla="*/ 437766 w 656072"/>
                <a:gd name="connsiteY4" fmla="*/ 436612 h 436612"/>
                <a:gd name="connsiteX5" fmla="*/ 437766 w 656072"/>
                <a:gd name="connsiteY5" fmla="*/ 327459 h 436612"/>
                <a:gd name="connsiteX6" fmla="*/ 0 w 656072"/>
                <a:gd name="connsiteY6" fmla="*/ 227771 h 436612"/>
                <a:gd name="connsiteX0" fmla="*/ 0 w 541772"/>
                <a:gd name="connsiteY0" fmla="*/ 220183 h 436612"/>
                <a:gd name="connsiteX1" fmla="*/ 323466 w 541772"/>
                <a:gd name="connsiteY1" fmla="*/ 109153 h 436612"/>
                <a:gd name="connsiteX2" fmla="*/ 323466 w 541772"/>
                <a:gd name="connsiteY2" fmla="*/ 0 h 436612"/>
                <a:gd name="connsiteX3" fmla="*/ 541772 w 541772"/>
                <a:gd name="connsiteY3" fmla="*/ 218306 h 436612"/>
                <a:gd name="connsiteX4" fmla="*/ 323466 w 541772"/>
                <a:gd name="connsiteY4" fmla="*/ 436612 h 436612"/>
                <a:gd name="connsiteX5" fmla="*/ 323466 w 541772"/>
                <a:gd name="connsiteY5" fmla="*/ 327459 h 436612"/>
                <a:gd name="connsiteX6" fmla="*/ 0 w 541772"/>
                <a:gd name="connsiteY6" fmla="*/ 220183 h 43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772" h="436612">
                  <a:moveTo>
                    <a:pt x="0" y="220183"/>
                  </a:moveTo>
                  <a:lnTo>
                    <a:pt x="323466" y="109153"/>
                  </a:lnTo>
                  <a:lnTo>
                    <a:pt x="323466" y="0"/>
                  </a:lnTo>
                  <a:lnTo>
                    <a:pt x="541772" y="218306"/>
                  </a:lnTo>
                  <a:lnTo>
                    <a:pt x="323466" y="436612"/>
                  </a:lnTo>
                  <a:lnTo>
                    <a:pt x="323466" y="327459"/>
                  </a:lnTo>
                  <a:lnTo>
                    <a:pt x="0" y="220183"/>
                  </a:lnTo>
                  <a:close/>
                </a:path>
              </a:pathLst>
            </a:cu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Arial"/>
                <a:ea typeface="メイリオ"/>
                <a:cs typeface="+mn-cs"/>
              </a:endParaRPr>
            </a:p>
          </p:txBody>
        </p:sp>
        <p:sp>
          <p:nvSpPr>
            <p:cNvPr id="81" name="テキスト ボックス 80"/>
            <p:cNvSpPr txBox="1"/>
            <p:nvPr/>
          </p:nvSpPr>
          <p:spPr>
            <a:xfrm>
              <a:off x="1856041" y="6210002"/>
              <a:ext cx="115212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i="0" u="none" strike="noStrike" kern="0" cap="none" spc="0" normalizeH="0" baseline="0" noProof="0" dirty="0" smtClean="0">
                  <a:ln>
                    <a:noFill/>
                  </a:ln>
                  <a:solidFill>
                    <a:srgbClr val="323232"/>
                  </a:solidFill>
                  <a:effectLst/>
                  <a:uLnTx/>
                  <a:uFillTx/>
                </a:rPr>
                <a:t>腐食進行</a:t>
              </a:r>
              <a:endParaRPr kumimoji="0" lang="en-US" altLang="ja-JP" i="0" u="none" strike="noStrike" kern="0" cap="none" spc="0" normalizeH="0" baseline="0" noProof="0" dirty="0" smtClean="0">
                <a:ln>
                  <a:noFill/>
                </a:ln>
                <a:solidFill>
                  <a:srgbClr val="323232"/>
                </a:solidFill>
                <a:effectLst/>
                <a:uLnTx/>
                <a:uFillTx/>
              </a:endParaRPr>
            </a:p>
          </p:txBody>
        </p:sp>
        <p:sp>
          <p:nvSpPr>
            <p:cNvPr id="82" name="角丸四角形 81"/>
            <p:cNvSpPr/>
            <p:nvPr/>
          </p:nvSpPr>
          <p:spPr>
            <a:xfrm>
              <a:off x="1279976" y="6148484"/>
              <a:ext cx="1728192" cy="430850"/>
            </a:xfrm>
            <a:prstGeom prst="roundRect">
              <a:avLst>
                <a:gd name="adj" fmla="val 0"/>
              </a:avLst>
            </a:prstGeom>
            <a:noFill/>
            <a:ln w="19050">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60" name="右矢印 59"/>
          <p:cNvSpPr/>
          <p:nvPr/>
        </p:nvSpPr>
        <p:spPr>
          <a:xfrm>
            <a:off x="4694288" y="5580378"/>
            <a:ext cx="612491" cy="512429"/>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p:cNvSpPr txBox="1"/>
          <p:nvPr/>
        </p:nvSpPr>
        <p:spPr>
          <a:xfrm>
            <a:off x="4367549" y="5240188"/>
            <a:ext cx="1239233" cy="400110"/>
          </a:xfrm>
          <a:prstGeom prst="rect">
            <a:avLst/>
          </a:prstGeom>
          <a:noFill/>
        </p:spPr>
        <p:txBody>
          <a:bodyPr wrap="square" rtlCol="0">
            <a:spAutoFit/>
          </a:bodyPr>
          <a:lstStyle/>
          <a:p>
            <a:pPr>
              <a:spcAft>
                <a:spcPts val="600"/>
              </a:spcAft>
            </a:pPr>
            <a:r>
              <a:rPr lang="ja-JP" altLang="en-US" sz="2000" dirty="0"/>
              <a:t>時間</a:t>
            </a:r>
            <a:r>
              <a:rPr kumimoji="1" lang="ja-JP" altLang="en-US" sz="2000" dirty="0" smtClean="0"/>
              <a:t>経過</a:t>
            </a:r>
            <a:endParaRPr kumimoji="1" lang="ja-JP" altLang="en-US" sz="2000" dirty="0"/>
          </a:p>
        </p:txBody>
      </p:sp>
      <p:sp>
        <p:nvSpPr>
          <p:cNvPr id="54" name="テキスト ボックス 53"/>
          <p:cNvSpPr txBox="1"/>
          <p:nvPr/>
        </p:nvSpPr>
        <p:spPr>
          <a:xfrm>
            <a:off x="2852174" y="4928629"/>
            <a:ext cx="856860" cy="400110"/>
          </a:xfrm>
          <a:prstGeom prst="rect">
            <a:avLst/>
          </a:prstGeom>
          <a:noFill/>
        </p:spPr>
        <p:txBody>
          <a:bodyPr wrap="square" rtlCol="0">
            <a:spAutoFit/>
          </a:bodyPr>
          <a:lstStyle/>
          <a:p>
            <a:pPr>
              <a:spcAft>
                <a:spcPts val="600"/>
              </a:spcAft>
            </a:pPr>
            <a:r>
              <a:rPr kumimoji="1" lang="ja-JP" altLang="en-US" sz="2000" b="1" dirty="0" smtClean="0"/>
              <a:t>半円</a:t>
            </a:r>
            <a:endParaRPr kumimoji="1" lang="ja-JP" altLang="en-US" sz="2000" b="1" dirty="0"/>
          </a:p>
        </p:txBody>
      </p:sp>
      <p:sp>
        <p:nvSpPr>
          <p:cNvPr id="55" name="テキスト ボックス 54"/>
          <p:cNvSpPr txBox="1"/>
          <p:nvPr/>
        </p:nvSpPr>
        <p:spPr>
          <a:xfrm>
            <a:off x="6037504" y="4943089"/>
            <a:ext cx="1604692" cy="400110"/>
          </a:xfrm>
          <a:prstGeom prst="rect">
            <a:avLst/>
          </a:prstGeom>
          <a:noFill/>
        </p:spPr>
        <p:txBody>
          <a:bodyPr wrap="square" rtlCol="0">
            <a:spAutoFit/>
          </a:bodyPr>
          <a:lstStyle/>
          <a:p>
            <a:pPr>
              <a:spcAft>
                <a:spcPts val="600"/>
              </a:spcAft>
            </a:pPr>
            <a:r>
              <a:rPr kumimoji="1" lang="ja-JP" altLang="en-US" sz="2000" b="1" dirty="0" smtClean="0"/>
              <a:t>歪んだ半円</a:t>
            </a:r>
            <a:endParaRPr kumimoji="1" lang="ja-JP" altLang="en-US" sz="2000" b="1" dirty="0"/>
          </a:p>
        </p:txBody>
      </p:sp>
      <p:sp>
        <p:nvSpPr>
          <p:cNvPr id="8" name="フリーフォーム 7"/>
          <p:cNvSpPr/>
          <p:nvPr/>
        </p:nvSpPr>
        <p:spPr>
          <a:xfrm>
            <a:off x="604520" y="2453638"/>
            <a:ext cx="1579880" cy="203202"/>
          </a:xfrm>
          <a:custGeom>
            <a:avLst/>
            <a:gdLst>
              <a:gd name="connsiteX0" fmla="*/ 0 w 1579880"/>
              <a:gd name="connsiteY0" fmla="*/ 10162 h 203202"/>
              <a:gd name="connsiteX1" fmla="*/ 106680 w 1579880"/>
              <a:gd name="connsiteY1" fmla="*/ 5082 h 203202"/>
              <a:gd name="connsiteX2" fmla="*/ 127000 w 1579880"/>
              <a:gd name="connsiteY2" fmla="*/ 2 h 203202"/>
              <a:gd name="connsiteX3" fmla="*/ 370840 w 1579880"/>
              <a:gd name="connsiteY3" fmla="*/ 10162 h 203202"/>
              <a:gd name="connsiteX4" fmla="*/ 386080 w 1579880"/>
              <a:gd name="connsiteY4" fmla="*/ 25402 h 203202"/>
              <a:gd name="connsiteX5" fmla="*/ 462280 w 1579880"/>
              <a:gd name="connsiteY5" fmla="*/ 50802 h 203202"/>
              <a:gd name="connsiteX6" fmla="*/ 487680 w 1579880"/>
              <a:gd name="connsiteY6" fmla="*/ 60962 h 203202"/>
              <a:gd name="connsiteX7" fmla="*/ 508000 w 1579880"/>
              <a:gd name="connsiteY7" fmla="*/ 66042 h 203202"/>
              <a:gd name="connsiteX8" fmla="*/ 548640 w 1579880"/>
              <a:gd name="connsiteY8" fmla="*/ 81282 h 203202"/>
              <a:gd name="connsiteX9" fmla="*/ 594360 w 1579880"/>
              <a:gd name="connsiteY9" fmla="*/ 106682 h 203202"/>
              <a:gd name="connsiteX10" fmla="*/ 609600 w 1579880"/>
              <a:gd name="connsiteY10" fmla="*/ 121922 h 203202"/>
              <a:gd name="connsiteX11" fmla="*/ 665480 w 1579880"/>
              <a:gd name="connsiteY11" fmla="*/ 142242 h 203202"/>
              <a:gd name="connsiteX12" fmla="*/ 701040 w 1579880"/>
              <a:gd name="connsiteY12" fmla="*/ 157482 h 203202"/>
              <a:gd name="connsiteX13" fmla="*/ 751840 w 1579880"/>
              <a:gd name="connsiteY13" fmla="*/ 177802 h 203202"/>
              <a:gd name="connsiteX14" fmla="*/ 782320 w 1579880"/>
              <a:gd name="connsiteY14" fmla="*/ 182882 h 203202"/>
              <a:gd name="connsiteX15" fmla="*/ 889000 w 1579880"/>
              <a:gd name="connsiteY15" fmla="*/ 203202 h 203202"/>
              <a:gd name="connsiteX16" fmla="*/ 1234440 w 1579880"/>
              <a:gd name="connsiteY16" fmla="*/ 198122 h 203202"/>
              <a:gd name="connsiteX17" fmla="*/ 1275080 w 1579880"/>
              <a:gd name="connsiteY17" fmla="*/ 182882 h 203202"/>
              <a:gd name="connsiteX18" fmla="*/ 1315720 w 1579880"/>
              <a:gd name="connsiteY18" fmla="*/ 177802 h 203202"/>
              <a:gd name="connsiteX19" fmla="*/ 1371600 w 1579880"/>
              <a:gd name="connsiteY19" fmla="*/ 162562 h 203202"/>
              <a:gd name="connsiteX20" fmla="*/ 1417320 w 1579880"/>
              <a:gd name="connsiteY20" fmla="*/ 147322 h 203202"/>
              <a:gd name="connsiteX21" fmla="*/ 1579880 w 1579880"/>
              <a:gd name="connsiteY21" fmla="*/ 147322 h 20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79880" h="203202">
                <a:moveTo>
                  <a:pt x="0" y="10162"/>
                </a:moveTo>
                <a:cubicBezTo>
                  <a:pt x="35560" y="8469"/>
                  <a:pt x="71193" y="7921"/>
                  <a:pt x="106680" y="5082"/>
                </a:cubicBezTo>
                <a:cubicBezTo>
                  <a:pt x="113640" y="4525"/>
                  <a:pt x="120019" y="-132"/>
                  <a:pt x="127000" y="2"/>
                </a:cubicBezTo>
                <a:cubicBezTo>
                  <a:pt x="208335" y="1566"/>
                  <a:pt x="289560" y="6775"/>
                  <a:pt x="370840" y="10162"/>
                </a:cubicBezTo>
                <a:cubicBezTo>
                  <a:pt x="375920" y="15242"/>
                  <a:pt x="380234" y="21226"/>
                  <a:pt x="386080" y="25402"/>
                </a:cubicBezTo>
                <a:cubicBezTo>
                  <a:pt x="406075" y="39684"/>
                  <a:pt x="443950" y="45074"/>
                  <a:pt x="462280" y="50802"/>
                </a:cubicBezTo>
                <a:cubicBezTo>
                  <a:pt x="470984" y="53522"/>
                  <a:pt x="479029" y="58078"/>
                  <a:pt x="487680" y="60962"/>
                </a:cubicBezTo>
                <a:cubicBezTo>
                  <a:pt x="494304" y="63170"/>
                  <a:pt x="501287" y="64124"/>
                  <a:pt x="508000" y="66042"/>
                </a:cubicBezTo>
                <a:cubicBezTo>
                  <a:pt x="519390" y="69296"/>
                  <a:pt x="539556" y="77153"/>
                  <a:pt x="548640" y="81282"/>
                </a:cubicBezTo>
                <a:cubicBezTo>
                  <a:pt x="560055" y="86471"/>
                  <a:pt x="582851" y="97091"/>
                  <a:pt x="594360" y="106682"/>
                </a:cubicBezTo>
                <a:cubicBezTo>
                  <a:pt x="599879" y="111281"/>
                  <a:pt x="603622" y="117937"/>
                  <a:pt x="609600" y="121922"/>
                </a:cubicBezTo>
                <a:cubicBezTo>
                  <a:pt x="634159" y="138295"/>
                  <a:pt x="639312" y="137008"/>
                  <a:pt x="665480" y="142242"/>
                </a:cubicBezTo>
                <a:cubicBezTo>
                  <a:pt x="732873" y="175938"/>
                  <a:pt x="648717" y="135058"/>
                  <a:pt x="701040" y="157482"/>
                </a:cubicBezTo>
                <a:cubicBezTo>
                  <a:pt x="730470" y="170095"/>
                  <a:pt x="714839" y="168552"/>
                  <a:pt x="751840" y="177802"/>
                </a:cubicBezTo>
                <a:cubicBezTo>
                  <a:pt x="761833" y="180300"/>
                  <a:pt x="772192" y="181006"/>
                  <a:pt x="782320" y="182882"/>
                </a:cubicBezTo>
                <a:lnTo>
                  <a:pt x="889000" y="203202"/>
                </a:lnTo>
                <a:lnTo>
                  <a:pt x="1234440" y="198122"/>
                </a:lnTo>
                <a:cubicBezTo>
                  <a:pt x="1261993" y="197357"/>
                  <a:pt x="1248639" y="189492"/>
                  <a:pt x="1275080" y="182882"/>
                </a:cubicBezTo>
                <a:cubicBezTo>
                  <a:pt x="1288324" y="179571"/>
                  <a:pt x="1302173" y="179495"/>
                  <a:pt x="1315720" y="177802"/>
                </a:cubicBezTo>
                <a:cubicBezTo>
                  <a:pt x="1347659" y="156509"/>
                  <a:pt x="1312962" y="176359"/>
                  <a:pt x="1371600" y="162562"/>
                </a:cubicBezTo>
                <a:cubicBezTo>
                  <a:pt x="1387237" y="158883"/>
                  <a:pt x="1401256" y="147322"/>
                  <a:pt x="1417320" y="147322"/>
                </a:cubicBezTo>
                <a:lnTo>
                  <a:pt x="1579880" y="147322"/>
                </a:lnTo>
              </a:path>
            </a:pathLst>
          </a:custGeom>
          <a:noFill/>
          <a:ln w="508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リーフォーム 8"/>
          <p:cNvSpPr/>
          <p:nvPr/>
        </p:nvSpPr>
        <p:spPr>
          <a:xfrm>
            <a:off x="3382719" y="2417831"/>
            <a:ext cx="1638066" cy="370248"/>
          </a:xfrm>
          <a:custGeom>
            <a:avLst/>
            <a:gdLst>
              <a:gd name="connsiteX0" fmla="*/ 0 w 1638066"/>
              <a:gd name="connsiteY0" fmla="*/ 0 h 370248"/>
              <a:gd name="connsiteX1" fmla="*/ 28049 w 1638066"/>
              <a:gd name="connsiteY1" fmla="*/ 78537 h 370248"/>
              <a:gd name="connsiteX2" fmla="*/ 39269 w 1638066"/>
              <a:gd name="connsiteY2" fmla="*/ 95367 h 370248"/>
              <a:gd name="connsiteX3" fmla="*/ 112196 w 1638066"/>
              <a:gd name="connsiteY3" fmla="*/ 140245 h 370248"/>
              <a:gd name="connsiteX4" fmla="*/ 134636 w 1638066"/>
              <a:gd name="connsiteY4" fmla="*/ 157075 h 370248"/>
              <a:gd name="connsiteX5" fmla="*/ 173904 w 1638066"/>
              <a:gd name="connsiteY5" fmla="*/ 173904 h 370248"/>
              <a:gd name="connsiteX6" fmla="*/ 196344 w 1638066"/>
              <a:gd name="connsiteY6" fmla="*/ 190733 h 370248"/>
              <a:gd name="connsiteX7" fmla="*/ 213173 w 1638066"/>
              <a:gd name="connsiteY7" fmla="*/ 196343 h 370248"/>
              <a:gd name="connsiteX8" fmla="*/ 241222 w 1638066"/>
              <a:gd name="connsiteY8" fmla="*/ 207563 h 370248"/>
              <a:gd name="connsiteX9" fmla="*/ 258052 w 1638066"/>
              <a:gd name="connsiteY9" fmla="*/ 213173 h 370248"/>
              <a:gd name="connsiteX10" fmla="*/ 325369 w 1638066"/>
              <a:gd name="connsiteY10" fmla="*/ 241222 h 370248"/>
              <a:gd name="connsiteX11" fmla="*/ 364638 w 1638066"/>
              <a:gd name="connsiteY11" fmla="*/ 269271 h 370248"/>
              <a:gd name="connsiteX12" fmla="*/ 437566 w 1638066"/>
              <a:gd name="connsiteY12" fmla="*/ 291710 h 370248"/>
              <a:gd name="connsiteX13" fmla="*/ 493664 w 1638066"/>
              <a:gd name="connsiteY13" fmla="*/ 308540 h 370248"/>
              <a:gd name="connsiteX14" fmla="*/ 611470 w 1638066"/>
              <a:gd name="connsiteY14" fmla="*/ 325369 h 370248"/>
              <a:gd name="connsiteX15" fmla="*/ 706837 w 1638066"/>
              <a:gd name="connsiteY15" fmla="*/ 342198 h 370248"/>
              <a:gd name="connsiteX16" fmla="*/ 1015377 w 1638066"/>
              <a:gd name="connsiteY16" fmla="*/ 370248 h 370248"/>
              <a:gd name="connsiteX17" fmla="*/ 1121963 w 1638066"/>
              <a:gd name="connsiteY17" fmla="*/ 364638 h 370248"/>
              <a:gd name="connsiteX18" fmla="*/ 1200501 w 1638066"/>
              <a:gd name="connsiteY18" fmla="*/ 347808 h 370248"/>
              <a:gd name="connsiteX19" fmla="*/ 1587578 w 1638066"/>
              <a:gd name="connsiteY19" fmla="*/ 359028 h 370248"/>
              <a:gd name="connsiteX20" fmla="*/ 1638066 w 1638066"/>
              <a:gd name="connsiteY20" fmla="*/ 359028 h 37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38066" h="370248">
                <a:moveTo>
                  <a:pt x="0" y="0"/>
                </a:moveTo>
                <a:cubicBezTo>
                  <a:pt x="4330" y="12991"/>
                  <a:pt x="19143" y="60725"/>
                  <a:pt x="28049" y="78537"/>
                </a:cubicBezTo>
                <a:cubicBezTo>
                  <a:pt x="31064" y="84568"/>
                  <a:pt x="34195" y="90927"/>
                  <a:pt x="39269" y="95367"/>
                </a:cubicBezTo>
                <a:cubicBezTo>
                  <a:pt x="57541" y="111355"/>
                  <a:pt x="92448" y="127678"/>
                  <a:pt x="112196" y="140245"/>
                </a:cubicBezTo>
                <a:cubicBezTo>
                  <a:pt x="120084" y="145265"/>
                  <a:pt x="126707" y="152120"/>
                  <a:pt x="134636" y="157075"/>
                </a:cubicBezTo>
                <a:cubicBezTo>
                  <a:pt x="150478" y="166976"/>
                  <a:pt x="157546" y="168451"/>
                  <a:pt x="173904" y="173904"/>
                </a:cubicBezTo>
                <a:cubicBezTo>
                  <a:pt x="181384" y="179514"/>
                  <a:pt x="188226" y="186094"/>
                  <a:pt x="196344" y="190733"/>
                </a:cubicBezTo>
                <a:cubicBezTo>
                  <a:pt x="201478" y="193667"/>
                  <a:pt x="207636" y="194267"/>
                  <a:pt x="213173" y="196343"/>
                </a:cubicBezTo>
                <a:cubicBezTo>
                  <a:pt x="222602" y="199879"/>
                  <a:pt x="231793" y="204027"/>
                  <a:pt x="241222" y="207563"/>
                </a:cubicBezTo>
                <a:cubicBezTo>
                  <a:pt x="246759" y="209639"/>
                  <a:pt x="252883" y="210301"/>
                  <a:pt x="258052" y="213173"/>
                </a:cubicBezTo>
                <a:cubicBezTo>
                  <a:pt x="313496" y="243975"/>
                  <a:pt x="268016" y="231663"/>
                  <a:pt x="325369" y="241222"/>
                </a:cubicBezTo>
                <a:cubicBezTo>
                  <a:pt x="327601" y="242896"/>
                  <a:pt x="358491" y="266710"/>
                  <a:pt x="364638" y="269271"/>
                </a:cubicBezTo>
                <a:cubicBezTo>
                  <a:pt x="393536" y="281312"/>
                  <a:pt x="410479" y="284938"/>
                  <a:pt x="437566" y="291710"/>
                </a:cubicBezTo>
                <a:cubicBezTo>
                  <a:pt x="468264" y="312177"/>
                  <a:pt x="442096" y="298227"/>
                  <a:pt x="493664" y="308540"/>
                </a:cubicBezTo>
                <a:cubicBezTo>
                  <a:pt x="590034" y="327814"/>
                  <a:pt x="479150" y="315190"/>
                  <a:pt x="611470" y="325369"/>
                </a:cubicBezTo>
                <a:cubicBezTo>
                  <a:pt x="643259" y="330979"/>
                  <a:pt x="674754" y="338633"/>
                  <a:pt x="706837" y="342198"/>
                </a:cubicBezTo>
                <a:cubicBezTo>
                  <a:pt x="910473" y="364825"/>
                  <a:pt x="807632" y="355409"/>
                  <a:pt x="1015377" y="370248"/>
                </a:cubicBezTo>
                <a:cubicBezTo>
                  <a:pt x="1050906" y="368378"/>
                  <a:pt x="1086644" y="368919"/>
                  <a:pt x="1121963" y="364638"/>
                </a:cubicBezTo>
                <a:cubicBezTo>
                  <a:pt x="1148542" y="361416"/>
                  <a:pt x="1173729" y="348131"/>
                  <a:pt x="1200501" y="347808"/>
                </a:cubicBezTo>
                <a:cubicBezTo>
                  <a:pt x="1329571" y="346253"/>
                  <a:pt x="1458541" y="355719"/>
                  <a:pt x="1587578" y="359028"/>
                </a:cubicBezTo>
                <a:cubicBezTo>
                  <a:pt x="1604402" y="359459"/>
                  <a:pt x="1621237" y="359028"/>
                  <a:pt x="1638066" y="359028"/>
                </a:cubicBezTo>
              </a:path>
            </a:pathLst>
          </a:custGeom>
          <a:noFill/>
          <a:ln w="508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6983664" y="2283682"/>
            <a:ext cx="1542699" cy="235212"/>
          </a:xfrm>
          <a:custGeom>
            <a:avLst/>
            <a:gdLst>
              <a:gd name="connsiteX0" fmla="*/ 1542699 w 1542699"/>
              <a:gd name="connsiteY0" fmla="*/ 0 h 235212"/>
              <a:gd name="connsiteX1" fmla="*/ 1368795 w 1542699"/>
              <a:gd name="connsiteY1" fmla="*/ 33659 h 235212"/>
              <a:gd name="connsiteX2" fmla="*/ 1346356 w 1542699"/>
              <a:gd name="connsiteY2" fmla="*/ 39269 h 235212"/>
              <a:gd name="connsiteX3" fmla="*/ 1323916 w 1542699"/>
              <a:gd name="connsiteY3" fmla="*/ 50488 h 235212"/>
              <a:gd name="connsiteX4" fmla="*/ 1295867 w 1542699"/>
              <a:gd name="connsiteY4" fmla="*/ 67318 h 235212"/>
              <a:gd name="connsiteX5" fmla="*/ 1273428 w 1542699"/>
              <a:gd name="connsiteY5" fmla="*/ 72928 h 235212"/>
              <a:gd name="connsiteX6" fmla="*/ 1239769 w 1542699"/>
              <a:gd name="connsiteY6" fmla="*/ 84147 h 235212"/>
              <a:gd name="connsiteX7" fmla="*/ 1211720 w 1542699"/>
              <a:gd name="connsiteY7" fmla="*/ 95367 h 235212"/>
              <a:gd name="connsiteX8" fmla="*/ 1133182 w 1542699"/>
              <a:gd name="connsiteY8" fmla="*/ 112196 h 235212"/>
              <a:gd name="connsiteX9" fmla="*/ 1065865 w 1542699"/>
              <a:gd name="connsiteY9" fmla="*/ 140245 h 235212"/>
              <a:gd name="connsiteX10" fmla="*/ 1020986 w 1542699"/>
              <a:gd name="connsiteY10" fmla="*/ 145855 h 235212"/>
              <a:gd name="connsiteX11" fmla="*/ 981717 w 1542699"/>
              <a:gd name="connsiteY11" fmla="*/ 157075 h 235212"/>
              <a:gd name="connsiteX12" fmla="*/ 964888 w 1542699"/>
              <a:gd name="connsiteY12" fmla="*/ 162685 h 235212"/>
              <a:gd name="connsiteX13" fmla="*/ 948059 w 1542699"/>
              <a:gd name="connsiteY13" fmla="*/ 173904 h 235212"/>
              <a:gd name="connsiteX14" fmla="*/ 920009 w 1542699"/>
              <a:gd name="connsiteY14" fmla="*/ 179514 h 235212"/>
              <a:gd name="connsiteX15" fmla="*/ 897570 w 1542699"/>
              <a:gd name="connsiteY15" fmla="*/ 185124 h 235212"/>
              <a:gd name="connsiteX16" fmla="*/ 740495 w 1542699"/>
              <a:gd name="connsiteY16" fmla="*/ 213173 h 235212"/>
              <a:gd name="connsiteX17" fmla="*/ 370248 w 1542699"/>
              <a:gd name="connsiteY17" fmla="*/ 218783 h 235212"/>
              <a:gd name="connsiteX18" fmla="*/ 336589 w 1542699"/>
              <a:gd name="connsiteY18" fmla="*/ 207563 h 235212"/>
              <a:gd name="connsiteX19" fmla="*/ 314149 w 1542699"/>
              <a:gd name="connsiteY19" fmla="*/ 201953 h 235212"/>
              <a:gd name="connsiteX20" fmla="*/ 218782 w 1542699"/>
              <a:gd name="connsiteY20" fmla="*/ 185124 h 235212"/>
              <a:gd name="connsiteX21" fmla="*/ 112196 w 1542699"/>
              <a:gd name="connsiteY21" fmla="*/ 168295 h 235212"/>
              <a:gd name="connsiteX22" fmla="*/ 0 w 1542699"/>
              <a:gd name="connsiteY22" fmla="*/ 157075 h 23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2699" h="235212">
                <a:moveTo>
                  <a:pt x="1542699" y="0"/>
                </a:moveTo>
                <a:cubicBezTo>
                  <a:pt x="1442600" y="9100"/>
                  <a:pt x="1501027" y="601"/>
                  <a:pt x="1368795" y="33659"/>
                </a:cubicBezTo>
                <a:cubicBezTo>
                  <a:pt x="1361315" y="35529"/>
                  <a:pt x="1353252" y="35821"/>
                  <a:pt x="1346356" y="39269"/>
                </a:cubicBezTo>
                <a:cubicBezTo>
                  <a:pt x="1338876" y="43009"/>
                  <a:pt x="1331226" y="46427"/>
                  <a:pt x="1323916" y="50488"/>
                </a:cubicBezTo>
                <a:cubicBezTo>
                  <a:pt x="1314385" y="55783"/>
                  <a:pt x="1305831" y="62889"/>
                  <a:pt x="1295867" y="67318"/>
                </a:cubicBezTo>
                <a:cubicBezTo>
                  <a:pt x="1288822" y="70449"/>
                  <a:pt x="1280813" y="70713"/>
                  <a:pt x="1273428" y="72928"/>
                </a:cubicBezTo>
                <a:cubicBezTo>
                  <a:pt x="1262100" y="76326"/>
                  <a:pt x="1250883" y="80105"/>
                  <a:pt x="1239769" y="84147"/>
                </a:cubicBezTo>
                <a:cubicBezTo>
                  <a:pt x="1230305" y="87588"/>
                  <a:pt x="1221345" y="92405"/>
                  <a:pt x="1211720" y="95367"/>
                </a:cubicBezTo>
                <a:cubicBezTo>
                  <a:pt x="1178676" y="105535"/>
                  <a:pt x="1165182" y="106863"/>
                  <a:pt x="1133182" y="112196"/>
                </a:cubicBezTo>
                <a:cubicBezTo>
                  <a:pt x="1109076" y="124250"/>
                  <a:pt x="1092446" y="134549"/>
                  <a:pt x="1065865" y="140245"/>
                </a:cubicBezTo>
                <a:cubicBezTo>
                  <a:pt x="1051124" y="143404"/>
                  <a:pt x="1035946" y="143985"/>
                  <a:pt x="1020986" y="145855"/>
                </a:cubicBezTo>
                <a:lnTo>
                  <a:pt x="981717" y="157075"/>
                </a:lnTo>
                <a:cubicBezTo>
                  <a:pt x="976053" y="158774"/>
                  <a:pt x="970177" y="160041"/>
                  <a:pt x="964888" y="162685"/>
                </a:cubicBezTo>
                <a:cubicBezTo>
                  <a:pt x="958858" y="165700"/>
                  <a:pt x="954372" y="171537"/>
                  <a:pt x="948059" y="173904"/>
                </a:cubicBezTo>
                <a:cubicBezTo>
                  <a:pt x="939131" y="177252"/>
                  <a:pt x="929317" y="177445"/>
                  <a:pt x="920009" y="179514"/>
                </a:cubicBezTo>
                <a:cubicBezTo>
                  <a:pt x="912483" y="181187"/>
                  <a:pt x="904999" y="183060"/>
                  <a:pt x="897570" y="185124"/>
                </a:cubicBezTo>
                <a:cubicBezTo>
                  <a:pt x="789807" y="215058"/>
                  <a:pt x="850036" y="205348"/>
                  <a:pt x="740495" y="213173"/>
                </a:cubicBezTo>
                <a:cubicBezTo>
                  <a:pt x="571046" y="244946"/>
                  <a:pt x="643417" y="238296"/>
                  <a:pt x="370248" y="218783"/>
                </a:cubicBezTo>
                <a:cubicBezTo>
                  <a:pt x="358451" y="217940"/>
                  <a:pt x="347917" y="210961"/>
                  <a:pt x="336589" y="207563"/>
                </a:cubicBezTo>
                <a:cubicBezTo>
                  <a:pt x="329204" y="205347"/>
                  <a:pt x="321723" y="203396"/>
                  <a:pt x="314149" y="201953"/>
                </a:cubicBezTo>
                <a:cubicBezTo>
                  <a:pt x="282439" y="195913"/>
                  <a:pt x="250593" y="190609"/>
                  <a:pt x="218782" y="185124"/>
                </a:cubicBezTo>
                <a:cubicBezTo>
                  <a:pt x="193540" y="180772"/>
                  <a:pt x="141948" y="171865"/>
                  <a:pt x="112196" y="168295"/>
                </a:cubicBezTo>
                <a:cubicBezTo>
                  <a:pt x="15251" y="156662"/>
                  <a:pt x="44229" y="157075"/>
                  <a:pt x="0" y="157075"/>
                </a:cubicBezTo>
              </a:path>
            </a:pathLst>
          </a:custGeom>
          <a:noFill/>
          <a:ln w="508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3906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 </a:t>
            </a:r>
            <a:r>
              <a:rPr lang="ja-JP" altLang="en-US" dirty="0"/>
              <a:t>腐食加速試験</a:t>
            </a:r>
            <a:r>
              <a:rPr lang="ja-JP" altLang="en-US" dirty="0" err="1"/>
              <a:t>ー</a:t>
            </a:r>
            <a:r>
              <a:rPr lang="ja-JP" altLang="en-US" dirty="0" smtClean="0"/>
              <a:t>腐食深さ</a:t>
            </a:r>
            <a:endParaRPr kumimoji="1" lang="ja-JP" altLang="en-US" dirty="0"/>
          </a:p>
        </p:txBody>
      </p:sp>
      <p:sp>
        <p:nvSpPr>
          <p:cNvPr id="5" name="角丸四角形 4"/>
          <p:cNvSpPr/>
          <p:nvPr/>
        </p:nvSpPr>
        <p:spPr>
          <a:xfrm>
            <a:off x="919297" y="1125131"/>
            <a:ext cx="3220655" cy="426895"/>
          </a:xfrm>
          <a:prstGeom prst="roundRect">
            <a:avLst>
              <a:gd name="adj" fmla="val 9372"/>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b="1" dirty="0" smtClean="0">
                <a:solidFill>
                  <a:schemeClr val="tx2"/>
                </a:solidFill>
              </a:rPr>
              <a:t>加速試験サンプル</a:t>
            </a:r>
            <a:r>
              <a:rPr kumimoji="1" lang="ja-JP" altLang="en-US" b="1" dirty="0" smtClean="0">
                <a:solidFill>
                  <a:schemeClr val="tx2"/>
                </a:solidFill>
              </a:rPr>
              <a:t>の腐食</a:t>
            </a:r>
            <a:r>
              <a:rPr lang="ja-JP" altLang="en-US" b="1" dirty="0">
                <a:solidFill>
                  <a:schemeClr val="tx2"/>
                </a:solidFill>
              </a:rPr>
              <a:t>深さ</a:t>
            </a:r>
            <a:endParaRPr kumimoji="1" lang="ja-JP" altLang="en-US" b="1" dirty="0">
              <a:solidFill>
                <a:schemeClr val="tx2"/>
              </a:solidFill>
            </a:endParaRPr>
          </a:p>
        </p:txBody>
      </p:sp>
      <p:sp>
        <p:nvSpPr>
          <p:cNvPr id="6" name="正方形/長方形 5"/>
          <p:cNvSpPr/>
          <p:nvPr/>
        </p:nvSpPr>
        <p:spPr>
          <a:xfrm>
            <a:off x="919297" y="5524237"/>
            <a:ext cx="3251785" cy="461665"/>
          </a:xfrm>
          <a:prstGeom prst="rect">
            <a:avLst/>
          </a:prstGeom>
        </p:spPr>
        <p:txBody>
          <a:bodyPr wrap="square">
            <a:spAutoFit/>
          </a:bodyPr>
          <a:lstStyle/>
          <a:p>
            <a:pPr algn="just">
              <a:spcBef>
                <a:spcPct val="0"/>
              </a:spcBef>
            </a:pPr>
            <a:r>
              <a:rPr lang="en-US" altLang="ja-JP" sz="1200" dirty="0">
                <a:latin typeface="Arial" panose="020B0604020202020204" pitchFamily="34" charset="0"/>
                <a:cs typeface="Arial" panose="020B0604020202020204" pitchFamily="34" charset="0"/>
              </a:rPr>
              <a:t>Fig. Corrosion depth of Zn thermal spraying Al after combined cycle test.</a:t>
            </a:r>
          </a:p>
        </p:txBody>
      </p:sp>
      <p:sp>
        <p:nvSpPr>
          <p:cNvPr id="7" name="テキスト ボックス 6"/>
          <p:cNvSpPr txBox="1"/>
          <p:nvPr/>
        </p:nvSpPr>
        <p:spPr>
          <a:xfrm>
            <a:off x="4499992" y="1238108"/>
            <a:ext cx="4320480" cy="1015663"/>
          </a:xfrm>
          <a:prstGeom prst="rect">
            <a:avLst/>
          </a:prstGeom>
          <a:noFill/>
        </p:spPr>
        <p:txBody>
          <a:bodyPr wrap="square" rtlCol="0">
            <a:spAutoFit/>
          </a:bodyPr>
          <a:lstStyle/>
          <a:p>
            <a:r>
              <a:rPr kumimoji="1" lang="ja-JP" altLang="en-US" sz="2000" b="1" dirty="0" smtClean="0"/>
              <a:t>断面画像から、</a:t>
            </a:r>
            <a:r>
              <a:rPr lang="ja-JP" altLang="en-US" sz="2000" b="1" dirty="0" smtClean="0"/>
              <a:t>腐食孔の腐食深さを計測しプロット（腐食深さの上位</a:t>
            </a:r>
            <a:r>
              <a:rPr lang="en-US" altLang="ja-JP" sz="2000" b="1" dirty="0" smtClean="0"/>
              <a:t>10</a:t>
            </a:r>
            <a:r>
              <a:rPr lang="ja-JP" altLang="en-US" sz="2000" b="1" dirty="0" smtClean="0"/>
              <a:t>孔の平均値）</a:t>
            </a:r>
            <a:endParaRPr kumimoji="1" lang="en-US" altLang="ja-JP" sz="2000" b="1" dirty="0" smtClean="0"/>
          </a:p>
        </p:txBody>
      </p:sp>
      <p:grpSp>
        <p:nvGrpSpPr>
          <p:cNvPr id="43" name="グループ化 42"/>
          <p:cNvGrpSpPr/>
          <p:nvPr/>
        </p:nvGrpSpPr>
        <p:grpSpPr>
          <a:xfrm>
            <a:off x="5292080" y="2521860"/>
            <a:ext cx="2573848" cy="2464518"/>
            <a:chOff x="5292080" y="2403354"/>
            <a:chExt cx="2573848" cy="2464518"/>
          </a:xfrm>
        </p:grpSpPr>
        <p:grpSp>
          <p:nvGrpSpPr>
            <p:cNvPr id="19" name="グループ化 18"/>
            <p:cNvGrpSpPr/>
            <p:nvPr/>
          </p:nvGrpSpPr>
          <p:grpSpPr>
            <a:xfrm>
              <a:off x="5292080" y="2403354"/>
              <a:ext cx="2479570" cy="2464518"/>
              <a:chOff x="3433389" y="1078012"/>
              <a:chExt cx="2479570" cy="2464518"/>
            </a:xfrm>
          </p:grpSpPr>
          <p:pic>
            <p:nvPicPr>
              <p:cNvPr id="20" name="図 1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33389" y="1078012"/>
                <a:ext cx="2464518" cy="2464518"/>
              </a:xfrm>
              <a:prstGeom prst="rect">
                <a:avLst/>
              </a:prstGeom>
            </p:spPr>
          </p:pic>
          <p:sp>
            <p:nvSpPr>
              <p:cNvPr id="22" name="正方形/長方形 21"/>
              <p:cNvSpPr/>
              <p:nvPr/>
            </p:nvSpPr>
            <p:spPr>
              <a:xfrm>
                <a:off x="3465175" y="1078012"/>
                <a:ext cx="792088" cy="427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Resin</a:t>
                </a:r>
                <a:endParaRPr kumimoji="1" lang="ja-JP" altLang="en-US" dirty="0"/>
              </a:p>
            </p:txBody>
          </p:sp>
          <p:sp>
            <p:nvSpPr>
              <p:cNvPr id="23" name="正方形/長方形 22"/>
              <p:cNvSpPr/>
              <p:nvPr/>
            </p:nvSpPr>
            <p:spPr>
              <a:xfrm>
                <a:off x="5120871" y="2310271"/>
                <a:ext cx="792088" cy="4277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Al-Zn</a:t>
                </a:r>
                <a:endParaRPr kumimoji="1" lang="ja-JP" altLang="en-US" dirty="0">
                  <a:solidFill>
                    <a:schemeClr val="tx1"/>
                  </a:solidFill>
                </a:endParaRPr>
              </a:p>
            </p:txBody>
          </p:sp>
          <p:sp>
            <p:nvSpPr>
              <p:cNvPr id="24" name="正方形/長方形 23"/>
              <p:cNvSpPr/>
              <p:nvPr/>
            </p:nvSpPr>
            <p:spPr>
              <a:xfrm>
                <a:off x="3557179" y="3013843"/>
                <a:ext cx="1131991" cy="42773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Al Core</a:t>
                </a:r>
                <a:endParaRPr kumimoji="1" lang="ja-JP" altLang="en-US" dirty="0">
                  <a:solidFill>
                    <a:schemeClr val="tx1"/>
                  </a:solidFill>
                </a:endParaRPr>
              </a:p>
            </p:txBody>
          </p:sp>
        </p:grpSp>
        <p:grpSp>
          <p:nvGrpSpPr>
            <p:cNvPr id="10" name="グループ化 9"/>
            <p:cNvGrpSpPr/>
            <p:nvPr/>
          </p:nvGrpSpPr>
          <p:grpSpPr>
            <a:xfrm rot="5400000">
              <a:off x="6290896" y="3350940"/>
              <a:ext cx="243880" cy="393245"/>
              <a:chOff x="6072046" y="5630693"/>
              <a:chExt cx="432048" cy="295450"/>
            </a:xfrm>
          </p:grpSpPr>
          <p:cxnSp>
            <p:nvCxnSpPr>
              <p:cNvPr id="25" name="直線コネクタ 24"/>
              <p:cNvCxnSpPr/>
              <p:nvPr/>
            </p:nvCxnSpPr>
            <p:spPr>
              <a:xfrm>
                <a:off x="6072046" y="5630693"/>
                <a:ext cx="0" cy="295450"/>
              </a:xfrm>
              <a:prstGeom prst="line">
                <a:avLst/>
              </a:prstGeom>
              <a:ln w="31750">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6504094" y="5630693"/>
                <a:ext cx="0" cy="295450"/>
              </a:xfrm>
              <a:prstGeom prst="line">
                <a:avLst/>
              </a:prstGeom>
              <a:ln w="31750">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rot="5400000">
                <a:off x="6285360" y="5565104"/>
                <a:ext cx="0" cy="426628"/>
              </a:xfrm>
              <a:prstGeom prst="line">
                <a:avLst/>
              </a:prstGeom>
              <a:ln w="31750">
                <a:solidFill>
                  <a:schemeClr val="accent3"/>
                </a:solidFill>
                <a:prstDash val="solid"/>
              </a:ln>
            </p:spPr>
            <p:style>
              <a:lnRef idx="1">
                <a:schemeClr val="accent1"/>
              </a:lnRef>
              <a:fillRef idx="0">
                <a:schemeClr val="accent1"/>
              </a:fillRef>
              <a:effectRef idx="0">
                <a:schemeClr val="accent1"/>
              </a:effectRef>
              <a:fontRef idx="minor">
                <a:schemeClr val="tx1"/>
              </a:fontRef>
            </p:style>
          </p:cxnSp>
        </p:grpSp>
        <p:cxnSp>
          <p:nvCxnSpPr>
            <p:cNvPr id="29" name="直線矢印コネクタ 28"/>
            <p:cNvCxnSpPr/>
            <p:nvPr/>
          </p:nvCxnSpPr>
          <p:spPr>
            <a:xfrm flipH="1">
              <a:off x="6464111" y="3187733"/>
              <a:ext cx="817228" cy="410048"/>
            </a:xfrm>
            <a:prstGeom prst="straightConnector1">
              <a:avLst/>
            </a:prstGeom>
            <a:ln w="38100">
              <a:solidFill>
                <a:schemeClr val="bg1"/>
              </a:solidFill>
              <a:tailEnd type="triangle" w="lg" len="med"/>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6696749" y="2780442"/>
              <a:ext cx="1169179" cy="369332"/>
            </a:xfrm>
            <a:prstGeom prst="rect">
              <a:avLst/>
            </a:prstGeom>
            <a:solidFill>
              <a:schemeClr val="bg1">
                <a:alpha val="80000"/>
              </a:schemeClr>
            </a:solidFill>
          </p:spPr>
          <p:txBody>
            <a:bodyPr wrap="square" rtlCol="0">
              <a:spAutoFit/>
            </a:bodyPr>
            <a:lstStyle/>
            <a:p>
              <a:r>
                <a:rPr kumimoji="1" lang="ja-JP" altLang="en-US" b="1" dirty="0" smtClean="0">
                  <a:solidFill>
                    <a:schemeClr val="accent3"/>
                  </a:solidFill>
                </a:rPr>
                <a:t>腐食深さ</a:t>
              </a:r>
              <a:endParaRPr kumimoji="1" lang="ja-JP" altLang="en-US" b="1" dirty="0">
                <a:solidFill>
                  <a:schemeClr val="accent3"/>
                </a:solidFill>
              </a:endParaRPr>
            </a:p>
          </p:txBody>
        </p:sp>
      </p:grpSp>
      <p:sp>
        <p:nvSpPr>
          <p:cNvPr id="39" name="テキスト ボックス 38"/>
          <p:cNvSpPr txBox="1"/>
          <p:nvPr/>
        </p:nvSpPr>
        <p:spPr>
          <a:xfrm>
            <a:off x="4824293" y="5373216"/>
            <a:ext cx="4032448" cy="707886"/>
          </a:xfrm>
          <a:prstGeom prst="rect">
            <a:avLst/>
          </a:prstGeom>
          <a:noFill/>
        </p:spPr>
        <p:txBody>
          <a:bodyPr wrap="square" rtlCol="0">
            <a:spAutoFit/>
          </a:bodyPr>
          <a:lstStyle/>
          <a:p>
            <a:r>
              <a:rPr lang="ja-JP" altLang="en-US" sz="2000" b="1" dirty="0" smtClean="0"/>
              <a:t>時間経過に伴い、腐食深さが飽和することが示唆された</a:t>
            </a:r>
            <a:endParaRPr kumimoji="1" lang="en-US" altLang="ja-JP" sz="2000" b="1" dirty="0" smtClean="0"/>
          </a:p>
        </p:txBody>
      </p:sp>
      <p:sp>
        <p:nvSpPr>
          <p:cNvPr id="40" name="二等辺三角形 39"/>
          <p:cNvSpPr/>
          <p:nvPr/>
        </p:nvSpPr>
        <p:spPr>
          <a:xfrm rot="5400000">
            <a:off x="4271482" y="5505489"/>
            <a:ext cx="625295" cy="3337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2" name="図 41"/>
          <p:cNvPicPr>
            <a:picLocks noChangeAspect="1"/>
          </p:cNvPicPr>
          <p:nvPr/>
        </p:nvPicPr>
        <p:blipFill>
          <a:blip r:embed="rId4"/>
          <a:stretch>
            <a:fillRect/>
          </a:stretch>
        </p:blipFill>
        <p:spPr>
          <a:xfrm>
            <a:off x="25235" y="1315333"/>
            <a:ext cx="4712616" cy="4243184"/>
          </a:xfrm>
          <a:prstGeom prst="rect">
            <a:avLst/>
          </a:prstGeom>
        </p:spPr>
      </p:pic>
      <p:sp>
        <p:nvSpPr>
          <p:cNvPr id="21" name="フリーフォーム 20"/>
          <p:cNvSpPr/>
          <p:nvPr/>
        </p:nvSpPr>
        <p:spPr>
          <a:xfrm>
            <a:off x="5280860" y="3708900"/>
            <a:ext cx="1638066" cy="370248"/>
          </a:xfrm>
          <a:custGeom>
            <a:avLst/>
            <a:gdLst>
              <a:gd name="connsiteX0" fmla="*/ 0 w 1638066"/>
              <a:gd name="connsiteY0" fmla="*/ 0 h 370248"/>
              <a:gd name="connsiteX1" fmla="*/ 28049 w 1638066"/>
              <a:gd name="connsiteY1" fmla="*/ 78537 h 370248"/>
              <a:gd name="connsiteX2" fmla="*/ 39269 w 1638066"/>
              <a:gd name="connsiteY2" fmla="*/ 95367 h 370248"/>
              <a:gd name="connsiteX3" fmla="*/ 112196 w 1638066"/>
              <a:gd name="connsiteY3" fmla="*/ 140245 h 370248"/>
              <a:gd name="connsiteX4" fmla="*/ 134636 w 1638066"/>
              <a:gd name="connsiteY4" fmla="*/ 157075 h 370248"/>
              <a:gd name="connsiteX5" fmla="*/ 173904 w 1638066"/>
              <a:gd name="connsiteY5" fmla="*/ 173904 h 370248"/>
              <a:gd name="connsiteX6" fmla="*/ 196344 w 1638066"/>
              <a:gd name="connsiteY6" fmla="*/ 190733 h 370248"/>
              <a:gd name="connsiteX7" fmla="*/ 213173 w 1638066"/>
              <a:gd name="connsiteY7" fmla="*/ 196343 h 370248"/>
              <a:gd name="connsiteX8" fmla="*/ 241222 w 1638066"/>
              <a:gd name="connsiteY8" fmla="*/ 207563 h 370248"/>
              <a:gd name="connsiteX9" fmla="*/ 258052 w 1638066"/>
              <a:gd name="connsiteY9" fmla="*/ 213173 h 370248"/>
              <a:gd name="connsiteX10" fmla="*/ 325369 w 1638066"/>
              <a:gd name="connsiteY10" fmla="*/ 241222 h 370248"/>
              <a:gd name="connsiteX11" fmla="*/ 364638 w 1638066"/>
              <a:gd name="connsiteY11" fmla="*/ 269271 h 370248"/>
              <a:gd name="connsiteX12" fmla="*/ 437566 w 1638066"/>
              <a:gd name="connsiteY12" fmla="*/ 291710 h 370248"/>
              <a:gd name="connsiteX13" fmla="*/ 493664 w 1638066"/>
              <a:gd name="connsiteY13" fmla="*/ 308540 h 370248"/>
              <a:gd name="connsiteX14" fmla="*/ 611470 w 1638066"/>
              <a:gd name="connsiteY14" fmla="*/ 325369 h 370248"/>
              <a:gd name="connsiteX15" fmla="*/ 706837 w 1638066"/>
              <a:gd name="connsiteY15" fmla="*/ 342198 h 370248"/>
              <a:gd name="connsiteX16" fmla="*/ 1015377 w 1638066"/>
              <a:gd name="connsiteY16" fmla="*/ 370248 h 370248"/>
              <a:gd name="connsiteX17" fmla="*/ 1121963 w 1638066"/>
              <a:gd name="connsiteY17" fmla="*/ 364638 h 370248"/>
              <a:gd name="connsiteX18" fmla="*/ 1200501 w 1638066"/>
              <a:gd name="connsiteY18" fmla="*/ 347808 h 370248"/>
              <a:gd name="connsiteX19" fmla="*/ 1587578 w 1638066"/>
              <a:gd name="connsiteY19" fmla="*/ 359028 h 370248"/>
              <a:gd name="connsiteX20" fmla="*/ 1638066 w 1638066"/>
              <a:gd name="connsiteY20" fmla="*/ 359028 h 37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38066" h="370248">
                <a:moveTo>
                  <a:pt x="0" y="0"/>
                </a:moveTo>
                <a:cubicBezTo>
                  <a:pt x="4330" y="12991"/>
                  <a:pt x="19143" y="60725"/>
                  <a:pt x="28049" y="78537"/>
                </a:cubicBezTo>
                <a:cubicBezTo>
                  <a:pt x="31064" y="84568"/>
                  <a:pt x="34195" y="90927"/>
                  <a:pt x="39269" y="95367"/>
                </a:cubicBezTo>
                <a:cubicBezTo>
                  <a:pt x="57541" y="111355"/>
                  <a:pt x="92448" y="127678"/>
                  <a:pt x="112196" y="140245"/>
                </a:cubicBezTo>
                <a:cubicBezTo>
                  <a:pt x="120084" y="145265"/>
                  <a:pt x="126707" y="152120"/>
                  <a:pt x="134636" y="157075"/>
                </a:cubicBezTo>
                <a:cubicBezTo>
                  <a:pt x="150478" y="166976"/>
                  <a:pt x="157546" y="168451"/>
                  <a:pt x="173904" y="173904"/>
                </a:cubicBezTo>
                <a:cubicBezTo>
                  <a:pt x="181384" y="179514"/>
                  <a:pt x="188226" y="186094"/>
                  <a:pt x="196344" y="190733"/>
                </a:cubicBezTo>
                <a:cubicBezTo>
                  <a:pt x="201478" y="193667"/>
                  <a:pt x="207636" y="194267"/>
                  <a:pt x="213173" y="196343"/>
                </a:cubicBezTo>
                <a:cubicBezTo>
                  <a:pt x="222602" y="199879"/>
                  <a:pt x="231793" y="204027"/>
                  <a:pt x="241222" y="207563"/>
                </a:cubicBezTo>
                <a:cubicBezTo>
                  <a:pt x="246759" y="209639"/>
                  <a:pt x="252883" y="210301"/>
                  <a:pt x="258052" y="213173"/>
                </a:cubicBezTo>
                <a:cubicBezTo>
                  <a:pt x="313496" y="243975"/>
                  <a:pt x="268016" y="231663"/>
                  <a:pt x="325369" y="241222"/>
                </a:cubicBezTo>
                <a:cubicBezTo>
                  <a:pt x="327601" y="242896"/>
                  <a:pt x="358491" y="266710"/>
                  <a:pt x="364638" y="269271"/>
                </a:cubicBezTo>
                <a:cubicBezTo>
                  <a:pt x="393536" y="281312"/>
                  <a:pt x="410479" y="284938"/>
                  <a:pt x="437566" y="291710"/>
                </a:cubicBezTo>
                <a:cubicBezTo>
                  <a:pt x="468264" y="312177"/>
                  <a:pt x="442096" y="298227"/>
                  <a:pt x="493664" y="308540"/>
                </a:cubicBezTo>
                <a:cubicBezTo>
                  <a:pt x="590034" y="327814"/>
                  <a:pt x="479150" y="315190"/>
                  <a:pt x="611470" y="325369"/>
                </a:cubicBezTo>
                <a:cubicBezTo>
                  <a:pt x="643259" y="330979"/>
                  <a:pt x="674754" y="338633"/>
                  <a:pt x="706837" y="342198"/>
                </a:cubicBezTo>
                <a:cubicBezTo>
                  <a:pt x="910473" y="364825"/>
                  <a:pt x="807632" y="355409"/>
                  <a:pt x="1015377" y="370248"/>
                </a:cubicBezTo>
                <a:cubicBezTo>
                  <a:pt x="1050906" y="368378"/>
                  <a:pt x="1086644" y="368919"/>
                  <a:pt x="1121963" y="364638"/>
                </a:cubicBezTo>
                <a:cubicBezTo>
                  <a:pt x="1148542" y="361416"/>
                  <a:pt x="1173729" y="348131"/>
                  <a:pt x="1200501" y="347808"/>
                </a:cubicBezTo>
                <a:cubicBezTo>
                  <a:pt x="1329571" y="346253"/>
                  <a:pt x="1458541" y="355719"/>
                  <a:pt x="1587578" y="359028"/>
                </a:cubicBezTo>
                <a:cubicBezTo>
                  <a:pt x="1604402" y="359459"/>
                  <a:pt x="1621237" y="359028"/>
                  <a:pt x="1638066" y="359028"/>
                </a:cubicBezTo>
              </a:path>
            </a:pathLst>
          </a:custGeom>
          <a:noFill/>
          <a:ln w="508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5010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material design">
      <a:dk1>
        <a:srgbClr val="323232"/>
      </a:dk1>
      <a:lt1>
        <a:sysClr val="window" lastClr="FFFFFF"/>
      </a:lt1>
      <a:dk2>
        <a:srgbClr val="5A5A5A"/>
      </a:dk2>
      <a:lt2>
        <a:srgbClr val="A6A6A6"/>
      </a:lt2>
      <a:accent1>
        <a:srgbClr val="4CAF50"/>
      </a:accent1>
      <a:accent2>
        <a:srgbClr val="E91E63"/>
      </a:accent2>
      <a:accent3>
        <a:srgbClr val="F44336"/>
      </a:accent3>
      <a:accent4>
        <a:srgbClr val="2196F3"/>
      </a:accent4>
      <a:accent5>
        <a:srgbClr val="FF9800"/>
      </a:accent5>
      <a:accent6>
        <a:srgbClr val="00BCD4"/>
      </a:accent6>
      <a:hlink>
        <a:srgbClr val="0000FF"/>
      </a:hlink>
      <a:folHlink>
        <a:srgbClr val="800080"/>
      </a:folHlink>
    </a:clrScheme>
    <a:fontScheme name="社内用">
      <a:majorFont>
        <a:latin typeface="Arial"/>
        <a:ea typeface="メイリオ"/>
        <a:cs typeface=""/>
      </a:majorFont>
      <a:minorFont>
        <a:latin typeface="Arial"/>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テーマ">
  <a:themeElements>
    <a:clrScheme name="material design">
      <a:dk1>
        <a:srgbClr val="323232"/>
      </a:dk1>
      <a:lt1>
        <a:sysClr val="window" lastClr="FFFFFF"/>
      </a:lt1>
      <a:dk2>
        <a:srgbClr val="5A5A5A"/>
      </a:dk2>
      <a:lt2>
        <a:srgbClr val="A6A6A6"/>
      </a:lt2>
      <a:accent1>
        <a:srgbClr val="4CAF50"/>
      </a:accent1>
      <a:accent2>
        <a:srgbClr val="E91E63"/>
      </a:accent2>
      <a:accent3>
        <a:srgbClr val="F44336"/>
      </a:accent3>
      <a:accent4>
        <a:srgbClr val="2196F3"/>
      </a:accent4>
      <a:accent5>
        <a:srgbClr val="FF9800"/>
      </a:accent5>
      <a:accent6>
        <a:srgbClr val="00BCD4"/>
      </a:accent6>
      <a:hlink>
        <a:srgbClr val="0000FF"/>
      </a:hlink>
      <a:folHlink>
        <a:srgbClr val="800080"/>
      </a:folHlink>
    </a:clrScheme>
    <a:fontScheme name="社内用">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4047</Words>
  <Application>Microsoft Office PowerPoint</Application>
  <PresentationFormat>画面に合わせる (4:3)</PresentationFormat>
  <Paragraphs>459</Paragraphs>
  <Slides>29</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29</vt:i4>
      </vt:variant>
    </vt:vector>
  </HeadingPairs>
  <TitlesOfParts>
    <vt:vector size="38" baseType="lpstr">
      <vt:lpstr>Meiryo UI</vt:lpstr>
      <vt:lpstr>ＭＳ Ｐゴシック</vt:lpstr>
      <vt:lpstr>メイリオ</vt:lpstr>
      <vt:lpstr>Arial</vt:lpstr>
      <vt:lpstr>Calibri</vt:lpstr>
      <vt:lpstr>Symbol</vt:lpstr>
      <vt:lpstr>Wingdings</vt:lpstr>
      <vt:lpstr>Office ​​テーマ</vt:lpstr>
      <vt:lpstr>1_Office ​​テーマ</vt:lpstr>
      <vt:lpstr>Zn犠牲陽極層付きAl材の 腐食進行モデル構築</vt:lpstr>
      <vt:lpstr>Zn犠牲層付きAl材における腐食反応機構</vt:lpstr>
      <vt:lpstr>過去の研究：Zn犠牲層の腐食速度・Zn分布</vt:lpstr>
      <vt:lpstr>研究の目的</vt:lpstr>
      <vt:lpstr>Outline</vt:lpstr>
      <vt:lpstr>1.1 Zn溶射Al材のZn分布</vt:lpstr>
      <vt:lpstr>1.2 腐食加速試験ー実験条件</vt:lpstr>
      <vt:lpstr>1.2 腐食加速試験ー腐食形態</vt:lpstr>
      <vt:lpstr>1.2 腐食加速試験ー腐食深さ</vt:lpstr>
      <vt:lpstr>1. Zn溶射Al材の腐食進行の把握ーまとめ</vt:lpstr>
      <vt:lpstr>Outline</vt:lpstr>
      <vt:lpstr>2.1 Zn犠牲層のZn濃度分布モデル</vt:lpstr>
      <vt:lpstr>2.2 Al-Zn合金の電気化学測定ー実験</vt:lpstr>
      <vt:lpstr>2.2 Al-Zn合金の電気化学測定ー結果</vt:lpstr>
      <vt:lpstr>2.3 腐食進行の計算方法</vt:lpstr>
      <vt:lpstr>2.3　Zn犠牲層の腐食予測モデルー腐食形態</vt:lpstr>
      <vt:lpstr>2.3　Zn犠牲層の腐食予測モデルー腐食進行</vt:lpstr>
      <vt:lpstr>Outline</vt:lpstr>
      <vt:lpstr>3.1 腐食加速試験結果と計算結果の比較</vt:lpstr>
      <vt:lpstr>3.2 加速試験と計算結果の比較ー考察</vt:lpstr>
      <vt:lpstr>結論</vt:lpstr>
      <vt:lpstr>PowerPoint プレゼンテーション</vt:lpstr>
      <vt:lpstr>PowerPoint プレゼンテーション</vt:lpstr>
      <vt:lpstr>スライド作成メモ（１）</vt:lpstr>
      <vt:lpstr>Zn犠牲層の腐食進行と防食寿命</vt:lpstr>
      <vt:lpstr>2. 計算モデル構築の必要性</vt:lpstr>
      <vt:lpstr>3.2 加速試験と計算結果の比較ー考察</vt:lpstr>
      <vt:lpstr>Zn犠牲層による防食設計</vt:lpstr>
      <vt:lpstr>過去の研究：Zn犠牲層の腐食速度・腐食形態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2014-07-29T10:27:40Z</dcterms:created>
  <dcterms:modified xsi:type="dcterms:W3CDTF">2019-10-18T07:08:58Z</dcterms:modified>
</cp:coreProperties>
</file>