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57" r:id="rId5"/>
  </p:sldMasterIdLst>
  <p:notesMasterIdLst>
    <p:notesMasterId r:id="rId15"/>
  </p:notesMasterIdLst>
  <p:handoutMasterIdLst>
    <p:handoutMasterId r:id="rId16"/>
  </p:handoutMasterIdLst>
  <p:sldIdLst>
    <p:sldId id="311" r:id="rId6"/>
    <p:sldId id="310" r:id="rId7"/>
    <p:sldId id="309" r:id="rId8"/>
    <p:sldId id="312" r:id="rId9"/>
    <p:sldId id="313" r:id="rId10"/>
    <p:sldId id="314" r:id="rId11"/>
    <p:sldId id="315" r:id="rId12"/>
    <p:sldId id="316" r:id="rId13"/>
    <p:sldId id="317" r:id="rId14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00FFFF"/>
    <a:srgbClr val="00B05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3400" autoAdjust="0"/>
  </p:normalViewPr>
  <p:slideViewPr>
    <p:cSldViewPr>
      <p:cViewPr varScale="1">
        <p:scale>
          <a:sx n="75" d="100"/>
          <a:sy n="75" d="100"/>
        </p:scale>
        <p:origin x="37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-173"/>
    </p:cViewPr>
  </p:sorterViewPr>
  <p:notesViewPr>
    <p:cSldViewPr>
      <p:cViewPr varScale="1">
        <p:scale>
          <a:sx n="63" d="100"/>
          <a:sy n="63" d="100"/>
        </p:scale>
        <p:origin x="223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>
                <a:solidFill>
                  <a:schemeClr val="tx1"/>
                </a:solidFill>
              </a:rPr>
              <a:t>Do</a:t>
            </a:r>
            <a:r>
              <a:rPr lang="en-US" altLang="ja-JP" baseline="0" dirty="0">
                <a:solidFill>
                  <a:schemeClr val="tx1"/>
                </a:solidFill>
              </a:rPr>
              <a:t> you achieve your purpose of learning English? (N=650)</a:t>
            </a:r>
            <a:endParaRPr lang="en-US" altLang="ja-JP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business people in Japan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14-4EA2-946C-27B308B1B53A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014-4EA2-946C-27B308B1B53A}"/>
              </c:ext>
            </c:extLst>
          </c:dPt>
          <c:dLbls>
            <c:dLbl>
              <c:idx val="0"/>
              <c:layout>
                <c:manualLayout>
                  <c:x val="3.5416666666666513E-2"/>
                  <c:y val="-2.812500000000000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257864D-CDF6-4739-8B0F-F8DEC8D20723}" type="CATEGORYNAME">
                      <a:rPr lang="en-US" altLang="ja-JP">
                        <a:solidFill>
                          <a:schemeClr val="tx1"/>
                        </a:solidFill>
                      </a:rPr>
                      <a:pPr>
                        <a:defRPr sz="1800"/>
                      </a:pPr>
                      <a:t>[分類名]</a:t>
                    </a:fld>
                    <a:r>
                      <a:rPr lang="en-US" altLang="ja-JP" baseline="0" dirty="0">
                        <a:solidFill>
                          <a:schemeClr val="tx1"/>
                        </a:solidFill>
                      </a:rPr>
                      <a:t>
</a:t>
                    </a:r>
                    <a:fld id="{EA211D3C-8D14-48D2-9D5C-5CC909E3B104}" type="PERCENTAGE">
                      <a:rPr lang="en-US" altLang="ja-JP" baseline="0">
                        <a:solidFill>
                          <a:schemeClr val="tx1"/>
                        </a:solidFill>
                      </a:rPr>
                      <a:pPr>
                        <a:defRPr sz="1800"/>
                      </a:pPr>
                      <a:t>[パーセンテージ]</a:t>
                    </a:fld>
                    <a:endParaRPr lang="en-US" altLang="ja-JP" baseline="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srgbClr val="5A5A5A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014-4EA2-946C-27B308B1B53A}"/>
                </c:ext>
              </c:extLst>
            </c:dLbl>
            <c:dLbl>
              <c:idx val="1"/>
              <c:layout>
                <c:manualLayout>
                  <c:x val="-2.5000000000000001E-2"/>
                  <c:y val="1.250000000000000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B87B84F-2E30-422A-ACEA-A2E1332DD684}" type="CATEGORYNAME">
                      <a:rPr lang="en-US" altLang="ja-JP">
                        <a:solidFill>
                          <a:schemeClr val="tx1"/>
                        </a:solidFill>
                      </a:rPr>
                      <a:pPr>
                        <a:defRPr sz="1800"/>
                      </a:pPr>
                      <a:t>[分類名]</a:t>
                    </a:fld>
                    <a:r>
                      <a:rPr lang="en-US" altLang="ja-JP" baseline="0" dirty="0"/>
                      <a:t>
</a:t>
                    </a:r>
                    <a:fld id="{66EE5490-D587-4B43-99A1-5F4F9022BD29}" type="PERCENTAGE">
                      <a:rPr lang="en-US" altLang="ja-JP" baseline="0">
                        <a:solidFill>
                          <a:schemeClr val="tx1"/>
                        </a:solidFill>
                      </a:rPr>
                      <a:pPr>
                        <a:defRPr sz="1800"/>
                      </a:pPr>
                      <a:t>[パーセンテージ]</a:t>
                    </a:fld>
                    <a:endParaRPr lang="en-US" altLang="ja-JP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srgbClr val="5A5A5A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014-4EA2-946C-27B308B1B53A}"/>
                </c:ext>
              </c:extLst>
            </c:dLbl>
            <c:spPr>
              <a:solidFill>
                <a:prstClr val="white"/>
              </a:solidFill>
              <a:ln>
                <a:solidFill>
                  <a:srgbClr val="323232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fail</c:v>
                </c:pt>
                <c:pt idx="1">
                  <c:v>success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0.73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14-4EA2-946C-27B308B1B5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2CD39-D781-4B05-9819-04F3BBE9D5FD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F3FD7-E600-4205-B8D7-45C2DF481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0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4038A-F9FB-4DD2-A249-489E4B06FF7B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D9158-FA44-4BB2-ACA1-7AE4FA66A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67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CEC-02CD-47CB-AC66-EC4C08E9B3F7}" type="datetimeFigureOut">
              <a:rPr kumimoji="1" lang="ja-JP" altLang="en-US" smtClean="0"/>
              <a:pPr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9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6995120" cy="504056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CEC-02CD-47CB-AC66-EC4C08E9B3F7}" type="datetimeFigureOut">
              <a:rPr kumimoji="1" lang="ja-JP" altLang="en-US" smtClean="0"/>
              <a:pPr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89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CEC-02CD-47CB-AC66-EC4C08E9B3F7}" type="datetimeFigureOut">
              <a:rPr kumimoji="1" lang="ja-JP" altLang="en-US" smtClean="0"/>
              <a:pPr/>
              <a:t>2022/9/26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52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CEC-02CD-47CB-AC66-EC4C08E9B3F7}" type="datetimeFigureOut">
              <a:rPr kumimoji="1" lang="ja-JP" altLang="en-US" smtClean="0"/>
              <a:pPr/>
              <a:t>2022/9/26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92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FA21-CB40-40C6-914F-475EBB6BBEBF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D9D6-6423-4758-A12E-AD6875BED1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9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E0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7245821" y="6486103"/>
            <a:ext cx="1905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BEFF64-15C5-4CED-B87A-5A348AA72764}" type="slidenum">
              <a:rPr lang="en-US" altLang="ja-JP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ja-JP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フッター プレースホルダー 1"/>
          <p:cNvSpPr txBox="1">
            <a:spLocks/>
          </p:cNvSpPr>
          <p:nvPr userDrawn="1"/>
        </p:nvSpPr>
        <p:spPr>
          <a:xfrm>
            <a:off x="7687573" y="6687757"/>
            <a:ext cx="1214436" cy="138499"/>
          </a:xfrm>
          <a:prstGeom prst="rect">
            <a:avLst/>
          </a:prstGeom>
        </p:spPr>
        <p:txBody>
          <a:bodyPr vert="horz" wrap="none" lIns="91440" tIns="45720" rIns="0" bIns="0" rtlCol="0" anchor="b" anchorCtr="0">
            <a:spAutoFit/>
          </a:bodyPr>
          <a:lstStyle>
            <a:defPPr>
              <a:defRPr lang="ja-JP"/>
            </a:defPPr>
            <a:lvl1pPr marL="0" algn="r" defTabSz="914400" rtl="0" eaLnBrk="1" fontAlgn="b" latinLnBrk="0" hangingPunct="1">
              <a:defRPr kumimoji="1" sz="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600" dirty="0">
                <a:solidFill>
                  <a:prstClr val="black"/>
                </a:solidFill>
              </a:rPr>
              <a:t>© Mitsubishi Electric Corporation</a:t>
            </a:r>
            <a:endParaRPr lang="ja-JP" altLang="en-US" sz="600" dirty="0">
              <a:solidFill>
                <a:prstClr val="black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4CEC-02CD-47CB-AC66-EC4C08E9B3F7}" type="datetimeFigureOut">
              <a:rPr kumimoji="1" lang="ja-JP" altLang="en-US" smtClean="0"/>
              <a:pPr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08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5" r:id="rId4"/>
  </p:sldLayoutIdLst>
  <p:txStyles>
    <p:titleStyle>
      <a:lvl1pPr algn="ctr" defTabSz="91439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6" indent="-3428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1" indent="-285747" algn="l" defTabSz="91439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2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6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1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6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0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5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0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4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8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4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9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3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8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E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DFA21-CB40-40C6-914F-475EBB6BBEBF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D9D6-6423-4758-A12E-AD6875BED1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フッター プレースホルダー 1"/>
          <p:cNvSpPr txBox="1">
            <a:spLocks/>
          </p:cNvSpPr>
          <p:nvPr userDrawn="1"/>
        </p:nvSpPr>
        <p:spPr>
          <a:xfrm>
            <a:off x="7687571" y="6687754"/>
            <a:ext cx="1214436" cy="138499"/>
          </a:xfrm>
          <a:prstGeom prst="rect">
            <a:avLst/>
          </a:prstGeom>
        </p:spPr>
        <p:txBody>
          <a:bodyPr vert="horz" wrap="none" lIns="91440" tIns="45720" rIns="0" bIns="0" rtlCol="0" anchor="b" anchorCtr="0">
            <a:spAutoFit/>
          </a:bodyPr>
          <a:lstStyle>
            <a:defPPr>
              <a:defRPr lang="ja-JP"/>
            </a:defPPr>
            <a:lvl1pPr marL="0" algn="r" defTabSz="914400" rtl="0" eaLnBrk="1" fontAlgn="b" latinLnBrk="0" hangingPunct="1">
              <a:defRPr kumimoji="1" sz="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600" dirty="0">
                <a:solidFill>
                  <a:prstClr val="black"/>
                </a:solidFill>
              </a:rPr>
              <a:t>© Mitsubishi Electric Corporation</a:t>
            </a:r>
            <a:endParaRPr lang="ja-JP" altLang="en-US" sz="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5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914395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6" indent="-285748" algn="l" defTabSz="914395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E9A85-AC6E-A4F5-08EA-E0F923C4F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b="1" dirty="0"/>
              <a:t>W</a:t>
            </a:r>
            <a:r>
              <a:rPr lang="en-US" altLang="ja-JP" b="1" dirty="0"/>
              <a:t>hat I learned </a:t>
            </a:r>
            <a:br>
              <a:rPr lang="en-US" altLang="ja-JP" b="1" dirty="0"/>
            </a:br>
            <a:r>
              <a:rPr lang="en-US" altLang="ja-JP" b="1" dirty="0"/>
              <a:t>in the English training course </a:t>
            </a:r>
            <a:endParaRPr kumimoji="1" lang="ja-JP" altLang="en-US" b="1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3E22665A-F771-B408-D119-381AAF6BB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26/09/2022</a:t>
            </a:r>
          </a:p>
          <a:p>
            <a:endParaRPr lang="en-US" altLang="ja-JP" dirty="0"/>
          </a:p>
          <a:p>
            <a:r>
              <a:rPr lang="en-US" altLang="ja-JP" dirty="0" err="1"/>
              <a:t>Takahide</a:t>
            </a:r>
            <a:r>
              <a:rPr lang="en-US" altLang="ja-JP" dirty="0"/>
              <a:t> Nagase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721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C2A62-42C8-9F7E-8AE8-F1B7BD09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Survey from </a:t>
            </a:r>
            <a:r>
              <a:rPr kumimoji="1" lang="en-US" altLang="ja-JP" dirty="0" err="1"/>
              <a:t>Progrid</a:t>
            </a:r>
            <a:r>
              <a:rPr kumimoji="1" lang="en-US" altLang="ja-JP" dirty="0"/>
              <a:t> Co.</a:t>
            </a:r>
            <a:endParaRPr kumimoji="1" lang="ja-JP" altLang="en-US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86BAF37B-006A-4742-DF29-4538F15B9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631148"/>
              </p:ext>
            </p:extLst>
          </p:nvPr>
        </p:nvGraphicFramePr>
        <p:xfrm>
          <a:off x="1697394" y="98072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4C4C6785-B8A6-BEED-CAA2-7F4074470C8D}"/>
              </a:ext>
            </a:extLst>
          </p:cNvPr>
          <p:cNvSpPr/>
          <p:nvPr/>
        </p:nvSpPr>
        <p:spPr>
          <a:xfrm rot="5400000">
            <a:off x="899591" y="5589241"/>
            <a:ext cx="432050" cy="28803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F0905B-772D-61DB-2743-95D4E087F1F8}"/>
              </a:ext>
            </a:extLst>
          </p:cNvPr>
          <p:cNvSpPr txBox="1"/>
          <p:nvPr/>
        </p:nvSpPr>
        <p:spPr>
          <a:xfrm>
            <a:off x="1508514" y="5317758"/>
            <a:ext cx="68039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2400" b="1" dirty="0">
                <a:effectLst/>
                <a:ea typeface="Arial" panose="020B0604020202020204" pitchFamily="34" charset="0"/>
              </a:rPr>
              <a:t> </a:t>
            </a:r>
            <a:r>
              <a:rPr lang="en-US" altLang="ja-JP" sz="2400" b="1" dirty="0">
                <a:ea typeface="Arial" panose="020B0604020202020204" pitchFamily="34" charset="0"/>
              </a:rPr>
              <a:t>A</a:t>
            </a:r>
            <a:r>
              <a:rPr lang="en-US" altLang="ja-JP" sz="2400" b="1" dirty="0">
                <a:effectLst/>
                <a:ea typeface="Arial" panose="020B0604020202020204" pitchFamily="34" charset="0"/>
              </a:rPr>
              <a:t>bout 70% of </a:t>
            </a:r>
            <a:r>
              <a:rPr lang="en-US" altLang="ja-JP" sz="2400" b="1" dirty="0">
                <a:ea typeface="Arial" panose="020B0604020202020204" pitchFamily="34" charset="0"/>
              </a:rPr>
              <a:t>Japanese </a:t>
            </a:r>
            <a:r>
              <a:rPr lang="en-US" altLang="ja-JP" sz="2400" b="1" dirty="0">
                <a:effectLst/>
                <a:ea typeface="Arial" panose="020B0604020202020204" pitchFamily="34" charset="0"/>
              </a:rPr>
              <a:t>business people fail </a:t>
            </a:r>
            <a:r>
              <a:rPr lang="en-US" altLang="ja-JP" sz="2400" b="1">
                <a:effectLst/>
                <a:ea typeface="Arial" panose="020B0604020202020204" pitchFamily="34" charset="0"/>
              </a:rPr>
              <a:t>to achieve their English goals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489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69270-F027-5B95-0627-C7B4871D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F2A963-3024-F533-B559-D04A7F03D6C9}"/>
              </a:ext>
            </a:extLst>
          </p:cNvPr>
          <p:cNvSpPr txBox="1"/>
          <p:nvPr/>
        </p:nvSpPr>
        <p:spPr>
          <a:xfrm>
            <a:off x="971600" y="2060848"/>
            <a:ext cx="7416824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altLang="ja-JP" sz="2400" b="1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W</a:t>
            </a:r>
            <a:r>
              <a:rPr lang="en-US" altLang="ja-JP" sz="2400" b="1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hat I have learned in this course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ja-JP" altLang="ja-JP" sz="2400" b="1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altLang="ja-JP" sz="2400" b="1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2400" b="1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ow </a:t>
            </a:r>
            <a:r>
              <a:rPr lang="en-US" altLang="ja-JP" sz="2400" b="1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I will </a:t>
            </a:r>
            <a:r>
              <a:rPr lang="en-US" altLang="ja-JP" sz="2400" b="1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make use of the experience in the future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ja-JP" altLang="ja-JP" sz="2400" b="1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altLang="ja-JP" sz="2400" b="1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altLang="ja-JP" sz="2400" b="1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mportant points to improve our English skills as businesspeople</a:t>
            </a:r>
            <a:endParaRPr lang="ja-JP" altLang="ja-JP" sz="1800" b="1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6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8A528-A18D-77FF-A569-B9A5F32C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ea typeface="游明朝" panose="02020400000000000000" pitchFamily="18" charset="-128"/>
              </a:rPr>
              <a:t>(1) W</a:t>
            </a:r>
            <a:r>
              <a:rPr lang="en-US" altLang="ja-JP" dirty="0">
                <a:effectLst/>
                <a:latin typeface="Arial" panose="020B0604020202020204" pitchFamily="34" charset="0"/>
                <a:ea typeface="游明朝" panose="02020400000000000000" pitchFamily="18" charset="-128"/>
              </a:rPr>
              <a:t>hat I have learned in this course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773589-77B2-599B-1C1F-D7C9CDF4B45A}"/>
              </a:ext>
            </a:extLst>
          </p:cNvPr>
          <p:cNvSpPr txBox="1"/>
          <p:nvPr/>
        </p:nvSpPr>
        <p:spPr>
          <a:xfrm>
            <a:off x="2267744" y="1196752"/>
            <a:ext cx="424847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l">
              <a:spcAft>
                <a:spcPts val="600"/>
              </a:spcAft>
            </a:pPr>
            <a:r>
              <a:rPr lang="en-US" altLang="ja-JP" sz="2400" b="1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S</a:t>
            </a:r>
            <a:r>
              <a:rPr lang="en-US" altLang="ja-JP" sz="2400" b="1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elf-study at home</a:t>
            </a:r>
          </a:p>
          <a:p>
            <a:pPr marL="228600" algn="l">
              <a:spcAft>
                <a:spcPts val="600"/>
              </a:spcAft>
            </a:pPr>
            <a:r>
              <a:rPr lang="en-US" altLang="ja-JP" sz="24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	“Study </a:t>
            </a:r>
            <a:r>
              <a:rPr lang="en-US" altLang="ja-JP" sz="2400" dirty="0">
                <a:effectLst/>
                <a:latin typeface="Arial" panose="020B0604020202020204" pitchFamily="34" charset="0"/>
                <a:ea typeface="游明朝" panose="02020400000000000000" pitchFamily="18" charset="-128"/>
              </a:rPr>
              <a:t>Supplement”</a:t>
            </a:r>
          </a:p>
          <a:p>
            <a:pPr marL="228600" algn="l">
              <a:spcAft>
                <a:spcPts val="600"/>
              </a:spcAft>
            </a:pPr>
            <a:r>
              <a:rPr lang="en-US" altLang="ja-JP" sz="24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	“</a:t>
            </a:r>
            <a:r>
              <a:rPr lang="en-US" altLang="ja-JP" sz="2400" dirty="0">
                <a:effectLst/>
                <a:latin typeface="Arial" panose="020B0604020202020204" pitchFamily="34" charset="0"/>
                <a:ea typeface="游明朝" panose="02020400000000000000" pitchFamily="18" charset="-128"/>
              </a:rPr>
              <a:t>Sankei Online”</a:t>
            </a:r>
            <a:endParaRPr lang="ja-JP" altLang="ja-JP" sz="2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EE983B6-64B2-A540-9D2C-A92A50BE541F}"/>
              </a:ext>
            </a:extLst>
          </p:cNvPr>
          <p:cNvSpPr/>
          <p:nvPr/>
        </p:nvSpPr>
        <p:spPr>
          <a:xfrm>
            <a:off x="1196443" y="1195056"/>
            <a:ext cx="711261" cy="1354217"/>
          </a:xfrm>
          <a:prstGeom prst="roundRect">
            <a:avLst>
              <a:gd name="adj" fmla="val 120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AM</a:t>
            </a:r>
            <a:endParaRPr kumimoji="1" lang="ja-JP" altLang="en-US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7F6A0B2-22F2-9408-67D3-C13E65869055}"/>
              </a:ext>
            </a:extLst>
          </p:cNvPr>
          <p:cNvSpPr/>
          <p:nvPr/>
        </p:nvSpPr>
        <p:spPr>
          <a:xfrm>
            <a:off x="1196443" y="3176124"/>
            <a:ext cx="711261" cy="1354217"/>
          </a:xfrm>
          <a:prstGeom prst="roundRect">
            <a:avLst>
              <a:gd name="adj" fmla="val 892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PM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DAD573-8B12-0076-5900-BF2A18BACDF3}"/>
              </a:ext>
            </a:extLst>
          </p:cNvPr>
          <p:cNvSpPr txBox="1"/>
          <p:nvPr/>
        </p:nvSpPr>
        <p:spPr>
          <a:xfrm>
            <a:off x="2267744" y="3176124"/>
            <a:ext cx="619268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l">
              <a:spcAft>
                <a:spcPts val="600"/>
              </a:spcAft>
            </a:pPr>
            <a:r>
              <a:rPr lang="en-US" altLang="ja-JP" sz="2400" b="1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Lessons in person with teachers</a:t>
            </a:r>
            <a:endParaRPr lang="en-US" altLang="ja-JP" sz="2400" b="1" kern="100" dirty="0">
              <a:effectLst/>
              <a:latin typeface="Arial" panose="020B060402020202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algn="l">
              <a:spcAft>
                <a:spcPts val="600"/>
              </a:spcAft>
            </a:pPr>
            <a:r>
              <a:rPr lang="en-US" altLang="ja-JP" sz="24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	Business conversation</a:t>
            </a:r>
            <a:endParaRPr lang="en-US" altLang="ja-JP" sz="2400" dirty="0">
              <a:effectLst/>
              <a:latin typeface="Arial" panose="020B0604020202020204" pitchFamily="34" charset="0"/>
              <a:ea typeface="游明朝" panose="02020400000000000000" pitchFamily="18" charset="-128"/>
            </a:endParaRPr>
          </a:p>
          <a:p>
            <a:pPr marL="228600" algn="l">
              <a:spcAft>
                <a:spcPts val="600"/>
              </a:spcAft>
            </a:pPr>
            <a:r>
              <a:rPr lang="en-US" altLang="ja-JP" sz="24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	Practical presentation</a:t>
            </a:r>
            <a:endParaRPr lang="ja-JP" altLang="ja-JP" sz="2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89E5E6B-3499-29CE-DF9A-DC0B56F86BBA}"/>
              </a:ext>
            </a:extLst>
          </p:cNvPr>
          <p:cNvSpPr/>
          <p:nvPr/>
        </p:nvSpPr>
        <p:spPr>
          <a:xfrm>
            <a:off x="1196443" y="5155496"/>
            <a:ext cx="711261" cy="1354217"/>
          </a:xfrm>
          <a:prstGeom prst="roundRect">
            <a:avLst>
              <a:gd name="adj" fmla="val 104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EX</a:t>
            </a:r>
            <a:endParaRPr kumimoji="1" lang="ja-JP" altLang="en-US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9AE4E10-EB8D-5E3E-0DB4-7E0FA9CFBE39}"/>
              </a:ext>
            </a:extLst>
          </p:cNvPr>
          <p:cNvSpPr txBox="1"/>
          <p:nvPr/>
        </p:nvSpPr>
        <p:spPr>
          <a:xfrm>
            <a:off x="2267744" y="4932357"/>
            <a:ext cx="6192688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l">
              <a:spcAft>
                <a:spcPts val="600"/>
              </a:spcAft>
            </a:pPr>
            <a:r>
              <a:rPr lang="en-US" altLang="ja-JP" sz="2400" b="1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Supplementary Lessons</a:t>
            </a:r>
            <a:endParaRPr lang="en-US" altLang="ja-JP" sz="2400" b="1" kern="100" dirty="0">
              <a:effectLst/>
              <a:latin typeface="Arial" panose="020B060402020202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algn="l">
              <a:spcAft>
                <a:spcPts val="600"/>
              </a:spcAft>
            </a:pPr>
            <a:r>
              <a:rPr lang="en-US" altLang="ja-JP" sz="24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	Going out for dinner</a:t>
            </a:r>
          </a:p>
          <a:p>
            <a:pPr marL="228600" algn="l">
              <a:spcAft>
                <a:spcPts val="600"/>
              </a:spcAft>
            </a:pPr>
            <a:r>
              <a:rPr lang="en-US" altLang="ja-JP" sz="24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	Playing board games</a:t>
            </a:r>
            <a:endParaRPr lang="en-US" altLang="ja-JP" sz="2400" dirty="0">
              <a:effectLst/>
              <a:latin typeface="Arial" panose="020B0604020202020204" pitchFamily="34" charset="0"/>
              <a:ea typeface="游明朝" panose="02020400000000000000" pitchFamily="18" charset="-128"/>
            </a:endParaRPr>
          </a:p>
          <a:p>
            <a:pPr marL="228600" algn="l">
              <a:spcAft>
                <a:spcPts val="600"/>
              </a:spcAft>
            </a:pPr>
            <a:r>
              <a:rPr lang="en-US" altLang="ja-JP" sz="24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	Taking trips</a:t>
            </a:r>
            <a:endParaRPr lang="ja-JP" altLang="ja-JP" sz="2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3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E4D6F-9D59-266C-911E-368A0113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264" y="188640"/>
            <a:ext cx="7632848" cy="504056"/>
          </a:xfrm>
        </p:spPr>
        <p:txBody>
          <a:bodyPr/>
          <a:lstStyle/>
          <a:p>
            <a:r>
              <a:rPr lang="en-US" altLang="ja-JP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(2) H</a:t>
            </a:r>
            <a:r>
              <a:rPr lang="en-US" altLang="ja-JP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ow </a:t>
            </a:r>
            <a:r>
              <a:rPr lang="en-US" altLang="ja-JP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I will</a:t>
            </a:r>
            <a:r>
              <a:rPr lang="en-US" altLang="ja-JP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 make use of the experience in the future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5E8CC3-B2BF-2A71-B943-76355CBF1323}"/>
              </a:ext>
            </a:extLst>
          </p:cNvPr>
          <p:cNvSpPr txBox="1"/>
          <p:nvPr/>
        </p:nvSpPr>
        <p:spPr>
          <a:xfrm>
            <a:off x="869700" y="4478481"/>
            <a:ext cx="8012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dirty="0">
                <a:effectLst/>
                <a:latin typeface="Arial" panose="020B0604020202020204" pitchFamily="34" charset="0"/>
                <a:ea typeface="游明朝" panose="02020400000000000000" pitchFamily="18" charset="-128"/>
              </a:rPr>
              <a:t>To play a more active part in global society</a:t>
            </a:r>
            <a:endParaRPr lang="ja-JP" altLang="en-US" sz="28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8191D9-7AF8-09EA-2A3A-43B5BEFD7F5E}"/>
              </a:ext>
            </a:extLst>
          </p:cNvPr>
          <p:cNvSpPr txBox="1"/>
          <p:nvPr/>
        </p:nvSpPr>
        <p:spPr>
          <a:xfrm>
            <a:off x="683568" y="2242728"/>
            <a:ext cx="35283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游明朝" panose="02020400000000000000" pitchFamily="18" charset="-128"/>
              </a:rPr>
              <a:t>L</a:t>
            </a:r>
            <a:r>
              <a:rPr lang="en-US" altLang="ja-JP" sz="2400" dirty="0">
                <a:effectLst/>
                <a:latin typeface="Arial" panose="020B0604020202020204" pitchFamily="34" charset="0"/>
                <a:ea typeface="游明朝" panose="02020400000000000000" pitchFamily="18" charset="-128"/>
              </a:rPr>
              <a:t>ead and facilitate meetings with </a:t>
            </a:r>
            <a:r>
              <a:rPr lang="en-US" altLang="ja-JP" sz="2400" dirty="0">
                <a:latin typeface="Arial" panose="020B0604020202020204" pitchFamily="34" charset="0"/>
                <a:ea typeface="游明朝" panose="02020400000000000000" pitchFamily="18" charset="-128"/>
              </a:rPr>
              <a:t>business partners</a:t>
            </a:r>
            <a:r>
              <a:rPr lang="en-US" altLang="ja-JP" sz="2400" dirty="0">
                <a:effectLst/>
                <a:latin typeface="Arial" panose="020B0604020202020204" pitchFamily="34" charset="0"/>
                <a:ea typeface="游明朝" panose="02020400000000000000" pitchFamily="18" charset="-128"/>
              </a:rPr>
              <a:t> overseas</a:t>
            </a:r>
            <a:endParaRPr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32C38D-3908-6F08-005C-5FE005724038}"/>
              </a:ext>
            </a:extLst>
          </p:cNvPr>
          <p:cNvSpPr txBox="1"/>
          <p:nvPr/>
        </p:nvSpPr>
        <p:spPr>
          <a:xfrm>
            <a:off x="5127420" y="2242727"/>
            <a:ext cx="37316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游明朝" panose="02020400000000000000" pitchFamily="18" charset="-128"/>
              </a:rPr>
              <a:t>P</a:t>
            </a:r>
            <a:r>
              <a:rPr lang="en-US" altLang="ja-JP" sz="2400" dirty="0">
                <a:effectLst/>
                <a:latin typeface="Arial" panose="020B0604020202020204" pitchFamily="34" charset="0"/>
                <a:ea typeface="游明朝" panose="02020400000000000000" pitchFamily="18" charset="-128"/>
              </a:rPr>
              <a:t>articipate in overseas academic conferences</a:t>
            </a:r>
            <a:endParaRPr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59ACD2-2A4C-7336-8C0C-B06D3DF42D8F}"/>
              </a:ext>
            </a:extLst>
          </p:cNvPr>
          <p:cNvSpPr txBox="1"/>
          <p:nvPr/>
        </p:nvSpPr>
        <p:spPr>
          <a:xfrm>
            <a:off x="683568" y="1753242"/>
            <a:ext cx="3528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u="sng" dirty="0">
                <a:latin typeface="Arial" panose="020B0604020202020204" pitchFamily="34" charset="0"/>
                <a:ea typeface="游明朝" panose="02020400000000000000" pitchFamily="18" charset="-128"/>
              </a:rPr>
              <a:t>1st</a:t>
            </a:r>
            <a:endParaRPr lang="ja-JP" altLang="en-US" sz="2400" b="1" u="sng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3FC93D-62EA-2B72-67EE-6BB4198C9C31}"/>
              </a:ext>
            </a:extLst>
          </p:cNvPr>
          <p:cNvSpPr txBox="1"/>
          <p:nvPr/>
        </p:nvSpPr>
        <p:spPr>
          <a:xfrm>
            <a:off x="5158410" y="1753242"/>
            <a:ext cx="3528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u="sng" dirty="0">
                <a:latin typeface="Arial" panose="020B0604020202020204" pitchFamily="34" charset="0"/>
                <a:ea typeface="游明朝" panose="02020400000000000000" pitchFamily="18" charset="-128"/>
              </a:rPr>
              <a:t>2nd</a:t>
            </a:r>
            <a:endParaRPr lang="ja-JP" altLang="en-US" sz="2400" b="1" u="sng" dirty="0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AC4573D4-986D-9A4D-3072-1054828E89F0}"/>
              </a:ext>
            </a:extLst>
          </p:cNvPr>
          <p:cNvSpPr/>
          <p:nvPr/>
        </p:nvSpPr>
        <p:spPr>
          <a:xfrm rot="10800000">
            <a:off x="3923928" y="3805676"/>
            <a:ext cx="1425092" cy="31018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32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8D0AF3-4DB5-ED45-0F1A-7C528AAA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188640"/>
            <a:ext cx="7128792" cy="504056"/>
          </a:xfrm>
        </p:spPr>
        <p:txBody>
          <a:bodyPr/>
          <a:lstStyle/>
          <a:p>
            <a:r>
              <a:rPr lang="en-US" altLang="ja-JP" sz="20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(3) Important points to improve our English skills as  business</a:t>
            </a:r>
            <a:r>
              <a:rPr lang="ja-JP" altLang="en-US" sz="20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20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people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2B44DD-1E05-9B2C-F33C-0797BA458340}"/>
              </a:ext>
            </a:extLst>
          </p:cNvPr>
          <p:cNvSpPr txBox="1"/>
          <p:nvPr/>
        </p:nvSpPr>
        <p:spPr>
          <a:xfrm>
            <a:off x="1307216" y="1512366"/>
            <a:ext cx="6529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latin typeface="Arial" panose="020B0604020202020204" pitchFamily="34" charset="0"/>
                <a:ea typeface="游明朝" panose="02020400000000000000" pitchFamily="18" charset="-128"/>
              </a:rPr>
              <a:t>L</a:t>
            </a:r>
            <a:r>
              <a:rPr lang="en-US" altLang="ja-JP" sz="2400" b="1" dirty="0">
                <a:effectLst/>
                <a:latin typeface="Arial" panose="020B0604020202020204" pitchFamily="34" charset="0"/>
                <a:ea typeface="游明朝" panose="02020400000000000000" pitchFamily="18" charset="-128"/>
              </a:rPr>
              <a:t>earn English as a communication skill</a:t>
            </a:r>
            <a:endParaRPr lang="ja-JP" altLang="en-US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625599-DFD0-93AA-F1EE-7CD5CFA5F9E8}"/>
              </a:ext>
            </a:extLst>
          </p:cNvPr>
          <p:cNvSpPr txBox="1"/>
          <p:nvPr/>
        </p:nvSpPr>
        <p:spPr>
          <a:xfrm>
            <a:off x="1307216" y="3845648"/>
            <a:ext cx="6529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latin typeface="Arial" panose="020B0604020202020204" pitchFamily="34" charset="0"/>
                <a:ea typeface="游明朝" panose="02020400000000000000" pitchFamily="18" charset="-128"/>
              </a:rPr>
              <a:t>Create </a:t>
            </a:r>
            <a:r>
              <a:rPr lang="en-US" altLang="ja-JP" sz="2400" b="1" dirty="0">
                <a:effectLst/>
                <a:latin typeface="Arial" panose="020B0604020202020204" pitchFamily="34" charset="0"/>
                <a:ea typeface="游明朝" panose="02020400000000000000" pitchFamily="18" charset="-128"/>
              </a:rPr>
              <a:t>an good environment for learning</a:t>
            </a:r>
            <a:endParaRPr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9713E2-EC2E-1881-83D0-A98DD5595B76}"/>
              </a:ext>
            </a:extLst>
          </p:cNvPr>
          <p:cNvSpPr txBox="1"/>
          <p:nvPr/>
        </p:nvSpPr>
        <p:spPr>
          <a:xfrm>
            <a:off x="2218896" y="2118047"/>
            <a:ext cx="513699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ja-JP" sz="2400" dirty="0">
                <a:latin typeface="Arial" panose="020B0604020202020204" pitchFamily="34" charset="0"/>
                <a:ea typeface="游明朝" panose="02020400000000000000" pitchFamily="18" charset="-128"/>
              </a:rPr>
              <a:t>Practice a lot !!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ja-JP" sz="2400" dirty="0">
                <a:effectLst/>
                <a:latin typeface="Arial" panose="020B0604020202020204" pitchFamily="34" charset="0"/>
                <a:ea typeface="游明朝" panose="02020400000000000000" pitchFamily="18" charset="-128"/>
              </a:rPr>
              <a:t>Learn expressions for business</a:t>
            </a:r>
            <a:endParaRPr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64C043-6BCF-4B0B-8303-062480E38F62}"/>
              </a:ext>
            </a:extLst>
          </p:cNvPr>
          <p:cNvSpPr txBox="1"/>
          <p:nvPr/>
        </p:nvSpPr>
        <p:spPr>
          <a:xfrm>
            <a:off x="2218896" y="4443634"/>
            <a:ext cx="5809488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ja-JP" sz="2400" dirty="0">
                <a:latin typeface="Arial" panose="020B0604020202020204" pitchFamily="34" charset="0"/>
                <a:ea typeface="游明朝" panose="02020400000000000000" pitchFamily="18" charset="-128"/>
              </a:rPr>
              <a:t>Use </a:t>
            </a:r>
            <a:r>
              <a:rPr lang="en-US" altLang="ja-JP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convenient apps</a:t>
            </a:r>
            <a:endParaRPr lang="en-US" altLang="ja-JP" sz="2400" dirty="0">
              <a:latin typeface="Arial" panose="020B0604020202020204" pitchFamily="34" charset="0"/>
              <a:ea typeface="游明朝" panose="02020400000000000000" pitchFamily="18" charset="-128"/>
            </a:endParaRP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ja-JP" sz="2400" dirty="0">
                <a:effectLst/>
                <a:latin typeface="Arial" panose="020B0604020202020204" pitchFamily="34" charset="0"/>
                <a:ea typeface="游明朝" panose="02020400000000000000" pitchFamily="18" charset="-128"/>
              </a:rPr>
              <a:t>Combine learning with having fun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5843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A48E55-7286-C3AD-DCEB-36DD8981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25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F403C12-1959-500A-C021-4338C1D3AF8F}"/>
              </a:ext>
            </a:extLst>
          </p:cNvPr>
          <p:cNvGrpSpPr/>
          <p:nvPr/>
        </p:nvGrpSpPr>
        <p:grpSpPr>
          <a:xfrm>
            <a:off x="-29712" y="0"/>
            <a:ext cx="9173712" cy="6875305"/>
            <a:chOff x="-29712" y="0"/>
            <a:chExt cx="9338182" cy="699856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369D997-0F5D-ADD8-452B-909441E037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97560"/>
              <a:ext cx="4639379" cy="3478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C22D9B6-E67E-9EC9-E30F-99B2929F3C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712" y="0"/>
              <a:ext cx="4669091" cy="350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4D5B71D5-14D4-7FAF-B69A-A3686DC3C3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9379" y="0"/>
              <a:ext cx="4669091" cy="350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B040D91-8F05-E093-C969-28E5D19ED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9379" y="3497560"/>
              <a:ext cx="4669091" cy="350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0B1EBD-1802-338C-65E4-E7DA8D6C81D9}"/>
              </a:ext>
            </a:extLst>
          </p:cNvPr>
          <p:cNvSpPr/>
          <p:nvPr/>
        </p:nvSpPr>
        <p:spPr>
          <a:xfrm>
            <a:off x="-29712" y="-16214"/>
            <a:ext cx="9173712" cy="5756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3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days trip for Shiga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1CBE53-6FC5-80AE-5AB8-F147A356A88B}"/>
              </a:ext>
            </a:extLst>
          </p:cNvPr>
          <p:cNvSpPr/>
          <p:nvPr/>
        </p:nvSpPr>
        <p:spPr>
          <a:xfrm>
            <a:off x="-29712" y="3439346"/>
            <a:ext cx="9173712" cy="5756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A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day trip for Kyoto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19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8A78860-E986-6027-D4E4-512B4C3E4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3897221" cy="29229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902705A-84FA-214B-B92B-5FD34AA04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0" t="5600" r="7123"/>
          <a:stretch/>
        </p:blipFill>
        <p:spPr>
          <a:xfrm>
            <a:off x="3080196" y="3068960"/>
            <a:ext cx="5470630" cy="3264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147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マテリアルデザイン">
      <a:dk1>
        <a:srgbClr val="323232"/>
      </a:dk1>
      <a:lt1>
        <a:sysClr val="window" lastClr="FFFFFF"/>
      </a:lt1>
      <a:dk2>
        <a:srgbClr val="5A5A5A"/>
      </a:dk2>
      <a:lt2>
        <a:srgbClr val="A6A6A6"/>
      </a:lt2>
      <a:accent1>
        <a:srgbClr val="4CAF50"/>
      </a:accent1>
      <a:accent2>
        <a:srgbClr val="E91E63"/>
      </a:accent2>
      <a:accent3>
        <a:srgbClr val="F44336"/>
      </a:accent3>
      <a:accent4>
        <a:srgbClr val="2196F3"/>
      </a:accent4>
      <a:accent5>
        <a:srgbClr val="FF9800"/>
      </a:accent5>
      <a:accent6>
        <a:srgbClr val="00BCD4"/>
      </a:accent6>
      <a:hlink>
        <a:srgbClr val="0000FF"/>
      </a:hlink>
      <a:folHlink>
        <a:srgbClr val="800080"/>
      </a:folHlink>
    </a:clrScheme>
    <a:fontScheme name="スライド用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​​テーマ">
  <a:themeElements>
    <a:clrScheme name="material design">
      <a:dk1>
        <a:srgbClr val="323232"/>
      </a:dk1>
      <a:lt1>
        <a:sysClr val="window" lastClr="FFFFFF"/>
      </a:lt1>
      <a:dk2>
        <a:srgbClr val="5A5A5A"/>
      </a:dk2>
      <a:lt2>
        <a:srgbClr val="A6A6A6"/>
      </a:lt2>
      <a:accent1>
        <a:srgbClr val="4CAF50"/>
      </a:accent1>
      <a:accent2>
        <a:srgbClr val="E91E63"/>
      </a:accent2>
      <a:accent3>
        <a:srgbClr val="F44336"/>
      </a:accent3>
      <a:accent4>
        <a:srgbClr val="2196F3"/>
      </a:accent4>
      <a:accent5>
        <a:srgbClr val="FF9800"/>
      </a:accent5>
      <a:accent6>
        <a:srgbClr val="00BCD4"/>
      </a:accent6>
      <a:hlink>
        <a:srgbClr val="0000FF"/>
      </a:hlink>
      <a:folHlink>
        <a:srgbClr val="800080"/>
      </a:folHlink>
    </a:clrScheme>
    <a:fontScheme name="社内用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EC3C3EAF0D0974F87E9CAA0AF5F3C04" ma:contentTypeVersion="9" ma:contentTypeDescription="新しいドキュメントを作成します。" ma:contentTypeScope="" ma:versionID="214b6aa403c7704e4eed78c88df12065">
  <xsd:schema xmlns:xsd="http://www.w3.org/2001/XMLSchema" xmlns:xs="http://www.w3.org/2001/XMLSchema" xmlns:p="http://schemas.microsoft.com/office/2006/metadata/properties" xmlns:ns2="e46f842f-19b0-4d2d-a43e-004f2ae57c6d" xmlns:ns3="66fc0c7b-b8c7-44f3-816c-edf6420600b6" targetNamespace="http://schemas.microsoft.com/office/2006/metadata/properties" ma:root="true" ma:fieldsID="a5eb8f1916ae2b08308ca1f1551dfd71" ns2:_="" ns3:_="">
    <xsd:import namespace="e46f842f-19b0-4d2d-a43e-004f2ae57c6d"/>
    <xsd:import namespace="66fc0c7b-b8c7-44f3-816c-edf6420600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f842f-19b0-4d2d-a43e-004f2ae57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fc0c7b-b8c7-44f3-816c-edf6420600b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A09CF7-DFEB-4279-AE42-F98EF0EDD4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C01C49-0567-4A1A-934B-A17A7F7D7E34}">
  <ds:schemaRefs>
    <ds:schemaRef ds:uri="66fc0c7b-b8c7-44f3-816c-edf6420600b6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e46f842f-19b0-4d2d-a43e-004f2ae57c6d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FE08892-0314-46FA-AA03-E1AC1543D0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6f842f-19b0-4d2d-a43e-004f2ae57c6d"/>
    <ds:schemaRef ds:uri="66fc0c7b-b8c7-44f3-816c-edf6420600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</Words>
  <Application>Microsoft Office PowerPoint</Application>
  <PresentationFormat>画面に合わせる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游明朝</vt:lpstr>
      <vt:lpstr>Arial</vt:lpstr>
      <vt:lpstr>Arial</vt:lpstr>
      <vt:lpstr>Calibri</vt:lpstr>
      <vt:lpstr>Wingdings</vt:lpstr>
      <vt:lpstr>Office ​​テーマ</vt:lpstr>
      <vt:lpstr>1_Office ​​テーマ</vt:lpstr>
      <vt:lpstr>What I learned  in the English training course </vt:lpstr>
      <vt:lpstr>The Survey from Progrid Co.</vt:lpstr>
      <vt:lpstr>Outline</vt:lpstr>
      <vt:lpstr>(1) What I have learned in this course</vt:lpstr>
      <vt:lpstr>(2) How I will make use of the experience in the future</vt:lpstr>
      <vt:lpstr>(3) Important points to improve our English skills as  business people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2014-07-29T10:27:40Z</dcterms:created>
  <dcterms:modified xsi:type="dcterms:W3CDTF">2022-09-26T04:57:40Z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0x0101006EC3C3EAF0D0974F87E9CAA0AF5F3C04</vt:lpwstr>
  </property>
</Properties>
</file>