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6" r:id="rId2"/>
    <p:sldId id="284" r:id="rId3"/>
    <p:sldId id="281" r:id="rId4"/>
    <p:sldId id="283" r:id="rId5"/>
    <p:sldId id="287" r:id="rId6"/>
    <p:sldId id="285" r:id="rId7"/>
    <p:sldId id="286" r:id="rId8"/>
    <p:sldId id="288" r:id="rId9"/>
  </p:sldIdLst>
  <p:sldSz cx="12801600" cy="9601200" type="A3"/>
  <p:notesSz cx="6858000" cy="9144000"/>
  <p:defaultTextStyle>
    <a:defPPr>
      <a:defRPr lang="ja-JP"/>
    </a:defPPr>
    <a:lvl1pPr marL="0" algn="l" defTabSz="1221913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0" autoAdjust="0"/>
    <p:restoredTop sz="94660"/>
  </p:normalViewPr>
  <p:slideViewPr>
    <p:cSldViewPr>
      <p:cViewPr varScale="1">
        <p:scale>
          <a:sx n="55" d="100"/>
          <a:sy n="55" d="100"/>
        </p:scale>
        <p:origin x="765" y="40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3-01T07:06:46.393"/>
    </inkml:context>
    <inkml:brush xml:id="br0">
      <inkml:brushProperty name="width" value="0.105" units="cm"/>
      <inkml:brushProperty name="height" value="0.105" units="cm"/>
      <inkml:brushProperty name="fitToCurve" value="1"/>
    </inkml:brush>
  </inkml:definitions>
  <inkml:trace contextRef="#ctx0" brushRef="#br0">178-174 1119 0,'0'0'24'0,"0"0"6"0,0 0 1 0,0 0 1 0,0 0-32 0,0 0 0 0,0 0 0 0,0 0 0 15,0 0 63-15,-13 0 6 0,1 5 2 0,0-5 0 16,0 6-22-16,6-1-4 0,6-5-1 0,-19 0 0 15,7 6-12-15,0-1-2 0,-7 0-1 0,1 1 0 16,-1-1 0-16,-5 6 0 0,5-5 0 0,-5-6 0 16,-1 5 7-16,1 1 2 0,-7-1 0 0,7-5 0 15,-7 6-5-15,0-6-1 0,7 0 0 0,-7-6 0 16,7 1 0-16,-1 5 0 0,0-11 0 0,7 5 0 16,0-5-4-16,-1 0 0 0,1 1-1 0,6-1 0 15,-7 0-11-15,7-6-1 0,0-4-1 0,-7-1 0 16,7 5-14-16,0-10 11 0,-7 0-11 0,7 0 10 0,0-1-10 15,-1 1 0-15,1 0 0 0,6-6 0 0,0-5 0 0,0 5-9 16,0 0 9-16,0 1 0 0,6 4-9 0,0-4 9 16,0-6 0-16,0 5-9 0,0 0 9 0,0 0 0 15,0 1-9-15,6-1 9 0,0 0 0 0,0 1 0 16,0 4 0-16,6-4 0 0,-6 4-9 0,7 6 9 16,-7-5 0-16,12 5 0 0,-5 1-8 0,-1-1 8 15,6 5 0-15,-6 1 0 0,7 0 0 0,-1 5-8 16,1 0 8-16,-1 0 0 0,7 0 0 0,-7 6-12 15,7-1 12-15,5 1-10 0,-5 5 10 0,-1-6-12 16,7 6 12-16,0 6-12 0,-1-1 2 0,1-5 0 0,6 6 0 16,-7-1 0-16,1 1 10 0,0 4-12 0,-7-4 12 15,7 5-12-15,0 0 12 0,-7 0 0 0,7 0-9 16,-7 5 9-16,1 0 0 0,0 6-9 0,-7-6 9 0,0 12 0 16,1-7-8-16,-7 1 8 0,0 6 0 0,-6-1 0 15,1 0 0-15,-1 0 0 0,-6 1 0 0,0 4 9 16,0-4-9-16,0-1 12 0,-6 0-12 0,-7 0 12 15,7 1-4-15,-12-1-8 0,6-5 12 0,-7 5-4 16,1-5-8-16,-1 5 12 0,-5-5-12 0,5 0 12 16,-5-6-12-16,-1 0 12 0,1-5-12 0,5 6 12 15,-5-6 0-15,-1 0 1 0,7-6 0 0,-7 0 0 16,7 1 2-16,-1-6 0 0,1 0 0 0,6 0 0 16,0 0 8-16,-1-6 1 0,1 1 1 0,12 5 0 15,-6-5-2-15,0-6-1 0,0 5 0 0,-1-5 0 0,7 0-22 16,0-5 9-16,7 0-9 0,-1-1 0 0,6-5 0 15,0 1 0-15,1 4 0 0,11-5 0 0,-6 1 0 0,7-1 0 16,0 0-10-16,5 0 10 0,-5 0 0 0,12 1 0 16,-7-1 0-16,7 5 0 0,-6-4 0 0,-1 10 0 15,7-6 0-15,-12 6 0 0,5 1-9 16,-5 4 9-16,0-5 0 0,-1 11 0 0,1-5-12 0,-1 5 4 16,1 5 8-16,-1-5-13 0,1 6-9 0,-1 5-2 15,-5-1 0-15,5 1 0 0,-5 6 0 0,5-1 0 16,-5 0 0-16,-7 1 0 0,0-1 11 0,0 6 1 15,1-6 1-15,-7 1 0 0,0-1 11 0,-6 0 0 16,0 1 0-16,-6-1 0 0,0 6 0 0,0 0 11 16,-1-6-3-16,-5 6 0 0,0-11 1 0,0 5 0 0,-7 1 0 15,13-7 0-15,-6-10 5 0,0 6 1 0,-1-6 0 16,1-6 0-16,0 6 5 0,6-10 0 0,-7-1 1 0,7 0 0 16,-6-11-9-16,6 6-3 0,0-1 0 15,-1-5 0-15,1 11-9 0,6-5 0 0,0 0 0 0,0-1 0 16,0 6 0-16,6-5 0 0,1 0 0 0,5 5 0 15,0-5 0-15,7-1 0 0,-1 1 0 0,7-1 0 16,5-4 0-16,1 4 0 0,6-5 0 0,6 6 0 16,6-6 0-16,-6 6 0 0,12 0 0 0,-6 5 0 15,6-6-8-15,-6 12 8 0,6-1 0 0,-5 1 0 16,-8 5 0-16,-5 0 0 0,-6 5 0 0,0 6 0 16,-1 0 0-16,-5 0 0 0,-7 5 0 0,7 6 0 15,-7 0 0-15,-6 5 8 0,7-5-8 0,-13 0 0 16,6 5 0-16,-6 1 8 0,1-1-8 0,-7 0 0 0,0 0 8 15,0-5-8-15,-7 5 0 0,1 1 8 0,-6-1-8 16,6 0 10-16,-6 0-10 0,-1-5 10 0,1 0-10 16,0 0 12-16,-1-6-12 0,-5 1 12 0,6-6-12 15,0-1 0-15,-7-4 9 0,7-1-9 0,-7 1 8 0,7-6-8 16,-6 0 8-16,6 0-8 0,-1 0 0 0,1-6 9 16,0 6-9-16,12 0 0 0,0 0 8 0,0 0-8 15,0 0 0-15,0 0 0 0,0 0 0 0,0 0 0 16,0 0 0-16,0 0 0 0,0 0-11 0,0 0 1 15,0 0 0-15,12 0 0 0,6 6 1 0,-5-1 0 16,-1 1 0-16,0-1 0 0,0 1 9 0,7 4-8 0,-7 1 8 16,0 0-8-16,1 0 8 0,-7 0 0 0,6 0 0 0,-6 0 0 15,-6 5 0-15,6 1 0 0,-6-1 8 16,-6 0-8-16,6 1 14 0,-6 5-2 0,0-1 0 16,-6 1 0-16,-1 0 11 0,1 5 1 0,-12-5 1 15,-1 0 0-15,-6 5-5 0,-12-5-2 0,1 5 0 0,-1-5 0 16,-13 0-4-16,1-6-1 0,0 1 0 0,0-7 0 15,6 1-5-15,-7 0-8 0,7-11 11 0,0 0-11 16,6 6 0-16,0-6 0 0,7 5 0 0,-1 1-12 16,0-1 12-16,6-5 0 0,1 11-10 0,-1-6 10 15,6-5 0-15,1 6-11 0,-1-1 11 0,1-5-8 16,5 0 8-16,1 0 0 0,6 0 0 0,-1 0 0 16,13 0 0-16,0 0-8 0,-6-11 8 0,6 1-8 15,0-7-3-15,6 6 0 0,1-5 0 0,5 5 0 16,0-5-4-16,0 5-1 0,7-6 0 0,-7 6 0 15,6 6-8-15,-5 0-1 16,5-1-1-16,-18 6 0 0,12 0 5 0,1 0 1 0,-13 0 0 0,0 0 0 16,0 0 11-16,0 0 9 0,0 0-12 0,12 11 12 0,-12-11 0 0,0 16 0 15,0-5 0-15,-6 6 9 0,0-6 4 0,-7-1 1 16,1 1 0-16,-12 0 0 0,-7 0-3 0,0 0-1 16,-12 5 0-16,0-10 0 0,0-1-2 0,-6 6-8 15,0-11 12-15,-6 0-4 0,6 0-8 0,0-5 12 16,6-6-12-16,0 0 12 0,6 0-12 0,0-5 0 15,1-1 9-15,11 1-9 0,0 0 0 0,1 5 9 16,6-6-9-16,-1 6 0 0,7-5 12 0,0 0-12 16,5 5 12-16,-5-6-12 0,6 1 0 0,0 0 0 15,6-6 0-15,0 0 0 0,0 0 0 0,0 1 0 0,6-12 0 16,0 6-9-16,6-6 9 0,1 6 0 0,-1-6-9 16,0 6 9-16,1-1 0 0,-1 1-11 0,0 5 11 15,6 6-8-15,-5 0 8 0,-1 5-12 0,0 0 12 16,-6 5-12-16,-6 6 12 0,0 0-13 0,0 0 5 0,0 0 8 15,0 0-16-15,0 0 5 0,0 0 1 0,0 0 0 16,0 0 10-16,0 0-8 0,0 0 8 0,0 17-8 16,0-1 8-16,-6 0 12 0,-6 1-2 0,-6-6-1 15,5-1-1-15,-5 1-8 0,0 0 12 0,-7 0-4 16,7 0 0-16,-1-5-8 0,-5-1 12 0,5-5-4 16,-5-5-8-16,-1-1 8 0,-5 1-8 0,-1-1 8 15,0-10-8-15,-6 5 0 0,1-5 0 0,5-1 0 16,6 1-11-16,1 0 11 0,-1-1-8 0,7 1 8 15,6-1-10-15,-1-4 10 0,7-1-12 0,0 0 12 16,0 0-11-16,6-5 11 0,6 0-10 0,0 5 10 0,6-5-11 16,7-1 11-16,-7-4-12 0,13 4 12 0,5-4-9 15,-5-1 9-15,6-5 0 0,-1 5-9 0,7-5 9 16,-6 5 0-16,-1 0-9 0,-5 6 9 0,6 0 0 0,-7 10 0 16,7-4 0-16,-7 10 0 0,7 0-12 0,-6 5 12 15,-1 6-12-15,-6 0 12 0,7 6-12 0,0-1 12 16,-7 12-12-16,0-6 12 0,1 5-9 0,-1-5 9 15,-12 5 0-15,7 6 0 0,-7-6 0 0,0 1 0 16,-6 5 0-16,-6-1 9 0,6 1 3 0,-13-5 0 16,7 4 0-16,-6 1 0 0,0-5 0 0,0 4 0 15,-7 1 0-15,1-5 0 0,-1-1-3 0,1 0 0 16,-1 1 0-16,-5-7 0 0,6-4-9 0,-1 5 12 0,-5-6-12 16,5 1 12-16,1-6-12 0,-1-6 8 15,1 1-8-15,0 5 8 0,-1-11-8 0,1 5 0 0,6-4 0 0,-1 4 0 16,1-5 0-16,12 0-9 0,-6-5 9 0,12 0-13 15,-6-1 0-15,12 1 0 0,1-6 0 0,5 6 0 16,0-6 2-16,7 0 1 0,-1 0 0 0,7 0 0 16,0 6 10-16,6 0-12 0,-1-1 12 0,7 12-12 15,0-6 12-15,0 11 0 0,6-5-9 0,-6 5 9 16,6 5 0-16,-6 0-9 0,-6 6 9 0,0 0 0 16,-6 0 0-16,-7 0-8 0,1 5 8 0,-7 1 0 15,0-1 0-15,-5 1 0 0,-7-1 0 0,0 6 0 16,-6 0 12-16,0-1-4 0,-12 1-8 0,6 0 12 15,-7 0-2-15,1 0-1 0,-6 5 0 0,-1-11 0 16,1 1-9-16,-1-1 10 0,-5-5-10 0,5-6 10 16,1 6-10-16,-7-5 0 0,7-1 0 0,0-5 8 0,-7 0-8 15,7-5 0-15,5 5 0 0,1-6 0 0,0 1 0 16,12 5 0-16,0 0 0 0,0 0 0 0,0 0 0 0,0 0-12 16,6-17 2-16,0 6 1 0,6 6-2 0,13-6 0 15,0-5 0-15,-1 5 0 0,13-6 11 0,6 7-12 16,0-7 12-16,6 6-12 0,0 0 12 0,0 1 0 15,-12-1 0-15,6 5 0 0,-6-5 0 0,-7 6 0 16,1 5 0-16,-7 0 0 0,1 5 0 0,0 6 0 16,-7-5 0-16,0 5-8 0,1-1 8 0,-7 1 0 15,0 6-9-15,1-1 9 0,-7 0 0 0,0 6-9 16,0 0 9-16,-6 0 0 0,0 5 0 0,-6 6 0 0,6-6 0 16,-6 6 0-16,0-6 0 0,-7 6-8 0,7-6 8 15,-6 0 0-15,-7 1 0 0,7-1 0 0,0-11 0 16,0 6 0-16,-1-6 0 0,-5-5 9 0,6-5-9 15,-7 5 12-15,7-11 0 0,0 0 0 0,0 0 0 0,12 0 0 16,-13-6 0-16,7 1 1 0,0-6 0 0,6 11 0 16,0-17-13-16,0 7 0 0,6-7 0 0,0 1-10 15,7 5 1-15,-7-5 0 0,12 5 0 0,-6-6 0 16,1 6 9-16,5-5-8 0,0 0 8 0,7 5-8 16,-7 0 8-16,7 5-10 0,6 1 10 0,-7 0-10 15,7-1 10-15,-1 6 0 0,1 0-9 0,0 0 9 16,6 0 0-16,-7 6 0 0,1-1 0 0,0 0 0 15,-1 1 0-15,-5 5 0 0,-1 0 0 0,-5-6 0 16,-1 6-9-16,-6 0 9 0,1 0 0 0,-13-11 0 16,0 0 0-16,0 16 0 0,0 1 0 0,-6-1 0 0,-7-5 9 15,1 5-1-15,0-5 0 0,-7 0 0 0,1 0 0 16,0-6 0-16,-7 6 0 0,0-11 0 0,1 0-8 16,-1 0 12-16,7-11-12 0,-7 6 12 0,7-1-12 15,6 6 0-15,-7-10 0 0,7 4 0 0,0 6 0 16,12 0 0-16,-12-5 0 0,12 5 0 0,0 0-11 0,-7-6 11 15,7 6-8-15,0 0 8 0,0 0-8 0,0-16 8 16,0 5-8-16,7-5 8 0,5 5-12 0,-6 0 4 16,12-6 0-16,-5 7 0 0,5-1 8 0,7 0 0 15,-1 0-9-15,1 0 9 0,5 5 0 0,1 1 0 16,-6 5 0-16,5-5 0 0,-5 5 0 0,-1 5 0 0,1-5 0 16,-1 5 0-16,-5 1 0 0,-1 5 0 0,1-6 0 15,-1 6 0-15,-6-5 0 0,1 5 0 0,-13-11 0 16,6 16 0-16,-6 6 0 0,0-6 0 0,0 6 0 0,-6 5 0 15,-1-5 0-15,-5 5 0 0,-6 0 0 0,-1 6 0 16,1-6-12-16,-7 1 1 0,1-1 1 0,-7 0 0 16,-6 1 10-16,7-7 0 0,-13-4 0 0,6 4 0 15,0-10 0-15,0 0 12 0,-6 0-2 0,7-11-1 16,5 6 5-16,0-1 1 0,1-5 0 0,-1-5 0 16,6-1-6-16,1 6-1 0,5-5 0 0,1-6 0 15,0 5-8-15,5-5 12 0,1 1-12 0,6-1 12 16,-6 0-12-16,6-6 0 0,-1-4 0 0,1-1 0 15,0 0 0-15,0-5 0 0,6 5 0 0,0-5 0 16,0-1 0-16,0 1 0 0,-6 5 0 0,6 0 0 16,6 1-11-16,-6-1 11 0,0 5-8 0,0 1 8 15,6 0 0-15,-6 16-8 0,6-11 8 0,-6 11 0 0,0 0-9 16,0 0 9-16,0 0-10 0,13-6 10 0,-13 6-16 0,6-5 4 16,-6 5 0-16,0 0 0 0,0 0-7 0,0 0-1 15,18 5 0-15,-18-5 0 0,0 0 11 0,6 11 9 16,-6-11-13-16,0 11 5 0,0-11 8 0,0 17 8 15,0-17-8-15,-6 10 11 0,0 1 1 0,-6 0 0 16,-1 0 0-16,7-5 0 0,6-6 4 0,-12 0 2 16,-6 0 0-16,5 0 0 0,1-6 0 0,0-5 0 15,-7 0 0-15,7 0 0 0,-6-5-10 0,5 0-8 16,1-1 9-16,0 1-9 0,-7-6 0 0,7 0 0 16,0 1 0-16,6-7 0 0,0 1 0 0,0 0 0 0,-1 0 0 15,7-6-10-15,7 0 10 0,-1-5-8 0,-6 0 8 16,12 0-8-16,-6-6 8 0,12 0-8 15,-5-10 8-15,5 5-8 0,-6 0 8 0,7 5-13 0,-1 0 5 0,1 1 8 16,-1 5-9-16,-6 5 9 0,7 0 0 0,-7 0 0 16,0 6 0-16,1 5-8 0,-1 1 8 0,-6 4 0 15,6 1 0-15,-6 5 0 0,7 0-8 0,-13 11 8 16,12 0-8-16,6 0 8 0,-5 0-12 0,5 5 12 16,0 6-21-16,1 0 2 0,-1 6 1 0,7-1 0 15,-7 0 6-15,1 1 2 0,5-1 0 0,-6 6 0 16,1-6 10-16,-7 6 0 0,7-6 0 0,-7 6-8 15,-6 0 8-15,0 0 0 0,0 5 0 0,0-5 0 16,-6 0 10-16,-6 5-2 0,0-5-8 0,0 5 12 16,0-5 0-16,0 0 0 0,-7 0 0 0,7-6 0 15,-6 6-2-15,0-6-1 0,-1-5 0 0,1 0 0 0,-6 0-1 16,6 0 0-16,-7-6 0 0,1 1 0 0,-1-6 0 16,-5 0-8-16,5-11 12 0,1 5-4 0,-7-5 0 15,7 0-8-15,0 1 12 0,5-1-4 0,1 0-8 0,-6-6 0 16,12 6 9-16,-7-5-9 0,7-6 0 0,6 6 0 15,-6-6 0-15,12 0-8 0,0 0-1 0,0 1 0 16,7-7 0-16,-1 1 0 0,0 5 9 0,0 1-13 16,7-1 5-16,5 0 8 0,-5 0-10 0,5 6 10 15,1-1 0-15,-1 1-9 0,7 5 9 0,-6 0 0 16,-1 0 0-16,7 0-8 0,0 11 8 0,-1-5 0 16,-5 5 0-16,5 5 0 0,1-5 0 0,-6 6 0 15,-1-1 0-15,1 1 0 0,5 5 0 0,-11-6 0 0,5 6 0 16,1 0 0-16,-7 0 0 0,1 5-8 0,-1-5 8 15,-6 11 0-15,7-6-12 0,-13 6 2 0,6 0 1 0,-6 5 0 16,7-5 9-16,-13 5-13 0,0 0 5 0,0 1 8 16,-13-1 0-16,7 0 0 0,-6 1 0 0,0-1 0 15,-7-5 0-15,1-1 0 0,-1 7 0 0,-5-12 12 16,5 6-12-16,-5-11 8 0,6 5-8 0,-1-5 8 16,-5 5-8-16,5-5 0 0,1 0 9 0,5-5-9 15,-5 5 0-15,0-1 0 0,5-4 0 0,-5 5-8 16,6-6 8-16,-1 6-10 0,1-5 10 0,0 5-10 15,6-1 10-15,-6 1-8 0,5-5 8 0,7-6-8 16,0 0 8-16,-12 11 0 0,12-11-9 0,0 0 9 16,0 0-11-16,0 0 3 0,0 0 0 0,0 0 0 15,0 0-2-15,12 11 0 0,-5 5 0 0,5-5 0 0,0 0 10 16,0-6-13-16,7 6 5 0,-7 0 8 0,6-5-8 0,1 4 8 16,-1-4 0-16,1 5 0 0,-1 0 0 0,-6 0 0 15,-12-11 0-15,13 5 0 0,-13-5 0 0,6 11 0 16,-6-11 0-16,0 0 0 0,0 16 9 0,0-16 3 15,0 0 1-15,-6 17 0 0,-1-1 2 0,-5-5 0 16,0 5 0-16,0-5 0 0,-7 0-5 0,1 0-1 16,-1 0 0-16,-5 0 0 0,-1 0-1 0,1 0-8 15,-7 0 12-15,7 5-4 0,-7-5-8 0,0 5 12 16,1-5-12-16,-1 5 12 0,0 1-12 0,1-1 10 16,-1 1-10-16,0-1 10 0,1 0 1 0,-7-5 0 15,-6 6 0-15,6-7 0 0,6-4-1 0,-6 5 0 0,7-6 0 16,5 1 0-16,1-6-2 0,-1 0-8 0,7-6 12 15,-1 6-4-15,1-5 0 0,6-1-8 0,-7-5 12 0,13 1-4 16,0-7-8-16,0 1 0 0,0-6 0 0,6 0 0 16,0-5 0-16,0 5-9 0,0-5 9 0,6 5-13 15,0-5 13-15,0-1-11 0,0 7 11 0,7-7-10 16,-7 1-2-16,6 0 0 0,0 0 0 0,7 5 0 16,-7 5-1-16,0-4-1 0,7 4 0 0,-7 6 0 15,0 0 2-15,7 6 0 0,-19 5 0 0,0 0 0 16,6-5-12-16,-6 5-1 15,0 0-1-15,0 0 0 0,12 10 10 0,-6 7 1 0,-6-1 1 0,-6-5 0 16,-6 5 14-16,6 1 0 0,-7-1 9 0,1-5-9 16,0 0 20-16,-7 0-1 0,7 0-1 0,-6 0 0 15,-7 0 2-15,7 0 1 0,-7-6 0 0,1 0 0 16,-1 1 9-16,-6-6 2 0,7 0 0 0,-7 0 0 16,7 0-4-16,-1-6-1 0,1 1 0 0,5-6 0 0,1 6-27 15,-1-1 0-15,1 1 0 0,6-6 0 0,-1 0 0 16,7 0 0-16,-6 6-11 0,12-6 11 0,-6 0 0 0,6-6-10 15,0 1 10-15,6 0 0 0,0-1-18 0,6 1 3 16,1 0 1-16,5 5 0 0,1-6 14 0,-1 1-11 16,6 0 11-16,1 5-10 0,6 0-2 0,-7 0 0 15,7 0 0-15,0 5 0 0,-7-4-4 0,1 10-2 16,-7 0 0-16,0 0 0 0,-18 0 10 0,13 0 8 16,-13 0-12-16,0 0 12 0,6 10 0 0,-6-10 0 15,0 17 0-15,0-6 9 0,-6 5 0 0,0 0 0 0,-7 1 0 16,1-1 0-16,-6-5 0 0,5 5 0 0,-11-5 0 15,5 0 0-15,1 0 0 0,-7 0 0 0,7-5 0 16,0-1 0-16,-1 0 0 0,1-5 0 0,-1 0 0 0,7-5 0 16,-6-6-9-16,-1 0 12 0,7-5-12 0,0 5 12 15,-7-5-12-15,13-6 0 0,-6 5 0 0,0 1-11 16,6-6 11-16,-1 6 0 0,7-1-9 0,-6-4 9 16,6-1-10-16,6 0 10 0,-6 0-13 0,7 0 5 15,5 1 8-15,-6-7-12 0,6 7 12 0,7-1-12 16,-1 0 12-16,1 0-12 0,5 0 12 0,1 0-12 15,5 6 12-15,-5 0-13 0,5-1 5 0,1 6 8 16,0 1-19-16,-13 4 4 0,7 1 1 0,-13 5 0 16,6 0 6-16,-5 0 8 0,-13 0-13 0,0 0 5 15,0 0 8-15,0 0 0 0,0 0 0 0,0 0 0 16,0 0 0-16,0 0 9 0,0 0 0 0,-6 11 0 16,-1-6 3-16,-5 6 0 0,0-6 0 0,-7 1 0 0,1-6-4 15,0 0 0-15,-1 0 0 0,-5-6 0 0,5 1 1 16,1-1 0-16,0-4 0 0,-1-7 0 0,1 1-9 0,5 0 0 15,-5-6 0-15,6 0 0 0,0 6 0 0,5-6-9 16,1 0 9-16,6 0-13 0,0 6 2 0,6-6 1 16,1 0 0-16,5 0 0 0,0 6 2 0,6-6 0 15,1-5 0-15,12 5 0 0,-7 0 8 0,7 6-12 16,6 0 12-16,5-1-12 0,-5 1 12 0,6 5 0 16,0 0-9-16,6 6 9 0,-6-1 0 0,-6 6-11 15,0 0 11-15,0 0-8 0,-13 6 8 0,1-1-12 16,-1 6 12-16,-5-6-12 0,-1 1 12 0,-6-1 0 0,1 6-9 15,-13-11 9-15,12 11 0 0,-6 0 0 0,-6-11 0 0,12 11 0 16,-12-11 0-16,6 11-9 0,1 0 9 0,-7-11 0 31,6 11-99-31,-6-11-13 0,12 10-2 0,-6 1-787 0</inkml:trace>
  <inkml:trace contextRef="#ctx0" brushRef="#br0" timeOffset="1">0 22 1177 0,'0'0'25'0,"0"0"6"0,0 0 1 0,0 0 2 0,0 0-34 0,0 0 0 15,0 0 0-15,0 0 0 0,0 0 80 0,0 0 8 16,0 0 3-16,0 0 0 0,0 0-47 0,0 0-8 16,0 0-3-16,0 0 0 0,0 0-7 0,0 0-2 15,0 0 0-15,0 0 0 0,0 0-4 0,0 0 0 16,0 0-1-16,0 0 0 0,0 0-7 0,0 0 0 16,0 0-1-16,0 0 0 0,0 0-11 0,0 0 0 0,0 0 0 0,0 0 0 15,6 16 0-15,0 1 0 16,0-1-9-16,0 0 9 0,7 1 0 0,-7 5 0 15,6-6 0-15,-6 6 0 0,0 0 0 0,7-1 0 16,-7 1 0-16,6 0 0 0,-6 0 0 0,0 0 0 0,0 5 0 16,1 0 0-16,-1 0 0 0,6 1 0 0,-6-1 8 0,0-5-8 15,0 5 0-15,0-5 0 0,1 0 0 16,-7 0 0-16,6 5 0 0,0-5 0 0,0-6 0 0,-6 11 0 16,6-5 0-16,0 0 0 0,-6 0 0 0,6-6 0 15,7 6 0-15,-7-6 0 0,-6 6 0 0,6-6 0 16,0 6 9-16,0 0-9 0,-6-6 8 0,0 1-8 15,6 5 11-15,-6-6-3 0,0 0-8 0,7 1 12 16,-1-6-4-16,-6 5-8 0,0-16 11 0,6 11-11 16,-6 5 8-16,0-16-8 0,0 0 0 0,0 11 0 15,0-11 0-15,0 16 8 0,0-16-8 0,0 0 0 16,0 11 9-16,0-11-9 0,6 17 0 0,0-6 9 16,-6-11-9-16,0 16 8 0,6-5-8 0,-6-11 8 0,0 16-8 15,0-16 0-15,0 17 0 0,0-7 0 0,0-10 0 16,0 17 0-16,0-17 0 0,0 0 0 0,0 0 0 0,0 0 8 15,0 0-8-15,0 0 0 0,0 0 0 0,0 0 0 16,0 0 0-16,0 0 0 0,0 0 11 0,0 0-3 16,0 0-8-16,0 0 12 0,0 0 0 0,0 0 0 15,0 0 0-15,0 0 0 0,0 0-2 0,0 0-1 16,0 0 0-16,0 0 0 0,0 0 1 0,0 0 0 16,0 0 0-16,0 0 0 0,0 0-2 0,0 0-8 15,0 0 12-15,0 0-4 0,0 0-8 0,0 0 0 16,0 0 9-16,0 0-9 0,0 0 0 0,6-17 0 0,0 7 0 15,1-7 8-15,-1 1-8 0,-6-1 0 0,0 1 0 16,6 0 8-16,0-1-8 0,-6 1 0 0,6 0 0 0,-6-1 8 16,0-4-8-16,0-1 0 0,0 0 8 0,0 0-8 15,0 0 0-15,6-5 0 0,-6 5 0 0,0-5 8 16,0 5-8-16,6-5 8 0,-6 5-8 0,7 0 8 16,-7 0-8-16,0 1 0 0,6-1 0 0,-6 5 0 15,0-4 0-15,6 10 0 0,-6-6 0 0,0 1 0 16,6 0 0-16,-6 5 8 0,0-6-8 0,6 1 0 15,-6 5 0-15,6 0 0 0,-6 0 0 0,6-5 0 16,-6 5 0-16,6-5 0 0,-6-1 0 0,7 1 0 16,-1 5 0-16,0-5 0 0,-6 5 0 0,0-6 0 15,6 7 0-15,-6-1 0 0,6 0 0 0,0 0 0 16,-6 0 0-16,6 0 0 0,-6 11 0 0,7-11 0 16,-7-5 0-16,6 5 0 0,0 0 0 0,-6 11 0 15,0-11 0-15,0 11 0 0,6-11 0 0,-6 11 0 0,6-11 0 0,0 0 0 16,-6 11 0-16,0-11 0 0,6 0 0 0,-6 1 0 15,0-1 0-15,0 11 0 0,6-11 0 0,1-6 0 16,-1 6 0-16,-6 1 0 0,6-1 0 0,-6 11 0 16,6-11 0-16,-6 11 0 0,0-11 0 0,0 11 0 15,0 0 0-15,0 0 0 0,6-11 0 0,-6 11 0 16,0 0 0-16,0 0 0 0,6-11 0 0,-6 11 0 16,0 0 0-16,0 0 0 0,0 0 0 0,6-11 0 15,-6 11 0-15,0 0 0 0,0 0 0 0,0 0 0 16,0 0 0-16,0 0 8 0,0 0-8 0,7-11 0 15,-7 11 0-15,0 0 8 0,0 0-8 0,0 0 0 0,0 0 0 16,0 0 8-16,0 0-8 0,0 0 12 0,0 0-4 16,0 0 0-16,0 0 8 0,0 0 3 0,0 0 0 0,0 0 0 15,0 0-5-15,0 0-1 0,0 0 0 0,0 0 0 16,0 0-1-16,0 0 0 0,0 0 0 0,0 0 0 16,0 0-12-16,0 0 11 0,0 0-11 0,0 0 10 15,0 0-10-15,0 0 0 0,0 0 0 0,0 0 0 16,0 0 8-16,0 0-8 0,0 0 0 0,0 0 8 15,0 0-8-15,0 0-17 0,0 0 4 0,0 0 1 16,0 0-40-16,0 0-7 16,0 0-1-16,0 0-601 0,0 0-120 0</inkml:trace>
  <inkml:trace contextRef="#ctx0" brushRef="#br0" timeOffset="2">-62-551 1263 0,'0'0'28'0,"0"0"5"0,0 0 2 0,-12 6 1 15,0-1-36-15,0 6 0 0,-1 0 0 0,-5 0 0 16,6 0 65-16,-1 0 7 0,-5 0 0 0,6 0 1 16,0 0-23-16,-1 5-5 0,1 0-1 0,6 6 0 0,-6-5-28 15,5 4-7-15,1 7-1 0,6-1 0 16,0 0-8-16,0 6-9 0,0 5 9 0,6-5-13 0,-6 5 13 15,13 0 0-15,-7 0 0 0,6 0 0 0,0-5 8 0,7 0-8 16,-1 0 9-16,1-6-9 0,5-5 0 16,7-1 0-16,-1-4 0 0,7-1 0 0,6-10 0 15,6-1 0-15,0 1 0 0,-6-12 0 0,6 1 0 16,-6-6 9-16,0 0-9 0,-6-11 8 0,6 0-8 16,-6 0 0-16,-6-10 0 0,5-1 0 0,-5-5 10 0,0-6 3 15,-1 6 1-15,1-6 0 0,-6 6 5 0,-1 0 1 16,-5 5 0-16,-7 6 0 0,0 0 8 0,0 5 1 15,-6 0 1-15,1 0 0 0,-7 11 18 0,6 1 3 16,-6 10 1-16,0 0 0 0,0 0-9 0,0 0-2 0,0 0 0 16,0 0 0-16,0 0-22 0,0 0-5 0,0 0-1 15,0 0 0-15,0 0-13 0,0 0-18 0,0 0 4 16,0 0 1-16,12 0 1 0,6 0 0 0,-5 5 0 16,5 0 0-16,7-5 12 0,-7 6 0 0,0-1 0 0,1-5-9 15,5 11 9-15,-5-5 0 0,5-1 0 0,-5 1 0 16,-1-6 0-16,7 0 0 0,-7 5 0 0,0-5 0 15,1 0 0-15,-1-5 0 0,1 5 0 0,-1 0 0 16,1-6 0-16,-7 1 0 0,6 5 0 0,1-11 0 16,-7 0 0-16,0 0 0 0,-6 0 0 0,7 0 0 15,-7-5 12-15,0-6-3 0,-6 0 0 0,0 0 0 16,0-5-9-16,0 11 12 0,0-6-12 0,0 6 12 16,-6 5-12-16,6-6 10 0,-6 6-10 0,6 11 10 15,-7-11-2-15,7 11-8 0,0 0 12 0,0 0-4 0,0 0-8 16,0 0 0-16,0 0 0 0,0 0 0 0,0 0 0 0,0 0-12 15,0 0 2-15,0 0 1 0,0 0-3 0,0 0 0 16,13 11 0-16,-13-11 0 0,12 0 12 0,6 6 0 16,-18-6-9-16,13 5 9 0,-13-5 0 0,12-5 0 15,-12 5 0-15,12-6 0 0,-12 6 0 0,12-5 0 16,-5-1 0-16,-1-4 0 0,0-1 11 0,0 0-3 16,0-6-8-16,-6 6 12 0,0-5-3 0,-6 0-1 15,6-1 0-15,-6 1 0 0,6-6 2 0,-6 6 0 16,-7-6 0-16,7 0 0 0,0 6 2 0,-6 0 0 15,6-1 0-15,6 12 0 0,0 5 3 0,0 0 1 0,-6-11 0 0,6 11 0 16,0 0 0-16,0 0 1 0,0 0 0 0,0 0 0 16,0 0-17-16,0 0 0 0,0 0 0 0,0 0 0 15,0 0-13-15,0 0-3 0,0 0-1 16,0 0 0-16,0 0 5 0,0 0 2 0,0 0 0 16,0 0 0-16,0 0 10 0,0 0 0 0,0 0 0 0,0 0 0 15,0 0 0-15,0 0 0 0,0 0 10 0,0 0-10 16,0 0 16-16,0 0-2 0,0 0-1 0,0 0 0 15,-13-6-5-15,1 1 0 0,-6-1-8 0,-1-4 12 16,1-1-12-16,-13-6 0 0,7 6 0 0,-7-10 0 16,0 4-8-16,-6-10-2 0,7 5 0 0,-7 0 0 15,-6-5 10-15,6 5-13 0,-6 0 5 0,6 6 8 16,1-6-13-16,-1 11 5 0,-6 0 8 0,6 6-13 16,6 0 13-16,1 5-11 0,-1 0 11 0,0 5-10 15,1 0 10-15,5 6 8 0,7-5-8 0,-7 5 11 16,7 0-11-16,6 0 0 0,-7-1 9 0,13-4-9 0,-6 5 0 15,12-11 0-15,0 0 0 0,0 0-8 0,0 0 8 16,0 0-12-16,0 0 12 0,0 0-12 0,0 0 3 0,0 0 0 16,0 16 0-16,0-16 0 0,0 0 1 0,0 0 0 15,0 0 0-15,12 0 0 0,-12 0-2 0,12 0 0 16,1 0 0-16,5-11 0 0,-6 6-6 0,1-6-2 16,-1-5 0-16,0-1 0 0,0-5 4 0,-6 6 1 15,1 0 0-15,-1-6 0 0,-6 5 13 0,0-4 0 16,-6 4 0-16,-1-5 0 0,1 1 13 0,-6-1-1 15,0 0 0-15,-7 6 0 0,7-6 12 0,-6 6 1 16,-7 5 1-16,7 5 0 0,-7-5 7 0,-5 6 2 16,-1 5 0-16,0 0 0 0,1 5-12 0,-1 1-3 15,0 5 0-15,1 0 0 0,5-1-20 0,-6 7 0 0,7-1 0 16,5 0 0-16,1 1 0 0,0-1-10 0,5 1 10 16,1 4-13-16,12 1-10 0,-6 0-1 0,12 0-1 0,0 11 0 31,6-1-28-31,7-4-6 0,-1 4-1 0,7 1 0 0,-1 0-31 15,13-6-6-15,0 0-2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FA6AA-4548-4536-87AC-05600621F78A}" type="datetimeFigureOut">
              <a:rPr kumimoji="1" lang="ja-JP" altLang="en-US" smtClean="0"/>
              <a:t>2019/2/20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D1DCD-5F5F-4E34-8E71-1871EFE8AB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007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1913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D1DCD-5F5F-4E34-8E71-1871EFE8AB3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113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D1DCD-5F5F-4E34-8E71-1871EFE8AB3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40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D1DCD-5F5F-4E34-8E71-1871EFE8AB3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926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D1DCD-5F5F-4E34-8E71-1871EFE8AB3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884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60120" y="2982597"/>
            <a:ext cx="10881360" cy="205803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0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21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3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43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54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6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76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87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DBCE-D3E2-4B42-BDCD-08DA4356E2C0}" type="datetimeFigureOut">
              <a:rPr kumimoji="1" lang="ja-JP" altLang="en-US" smtClean="0"/>
              <a:t>2019/2/20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791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DBCE-D3E2-4B42-BDCD-08DA4356E2C0}" type="datetimeFigureOut">
              <a:rPr kumimoji="1" lang="ja-JP" altLang="en-US" smtClean="0"/>
              <a:t>2019/2/20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8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281160" y="384495"/>
            <a:ext cx="2880360" cy="819213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40080" y="384495"/>
            <a:ext cx="8427720" cy="819213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DBCE-D3E2-4B42-BDCD-08DA4356E2C0}" type="datetimeFigureOut">
              <a:rPr kumimoji="1" lang="ja-JP" altLang="en-US" smtClean="0"/>
              <a:t>2019/2/20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34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DBCE-D3E2-4B42-BDCD-08DA4356E2C0}" type="datetimeFigureOut">
              <a:rPr kumimoji="1" lang="ja-JP" altLang="en-US" smtClean="0"/>
              <a:t>2019/2/20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87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11239" y="6169662"/>
            <a:ext cx="10881360" cy="190690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11239" y="4069399"/>
            <a:ext cx="10881360" cy="2100262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095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21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328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4382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5478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657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766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8765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DBCE-D3E2-4B42-BDCD-08DA4356E2C0}" type="datetimeFigureOut">
              <a:rPr kumimoji="1" lang="ja-JP" altLang="en-US" smtClean="0"/>
              <a:t>2019/2/20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31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40080" y="2240282"/>
            <a:ext cx="5654040" cy="633634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7480" y="2240282"/>
            <a:ext cx="5654040" cy="633634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DBCE-D3E2-4B42-BDCD-08DA4356E2C0}" type="datetimeFigureOut">
              <a:rPr kumimoji="1" lang="ja-JP" altLang="en-US" smtClean="0"/>
              <a:t>2019/2/20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96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6" cy="89566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6" cy="55318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DBCE-D3E2-4B42-BDCD-08DA4356E2C0}" type="datetimeFigureOut">
              <a:rPr kumimoji="1" lang="ja-JP" altLang="en-US" smtClean="0"/>
              <a:t>2019/2/20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90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DBCE-D3E2-4B42-BDCD-08DA4356E2C0}" type="datetimeFigureOut">
              <a:rPr kumimoji="1" lang="ja-JP" altLang="en-US" smtClean="0"/>
              <a:t>2019/2/20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108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DBCE-D3E2-4B42-BDCD-08DA4356E2C0}" type="datetimeFigureOut">
              <a:rPr kumimoji="1" lang="ja-JP" altLang="en-US" smtClean="0"/>
              <a:t>2019/2/20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5" name="Picture 17" descr="J新_表紙4対3_全部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03823" cy="960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59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0080" y="382270"/>
            <a:ext cx="4211639" cy="162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05071" y="382272"/>
            <a:ext cx="7156450" cy="819435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0080" y="2009142"/>
            <a:ext cx="4211639" cy="6567488"/>
          </a:xfrm>
        </p:spPr>
        <p:txBody>
          <a:bodyPr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DBCE-D3E2-4B42-BDCD-08DA4356E2C0}" type="datetimeFigureOut">
              <a:rPr kumimoji="1" lang="ja-JP" altLang="en-US" smtClean="0"/>
              <a:t>2019/2/20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38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300"/>
            </a:lvl1pPr>
            <a:lvl2pPr marL="610956" indent="0">
              <a:buNone/>
              <a:defRPr sz="3700"/>
            </a:lvl2pPr>
            <a:lvl3pPr marL="1221913" indent="0">
              <a:buNone/>
              <a:defRPr sz="3200"/>
            </a:lvl3pPr>
            <a:lvl4pPr marL="1832869" indent="0">
              <a:buNone/>
              <a:defRPr sz="2700"/>
            </a:lvl4pPr>
            <a:lvl5pPr marL="2443825" indent="0">
              <a:buNone/>
              <a:defRPr sz="2700"/>
            </a:lvl5pPr>
            <a:lvl6pPr marL="3054782" indent="0">
              <a:buNone/>
              <a:defRPr sz="2700"/>
            </a:lvl6pPr>
            <a:lvl7pPr marL="3665738" indent="0">
              <a:buNone/>
              <a:defRPr sz="2700"/>
            </a:lvl7pPr>
            <a:lvl8pPr marL="4276695" indent="0">
              <a:buNone/>
              <a:defRPr sz="2700"/>
            </a:lvl8pPr>
            <a:lvl9pPr marL="4887651" indent="0">
              <a:buNone/>
              <a:defRPr sz="27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DBCE-D3E2-4B42-BDCD-08DA4356E2C0}" type="datetimeFigureOut">
              <a:rPr kumimoji="1" lang="ja-JP" altLang="en-US" smtClean="0"/>
              <a:t>2019/2/20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37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2191" tIns="61096" rIns="122191" bIns="61096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40080" y="2240282"/>
            <a:ext cx="11521440" cy="6336348"/>
          </a:xfrm>
          <a:prstGeom prst="rect">
            <a:avLst/>
          </a:prstGeom>
        </p:spPr>
        <p:txBody>
          <a:bodyPr vert="horz" lIns="122191" tIns="61096" rIns="122191" bIns="61096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40080" y="8898892"/>
            <a:ext cx="2987040" cy="511175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3DBCE-D3E2-4B42-BDCD-08DA4356E2C0}" type="datetimeFigureOut">
              <a:rPr kumimoji="1" lang="ja-JP" altLang="en-US" smtClean="0"/>
              <a:t>2019/2/20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373880" y="8898892"/>
            <a:ext cx="4053840" cy="511175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74480" y="8898892"/>
            <a:ext cx="2987040" cy="511175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C5578-235D-485F-9B50-9803794400B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1" descr="W_中面4対3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01600" cy="960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68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21913" rtl="0" eaLnBrk="1" latinLnBrk="0" hangingPunct="1">
        <a:spcBef>
          <a:spcPct val="0"/>
        </a:spcBef>
        <a:buNone/>
        <a:defRPr kumimoji="1"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8217" indent="-458217" algn="l" defTabSz="122191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2804" indent="-381848" algn="l" defTabSz="122191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7391" indent="-305478" algn="l" defTabSz="122191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8347" indent="-305478" algn="l" defTabSz="122191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9304" indent="-305478" algn="l" defTabSz="122191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60260" indent="-305478" algn="l" defTabSz="122191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122191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122191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122191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21913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1221913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1221913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1221913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1221913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1221913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1221913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1221913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1221913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712168" y="4404061"/>
            <a:ext cx="11665296" cy="465736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95" name="テキスト ボックス 5"/>
          <p:cNvSpPr txBox="1">
            <a:spLocks noChangeArrowheads="1"/>
          </p:cNvSpPr>
          <p:nvPr/>
        </p:nvSpPr>
        <p:spPr bwMode="auto">
          <a:xfrm>
            <a:off x="2779718" y="269876"/>
            <a:ext cx="3330908" cy="71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47" tIns="43624" rIns="87247" bIns="43624">
            <a:spAutoFit/>
          </a:bodyPr>
          <a:lstStyle>
            <a:lvl1pPr eaLnBrk="0" hangingPunct="0"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410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はじめまして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88632" y="1427969"/>
            <a:ext cx="5906885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en-US" altLang="ja-JP" sz="32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2017</a:t>
            </a:r>
            <a:r>
              <a:rPr lang="ja-JP" altLang="en-US" sz="32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</a:t>
            </a:r>
            <a:r>
              <a:rPr lang="ja-JP" altLang="en-US" sz="32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入社 </a:t>
            </a:r>
            <a:r>
              <a:rPr lang="en-US" altLang="ja-JP" sz="32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32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入社</a:t>
            </a:r>
            <a:r>
              <a:rPr lang="en-US" altLang="ja-JP" sz="32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32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年目</a:t>
            </a:r>
            <a:r>
              <a:rPr lang="en-US" altLang="ja-JP" sz="32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</a:p>
          <a:p>
            <a:pPr algn="ctr">
              <a:spcBef>
                <a:spcPts val="600"/>
              </a:spcBef>
              <a:defRPr/>
            </a:pPr>
            <a:r>
              <a:rPr lang="ja-JP" altLang="en-US" sz="32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先端</a:t>
            </a:r>
            <a:r>
              <a:rPr lang="ja-JP" altLang="en-US" sz="3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技術総合研究所</a:t>
            </a:r>
            <a:endParaRPr lang="en-US" altLang="ja-JP" sz="32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spcBef>
                <a:spcPts val="600"/>
              </a:spcBef>
              <a:defRPr/>
            </a:pPr>
            <a:r>
              <a:rPr lang="ja-JP" altLang="en-US" sz="3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環境システム技術部</a:t>
            </a:r>
            <a:endParaRPr lang="en-US" altLang="ja-JP" sz="32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spcBef>
                <a:spcPts val="600"/>
              </a:spcBef>
              <a:defRPr/>
            </a:pPr>
            <a:r>
              <a:rPr lang="ja-JP" altLang="en-US" sz="4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長瀬誉英</a:t>
            </a:r>
            <a:endParaRPr lang="en-US" altLang="ja-JP" sz="4800" dirty="0">
              <a:solidFill>
                <a:srgbClr val="FFC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576271" y="4084113"/>
            <a:ext cx="2880320" cy="658303"/>
            <a:chOff x="1648272" y="4800600"/>
            <a:chExt cx="2880320" cy="658303"/>
          </a:xfrm>
        </p:grpSpPr>
        <p:sp>
          <p:nvSpPr>
            <p:cNvPr id="3" name="角丸四角形 2"/>
            <p:cNvSpPr/>
            <p:nvPr/>
          </p:nvSpPr>
          <p:spPr>
            <a:xfrm>
              <a:off x="1648272" y="4800600"/>
              <a:ext cx="2880320" cy="64807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162841" y="4874128"/>
              <a:ext cx="20882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defRPr/>
              </a:pPr>
              <a:r>
                <a:rPr lang="ja-JP" altLang="en-US" sz="3200" b="1" dirty="0" smtClean="0">
                  <a:solidFill>
                    <a:schemeClr val="bg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学生時代</a:t>
              </a:r>
              <a:endParaRPr lang="en-US" altLang="ja-JP" sz="3200" b="1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sp>
        <p:nvSpPr>
          <p:cNvPr id="24" name="テキスト ボックス 11"/>
          <p:cNvSpPr txBox="1">
            <a:spLocks noChangeArrowheads="1"/>
          </p:cNvSpPr>
          <p:nvPr/>
        </p:nvSpPr>
        <p:spPr bwMode="auto">
          <a:xfrm>
            <a:off x="1288232" y="4924599"/>
            <a:ext cx="10873208" cy="95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4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900">
                <a:solidFill>
                  <a:schemeClr val="tx1"/>
                </a:solidFill>
                <a:latin typeface="Arial" charset="0"/>
                <a:ea typeface="ヒラギノ角ゴ ProN W3" pitchFamily="1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3400">
                <a:solidFill>
                  <a:schemeClr val="tx1"/>
                </a:solidFill>
                <a:latin typeface="Arial" charset="0"/>
                <a:ea typeface="ヒラギノ角ゴ ProN W3" pitchFamily="1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ヒラギノ角ゴ ProN W3" pitchFamily="1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800">
                <a:solidFill>
                  <a:schemeClr val="tx1"/>
                </a:solidFill>
                <a:latin typeface="Arial" charset="0"/>
                <a:ea typeface="ヒラギノ角ゴ ProN W3" pitchFamily="1" charset="-128"/>
              </a:defRPr>
            </a:lvl5pPr>
            <a:lvl6pPr marL="2514600" indent="-228600" defTabSz="12779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Arial" charset="0"/>
                <a:ea typeface="ヒラギノ角ゴ ProN W3" pitchFamily="1" charset="-128"/>
              </a:defRPr>
            </a:lvl6pPr>
            <a:lvl7pPr marL="2971800" indent="-228600" defTabSz="12779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Arial" charset="0"/>
                <a:ea typeface="ヒラギノ角ゴ ProN W3" pitchFamily="1" charset="-128"/>
              </a:defRPr>
            </a:lvl7pPr>
            <a:lvl8pPr marL="3429000" indent="-228600" defTabSz="12779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Arial" charset="0"/>
                <a:ea typeface="ヒラギノ角ゴ ProN W3" pitchFamily="1" charset="-128"/>
              </a:defRPr>
            </a:lvl8pPr>
            <a:lvl9pPr marL="3886200" indent="-228600" defTabSz="12779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Arial" charset="0"/>
                <a:ea typeface="ヒラギノ角ゴ ProN W3" pitchFamily="1" charset="-128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ja-JP" altLang="en-US" sz="28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学部</a:t>
            </a:r>
            <a:r>
              <a:rPr lang="ja-JP" altLang="en-US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：工業化学科　工業基礎化学コース</a:t>
            </a:r>
            <a:endParaRPr lang="en-US" altLang="ja-JP" sz="28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ja-JP" altLang="en-US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修士：物質エネルギー化学専攻：燃料電池の研究</a:t>
            </a:r>
            <a:endParaRPr lang="ja-JP" altLang="en-US" sz="28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6" name="テキスト ボックス 11"/>
          <p:cNvSpPr txBox="1">
            <a:spLocks noChangeArrowheads="1"/>
          </p:cNvSpPr>
          <p:nvPr/>
        </p:nvSpPr>
        <p:spPr bwMode="auto">
          <a:xfrm>
            <a:off x="1288232" y="6083396"/>
            <a:ext cx="10873208" cy="2677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4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900">
                <a:solidFill>
                  <a:schemeClr val="tx1"/>
                </a:solidFill>
                <a:latin typeface="Arial" charset="0"/>
                <a:ea typeface="ヒラギノ角ゴ ProN W3" pitchFamily="1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3400">
                <a:solidFill>
                  <a:schemeClr val="tx1"/>
                </a:solidFill>
                <a:latin typeface="Arial" charset="0"/>
                <a:ea typeface="ヒラギノ角ゴ ProN W3" pitchFamily="1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ヒラギノ角ゴ ProN W3" pitchFamily="1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800">
                <a:solidFill>
                  <a:schemeClr val="tx1"/>
                </a:solidFill>
                <a:latin typeface="Arial" charset="0"/>
                <a:ea typeface="ヒラギノ角ゴ ProN W3" pitchFamily="1" charset="-128"/>
              </a:defRPr>
            </a:lvl5pPr>
            <a:lvl6pPr marL="2514600" indent="-228600" defTabSz="12779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Arial" charset="0"/>
                <a:ea typeface="ヒラギノ角ゴ ProN W3" pitchFamily="1" charset="-128"/>
              </a:defRPr>
            </a:lvl6pPr>
            <a:lvl7pPr marL="2971800" indent="-228600" defTabSz="12779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Arial" charset="0"/>
                <a:ea typeface="ヒラギノ角ゴ ProN W3" pitchFamily="1" charset="-128"/>
              </a:defRPr>
            </a:lvl7pPr>
            <a:lvl8pPr marL="3429000" indent="-228600" defTabSz="12779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Arial" charset="0"/>
                <a:ea typeface="ヒラギノ角ゴ ProN W3" pitchFamily="1" charset="-128"/>
              </a:defRPr>
            </a:lvl8pPr>
            <a:lvl9pPr marL="3886200" indent="-228600" defTabSz="12779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Arial" charset="0"/>
                <a:ea typeface="ヒラギノ角ゴ ProN W3" pitchFamily="1" charset="-128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ja-JP" altLang="en-US" sz="2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＜学部時代＞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ja-JP" altLang="en-US" sz="2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サークル：サッカー、生協学生委員会</a:t>
            </a:r>
            <a:endParaRPr lang="en-US" altLang="ja-JP" sz="28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ja-JP" altLang="en-US" sz="2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バイト：塾講師・家庭教師</a:t>
            </a:r>
            <a:endParaRPr lang="en-US" altLang="ja-JP" sz="28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endParaRPr lang="en-US" altLang="ja-JP" sz="28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ja-JP" altLang="en-US" sz="2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＜大学院時代＞</a:t>
            </a:r>
            <a:endParaRPr lang="en-US" altLang="ja-JP" sz="28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ja-JP" altLang="en-US" sz="2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研究は先生に怒られない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程度</a:t>
            </a:r>
            <a:r>
              <a:rPr lang="ja-JP" altLang="en-US" sz="2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に。モチベーションは高くなかった。</a:t>
            </a:r>
            <a:endParaRPr lang="en-US" altLang="ja-JP" sz="28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07" y="1285847"/>
            <a:ext cx="4032448" cy="2689611"/>
          </a:xfrm>
          <a:prstGeom prst="rect">
            <a:avLst/>
          </a:prstGeom>
        </p:spPr>
      </p:pic>
      <p:sp>
        <p:nvSpPr>
          <p:cNvPr id="4" name="右矢印 3"/>
          <p:cNvSpPr/>
          <p:nvPr/>
        </p:nvSpPr>
        <p:spPr>
          <a:xfrm rot="7811800">
            <a:off x="4168559" y="2785071"/>
            <a:ext cx="576064" cy="36995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54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5"/>
          <p:cNvSpPr txBox="1">
            <a:spLocks noChangeArrowheads="1"/>
          </p:cNvSpPr>
          <p:nvPr/>
        </p:nvSpPr>
        <p:spPr bwMode="auto">
          <a:xfrm>
            <a:off x="2779718" y="269876"/>
            <a:ext cx="6485618" cy="71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47" tIns="43624" rIns="87247" bIns="43624">
            <a:spAutoFit/>
          </a:bodyPr>
          <a:lstStyle>
            <a:lvl1pPr eaLnBrk="0" hangingPunct="0"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41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どうして電機メーカーに？</a:t>
            </a:r>
            <a:endParaRPr lang="ja-JP" altLang="en-US" sz="41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576264" y="1992288"/>
            <a:ext cx="2880320" cy="658303"/>
            <a:chOff x="1648272" y="4800600"/>
            <a:chExt cx="2880320" cy="658303"/>
          </a:xfrm>
        </p:grpSpPr>
        <p:sp>
          <p:nvSpPr>
            <p:cNvPr id="7" name="角丸四角形 6"/>
            <p:cNvSpPr/>
            <p:nvPr/>
          </p:nvSpPr>
          <p:spPr>
            <a:xfrm>
              <a:off x="1648272" y="4800600"/>
              <a:ext cx="2880320" cy="648072"/>
            </a:xfrm>
            <a:prstGeom prst="roundRect">
              <a:avLst>
                <a:gd name="adj" fmla="val 3010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2162841" y="4874128"/>
              <a:ext cx="20882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defRPr/>
              </a:pPr>
              <a:r>
                <a:rPr lang="ja-JP" altLang="en-US" sz="3200" b="1" dirty="0" smtClean="0">
                  <a:solidFill>
                    <a:schemeClr val="bg1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志望理由</a:t>
              </a:r>
              <a:endParaRPr lang="en-US" altLang="ja-JP" sz="3200" b="1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sp>
        <p:nvSpPr>
          <p:cNvPr id="9" name="正方形/長方形 8"/>
          <p:cNvSpPr/>
          <p:nvPr/>
        </p:nvSpPr>
        <p:spPr>
          <a:xfrm>
            <a:off x="1000200" y="3144416"/>
            <a:ext cx="1188132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違う背景を持つ人と一緒に仕事をしてみたい</a:t>
            </a:r>
            <a:endParaRPr lang="en-US" altLang="ja-JP" sz="3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ものづくり</a:t>
            </a:r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に携わりたい</a:t>
            </a:r>
            <a:endParaRPr lang="en-US" altLang="ja-JP" sz="3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色んな事業に携わりたい</a:t>
            </a:r>
            <a:endParaRPr lang="en-US" altLang="ja-JP" sz="3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人</a:t>
            </a:r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から頼られるような環境で働きたい</a:t>
            </a:r>
            <a:endParaRPr lang="en-US" altLang="ja-JP" sz="3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消費者に近い製品の開発がしたい（上流・下流）</a:t>
            </a:r>
            <a:endParaRPr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乗算記号 9"/>
          <p:cNvSpPr/>
          <p:nvPr/>
        </p:nvSpPr>
        <p:spPr>
          <a:xfrm>
            <a:off x="1864296" y="726634"/>
            <a:ext cx="8928992" cy="8928992"/>
          </a:xfrm>
          <a:prstGeom prst="mathMultiply">
            <a:avLst>
              <a:gd name="adj1" fmla="val 7135"/>
            </a:avLst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32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0" y="4446198"/>
            <a:ext cx="12801600" cy="11521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95" name="テキスト ボックス 5"/>
          <p:cNvSpPr txBox="1">
            <a:spLocks noChangeArrowheads="1"/>
          </p:cNvSpPr>
          <p:nvPr/>
        </p:nvSpPr>
        <p:spPr bwMode="auto">
          <a:xfrm>
            <a:off x="2779718" y="269876"/>
            <a:ext cx="6485618" cy="71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47" tIns="43624" rIns="87247" bIns="43624">
            <a:spAutoFit/>
          </a:bodyPr>
          <a:lstStyle>
            <a:lvl1pPr eaLnBrk="0" hangingPunct="0"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41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どうして電機メーカーに？</a:t>
            </a:r>
            <a:endParaRPr lang="ja-JP" altLang="en-US" sz="41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80" y="1318859"/>
            <a:ext cx="5372420" cy="2880000"/>
          </a:xfrm>
          <a:prstGeom prst="rect">
            <a:avLst/>
          </a:prstGeom>
        </p:spPr>
      </p:pic>
      <p:pic>
        <p:nvPicPr>
          <p:cNvPr id="9" name="Picture 6" descr="D:\Users\um101714\Desktop\himawar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007" y="1312954"/>
            <a:ext cx="4750007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グループ化 3"/>
          <p:cNvGrpSpPr/>
          <p:nvPr/>
        </p:nvGrpSpPr>
        <p:grpSpPr>
          <a:xfrm>
            <a:off x="1203096" y="6096744"/>
            <a:ext cx="5091256" cy="2880000"/>
            <a:chOff x="2415193" y="6312768"/>
            <a:chExt cx="5091256" cy="3099791"/>
          </a:xfrm>
        </p:grpSpPr>
        <p:pic>
          <p:nvPicPr>
            <p:cNvPr id="10" name="Picture 4" descr="上海ビル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40" r="12566" b="9952"/>
            <a:stretch>
              <a:fillRect/>
            </a:stretch>
          </p:blipFill>
          <p:spPr bwMode="auto">
            <a:xfrm flipH="1">
              <a:off x="2415193" y="6312768"/>
              <a:ext cx="2641305" cy="3084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図 10" descr="画面の領域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5060452" y="6312768"/>
              <a:ext cx="2445997" cy="3099791"/>
            </a:xfrm>
            <a:prstGeom prst="rect">
              <a:avLst/>
            </a:prstGeom>
            <a:ln w="25400">
              <a:solidFill>
                <a:schemeClr val="bg1"/>
              </a:solidFill>
            </a:ln>
          </p:spPr>
        </p:pic>
      </p:grpSp>
      <p:pic>
        <p:nvPicPr>
          <p:cNvPr id="12" name="Picture 8" descr="FA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7"/>
          <a:stretch>
            <a:fillRect/>
          </a:stretch>
        </p:blipFill>
        <p:spPr bwMode="auto">
          <a:xfrm>
            <a:off x="7203468" y="6118359"/>
            <a:ext cx="4872862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1230154" y="4760652"/>
            <a:ext cx="103412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36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電機メーカーの製品ってカッコよくないですか？</a:t>
            </a:r>
            <a:endParaRPr lang="ja-JP" altLang="en-US" sz="36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678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テキスト ボックス 5"/>
          <p:cNvSpPr txBox="1">
            <a:spLocks noChangeArrowheads="1"/>
          </p:cNvSpPr>
          <p:nvPr/>
        </p:nvSpPr>
        <p:spPr bwMode="auto">
          <a:xfrm>
            <a:off x="2779718" y="269876"/>
            <a:ext cx="6485618" cy="71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47" tIns="43624" rIns="87247" bIns="43624">
            <a:spAutoFit/>
          </a:bodyPr>
          <a:lstStyle>
            <a:lvl1pPr eaLnBrk="0" hangingPunct="0"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41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どうして電機メーカーに？</a:t>
            </a:r>
            <a:endParaRPr lang="ja-JP" altLang="en-US" sz="41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348761" y="1499055"/>
            <a:ext cx="59298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3200" b="1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就職活動の時に考えていたこと</a:t>
            </a:r>
            <a:endParaRPr lang="ja-JP" altLang="en-US" sz="3200" b="1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1150016" y="2348074"/>
            <a:ext cx="1080000" cy="1080000"/>
            <a:chOff x="1072208" y="3200367"/>
            <a:chExt cx="1240193" cy="1240193"/>
          </a:xfrm>
        </p:grpSpPr>
        <p:grpSp>
          <p:nvGrpSpPr>
            <p:cNvPr id="20" name="グループ化 19"/>
            <p:cNvGrpSpPr/>
            <p:nvPr/>
          </p:nvGrpSpPr>
          <p:grpSpPr>
            <a:xfrm>
              <a:off x="1360240" y="3288431"/>
              <a:ext cx="648072" cy="1037849"/>
              <a:chOff x="1360240" y="3288432"/>
              <a:chExt cx="1440160" cy="2306332"/>
            </a:xfrm>
          </p:grpSpPr>
          <p:sp>
            <p:nvSpPr>
              <p:cNvPr id="3" name="涙形 2"/>
              <p:cNvSpPr/>
              <p:nvPr/>
            </p:nvSpPr>
            <p:spPr>
              <a:xfrm rot="8100000">
                <a:off x="1360240" y="3288432"/>
                <a:ext cx="1440160" cy="1440161"/>
              </a:xfrm>
              <a:prstGeom prst="teardrop">
                <a:avLst>
                  <a:gd name="adj" fmla="val 131229"/>
                </a:avLst>
              </a:prstGeom>
              <a:noFill/>
              <a:ln w="444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円/楕円 5"/>
              <p:cNvSpPr/>
              <p:nvPr/>
            </p:nvSpPr>
            <p:spPr>
              <a:xfrm>
                <a:off x="1792288" y="3720480"/>
                <a:ext cx="576064" cy="576064"/>
              </a:xfrm>
              <a:prstGeom prst="ellipse">
                <a:avLst/>
              </a:prstGeom>
              <a:noFill/>
              <a:ln w="444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1716831" y="5430277"/>
                <a:ext cx="755291" cy="164487"/>
              </a:xfrm>
              <a:prstGeom prst="ellipse">
                <a:avLst/>
              </a:prstGeom>
              <a:noFill/>
              <a:ln w="444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" name="円/楕円 20"/>
            <p:cNvSpPr/>
            <p:nvPr/>
          </p:nvSpPr>
          <p:spPr>
            <a:xfrm>
              <a:off x="1072208" y="3200367"/>
              <a:ext cx="1240193" cy="1240193"/>
            </a:xfrm>
            <a:prstGeom prst="ellipse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1150016" y="4562955"/>
            <a:ext cx="1080000" cy="1080000"/>
            <a:chOff x="10361240" y="2842303"/>
            <a:chExt cx="952161" cy="952161"/>
          </a:xfrm>
        </p:grpSpPr>
        <p:grpSp>
          <p:nvGrpSpPr>
            <p:cNvPr id="26" name="グループ化 25"/>
            <p:cNvGrpSpPr/>
            <p:nvPr/>
          </p:nvGrpSpPr>
          <p:grpSpPr>
            <a:xfrm>
              <a:off x="10479129" y="3122339"/>
              <a:ext cx="720080" cy="439671"/>
              <a:chOff x="8993088" y="3720480"/>
              <a:chExt cx="1152128" cy="703474"/>
            </a:xfrm>
          </p:grpSpPr>
          <p:sp>
            <p:nvSpPr>
              <p:cNvPr id="23" name="正方形/長方形 22"/>
              <p:cNvSpPr/>
              <p:nvPr/>
            </p:nvSpPr>
            <p:spPr>
              <a:xfrm>
                <a:off x="8993088" y="3720480"/>
                <a:ext cx="1152128" cy="64807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9282918" y="3783778"/>
                <a:ext cx="572464" cy="640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ja-JP" sz="2000" b="1" dirty="0" smtClean="0">
                    <a:solidFill>
                      <a:srgbClr val="00B05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\</a:t>
                </a:r>
                <a:endParaRPr lang="ja-JP" altLang="en-US" sz="2000" b="1" dirty="0">
                  <a:solidFill>
                    <a:srgbClr val="00B05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4" name="円/楕円 23"/>
              <p:cNvSpPr/>
              <p:nvPr/>
            </p:nvSpPr>
            <p:spPr>
              <a:xfrm>
                <a:off x="9320737" y="3794464"/>
                <a:ext cx="484662" cy="484662"/>
              </a:xfrm>
              <a:prstGeom prst="ellipse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7" name="円/楕円 26"/>
            <p:cNvSpPr/>
            <p:nvPr/>
          </p:nvSpPr>
          <p:spPr>
            <a:xfrm>
              <a:off x="10361240" y="2842303"/>
              <a:ext cx="952161" cy="952161"/>
            </a:xfrm>
            <a:prstGeom prst="ellipse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6996547" y="3344171"/>
            <a:ext cx="1080000" cy="1080000"/>
            <a:chOff x="2928711" y="4653449"/>
            <a:chExt cx="952161" cy="952161"/>
          </a:xfrm>
        </p:grpSpPr>
        <p:sp>
          <p:nvSpPr>
            <p:cNvPr id="30" name="円/楕円 29"/>
            <p:cNvSpPr/>
            <p:nvPr/>
          </p:nvSpPr>
          <p:spPr>
            <a:xfrm>
              <a:off x="2928711" y="4653449"/>
              <a:ext cx="952161" cy="952161"/>
            </a:xfrm>
            <a:prstGeom prst="ellipse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ハート 28"/>
            <p:cNvSpPr/>
            <p:nvPr/>
          </p:nvSpPr>
          <p:spPr>
            <a:xfrm>
              <a:off x="3121112" y="4855204"/>
              <a:ext cx="584775" cy="584775"/>
            </a:xfrm>
            <a:prstGeom prst="hear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196" name="グループ化 8195"/>
          <p:cNvGrpSpPr/>
          <p:nvPr/>
        </p:nvGrpSpPr>
        <p:grpSpPr>
          <a:xfrm>
            <a:off x="6996547" y="5792654"/>
            <a:ext cx="1080000" cy="1080000"/>
            <a:chOff x="9090854" y="4513576"/>
            <a:chExt cx="952161" cy="952161"/>
          </a:xfrm>
        </p:grpSpPr>
        <p:grpSp>
          <p:nvGrpSpPr>
            <p:cNvPr id="8193" name="グループ化 8192"/>
            <p:cNvGrpSpPr/>
            <p:nvPr/>
          </p:nvGrpSpPr>
          <p:grpSpPr>
            <a:xfrm flipH="1">
              <a:off x="9414001" y="4616404"/>
              <a:ext cx="320925" cy="787068"/>
              <a:chOff x="9858439" y="4697185"/>
              <a:chExt cx="833180" cy="2043365"/>
            </a:xfrm>
          </p:grpSpPr>
          <p:sp>
            <p:nvSpPr>
              <p:cNvPr id="8192" name="台形 8191"/>
              <p:cNvSpPr/>
              <p:nvPr/>
            </p:nvSpPr>
            <p:spPr>
              <a:xfrm flipV="1">
                <a:off x="9899264" y="4697185"/>
                <a:ext cx="750009" cy="584775"/>
              </a:xfrm>
              <a:prstGeom prst="trapezoid">
                <a:avLst/>
              </a:prstGeom>
              <a:solidFill>
                <a:srgbClr val="00B05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台形 33"/>
              <p:cNvSpPr/>
              <p:nvPr/>
            </p:nvSpPr>
            <p:spPr>
              <a:xfrm rot="10800000" flipV="1">
                <a:off x="9858439" y="5345427"/>
                <a:ext cx="833180" cy="1118832"/>
              </a:xfrm>
              <a:prstGeom prst="trapezoid">
                <a:avLst/>
              </a:prstGeom>
              <a:solidFill>
                <a:srgbClr val="00B05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台形 34"/>
              <p:cNvSpPr/>
              <p:nvPr/>
            </p:nvSpPr>
            <p:spPr>
              <a:xfrm flipV="1">
                <a:off x="9862703" y="6457467"/>
                <a:ext cx="820223" cy="283083"/>
              </a:xfrm>
              <a:prstGeom prst="trapezoid">
                <a:avLst>
                  <a:gd name="adj" fmla="val 55635"/>
                </a:avLst>
              </a:prstGeom>
              <a:solidFill>
                <a:srgbClr val="00B05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7" name="円/楕円 36"/>
            <p:cNvSpPr/>
            <p:nvPr/>
          </p:nvSpPr>
          <p:spPr>
            <a:xfrm>
              <a:off x="9090854" y="4513576"/>
              <a:ext cx="952161" cy="952161"/>
            </a:xfrm>
            <a:prstGeom prst="ellipse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206" name="グループ化 8205"/>
          <p:cNvGrpSpPr/>
          <p:nvPr/>
        </p:nvGrpSpPr>
        <p:grpSpPr>
          <a:xfrm>
            <a:off x="1150016" y="6976294"/>
            <a:ext cx="1080000" cy="1080000"/>
            <a:chOff x="6501303" y="6920982"/>
            <a:chExt cx="952161" cy="952161"/>
          </a:xfrm>
        </p:grpSpPr>
        <p:grpSp>
          <p:nvGrpSpPr>
            <p:cNvPr id="8202" name="グループ化 8201"/>
            <p:cNvGrpSpPr/>
            <p:nvPr/>
          </p:nvGrpSpPr>
          <p:grpSpPr>
            <a:xfrm>
              <a:off x="6693527" y="7059563"/>
              <a:ext cx="621358" cy="621357"/>
              <a:chOff x="6695856" y="7061296"/>
              <a:chExt cx="862140" cy="862139"/>
            </a:xfrm>
          </p:grpSpPr>
          <p:sp>
            <p:nvSpPr>
              <p:cNvPr id="8197" name="円/楕円 8196"/>
              <p:cNvSpPr/>
              <p:nvPr/>
            </p:nvSpPr>
            <p:spPr>
              <a:xfrm>
                <a:off x="6695856" y="7135727"/>
                <a:ext cx="787709" cy="787708"/>
              </a:xfrm>
              <a:prstGeom prst="ellipse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/楕円 40"/>
              <p:cNvSpPr/>
              <p:nvPr/>
            </p:nvSpPr>
            <p:spPr>
              <a:xfrm>
                <a:off x="6892570" y="7314733"/>
                <a:ext cx="399603" cy="399603"/>
              </a:xfrm>
              <a:prstGeom prst="ellipse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98" name="山形 8197"/>
              <p:cNvSpPr/>
              <p:nvPr/>
            </p:nvSpPr>
            <p:spPr>
              <a:xfrm rot="8100000">
                <a:off x="7246565" y="7061296"/>
                <a:ext cx="311431" cy="311431"/>
              </a:xfrm>
              <a:prstGeom prst="chevron">
                <a:avLst>
                  <a:gd name="adj" fmla="val 44773"/>
                </a:avLst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200" name="直線コネクタ 8199"/>
              <p:cNvCxnSpPr>
                <a:stCxn id="8198" idx="3"/>
              </p:cNvCxnSpPr>
              <p:nvPr/>
            </p:nvCxnSpPr>
            <p:spPr>
              <a:xfrm flipH="1">
                <a:off x="7097738" y="7327119"/>
                <a:ext cx="194435" cy="187415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円/楕円 45"/>
            <p:cNvSpPr/>
            <p:nvPr/>
          </p:nvSpPr>
          <p:spPr>
            <a:xfrm>
              <a:off x="6501303" y="6920982"/>
              <a:ext cx="952161" cy="952161"/>
            </a:xfrm>
            <a:prstGeom prst="ellipse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2" name="正方形/長方形 51"/>
          <p:cNvSpPr/>
          <p:nvPr/>
        </p:nvSpPr>
        <p:spPr>
          <a:xfrm>
            <a:off x="2498874" y="2515176"/>
            <a:ext cx="39019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研究所の場所は伊丹。理系の割に街中にある</a:t>
            </a:r>
            <a:endParaRPr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2569197" y="4816796"/>
            <a:ext cx="1991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そこそこ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？</a:t>
            </a:r>
            <a:endParaRPr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8273008" y="3589419"/>
            <a:ext cx="39019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所謂、いい人が多い</a:t>
            </a:r>
            <a:endParaRPr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8216093" y="6059269"/>
            <a:ext cx="39019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研究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職には不安もあり</a:t>
            </a:r>
            <a:endParaRPr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2491444" y="7096823"/>
            <a:ext cx="39019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ジョブマッチングに通れば、内定の前に部署が確定する</a:t>
            </a:r>
            <a:endParaRPr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" name="二等辺三角形 60"/>
          <p:cNvSpPr/>
          <p:nvPr/>
        </p:nvSpPr>
        <p:spPr>
          <a:xfrm rot="16200000" flipV="1">
            <a:off x="2901054" y="1561889"/>
            <a:ext cx="389400" cy="302676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87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右矢印 16"/>
          <p:cNvSpPr/>
          <p:nvPr/>
        </p:nvSpPr>
        <p:spPr>
          <a:xfrm>
            <a:off x="928192" y="3742405"/>
            <a:ext cx="11665296" cy="1924432"/>
          </a:xfrm>
          <a:prstGeom prst="rightArrow">
            <a:avLst>
              <a:gd name="adj1" fmla="val 37010"/>
              <a:gd name="adj2" fmla="val 66597"/>
            </a:avLst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5"/>
          <p:cNvSpPr txBox="1">
            <a:spLocks noChangeArrowheads="1"/>
          </p:cNvSpPr>
          <p:nvPr/>
        </p:nvSpPr>
        <p:spPr bwMode="auto">
          <a:xfrm>
            <a:off x="2779718" y="269876"/>
            <a:ext cx="2279338" cy="71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47" tIns="43624" rIns="87247" bIns="43624">
            <a:spAutoFit/>
          </a:bodyPr>
          <a:lstStyle>
            <a:lvl1pPr eaLnBrk="0" hangingPunct="0"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41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私の仕事</a:t>
            </a:r>
            <a:endParaRPr lang="ja-JP" altLang="en-US" sz="41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512368" y="1624014"/>
            <a:ext cx="8563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製品の寿命を見定める研究をしています</a:t>
            </a:r>
            <a:endParaRPr lang="ja-JP" altLang="en-US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570029" y="3102677"/>
            <a:ext cx="4494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形あるもの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いつか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は壊れる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129840" y="5793961"/>
            <a:ext cx="4752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壊れた製品は</a:t>
            </a:r>
            <a:r>
              <a:rPr lang="ja-JP" altLang="en-US" sz="28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非常に危険！</a:t>
            </a:r>
            <a:endParaRPr lang="en-US" altLang="ja-JP" sz="2800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625150" y="7138897"/>
            <a:ext cx="73636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適切なタイミングで交換・廃却が必要</a:t>
            </a:r>
            <a:endParaRPr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842426" y="7760906"/>
            <a:ext cx="93109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そのためには、</a:t>
            </a:r>
            <a:r>
              <a:rPr lang="ja-JP" altLang="en-US" sz="3200" b="1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製品寿命を予測する必要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がある</a:t>
            </a:r>
            <a:endParaRPr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601" y="3738960"/>
            <a:ext cx="2168624" cy="1523458"/>
          </a:xfrm>
          <a:prstGeom prst="rect">
            <a:avLst/>
          </a:prstGeom>
        </p:spPr>
      </p:pic>
      <p:grpSp>
        <p:nvGrpSpPr>
          <p:cNvPr id="21" name="グループ化 20"/>
          <p:cNvGrpSpPr/>
          <p:nvPr/>
        </p:nvGrpSpPr>
        <p:grpSpPr>
          <a:xfrm>
            <a:off x="5168280" y="3490098"/>
            <a:ext cx="2168624" cy="1999558"/>
            <a:chOff x="7480920" y="3534189"/>
            <a:chExt cx="2168624" cy="1999558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920" y="4010289"/>
              <a:ext cx="2168624" cy="1523458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6" name="インク 15"/>
                <p14:cNvContentPartPr/>
                <p14:nvPr/>
              </p14:nvContentPartPr>
              <p14:xfrm>
                <a:off x="8552953" y="3534189"/>
                <a:ext cx="845280" cy="952200"/>
              </p14:xfrm>
            </p:contentPart>
          </mc:Choice>
          <mc:Fallback xmlns="">
            <p:pic>
              <p:nvPicPr>
                <p:cNvPr id="16" name="インク 15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529193" y="3511509"/>
                  <a:ext cx="892440" cy="9957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3" name="図 2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656" y="3984865"/>
            <a:ext cx="2168624" cy="152345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00" b="97083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860" y="3288432"/>
            <a:ext cx="1944216" cy="1458162"/>
          </a:xfrm>
          <a:prstGeom prst="rect">
            <a:avLst/>
          </a:prstGeom>
        </p:spPr>
      </p:pic>
      <p:sp>
        <p:nvSpPr>
          <p:cNvPr id="24" name="二等辺三角形 23"/>
          <p:cNvSpPr/>
          <p:nvPr/>
        </p:nvSpPr>
        <p:spPr>
          <a:xfrm rot="16200000" flipV="1">
            <a:off x="2026182" y="1728713"/>
            <a:ext cx="389400" cy="302676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46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5"/>
          <p:cNvSpPr txBox="1">
            <a:spLocks noChangeArrowheads="1"/>
          </p:cNvSpPr>
          <p:nvPr/>
        </p:nvSpPr>
        <p:spPr bwMode="auto">
          <a:xfrm>
            <a:off x="2779718" y="269876"/>
            <a:ext cx="2279338" cy="71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47" tIns="43624" rIns="87247" bIns="43624">
            <a:spAutoFit/>
          </a:bodyPr>
          <a:lstStyle>
            <a:lvl1pPr eaLnBrk="0" hangingPunct="0"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41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私の仕事</a:t>
            </a:r>
            <a:endParaRPr lang="ja-JP" altLang="en-US" sz="41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824447" y="2496344"/>
            <a:ext cx="96490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学生の時に専門にしていた</a:t>
            </a:r>
            <a:r>
              <a:rPr lang="ja-JP" altLang="en-US" sz="3200" b="1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電気化学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の技術を使って</a:t>
            </a:r>
            <a:r>
              <a:rPr lang="ja-JP" altLang="en-US" sz="3200" b="1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腐食の研究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をしています</a:t>
            </a:r>
            <a:endParaRPr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104367" y="1488232"/>
            <a:ext cx="5544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もう少し具体的に・・・</a:t>
            </a:r>
            <a:endParaRPr lang="ja-JP" altLang="en-US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584804" y="8506478"/>
            <a:ext cx="28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ja-JP" sz="1800" dirty="0" smtClean="0">
                <a:solidFill>
                  <a:srgbClr val="323232"/>
                </a:solidFill>
                <a:latin typeface="Arial"/>
                <a:ea typeface="メイリオ"/>
              </a:rPr>
              <a:t>Fig.</a:t>
            </a:r>
            <a:r>
              <a:rPr lang="ja-JP" altLang="en-US" sz="1800" dirty="0" smtClean="0">
                <a:solidFill>
                  <a:srgbClr val="323232"/>
                </a:solidFill>
                <a:latin typeface="Arial"/>
                <a:ea typeface="メイリオ"/>
              </a:rPr>
              <a:t>金属の腐食反応機構</a:t>
            </a:r>
            <a:endParaRPr lang="ja-JP" altLang="en-US" sz="1800" dirty="0">
              <a:solidFill>
                <a:srgbClr val="323232"/>
              </a:solidFill>
              <a:latin typeface="Arial"/>
              <a:ea typeface="メイリオ"/>
            </a:endParaRPr>
          </a:p>
        </p:txBody>
      </p:sp>
      <p:grpSp>
        <p:nvGrpSpPr>
          <p:cNvPr id="54" name="グループ化 53"/>
          <p:cNvGrpSpPr/>
          <p:nvPr/>
        </p:nvGrpSpPr>
        <p:grpSpPr>
          <a:xfrm>
            <a:off x="928192" y="4144274"/>
            <a:ext cx="10756033" cy="1332235"/>
            <a:chOff x="415977" y="1972929"/>
            <a:chExt cx="9046989" cy="1120554"/>
          </a:xfrm>
        </p:grpSpPr>
        <p:sp>
          <p:nvSpPr>
            <p:cNvPr id="55" name="テキスト ボックス 54"/>
            <p:cNvSpPr txBox="1"/>
            <p:nvPr/>
          </p:nvSpPr>
          <p:spPr>
            <a:xfrm>
              <a:off x="968050" y="2203564"/>
              <a:ext cx="22715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23232"/>
                  </a:solidFill>
                  <a:effectLst/>
                  <a:uLnTx/>
                  <a:uFillTx/>
                  <a:latin typeface="Arial"/>
                  <a:ea typeface="メイリオ"/>
                </a:rPr>
                <a:t>電気化学測定で</a:t>
              </a:r>
              <a:endParaRPr kumimoji="0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Arial"/>
                <a:ea typeface="メイリオ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23232"/>
                  </a:solidFill>
                  <a:effectLst/>
                  <a:uLnTx/>
                  <a:uFillTx/>
                  <a:latin typeface="Arial"/>
                  <a:ea typeface="メイリオ"/>
                </a:rPr>
                <a:t>腐食反応解析</a:t>
              </a:r>
            </a:p>
          </p:txBody>
        </p:sp>
        <p:sp>
          <p:nvSpPr>
            <p:cNvPr id="56" name="山形 55"/>
            <p:cNvSpPr/>
            <p:nvPr/>
          </p:nvSpPr>
          <p:spPr>
            <a:xfrm>
              <a:off x="415977" y="1972929"/>
              <a:ext cx="3081525" cy="1120554"/>
            </a:xfrm>
            <a:prstGeom prst="chevron">
              <a:avLst/>
            </a:prstGeom>
            <a:noFill/>
            <a:ln w="44450" cap="flat" cmpd="sng" algn="ctr">
              <a:solidFill>
                <a:srgbClr val="00B050"/>
              </a:solidFill>
              <a:prstDash val="solid"/>
            </a:ln>
            <a:effectLst/>
          </p:spPr>
        </p:sp>
        <p:sp>
          <p:nvSpPr>
            <p:cNvPr id="57" name="テキスト ボックス 56"/>
            <p:cNvSpPr txBox="1"/>
            <p:nvPr/>
          </p:nvSpPr>
          <p:spPr>
            <a:xfrm>
              <a:off x="3911477" y="2187883"/>
              <a:ext cx="22325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23232"/>
                  </a:solidFill>
                  <a:effectLst/>
                  <a:uLnTx/>
                  <a:uFillTx/>
                  <a:latin typeface="Arial"/>
                  <a:ea typeface="メイリオ"/>
                </a:rPr>
                <a:t>腐食進行を</a:t>
              </a:r>
              <a:endParaRPr kumimoji="0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Arial"/>
                <a:ea typeface="メイリオ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23232"/>
                  </a:solidFill>
                  <a:effectLst/>
                  <a:uLnTx/>
                  <a:uFillTx/>
                  <a:latin typeface="Arial"/>
                  <a:ea typeface="メイリオ"/>
                </a:rPr>
                <a:t>シミュレーション</a:t>
              </a:r>
            </a:p>
          </p:txBody>
        </p:sp>
        <p:sp>
          <p:nvSpPr>
            <p:cNvPr id="58" name="山形 57"/>
            <p:cNvSpPr/>
            <p:nvPr/>
          </p:nvSpPr>
          <p:spPr>
            <a:xfrm>
              <a:off x="3353173" y="1972929"/>
              <a:ext cx="3081525" cy="1120554"/>
            </a:xfrm>
            <a:prstGeom prst="chevron">
              <a:avLst/>
            </a:prstGeom>
            <a:noFill/>
            <a:ln w="44450" cap="flat" cmpd="sng" algn="ctr">
              <a:solidFill>
                <a:srgbClr val="00B050"/>
              </a:solidFill>
              <a:prstDash val="solid"/>
            </a:ln>
            <a:effectLst/>
          </p:spPr>
        </p:sp>
        <p:sp>
          <p:nvSpPr>
            <p:cNvPr id="59" name="テキスト ボックス 58"/>
            <p:cNvSpPr txBox="1"/>
            <p:nvPr/>
          </p:nvSpPr>
          <p:spPr>
            <a:xfrm>
              <a:off x="6996927" y="2197311"/>
              <a:ext cx="21793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23232"/>
                  </a:solidFill>
                  <a:effectLst/>
                  <a:uLnTx/>
                  <a:uFillTx/>
                  <a:latin typeface="Arial"/>
                  <a:ea typeface="メイリオ"/>
                </a:rPr>
                <a:t>腐食由来の</a:t>
              </a:r>
              <a:endParaRPr kumimoji="0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Arial"/>
                <a:ea typeface="メイリオ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23232"/>
                  </a:solidFill>
                  <a:effectLst/>
                  <a:uLnTx/>
                  <a:uFillTx/>
                  <a:latin typeface="Arial"/>
                  <a:ea typeface="メイリオ"/>
                </a:rPr>
                <a:t>製品寿命を予測</a:t>
              </a:r>
            </a:p>
          </p:txBody>
        </p:sp>
        <p:sp>
          <p:nvSpPr>
            <p:cNvPr id="60" name="山形 59"/>
            <p:cNvSpPr/>
            <p:nvPr/>
          </p:nvSpPr>
          <p:spPr>
            <a:xfrm>
              <a:off x="6381441" y="1972929"/>
              <a:ext cx="3081525" cy="1120554"/>
            </a:xfrm>
            <a:prstGeom prst="chevron">
              <a:avLst/>
            </a:prstGeom>
            <a:noFill/>
            <a:ln w="44450" cap="flat" cmpd="sng" algn="ctr">
              <a:solidFill>
                <a:srgbClr val="00B050"/>
              </a:solidFill>
              <a:prstDash val="solid"/>
            </a:ln>
            <a:effectLst/>
          </p:spPr>
        </p:sp>
      </p:grpSp>
      <p:sp>
        <p:nvSpPr>
          <p:cNvPr id="61" name="四角形吹き出し 60"/>
          <p:cNvSpPr/>
          <p:nvPr/>
        </p:nvSpPr>
        <p:spPr>
          <a:xfrm>
            <a:off x="988426" y="6096744"/>
            <a:ext cx="3926434" cy="3240360"/>
          </a:xfrm>
          <a:prstGeom prst="wedgeRectCallout">
            <a:avLst>
              <a:gd name="adj1" fmla="val -21031"/>
              <a:gd name="adj2" fmla="val -62164"/>
            </a:avLst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3" name="グループ化 62"/>
          <p:cNvGrpSpPr/>
          <p:nvPr/>
        </p:nvGrpSpPr>
        <p:grpSpPr>
          <a:xfrm>
            <a:off x="1304424" y="6672808"/>
            <a:ext cx="3260964" cy="1833670"/>
            <a:chOff x="1304424" y="6384776"/>
            <a:chExt cx="3260964" cy="1833670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1304424" y="6384776"/>
              <a:ext cx="3260964" cy="1833670"/>
              <a:chOff x="819590" y="4139441"/>
              <a:chExt cx="3260964" cy="1833670"/>
            </a:xfrm>
          </p:grpSpPr>
          <p:grpSp>
            <p:nvGrpSpPr>
              <p:cNvPr id="27" name="グループ化 26"/>
              <p:cNvGrpSpPr/>
              <p:nvPr/>
            </p:nvGrpSpPr>
            <p:grpSpPr>
              <a:xfrm>
                <a:off x="819590" y="4221089"/>
                <a:ext cx="3145605" cy="1752022"/>
                <a:chOff x="717070" y="2867738"/>
                <a:chExt cx="3340659" cy="1860663"/>
              </a:xfrm>
            </p:grpSpPr>
            <p:grpSp>
              <p:nvGrpSpPr>
                <p:cNvPr id="28" name="グループ化 27"/>
                <p:cNvGrpSpPr/>
                <p:nvPr/>
              </p:nvGrpSpPr>
              <p:grpSpPr>
                <a:xfrm>
                  <a:off x="717070" y="2867738"/>
                  <a:ext cx="3340659" cy="1860663"/>
                  <a:chOff x="6070401" y="4333554"/>
                  <a:chExt cx="2263079" cy="1260477"/>
                </a:xfrm>
              </p:grpSpPr>
              <p:grpSp>
                <p:nvGrpSpPr>
                  <p:cNvPr id="41" name="グループ化 40"/>
                  <p:cNvGrpSpPr/>
                  <p:nvPr/>
                </p:nvGrpSpPr>
                <p:grpSpPr>
                  <a:xfrm>
                    <a:off x="6070401" y="4333554"/>
                    <a:ext cx="2263079" cy="984305"/>
                    <a:chOff x="1244585" y="2385619"/>
                    <a:chExt cx="2263079" cy="984305"/>
                  </a:xfrm>
                </p:grpSpPr>
                <p:sp>
                  <p:nvSpPr>
                    <p:cNvPr id="44" name="円/楕円 43"/>
                    <p:cNvSpPr/>
                    <p:nvPr/>
                  </p:nvSpPr>
                  <p:spPr>
                    <a:xfrm>
                      <a:off x="1514724" y="2385619"/>
                      <a:ext cx="1717800" cy="818800"/>
                    </a:xfrm>
                    <a:prstGeom prst="ellipse">
                      <a:avLst/>
                    </a:prstGeom>
                    <a:solidFill>
                      <a:srgbClr val="1F497D">
                        <a:lumMod val="40000"/>
                        <a:lumOff val="60000"/>
                      </a:srgbClr>
                    </a:soli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メイリオ"/>
                        <a:cs typeface="+mn-cs"/>
                      </a:endParaRPr>
                    </a:p>
                  </p:txBody>
                </p:sp>
                <p:sp>
                  <p:nvSpPr>
                    <p:cNvPr id="45" name="正方形/長方形 44"/>
                    <p:cNvSpPr/>
                    <p:nvPr/>
                  </p:nvSpPr>
                  <p:spPr>
                    <a:xfrm>
                      <a:off x="1244585" y="2845317"/>
                      <a:ext cx="2263079" cy="524607"/>
                    </a:xfrm>
                    <a:prstGeom prst="rect">
                      <a:avLst/>
                    </a:prstGeom>
                    <a:solidFill>
                      <a:sysClr val="window" lastClr="FFFFFF">
                        <a:lumMod val="75000"/>
                      </a:sysClr>
                    </a:soli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メイリオ"/>
                        <a:cs typeface="+mn-cs"/>
                      </a:endParaRPr>
                    </a:p>
                  </p:txBody>
                </p:sp>
              </p:grpSp>
              <p:sp>
                <p:nvSpPr>
                  <p:cNvPr id="42" name="テキスト ボックス 41"/>
                  <p:cNvSpPr txBox="1"/>
                  <p:nvPr/>
                </p:nvSpPr>
                <p:spPr>
                  <a:xfrm>
                    <a:off x="6099408" y="5055556"/>
                    <a:ext cx="892094" cy="2501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ja-JP" alt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メイリオ"/>
                      </a:rPr>
                      <a:t>金属</a:t>
                    </a:r>
                  </a:p>
                </p:txBody>
              </p:sp>
              <p:sp>
                <p:nvSpPr>
                  <p:cNvPr id="43" name="テキスト ボックス 42"/>
                  <p:cNvSpPr txBox="1"/>
                  <p:nvPr/>
                </p:nvSpPr>
                <p:spPr>
                  <a:xfrm>
                    <a:off x="7176893" y="5328318"/>
                    <a:ext cx="808869" cy="2657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ja-JP" altLang="en-US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メイリオ"/>
                      </a:rPr>
                      <a:t>腐食電流</a:t>
                    </a:r>
                  </a:p>
                </p:txBody>
              </p:sp>
            </p:grpSp>
            <p:sp>
              <p:nvSpPr>
                <p:cNvPr id="29" name="テキスト ボックス 28"/>
                <p:cNvSpPr txBox="1"/>
                <p:nvPr/>
              </p:nvSpPr>
              <p:spPr>
                <a:xfrm>
                  <a:off x="2756066" y="2995463"/>
                  <a:ext cx="735035" cy="3922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323232"/>
                      </a:solidFill>
                      <a:effectLst/>
                      <a:uLnTx/>
                      <a:uFillTx/>
                      <a:latin typeface="Arial"/>
                      <a:ea typeface="メイリオ"/>
                    </a:rPr>
                    <a:t>M</a:t>
                  </a:r>
                  <a:r>
                    <a:rPr kumimoji="0" lang="en-US" altLang="ja-JP" sz="1800" b="1" i="0" u="none" strike="noStrike" kern="0" cap="none" spc="0" normalizeH="0" baseline="30000" noProof="0" dirty="0" smtClean="0">
                      <a:ln>
                        <a:noFill/>
                      </a:ln>
                      <a:solidFill>
                        <a:srgbClr val="323232"/>
                      </a:solidFill>
                      <a:effectLst/>
                      <a:uLnTx/>
                      <a:uFillTx/>
                      <a:latin typeface="Arial"/>
                      <a:ea typeface="メイリオ"/>
                    </a:rPr>
                    <a:t>+</a:t>
                  </a:r>
                  <a:endParaRPr kumimoji="0" lang="ja-JP" altLang="en-US" sz="1800" b="1" i="0" u="none" strike="noStrike" kern="0" cap="none" spc="0" normalizeH="0" baseline="30000" noProof="0" dirty="0" smtClean="0">
                    <a:ln>
                      <a:noFill/>
                    </a:ln>
                    <a:solidFill>
                      <a:srgbClr val="323232"/>
                    </a:solidFill>
                    <a:effectLst/>
                    <a:uLnTx/>
                    <a:uFillTx/>
                    <a:latin typeface="Arial"/>
                    <a:ea typeface="メイリオ"/>
                  </a:endParaRPr>
                </a:p>
              </p:txBody>
            </p:sp>
            <p:sp>
              <p:nvSpPr>
                <p:cNvPr id="30" name="環状矢印 29"/>
                <p:cNvSpPr/>
                <p:nvPr/>
              </p:nvSpPr>
              <p:spPr>
                <a:xfrm rot="10968374">
                  <a:off x="1755887" y="2933662"/>
                  <a:ext cx="481691" cy="598993"/>
                </a:xfrm>
                <a:prstGeom prst="circularArrow">
                  <a:avLst>
                    <a:gd name="adj1" fmla="val 12500"/>
                    <a:gd name="adj2" fmla="val 1142319"/>
                    <a:gd name="adj3" fmla="val 20457681"/>
                    <a:gd name="adj4" fmla="val 10675076"/>
                    <a:gd name="adj5" fmla="val 14698"/>
                  </a:avLst>
                </a:prstGeom>
                <a:solidFill>
                  <a:srgbClr val="323232"/>
                </a:solidFill>
                <a:ln w="25400" cap="flat" cmpd="sng" algn="ctr">
                  <a:solidFill>
                    <a:srgbClr val="323232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メイリオ"/>
                    <a:cs typeface="+mn-cs"/>
                  </a:endParaRPr>
                </a:p>
              </p:txBody>
            </p:sp>
            <p:sp>
              <p:nvSpPr>
                <p:cNvPr id="31" name="テキスト ボックス 30"/>
                <p:cNvSpPr txBox="1"/>
                <p:nvPr/>
              </p:nvSpPr>
              <p:spPr>
                <a:xfrm>
                  <a:off x="2011904" y="2894310"/>
                  <a:ext cx="4918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323232"/>
                      </a:solidFill>
                      <a:effectLst/>
                      <a:uLnTx/>
                      <a:uFillTx/>
                      <a:latin typeface="Arial"/>
                      <a:ea typeface="メイリオ"/>
                    </a:rPr>
                    <a:t>O</a:t>
                  </a:r>
                  <a:r>
                    <a:rPr kumimoji="0" lang="en-US" altLang="ja-JP" sz="1800" b="1" i="0" u="none" strike="noStrike" kern="0" cap="none" spc="0" normalizeH="0" baseline="-25000" noProof="0" dirty="0" smtClean="0">
                      <a:ln>
                        <a:noFill/>
                      </a:ln>
                      <a:solidFill>
                        <a:srgbClr val="323232"/>
                      </a:solidFill>
                      <a:effectLst/>
                      <a:uLnTx/>
                      <a:uFillTx/>
                      <a:latin typeface="Arial"/>
                      <a:ea typeface="メイリオ"/>
                    </a:rPr>
                    <a:t>2</a:t>
                  </a:r>
                  <a:endParaRPr kumimoji="0" lang="ja-JP" altLang="en-US" sz="1800" b="1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323232"/>
                    </a:solidFill>
                    <a:effectLst/>
                    <a:uLnTx/>
                    <a:uFillTx/>
                    <a:latin typeface="Arial"/>
                    <a:ea typeface="メイリオ"/>
                  </a:endParaRPr>
                </a:p>
              </p:txBody>
            </p:sp>
            <p:sp>
              <p:nvSpPr>
                <p:cNvPr id="32" name="テキスト ボックス 31"/>
                <p:cNvSpPr txBox="1"/>
                <p:nvPr/>
              </p:nvSpPr>
              <p:spPr>
                <a:xfrm>
                  <a:off x="1455276" y="2879857"/>
                  <a:ext cx="6480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323232"/>
                      </a:solidFill>
                      <a:effectLst/>
                      <a:uLnTx/>
                      <a:uFillTx/>
                      <a:latin typeface="Arial"/>
                      <a:ea typeface="メイリオ"/>
                    </a:rPr>
                    <a:t>OH</a:t>
                  </a:r>
                  <a:r>
                    <a:rPr kumimoji="0" lang="en-US" altLang="ja-JP" sz="1800" b="1" i="0" u="none" strike="noStrike" kern="0" cap="none" spc="0" normalizeH="0" baseline="30000" noProof="0" dirty="0" smtClean="0">
                      <a:ln>
                        <a:noFill/>
                      </a:ln>
                      <a:solidFill>
                        <a:srgbClr val="323232"/>
                      </a:solidFill>
                      <a:effectLst/>
                      <a:uLnTx/>
                      <a:uFillTx/>
                      <a:latin typeface="Symbol" panose="05050102010706020507" pitchFamily="18" charset="2"/>
                      <a:ea typeface="メイリオ"/>
                    </a:rPr>
                    <a:t>-</a:t>
                  </a:r>
                  <a:endParaRPr kumimoji="0" lang="ja-JP" altLang="en-US" sz="1800" b="1" i="0" u="none" strike="noStrike" kern="0" cap="none" spc="0" normalizeH="0" baseline="30000" noProof="0" dirty="0" smtClean="0">
                    <a:ln>
                      <a:noFill/>
                    </a:ln>
                    <a:solidFill>
                      <a:srgbClr val="323232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メイリオ"/>
                  </a:endParaRPr>
                </a:p>
              </p:txBody>
            </p:sp>
            <p:cxnSp>
              <p:nvCxnSpPr>
                <p:cNvPr id="33" name="直線矢印コネクタ 32"/>
                <p:cNvCxnSpPr/>
                <p:nvPr/>
              </p:nvCxnSpPr>
              <p:spPr>
                <a:xfrm flipV="1">
                  <a:off x="1996732" y="3531819"/>
                  <a:ext cx="0" cy="401701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rgbClr val="323232"/>
                  </a:solidFill>
                  <a:prstDash val="solid"/>
                  <a:tailEnd type="triangle"/>
                </a:ln>
                <a:effectLst/>
              </p:spPr>
            </p:cxnSp>
            <p:grpSp>
              <p:nvGrpSpPr>
                <p:cNvPr id="34" name="グループ化 33"/>
                <p:cNvGrpSpPr/>
                <p:nvPr/>
              </p:nvGrpSpPr>
              <p:grpSpPr>
                <a:xfrm>
                  <a:off x="2119569" y="3638054"/>
                  <a:ext cx="1778349" cy="369332"/>
                  <a:chOff x="1928663" y="3908015"/>
                  <a:chExt cx="1778349" cy="369332"/>
                </a:xfrm>
              </p:grpSpPr>
              <p:sp>
                <p:nvSpPr>
                  <p:cNvPr id="37" name="正方形/長方形 36"/>
                  <p:cNvSpPr/>
                  <p:nvPr/>
                </p:nvSpPr>
                <p:spPr>
                  <a:xfrm>
                    <a:off x="1928663" y="3935675"/>
                    <a:ext cx="367597" cy="336692"/>
                  </a:xfrm>
                  <a:prstGeom prst="rect">
                    <a:avLst/>
                  </a:prstGeom>
                  <a:solidFill>
                    <a:sysClr val="window" lastClr="FFFFFF">
                      <a:lumMod val="95000"/>
                      <a:alpha val="70000"/>
                    </a:sysClr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ja-JP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メイリオ"/>
                      <a:cs typeface="+mn-cs"/>
                    </a:endParaRPr>
                  </a:p>
                </p:txBody>
              </p:sp>
              <p:sp>
                <p:nvSpPr>
                  <p:cNvPr id="38" name="テキスト ボックス 37"/>
                  <p:cNvSpPr txBox="1"/>
                  <p:nvPr/>
                </p:nvSpPr>
                <p:spPr>
                  <a:xfrm>
                    <a:off x="1949589" y="3908015"/>
                    <a:ext cx="4314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ja-JP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323232"/>
                        </a:solidFill>
                        <a:effectLst/>
                        <a:uLnTx/>
                        <a:uFillTx/>
                        <a:latin typeface="Arial"/>
                        <a:ea typeface="メイリオ"/>
                      </a:rPr>
                      <a:t>e</a:t>
                    </a:r>
                    <a:r>
                      <a:rPr kumimoji="0" lang="en-US" altLang="ja-JP" sz="1800" b="1" i="0" u="none" strike="noStrike" kern="0" cap="none" spc="0" normalizeH="0" baseline="30000" noProof="0" dirty="0" smtClean="0">
                        <a:ln>
                          <a:noFill/>
                        </a:ln>
                        <a:solidFill>
                          <a:srgbClr val="323232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メイリオ"/>
                      </a:rPr>
                      <a:t>-</a:t>
                    </a:r>
                    <a:endParaRPr kumimoji="0" lang="ja-JP" altLang="en-US" sz="1800" b="1" i="0" u="none" strike="noStrike" kern="0" cap="none" spc="0" normalizeH="0" baseline="30000" noProof="0" dirty="0" smtClean="0">
                      <a:ln>
                        <a:noFill/>
                      </a:ln>
                      <a:solidFill>
                        <a:srgbClr val="323232"/>
                      </a:solidFill>
                      <a:effectLst/>
                      <a:uLnTx/>
                      <a:uFillTx/>
                      <a:latin typeface="Symbol" panose="05050102010706020507" pitchFamily="18" charset="2"/>
                      <a:ea typeface="メイリオ"/>
                    </a:endParaRPr>
                  </a:p>
                </p:txBody>
              </p:sp>
              <p:sp>
                <p:nvSpPr>
                  <p:cNvPr id="39" name="正方形/長方形 38"/>
                  <p:cNvSpPr/>
                  <p:nvPr/>
                </p:nvSpPr>
                <p:spPr>
                  <a:xfrm>
                    <a:off x="3254636" y="3935675"/>
                    <a:ext cx="367597" cy="336692"/>
                  </a:xfrm>
                  <a:prstGeom prst="rect">
                    <a:avLst/>
                  </a:prstGeom>
                  <a:solidFill>
                    <a:sysClr val="window" lastClr="FFFFFF">
                      <a:lumMod val="95000"/>
                      <a:alpha val="70000"/>
                    </a:sysClr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ja-JP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ea typeface="メイリオ"/>
                      <a:cs typeface="+mn-cs"/>
                    </a:endParaRPr>
                  </a:p>
                </p:txBody>
              </p:sp>
              <p:sp>
                <p:nvSpPr>
                  <p:cNvPr id="40" name="テキスト ボックス 39"/>
                  <p:cNvSpPr txBox="1"/>
                  <p:nvPr/>
                </p:nvSpPr>
                <p:spPr>
                  <a:xfrm>
                    <a:off x="3275562" y="3908015"/>
                    <a:ext cx="4314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ja-JP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323232"/>
                        </a:solidFill>
                        <a:effectLst/>
                        <a:uLnTx/>
                        <a:uFillTx/>
                        <a:latin typeface="Arial"/>
                        <a:ea typeface="メイリオ"/>
                      </a:rPr>
                      <a:t>e</a:t>
                    </a:r>
                    <a:r>
                      <a:rPr kumimoji="0" lang="en-US" altLang="ja-JP" sz="1800" b="1" i="0" u="none" strike="noStrike" kern="0" cap="none" spc="0" normalizeH="0" baseline="30000" noProof="0" dirty="0" smtClean="0">
                        <a:ln>
                          <a:noFill/>
                        </a:ln>
                        <a:solidFill>
                          <a:srgbClr val="323232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メイリオ"/>
                      </a:rPr>
                      <a:t>-</a:t>
                    </a:r>
                    <a:endParaRPr kumimoji="0" lang="ja-JP" altLang="en-US" sz="1800" b="1" i="0" u="none" strike="noStrike" kern="0" cap="none" spc="0" normalizeH="0" baseline="30000" noProof="0" dirty="0" smtClean="0">
                      <a:ln>
                        <a:noFill/>
                      </a:ln>
                      <a:solidFill>
                        <a:srgbClr val="323232"/>
                      </a:solidFill>
                      <a:effectLst/>
                      <a:uLnTx/>
                      <a:uFillTx/>
                      <a:latin typeface="Symbol" panose="05050102010706020507" pitchFamily="18" charset="2"/>
                      <a:ea typeface="メイリオ"/>
                    </a:endParaRPr>
                  </a:p>
                </p:txBody>
              </p:sp>
            </p:grpSp>
            <p:sp>
              <p:nvSpPr>
                <p:cNvPr id="35" name="環状矢印 34"/>
                <p:cNvSpPr/>
                <p:nvPr/>
              </p:nvSpPr>
              <p:spPr>
                <a:xfrm rot="10800000">
                  <a:off x="3097911" y="2960263"/>
                  <a:ext cx="481691" cy="598993"/>
                </a:xfrm>
                <a:prstGeom prst="circularArrow">
                  <a:avLst>
                    <a:gd name="adj1" fmla="val 12500"/>
                    <a:gd name="adj2" fmla="val 1142319"/>
                    <a:gd name="adj3" fmla="val 20457681"/>
                    <a:gd name="adj4" fmla="val 16088234"/>
                    <a:gd name="adj5" fmla="val 14698"/>
                  </a:avLst>
                </a:prstGeom>
                <a:solidFill>
                  <a:srgbClr val="323232"/>
                </a:solidFill>
                <a:ln w="25400" cap="flat" cmpd="sng" algn="ctr">
                  <a:solidFill>
                    <a:srgbClr val="323232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メイリオ"/>
                    <a:cs typeface="+mn-cs"/>
                  </a:endParaRPr>
                </a:p>
              </p:txBody>
            </p:sp>
            <p:cxnSp>
              <p:nvCxnSpPr>
                <p:cNvPr id="36" name="直線矢印コネクタ 35"/>
                <p:cNvCxnSpPr/>
                <p:nvPr/>
              </p:nvCxnSpPr>
              <p:spPr>
                <a:xfrm>
                  <a:off x="3338756" y="3531819"/>
                  <a:ext cx="0" cy="401701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rgbClr val="323232"/>
                  </a:solidFill>
                  <a:prstDash val="solid"/>
                  <a:tailEnd type="triangle"/>
                </a:ln>
                <a:effectLst/>
              </p:spPr>
            </p:cxnSp>
          </p:grpSp>
          <p:sp>
            <p:nvSpPr>
              <p:cNvPr id="2" name="テキスト ボックス 1"/>
              <p:cNvSpPr txBox="1"/>
              <p:nvPr/>
            </p:nvSpPr>
            <p:spPr>
              <a:xfrm>
                <a:off x="3257895" y="4139441"/>
                <a:ext cx="8226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8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液滴</a:t>
                </a:r>
                <a:endParaRPr kumimoji="1" lang="ja-JP" altLang="en-US" sz="18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62" name="角丸四角形 61"/>
            <p:cNvSpPr/>
            <p:nvPr/>
          </p:nvSpPr>
          <p:spPr>
            <a:xfrm>
              <a:off x="2273136" y="7173575"/>
              <a:ext cx="2129622" cy="46805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4" name="四角形吹き出し 63"/>
          <p:cNvSpPr/>
          <p:nvPr/>
        </p:nvSpPr>
        <p:spPr>
          <a:xfrm>
            <a:off x="5180150" y="6096744"/>
            <a:ext cx="7085387" cy="3250870"/>
          </a:xfrm>
          <a:prstGeom prst="wedgeRectCallout">
            <a:avLst>
              <a:gd name="adj1" fmla="val 21992"/>
              <a:gd name="adj2" fmla="val -62689"/>
            </a:avLst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7" name="図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288" y="6754456"/>
            <a:ext cx="2416237" cy="1784897"/>
          </a:xfrm>
          <a:prstGeom prst="rect">
            <a:avLst/>
          </a:prstGeom>
        </p:spPr>
      </p:pic>
      <p:sp>
        <p:nvSpPr>
          <p:cNvPr id="68" name="正方形/長方形 67"/>
          <p:cNvSpPr/>
          <p:nvPr/>
        </p:nvSpPr>
        <p:spPr>
          <a:xfrm>
            <a:off x="5289559" y="6292791"/>
            <a:ext cx="24487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＜関連製品＞</a:t>
            </a:r>
            <a:endParaRPr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898766" y="83218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ja-JP" altLang="en-US" sz="1800" dirty="0" smtClean="0">
                <a:solidFill>
                  <a:srgbClr val="323232"/>
                </a:solidFill>
                <a:latin typeface="Arial"/>
                <a:ea typeface="メイリオ"/>
              </a:rPr>
              <a:t>エアコン</a:t>
            </a:r>
            <a:endParaRPr lang="ja-JP" altLang="en-US" sz="1800" dirty="0">
              <a:solidFill>
                <a:srgbClr val="323232"/>
              </a:solidFill>
              <a:latin typeface="Arial"/>
              <a:ea typeface="メイリオ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497144" y="8677292"/>
            <a:ext cx="135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ja-JP" altLang="en-US" sz="1800" dirty="0" smtClean="0">
                <a:solidFill>
                  <a:srgbClr val="323232"/>
                </a:solidFill>
                <a:latin typeface="Arial"/>
                <a:ea typeface="メイリオ"/>
              </a:rPr>
              <a:t>自動車機器</a:t>
            </a:r>
            <a:endParaRPr lang="ja-JP" altLang="en-US" sz="1800" dirty="0">
              <a:solidFill>
                <a:srgbClr val="323232"/>
              </a:solidFill>
              <a:latin typeface="Arial"/>
              <a:ea typeface="メイリオ"/>
            </a:endParaRPr>
          </a:p>
        </p:txBody>
      </p:sp>
      <p:pic>
        <p:nvPicPr>
          <p:cNvPr id="72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57424" y="7934987"/>
            <a:ext cx="1341335" cy="1140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" name="Picture 11"/>
          <p:cNvPicPr>
            <a:picLocks noChangeAspect="1" noChangeArrowheads="1"/>
          </p:cNvPicPr>
          <p:nvPr/>
        </p:nvPicPr>
        <p:blipFill>
          <a:blip r:embed="rId5" cstate="print"/>
          <a:srcRect t="7022" b="29784"/>
          <a:stretch>
            <a:fillRect/>
          </a:stretch>
        </p:blipFill>
        <p:spPr bwMode="auto">
          <a:xfrm>
            <a:off x="5829053" y="6899078"/>
            <a:ext cx="2569706" cy="985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テキスト ボックス 73"/>
          <p:cNvSpPr txBox="1"/>
          <p:nvPr/>
        </p:nvSpPr>
        <p:spPr>
          <a:xfrm>
            <a:off x="11473519" y="8677292"/>
            <a:ext cx="643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ja-JP" sz="1800" dirty="0">
                <a:solidFill>
                  <a:srgbClr val="323232"/>
                </a:solidFill>
                <a:latin typeface="Arial"/>
                <a:ea typeface="メイリオ"/>
              </a:rPr>
              <a:t>e</a:t>
            </a:r>
            <a:r>
              <a:rPr lang="en-US" altLang="ja-JP" sz="1800" dirty="0" smtClean="0">
                <a:solidFill>
                  <a:srgbClr val="323232"/>
                </a:solidFill>
                <a:latin typeface="Arial"/>
                <a:ea typeface="メイリオ"/>
              </a:rPr>
              <a:t>tc.</a:t>
            </a:r>
            <a:endParaRPr lang="ja-JP" altLang="en-US" sz="1800" dirty="0">
              <a:solidFill>
                <a:srgbClr val="323232"/>
              </a:solidFill>
              <a:latin typeface="Arial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7391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5"/>
          <p:cNvSpPr txBox="1">
            <a:spLocks noChangeArrowheads="1"/>
          </p:cNvSpPr>
          <p:nvPr/>
        </p:nvSpPr>
        <p:spPr bwMode="auto">
          <a:xfrm>
            <a:off x="2779718" y="269876"/>
            <a:ext cx="2279338" cy="71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47" tIns="43624" rIns="87247" bIns="43624">
            <a:spAutoFit/>
          </a:bodyPr>
          <a:lstStyle>
            <a:lvl1pPr eaLnBrk="0" hangingPunct="0"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41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私の仕事</a:t>
            </a:r>
            <a:endParaRPr lang="ja-JP" altLang="en-US" sz="41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785779"/>
              </p:ext>
            </p:extLst>
          </p:nvPr>
        </p:nvGraphicFramePr>
        <p:xfrm>
          <a:off x="1288232" y="2479291"/>
          <a:ext cx="4415561" cy="5601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9213"/>
                <a:gridCol w="3446348"/>
              </a:tblGrid>
              <a:tr h="6330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dirty="0" smtClean="0"/>
                        <a:t>8:30</a:t>
                      </a:r>
                      <a:endParaRPr kumimoji="1" lang="ja-JP" altLang="en-US" sz="32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/>
                        <a:t>出社、メールチェック</a:t>
                      </a:r>
                      <a:endParaRPr kumimoji="1" lang="ja-JP" altLang="en-US" sz="32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13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dirty="0" smtClean="0"/>
                        <a:t>9:00</a:t>
                      </a:r>
                      <a:endParaRPr lang="ja-JP" altLang="en-US" sz="2400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dirty="0" smtClean="0"/>
                        <a:t>実験や作業</a:t>
                      </a:r>
                      <a:endParaRPr lang="ja-JP" altLang="en-US" sz="2400" b="0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8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dirty="0" smtClean="0"/>
                        <a:t>11:00</a:t>
                      </a:r>
                      <a:endParaRPr lang="ja-JP" altLang="en-US" sz="2400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2400" dirty="0" smtClean="0"/>
                        <a:t>データ分析</a:t>
                      </a:r>
                      <a:endParaRPr lang="ja-JP" altLang="en-US" sz="2400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62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dirty="0" smtClean="0"/>
                        <a:t>12:15</a:t>
                      </a:r>
                      <a:endParaRPr lang="ja-JP" altLang="en-US" sz="2400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/>
                        <a:t>お昼ごはん</a:t>
                      </a:r>
                      <a:endParaRPr kumimoji="1" lang="ja-JP" altLang="en-US" sz="3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25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dirty="0" smtClean="0"/>
                        <a:t>13:00</a:t>
                      </a:r>
                      <a:endParaRPr lang="ja-JP" altLang="en-US" sz="2400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dirty="0" smtClean="0"/>
                        <a:t>グループミーティング</a:t>
                      </a:r>
                      <a:endParaRPr lang="ja-JP" altLang="en-US" sz="2400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25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dirty="0" smtClean="0"/>
                        <a:t>13:30</a:t>
                      </a:r>
                      <a:endParaRPr lang="ja-JP" altLang="en-US" sz="2400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dirty="0" smtClean="0"/>
                        <a:t>実験</a:t>
                      </a:r>
                      <a:endParaRPr lang="ja-JP" altLang="en-US" sz="2400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8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dirty="0" smtClean="0"/>
                        <a:t>16:00</a:t>
                      </a:r>
                      <a:endParaRPr lang="ja-JP" altLang="en-US" sz="2400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2400" dirty="0" smtClean="0"/>
                        <a:t>まとめ、報告作成</a:t>
                      </a:r>
                      <a:endParaRPr lang="en-US" altLang="ja-JP" sz="2400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8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dirty="0" smtClean="0"/>
                        <a:t>17:00</a:t>
                      </a:r>
                      <a:endParaRPr lang="ja-JP" altLang="en-US" sz="2400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2400" dirty="0" smtClean="0">
                          <a:latin typeface="+mn-lt"/>
                          <a:ea typeface="+mn-ea"/>
                          <a:cs typeface="+mn-cs"/>
                        </a:rPr>
                        <a:t>デスクワーク</a:t>
                      </a:r>
                      <a:endParaRPr lang="en-US" altLang="ja-JP" sz="2400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398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dirty="0" smtClean="0"/>
                        <a:t>18:00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dirty="0" smtClean="0"/>
                        <a:t>or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dirty="0" smtClean="0"/>
                        <a:t>19:00</a:t>
                      </a:r>
                      <a:endParaRPr lang="ja-JP" altLang="en-US" sz="2400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2400" dirty="0" smtClean="0"/>
                        <a:t>帰宅</a:t>
                      </a:r>
                      <a:endParaRPr lang="ja-JP" altLang="en-US" sz="2400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6256783" y="2278010"/>
            <a:ext cx="55941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基本的な業務内容は大学の研究室とそんなに変わらない</a:t>
            </a:r>
            <a:endParaRPr kumimoji="1"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just"/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研究所の場合）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56783" y="4512568"/>
            <a:ext cx="55941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違うところ</a:t>
            </a:r>
            <a:endParaRPr kumimoji="1"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抱える案件の数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kumimoji="1"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チームで取り組む</a:t>
            </a:r>
            <a:endParaRPr kumimoji="1"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kumimoji="1"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専門家以外の人に説明する機会が多い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52328" y="1776264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一日の流れ（例）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565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5"/>
          <p:cNvSpPr txBox="1">
            <a:spLocks noChangeArrowheads="1"/>
          </p:cNvSpPr>
          <p:nvPr/>
        </p:nvSpPr>
        <p:spPr bwMode="auto">
          <a:xfrm>
            <a:off x="2779718" y="269876"/>
            <a:ext cx="1753553" cy="71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47" tIns="43624" rIns="87247" bIns="43624">
            <a:spAutoFit/>
          </a:bodyPr>
          <a:lstStyle>
            <a:lvl1pPr eaLnBrk="0" hangingPunct="0"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41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最後に</a:t>
            </a:r>
            <a:endParaRPr lang="ja-JP" altLang="en-US" sz="41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1288232" y="1560240"/>
            <a:ext cx="8352928" cy="648072"/>
            <a:chOff x="1576264" y="1992288"/>
            <a:chExt cx="8352928" cy="648072"/>
          </a:xfrm>
        </p:grpSpPr>
        <p:sp>
          <p:nvSpPr>
            <p:cNvPr id="14" name="角丸四角形 13"/>
            <p:cNvSpPr/>
            <p:nvPr/>
          </p:nvSpPr>
          <p:spPr>
            <a:xfrm>
              <a:off x="1576264" y="1992288"/>
              <a:ext cx="8352928" cy="648072"/>
            </a:xfrm>
            <a:prstGeom prst="roundRect">
              <a:avLst>
                <a:gd name="adj" fmla="val 3010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テキスト ボックス 1"/>
            <p:cNvSpPr txBox="1"/>
            <p:nvPr/>
          </p:nvSpPr>
          <p:spPr>
            <a:xfrm>
              <a:off x="2368352" y="2055585"/>
              <a:ext cx="71287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b="1" dirty="0" smtClean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入社して良かったなーと感じる場面</a:t>
              </a:r>
              <a:endParaRPr kumimoji="1" lang="ja-JP" altLang="en-US" sz="32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1144216" y="2712368"/>
            <a:ext cx="1094521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spcBef>
                <a:spcPts val="1200"/>
              </a:spcBef>
              <a:buFont typeface="+mj-ea"/>
              <a:buAutoNum type="circleNumDbPlain"/>
            </a:pP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周りに色んな分野のプロがたくさんいる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125306" lvl="1" indent="-514350" algn="just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機械、電機、情報、材料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etc.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話を聞くだけでも面白い。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125306" lvl="1" indent="-514350" algn="just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実際に、同期内でそれぞれの専門を語る会を実施中。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44216" y="4818023"/>
            <a:ext cx="1094521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spcBef>
                <a:spcPts val="1200"/>
              </a:spcBef>
              <a:buFont typeface="+mj-ea"/>
              <a:buAutoNum type="circleNumDbPlain" startAt="2"/>
            </a:pP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自分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で発信していけば、意外と実現する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125306" lvl="1" indent="-514350" algn="just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情報系の勉強がしたいと主張。（化学系部署なのに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  <a:p>
            <a:pPr marL="1125306" lvl="1" indent="-514350" algn="just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AI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実装セミナーに参加。プログラミングの勉強会を開催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125306" lvl="1" indent="-514350" algn="just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今年度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は、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ヨーロッパへの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出張もあった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72027" y="7524510"/>
            <a:ext cx="109452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spcBef>
                <a:spcPts val="1200"/>
              </a:spcBef>
              <a:buFont typeface="+mj-ea"/>
              <a:buAutoNum type="circleNumDbPlain" startAt="3"/>
            </a:pP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良い人が多い！</a:t>
            </a:r>
          </a:p>
          <a:p>
            <a:pPr marL="1125306" lvl="1" indent="-514350" algn="just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良い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人が多いです。</a:t>
            </a:r>
          </a:p>
        </p:txBody>
      </p:sp>
    </p:spTree>
    <p:extLst>
      <p:ext uri="{BB962C8B-B14F-4D97-AF65-F5344CB8AC3E}">
        <p14:creationId xmlns:p14="http://schemas.microsoft.com/office/powerpoint/2010/main" val="258375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1896</TotalTime>
  <Words>464</Words>
  <Application>Microsoft Office PowerPoint</Application>
  <PresentationFormat>A3 297x420 mm</PresentationFormat>
  <Paragraphs>102</Paragraphs>
  <Slides>8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ＭＳ Ｐゴシック</vt:lpstr>
      <vt:lpstr>メイリオ</vt:lpstr>
      <vt:lpstr>Arial</vt:lpstr>
      <vt:lpstr>Calibri</vt:lpstr>
      <vt:lpstr>Symbol</vt:lpstr>
      <vt:lpstr>Wingdings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原美緒</dc:creator>
  <cp:lastModifiedBy>長瀬 誉英(先端総研 環技（水）)</cp:lastModifiedBy>
  <cp:revision>193</cp:revision>
  <dcterms:created xsi:type="dcterms:W3CDTF">2014-03-14T12:38:44Z</dcterms:created>
  <dcterms:modified xsi:type="dcterms:W3CDTF">2019-02-20T07:39:32Z</dcterms:modified>
</cp:coreProperties>
</file>